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8A78D-2D76-4762-BE31-A71D8DE46E8A}" v="4" dt="2021-02-22T23:52:03.969"/>
    <p1510:client id="{58F40A93-9671-4D19-83EA-936DB3B50528}" v="1" dt="2021-02-23T23:41:3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oreto Padua" userId="90cb945c-85cb-48b0-a413-494335e47a60" providerId="ADAL" clId="{58F40A93-9671-4D19-83EA-936DB3B50528}"/>
    <pc:docChg chg="modSld">
      <pc:chgData name="Maria Loreto Padua" userId="90cb945c-85cb-48b0-a413-494335e47a60" providerId="ADAL" clId="{58F40A93-9671-4D19-83EA-936DB3B50528}" dt="2021-02-23T23:47:09.864" v="476" actId="20577"/>
      <pc:docMkLst>
        <pc:docMk/>
      </pc:docMkLst>
      <pc:sldChg chg="modSp">
        <pc:chgData name="Maria Loreto Padua" userId="90cb945c-85cb-48b0-a413-494335e47a60" providerId="ADAL" clId="{58F40A93-9671-4D19-83EA-936DB3B50528}" dt="2021-02-23T23:47:09.864" v="476" actId="20577"/>
        <pc:sldMkLst>
          <pc:docMk/>
          <pc:sldMk cId="176945899" sldId="260"/>
        </pc:sldMkLst>
        <pc:spChg chg="mod">
          <ac:chgData name="Maria Loreto Padua" userId="90cb945c-85cb-48b0-a413-494335e47a60" providerId="ADAL" clId="{58F40A93-9671-4D19-83EA-936DB3B50528}" dt="2021-02-23T23:47:09.864" v="476" actId="20577"/>
          <ac:spMkLst>
            <pc:docMk/>
            <pc:sldMk cId="176945899" sldId="260"/>
            <ac:spMk id="3" creationId="{1218CE31-6737-4D07-B654-8165886613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7711-0B8F-4263-887E-119756B703F5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E6B-33CE-4892-8F4E-50A429B5D2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7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3"/>
          <p:cNvSpPr txBox="1"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  <a:defRPr sz="45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3"/>
          <p:cNvSpPr txBox="1">
            <a:spLocks noGrp="1"/>
          </p:cNvSpPr>
          <p:nvPr>
            <p:ph type="subTitle" idx="1"/>
          </p:nvPr>
        </p:nvSpPr>
        <p:spPr>
          <a:xfrm>
            <a:off x="2009931" y="3956282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/>
            </a:lvl1pPr>
            <a:lvl2pPr lvl="1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125"/>
            </a:lvl2pPr>
            <a:lvl3pPr lvl="2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013"/>
            </a:lvl3pPr>
            <a:lvl4pPr lvl="3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/>
            </a:lvl4pPr>
            <a:lvl5pPr lvl="4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/>
            </a:lvl5pPr>
            <a:lvl6pPr lvl="5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/>
            </a:lvl6pPr>
            <a:lvl7pPr lvl="6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/>
            </a:lvl7pPr>
            <a:lvl8pPr lvl="7" algn="ctr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/>
            </a:lvl8pPr>
            <a:lvl9pPr lvl="8" algn="ctr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93"/>
          <p:cNvSpPr txBox="1">
            <a:spLocks noGrp="1"/>
          </p:cNvSpPr>
          <p:nvPr>
            <p:ph type="dt" idx="10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93"/>
          <p:cNvSpPr txBox="1">
            <a:spLocks noGrp="1"/>
          </p:cNvSpPr>
          <p:nvPr>
            <p:ph type="ftr" idx="11"/>
          </p:nvPr>
        </p:nvSpPr>
        <p:spPr>
          <a:xfrm>
            <a:off x="1938042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93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oogle Shape;23;p93"/>
          <p:cNvGrpSpPr/>
          <p:nvPr/>
        </p:nvGrpSpPr>
        <p:grpSpPr>
          <a:xfrm>
            <a:off x="564644" y="744471"/>
            <a:ext cx="8005589" cy="5349671"/>
            <a:chOff x="564643" y="744469"/>
            <a:chExt cx="8005589" cy="5349671"/>
          </a:xfrm>
        </p:grpSpPr>
        <p:sp>
          <p:nvSpPr>
            <p:cNvPr id="24" name="Google Shape;24;p93"/>
            <p:cNvSpPr/>
            <p:nvPr/>
          </p:nvSpPr>
          <p:spPr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5" name="Google Shape;25;p93"/>
            <p:cNvSpPr/>
            <p:nvPr/>
          </p:nvSpPr>
          <p:spPr>
            <a:xfrm rot="10800000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 extrusionOk="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93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3"/>
          <p:cNvSpPr txBox="1">
            <a:spLocks noGrp="1"/>
          </p:cNvSpPr>
          <p:nvPr>
            <p:ph type="title"/>
          </p:nvPr>
        </p:nvSpPr>
        <p:spPr>
          <a:xfrm rot="5400000">
            <a:off x="5004650" y="2500304"/>
            <a:ext cx="5243244" cy="14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body" idx="1"/>
          </p:nvPr>
        </p:nvSpPr>
        <p:spPr>
          <a:xfrm rot="5400000">
            <a:off x="1269340" y="383517"/>
            <a:ext cx="5243244" cy="57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685800" lvl="1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103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03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4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4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685800" lvl="1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94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94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94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5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6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6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6"/>
          <p:cNvSpPr>
            <a:spLocks noGrp="1"/>
          </p:cNvSpPr>
          <p:nvPr>
            <p:ph type="pic" idx="2"/>
          </p:nvPr>
        </p:nvSpPr>
        <p:spPr>
          <a:xfrm>
            <a:off x="4149090" y="3"/>
            <a:ext cx="499491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500"/>
              <a:buFont typeface="Libre Franklin"/>
              <a:buNone/>
              <a:defRPr sz="1125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0" name="Google Shape;40;p96"/>
          <p:cNvSpPr txBox="1">
            <a:spLocks noGrp="1"/>
          </p:cNvSpPr>
          <p:nvPr>
            <p:ph type="body" idx="1"/>
          </p:nvPr>
        </p:nvSpPr>
        <p:spPr>
          <a:xfrm>
            <a:off x="542925" y="2855968"/>
            <a:ext cx="289179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4000"/>
              </a:lnSpc>
              <a:spcBef>
                <a:spcPts val="1125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788"/>
            </a:lvl2pPr>
            <a:lvl3pPr marL="1028700" lvl="2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675"/>
            </a:lvl3pPr>
            <a:lvl4pPr marL="1371600" lvl="3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4pPr>
            <a:lvl5pPr marL="1714500" lvl="4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5pPr>
            <a:lvl6pPr marL="2057400" lvl="5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6pPr>
            <a:lvl7pPr marL="2400300" lvl="6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7pPr>
            <a:lvl8pPr marL="2743200" lvl="7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8pPr>
            <a:lvl9pPr marL="3086100" lvl="8" indent="-17145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750"/>
              <a:buNone/>
              <a:defRPr sz="563"/>
            </a:lvl9pPr>
          </a:lstStyle>
          <a:p>
            <a:endParaRPr/>
          </a:p>
        </p:txBody>
      </p:sp>
      <p:sp>
        <p:nvSpPr>
          <p:cNvPr id="41" name="Google Shape;41;p96"/>
          <p:cNvSpPr txBox="1">
            <a:spLocks noGrp="1"/>
          </p:cNvSpPr>
          <p:nvPr>
            <p:ph type="dt" idx="10"/>
          </p:nvPr>
        </p:nvSpPr>
        <p:spPr>
          <a:xfrm>
            <a:off x="542926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6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96"/>
          <p:cNvSpPr txBox="1">
            <a:spLocks noGrp="1"/>
          </p:cNvSpPr>
          <p:nvPr>
            <p:ph type="sldNum" idx="12"/>
          </p:nvPr>
        </p:nvSpPr>
        <p:spPr>
          <a:xfrm>
            <a:off x="7412356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Google Shape;44;p96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6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36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7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7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97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97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8"/>
          <p:cNvSpPr txBox="1">
            <a:spLocks noGrp="1"/>
          </p:cNvSpPr>
          <p:nvPr>
            <p:ph type="title"/>
          </p:nvPr>
        </p:nvSpPr>
        <p:spPr>
          <a:xfrm>
            <a:off x="573769" y="1301363"/>
            <a:ext cx="720972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"/>
              <a:buNone/>
              <a:defRPr sz="45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8"/>
          <p:cNvSpPr txBox="1"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350">
                <a:solidFill>
                  <a:schemeClr val="lt2"/>
                </a:solidFill>
              </a:defRPr>
            </a:lvl1pPr>
            <a:lvl2pPr marL="685800" lvl="1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125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013">
                <a:solidFill>
                  <a:schemeClr val="lt1"/>
                </a:solidFill>
              </a:defRPr>
            </a:lvl3pPr>
            <a:lvl4pPr marL="1371600" lvl="3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4pPr>
            <a:lvl5pPr marL="1714500" lvl="4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5pPr>
            <a:lvl6pPr marL="2057400" lvl="5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6pPr>
            <a:lvl7pPr marL="2400300" lvl="6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7pPr>
            <a:lvl8pPr marL="2743200" lvl="7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8pPr>
            <a:lvl9pPr marL="3086100" lvl="8" indent="-17145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8"/>
          <p:cNvSpPr txBox="1">
            <a:spLocks noGrp="1"/>
          </p:cNvSpPr>
          <p:nvPr>
            <p:ph type="dt" idx="10"/>
          </p:nvPr>
        </p:nvSpPr>
        <p:spPr>
          <a:xfrm>
            <a:off x="554182" y="6453386"/>
            <a:ext cx="121680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8"/>
          <p:cNvSpPr txBox="1">
            <a:spLocks noGrp="1"/>
          </p:cNvSpPr>
          <p:nvPr>
            <p:ph type="ftr" idx="11"/>
          </p:nvPr>
        </p:nvSpPr>
        <p:spPr>
          <a:xfrm>
            <a:off x="1938235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8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Google Shape;57;p98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8" name="Google Shape;58;p98" title="Crop Mark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831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9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9"/>
          <p:cNvSpPr txBox="1">
            <a:spLocks noGrp="1"/>
          </p:cNvSpPr>
          <p:nvPr>
            <p:ph type="body" idx="1"/>
          </p:nvPr>
        </p:nvSpPr>
        <p:spPr>
          <a:xfrm>
            <a:off x="1028701" y="2286002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670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685800" lvl="1" indent="-2667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9"/>
          <p:cNvSpPr txBox="1">
            <a:spLocks noGrp="1"/>
          </p:cNvSpPr>
          <p:nvPr>
            <p:ph type="body" idx="2"/>
          </p:nvPr>
        </p:nvSpPr>
        <p:spPr>
          <a:xfrm>
            <a:off x="4894053" y="2286002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670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685800" lvl="1" indent="-2667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9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9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99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0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0"/>
          <p:cNvSpPr txBox="1">
            <a:spLocks noGrp="1"/>
          </p:cNvSpPr>
          <p:nvPr>
            <p:ph type="body" idx="1"/>
          </p:nvPr>
        </p:nvSpPr>
        <p:spPr>
          <a:xfrm>
            <a:off x="1028701" y="2340230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 b="0">
                <a:solidFill>
                  <a:schemeClr val="dk2"/>
                </a:solidFill>
              </a:defRPr>
            </a:lvl1pPr>
            <a:lvl2pPr marL="685800" lvl="1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125" b="1"/>
            </a:lvl2pPr>
            <a:lvl3pPr marL="1028700" lvl="2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013" b="1"/>
            </a:lvl3pPr>
            <a:lvl4pPr marL="1371600" lvl="3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4pPr>
            <a:lvl5pPr marL="1714500" lvl="4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5pPr>
            <a:lvl6pPr marL="2057400" lvl="5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6pPr>
            <a:lvl7pPr marL="2400300" lvl="6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7pPr>
            <a:lvl8pPr marL="2743200" lvl="7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8pPr>
            <a:lvl9pPr marL="3086100" lvl="8" indent="-17145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200"/>
              <a:buNone/>
              <a:defRPr sz="900" b="1"/>
            </a:lvl9pPr>
          </a:lstStyle>
          <a:p>
            <a:endParaRPr/>
          </a:p>
        </p:txBody>
      </p:sp>
      <p:sp>
        <p:nvSpPr>
          <p:cNvPr id="69" name="Google Shape;69;p100"/>
          <p:cNvSpPr txBox="1">
            <a:spLocks noGrp="1"/>
          </p:cNvSpPr>
          <p:nvPr>
            <p:ph type="body" idx="2"/>
          </p:nvPr>
        </p:nvSpPr>
        <p:spPr>
          <a:xfrm>
            <a:off x="1028701" y="3305210"/>
            <a:ext cx="3335839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670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685800" lvl="1" indent="-2667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0"/>
          <p:cNvSpPr txBox="1">
            <a:spLocks noGrp="1"/>
          </p:cNvSpPr>
          <p:nvPr>
            <p:ph type="body" idx="3"/>
          </p:nvPr>
        </p:nvSpPr>
        <p:spPr>
          <a:xfrm>
            <a:off x="4893760" y="2349754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 b="0">
                <a:solidFill>
                  <a:schemeClr val="dk2"/>
                </a:solidFill>
              </a:defRPr>
            </a:lvl1pPr>
            <a:lvl2pPr marL="685800" lvl="1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125" b="1"/>
            </a:lvl2pPr>
            <a:lvl3pPr marL="1028700" lvl="2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013" b="1"/>
            </a:lvl3pPr>
            <a:lvl4pPr marL="1371600" lvl="3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4pPr>
            <a:lvl5pPr marL="1714500" lvl="4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5pPr>
            <a:lvl6pPr marL="2057400" lvl="5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6pPr>
            <a:lvl7pPr marL="2400300" lvl="6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7pPr>
            <a:lvl8pPr marL="2743200" lvl="7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 b="1"/>
            </a:lvl8pPr>
            <a:lvl9pPr marL="3086100" lvl="8" indent="-17145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200"/>
              <a:buNone/>
              <a:defRPr sz="900" b="1"/>
            </a:lvl9pPr>
          </a:lstStyle>
          <a:p>
            <a:endParaRPr/>
          </a:p>
        </p:txBody>
      </p:sp>
      <p:sp>
        <p:nvSpPr>
          <p:cNvPr id="71" name="Google Shape;71;p100"/>
          <p:cNvSpPr txBox="1">
            <a:spLocks noGrp="1"/>
          </p:cNvSpPr>
          <p:nvPr>
            <p:ph type="body" idx="4"/>
          </p:nvPr>
        </p:nvSpPr>
        <p:spPr>
          <a:xfrm>
            <a:off x="4893760" y="3305210"/>
            <a:ext cx="3335840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6700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685800" lvl="1" indent="-2667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1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1"/>
          </p:nvPr>
        </p:nvSpPr>
        <p:spPr>
          <a:xfrm>
            <a:off x="4692015" y="685801"/>
            <a:ext cx="390906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42888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125"/>
            </a:lvl1pPr>
            <a:lvl2pPr marL="685800" lvl="1" indent="-242888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125"/>
            </a:lvl2pPr>
            <a:lvl3pPr marL="1028700" lvl="2" indent="-235744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013"/>
            </a:lvl3pPr>
            <a:lvl4pPr marL="1371600" lvl="3" indent="-235744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013"/>
            </a:lvl4pPr>
            <a:lvl5pPr marL="1714500" lvl="4" indent="-2286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900"/>
            </a:lvl5pPr>
            <a:lvl6pPr marL="2057400" lvl="5" indent="-2286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900"/>
            </a:lvl6pPr>
            <a:lvl7pPr marL="2400300" lvl="6" indent="-2286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900"/>
            </a:lvl7pPr>
            <a:lvl8pPr marL="2743200" lvl="7" indent="-22860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900"/>
            </a:lvl8pPr>
            <a:lvl9pPr marL="3086100" lvl="8" indent="-22860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body" idx="2"/>
          </p:nvPr>
        </p:nvSpPr>
        <p:spPr>
          <a:xfrm>
            <a:off x="542925" y="2856344"/>
            <a:ext cx="289179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4000"/>
              </a:lnSpc>
              <a:spcBef>
                <a:spcPts val="1125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788"/>
            </a:lvl2pPr>
            <a:lvl3pPr marL="1028700" lvl="2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675"/>
            </a:lvl3pPr>
            <a:lvl4pPr marL="1371600" lvl="3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4pPr>
            <a:lvl5pPr marL="1714500" lvl="4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5pPr>
            <a:lvl6pPr marL="2057400" lvl="5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6pPr>
            <a:lvl7pPr marL="2400300" lvl="6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7pPr>
            <a:lvl8pPr marL="2743200" lvl="7" indent="-171450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563"/>
            </a:lvl8pPr>
            <a:lvl9pPr marL="3086100" lvl="8" indent="-171450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750"/>
              <a:buNone/>
              <a:defRPr sz="563"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dt" idx="10"/>
          </p:nvPr>
        </p:nvSpPr>
        <p:spPr>
          <a:xfrm>
            <a:off x="542926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01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01"/>
          <p:cNvSpPr txBox="1">
            <a:spLocks noGrp="1"/>
          </p:cNvSpPr>
          <p:nvPr>
            <p:ph type="sldNum" idx="12"/>
          </p:nvPr>
        </p:nvSpPr>
        <p:spPr>
          <a:xfrm>
            <a:off x="7412356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3" name="Google Shape;83;p101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1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0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2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body" idx="1"/>
          </p:nvPr>
        </p:nvSpPr>
        <p:spPr>
          <a:xfrm rot="5400000">
            <a:off x="2843214" y="481013"/>
            <a:ext cx="35718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4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685800" lvl="1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371600" lvl="3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057400" lvl="5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2400300" lvl="6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2743200" lvl="7" indent="-257175" algn="l">
              <a:lnSpc>
                <a:spcPct val="94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3086100" lvl="8" indent="-257175" algn="l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02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02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92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3" name="Google Shape;13;p92"/>
          <p:cNvSpPr txBox="1">
            <a:spLocks noGrp="1"/>
          </p:cNvSpPr>
          <p:nvPr>
            <p:ph type="ftr" idx="11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4" name="Google Shape;14;p92"/>
          <p:cNvSpPr txBox="1">
            <a:spLocks noGrp="1"/>
          </p:cNvSpPr>
          <p:nvPr>
            <p:ph type="sldNum" idx="12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92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2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378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pos="5184" userDrawn="1">
          <p15:clr>
            <a:srgbClr val="F26B43"/>
          </p15:clr>
        </p15:guide>
        <p15:guide id="3" pos="702" userDrawn="1">
          <p15:clr>
            <a:srgbClr val="F26B43"/>
          </p15:clr>
        </p15:guide>
        <p15:guide id="4" pos="64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3888" userDrawn="1">
          <p15:clr>
            <a:srgbClr val="F26B43"/>
          </p15:clr>
        </p15:guide>
        <p15:guide id="10" pos="527" userDrawn="1">
          <p15:clr>
            <a:srgbClr val="F26B43"/>
          </p15:clr>
        </p15:guide>
        <p15:guide id="11" pos="4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832566" y="4143375"/>
            <a:ext cx="7322426" cy="7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SzPts val="2900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MOVING FROM ACCESS TO BASIC SERVICES TO SUSTAINABLE LIVELIHOOD DEVELOPMENT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88957" y="5452538"/>
            <a:ext cx="6036525" cy="38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92000"/>
              </a:lnSpc>
              <a:buSzPts val="1600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February 23, 24 and 26, 2021</a:t>
            </a:r>
            <a:br>
              <a:rPr lang="en-US" sz="1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8 – 11am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36;p5" descr="A group of people standing in the dirt&#10;&#10;Description automatically generated">
            <a:extLst>
              <a:ext uri="{FF2B5EF4-FFF2-40B4-BE49-F238E27FC236}">
                <a16:creationId xmlns:a16="http://schemas.microsoft.com/office/drawing/2014/main" id="{40A06C76-17D9-4B35-B2D1-6E872A6346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"/>
          <a:stretch/>
        </p:blipFill>
        <p:spPr>
          <a:xfrm>
            <a:off x="1398154" y="1073372"/>
            <a:ext cx="6191250" cy="2714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D4B44A-83F6-450B-ADC4-B363F14A67A0}"/>
              </a:ext>
            </a:extLst>
          </p:cNvPr>
          <p:cNvSpPr/>
          <p:nvPr/>
        </p:nvSpPr>
        <p:spPr>
          <a:xfrm>
            <a:off x="3699806" y="4898540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Learning Session</a:t>
            </a:r>
            <a:endParaRPr lang="en-US" sz="2400" b="1" dirty="0">
              <a:solidFill>
                <a:schemeClr val="dk2"/>
              </a:solidFill>
              <a:latin typeface="Calibri"/>
              <a:cs typeface="Calibri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52BC-3A40-4C70-B15E-AF08A61E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42875"/>
            <a:ext cx="8089869" cy="6506500"/>
          </a:xfrm>
        </p:spPr>
        <p:txBody>
          <a:bodyPr/>
          <a:lstStyle/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Objectives: </a:t>
            </a:r>
          </a:p>
          <a:p>
            <a:pPr marL="85725" indent="0">
              <a:buNone/>
            </a:pPr>
            <a:endParaRPr lang="en-US" b="1" dirty="0"/>
          </a:p>
          <a:p>
            <a:pPr marL="542925" indent="-457200" algn="just">
              <a:buFont typeface="+mj-lt"/>
              <a:buAutoNum type="arabicPeriod"/>
            </a:pPr>
            <a:r>
              <a:rPr lang="en-US" dirty="0"/>
              <a:t>Learn about various international, regional and local experiences with Community Driven Development – Local Economic Development (CDD-LED) programs and models; </a:t>
            </a:r>
          </a:p>
          <a:p>
            <a:pPr marL="542925" indent="-457200" algn="just">
              <a:buFont typeface="+mj-lt"/>
              <a:buAutoNum type="arabicPeriod"/>
            </a:pPr>
            <a:endParaRPr lang="en-US" dirty="0"/>
          </a:p>
          <a:p>
            <a:pPr marL="542925" indent="-457200" algn="just">
              <a:buFont typeface="+mj-lt"/>
              <a:buAutoNum type="arabicPeriod"/>
            </a:pPr>
            <a:r>
              <a:rPr lang="en-US" dirty="0"/>
              <a:t>Discuss operational considerations when transitioning from current CDD model to focus on livelihoods; and </a:t>
            </a:r>
          </a:p>
          <a:p>
            <a:pPr marL="542925" indent="-457200" algn="just">
              <a:buFont typeface="+mj-lt"/>
              <a:buAutoNum type="arabicPeriod"/>
            </a:pPr>
            <a:endParaRPr lang="en-US" dirty="0"/>
          </a:p>
          <a:p>
            <a:pPr marL="542925" indent="-457200" algn="just">
              <a:buFont typeface="+mj-lt"/>
              <a:buAutoNum type="arabicPeriod"/>
            </a:pPr>
            <a:r>
              <a:rPr lang="en-US" dirty="0"/>
              <a:t>Identify key features of LED, in order to prepare the operational field guides for the NCDDP-AF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endParaRPr lang="en-US" sz="1800" dirty="0"/>
          </a:p>
          <a:p>
            <a:pPr marL="85725" indent="0" algn="ctr">
              <a:buNone/>
            </a:pPr>
            <a:endParaRPr lang="en-US" sz="1800" i="1" dirty="0"/>
          </a:p>
          <a:p>
            <a:pPr marL="85725" indent="0">
              <a:buNone/>
            </a:pPr>
            <a:endParaRPr lang="en-US" sz="1400" i="1" dirty="0"/>
          </a:p>
          <a:p>
            <a:pPr marL="85725" indent="0" algn="ctr">
              <a:buNone/>
            </a:pPr>
            <a:r>
              <a:rPr lang="en-US" sz="1400" i="1" dirty="0"/>
              <a:t>KALAHI-CIDDS NCDDP-AF,  the NCDDP-NPMO, in partnership with the World Bank.</a:t>
            </a:r>
          </a:p>
        </p:txBody>
      </p:sp>
    </p:spTree>
    <p:extLst>
      <p:ext uri="{BB962C8B-B14F-4D97-AF65-F5344CB8AC3E}">
        <p14:creationId xmlns:p14="http://schemas.microsoft.com/office/powerpoint/2010/main" val="143993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52BC-3A40-4C70-B15E-AF08A61E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42875"/>
            <a:ext cx="8302933" cy="6534150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Agenda Outline </a:t>
            </a:r>
          </a:p>
          <a:p>
            <a:pPr marL="85725" indent="0">
              <a:buNone/>
            </a:pPr>
            <a:r>
              <a:rPr lang="en-US" sz="1800" b="1" dirty="0"/>
              <a:t>Day 1</a:t>
            </a:r>
          </a:p>
          <a:p>
            <a:pPr marL="85725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Global experiences on Local Economic Development and Community Driven Development </a:t>
            </a:r>
          </a:p>
          <a:p>
            <a:pPr lvl="1"/>
            <a:r>
              <a:rPr lang="en-US" sz="1800" dirty="0"/>
              <a:t>Resource Persons: </a:t>
            </a:r>
            <a:r>
              <a:rPr lang="en-US" sz="1800" i="0" dirty="0"/>
              <a:t>Ashutosh Raina (World Bank); Parmesh Shah (World Bank)</a:t>
            </a:r>
          </a:p>
          <a:p>
            <a:pPr marL="85725" indent="0">
              <a:buNone/>
            </a:pPr>
            <a:endParaRPr lang="en-US" sz="1800" b="1" dirty="0"/>
          </a:p>
          <a:p>
            <a:pPr marL="85725" indent="0">
              <a:buNone/>
            </a:pPr>
            <a:r>
              <a:rPr lang="en-US" sz="1800" b="1" dirty="0"/>
              <a:t>Day 2</a:t>
            </a:r>
          </a:p>
          <a:p>
            <a:pPr marL="85725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Session 1: Philippine Experience in Community Economic Development</a:t>
            </a:r>
          </a:p>
          <a:p>
            <a:pPr lvl="1">
              <a:buFontTx/>
              <a:buChar char="-"/>
            </a:pPr>
            <a:r>
              <a:rPr lang="en-US" sz="1800" dirty="0"/>
              <a:t>Resource Person: Dan Songco</a:t>
            </a:r>
          </a:p>
          <a:p>
            <a:pPr marL="85725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Session 2: Lessons Learned on Community Driven Enterprise Development (CDED) in the Philippines </a:t>
            </a:r>
          </a:p>
          <a:p>
            <a:pPr lvl="1"/>
            <a:r>
              <a:rPr lang="en-US" sz="1800" dirty="0"/>
              <a:t>Resource Person: Edmon Monteverde (DSWD-SLP)</a:t>
            </a:r>
            <a:endParaRPr lang="en-US" sz="1800" strike="sngStrike" dirty="0"/>
          </a:p>
          <a:p>
            <a:pPr marL="85725" indent="0">
              <a:buNone/>
            </a:pPr>
            <a:endParaRPr lang="en-US" sz="1800" dirty="0"/>
          </a:p>
          <a:p>
            <a:pPr marL="85725" indent="0">
              <a:buNone/>
            </a:pPr>
            <a:r>
              <a:rPr lang="en-US" sz="1800" b="1" dirty="0"/>
              <a:t>Day 3 </a:t>
            </a:r>
          </a:p>
          <a:p>
            <a:pPr marL="85725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The way forward:  Determining Key Design Features of LED Modality under  </a:t>
            </a:r>
          </a:p>
          <a:p>
            <a:pPr marL="85725" indent="0">
              <a:buNone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</a:rPr>
              <a:t>NCDDP-AF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800" dirty="0"/>
              <a:t>Small group and breakout sessions </a:t>
            </a:r>
          </a:p>
          <a:p>
            <a:pPr marL="85725" indent="0" algn="ctr">
              <a:buNone/>
            </a:pPr>
            <a:r>
              <a:rPr lang="en-US" sz="1800" i="1" dirty="0"/>
              <a:t>Detailed agenda to follow</a:t>
            </a:r>
            <a:endParaRPr lang="en-US" sz="1800" dirty="0"/>
          </a:p>
          <a:p>
            <a:pPr marL="85725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85196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4EE2-8901-4E81-95A6-184F079B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23385"/>
            <a:ext cx="7200900" cy="15054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8CE31-6737-4D07-B654-816588661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95710"/>
            <a:ext cx="7200900" cy="4638904"/>
          </a:xfrm>
        </p:spPr>
        <p:txBody>
          <a:bodyPr/>
          <a:lstStyle/>
          <a:p>
            <a:pPr marL="85725" lvl="0" indent="0" algn="ctr">
              <a:buNone/>
            </a:pPr>
            <a:r>
              <a:rPr lang="en-US" dirty="0"/>
              <a:t>February 24, 2021</a:t>
            </a:r>
          </a:p>
          <a:p>
            <a:pPr lvl="0"/>
            <a:r>
              <a:rPr lang="en-US" dirty="0"/>
              <a:t>8:00-8:30 am: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dirty="0"/>
              <a:t>Opening </a:t>
            </a:r>
            <a:r>
              <a:rPr lang="en-US" dirty="0" err="1"/>
              <a:t>program:Prayer</a:t>
            </a:r>
            <a:endParaRPr lang="en-US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US" dirty="0"/>
              <a:t>Introduction</a:t>
            </a:r>
          </a:p>
          <a:p>
            <a:pPr lvl="0"/>
            <a:r>
              <a:rPr lang="en-US" dirty="0"/>
              <a:t>8:30-8::45 am:  Message from Janmejay Singh, Practice Manager for Social Sustainability and Inclusion </a:t>
            </a:r>
            <a:r>
              <a:rPr lang="en-US"/>
              <a:t>Global Practice</a:t>
            </a:r>
            <a:endParaRPr lang="en-US" dirty="0"/>
          </a:p>
          <a:p>
            <a:pPr lvl="0"/>
            <a:r>
              <a:rPr lang="en-US" dirty="0"/>
              <a:t>8:45–9:15 am:  Philippine Experience in Community Economic Development:  Policy and Operational Implications to be presented by Dan Songco</a:t>
            </a:r>
          </a:p>
          <a:p>
            <a:pPr lvl="0"/>
            <a:r>
              <a:rPr lang="en-US" dirty="0"/>
              <a:t>9:15-</a:t>
            </a:r>
            <a:r>
              <a:rPr lang="en-US" dirty="0">
                <a:sym typeface="Wingdings" panose="05000000000000000000" pitchFamily="2" charset="2"/>
              </a:rPr>
              <a:t>:9:45   Learning from CDED Pilot-testing  to be presented by Edmond Monteverde</a:t>
            </a:r>
          </a:p>
          <a:p>
            <a:pPr lvl="0"/>
            <a:r>
              <a:rPr lang="en-US" dirty="0"/>
              <a:t>9:45 -10:45  Discussion  </a:t>
            </a:r>
          </a:p>
          <a:p>
            <a:pPr lvl="0"/>
            <a:r>
              <a:rPr lang="en-US" dirty="0"/>
              <a:t>10:45-11:00  Wrap up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Google Shape;136;p5" descr="A group of people standing in the dirt&#10;&#10;Description automatically generated">
            <a:extLst>
              <a:ext uri="{FF2B5EF4-FFF2-40B4-BE49-F238E27FC236}">
                <a16:creationId xmlns:a16="http://schemas.microsoft.com/office/drawing/2014/main" id="{0EBAE300-765C-4BE1-A2ED-D413DD9BE9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"/>
          <a:stretch/>
        </p:blipFill>
        <p:spPr>
          <a:xfrm>
            <a:off x="1398154" y="323386"/>
            <a:ext cx="6191250" cy="1271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58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126381553441AAB919CB53585984" ma:contentTypeVersion="13" ma:contentTypeDescription="Create a new document." ma:contentTypeScope="" ma:versionID="2934443a4a3d1a2fbf4ac6a8b86463b5">
  <xsd:schema xmlns:xsd="http://www.w3.org/2001/XMLSchema" xmlns:xs="http://www.w3.org/2001/XMLSchema" xmlns:p="http://schemas.microsoft.com/office/2006/metadata/properties" xmlns:ns3="fb6f0dd5-0349-47c8-82f6-4423e71a7ac1" xmlns:ns4="ac8e30ca-65e9-4041-b86a-4d1b6d416c33" targetNamespace="http://schemas.microsoft.com/office/2006/metadata/properties" ma:root="true" ma:fieldsID="0e654678315d0f9e4dcfefc7aea26e82" ns3:_="" ns4:_="">
    <xsd:import namespace="fb6f0dd5-0349-47c8-82f6-4423e71a7ac1"/>
    <xsd:import namespace="ac8e30ca-65e9-4041-b86a-4d1b6d416c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f0dd5-0349-47c8-82f6-4423e71a7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e30ca-65e9-4041-b86a-4d1b6d416c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EFD9D-1910-42AC-8511-56898A0AF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21FB07-5F38-4C14-80ED-B7D31762E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f0dd5-0349-47c8-82f6-4423e71a7ac1"/>
    <ds:schemaRef ds:uri="ac8e30ca-65e9-4041-b86a-4d1b6d416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3C6FDA-92CA-4CF6-ACAD-2B80E9072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259</Words>
  <Application>Microsoft Office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Libre Franklin</vt:lpstr>
      <vt:lpstr>Wingdings</vt:lpstr>
      <vt:lpstr>Crop</vt:lpstr>
      <vt:lpstr>MOVING FROM ACCESS TO BASIC SERVICES TO SUSTAINABLE LIVELIHOOD DEVELOPMENT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access to basic services to sustainable livelihood development:  Community Driven Development and Local Economic Development (CDD/LED) Approaches  Learning Session</dc:title>
  <dc:creator>Juliette E. Wilson</dc:creator>
  <cp:lastModifiedBy>Maria Loreto Padua</cp:lastModifiedBy>
  <cp:revision>7</cp:revision>
  <dcterms:created xsi:type="dcterms:W3CDTF">2021-02-18T12:16:02Z</dcterms:created>
  <dcterms:modified xsi:type="dcterms:W3CDTF">2021-02-23T23:47:12Z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0x010100D3F2126381553441AAB919CB53585984</vt:lpwstr>
  </property>
</Properties>
</file>