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Roboto Bold" panose="02000000000000000000" pitchFamily="2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microsoft.com/office/2016/11/relationships/changesInfo" Target="changesInfos/changesInfo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ra Temirbaeva" userId="971ae8c4-6b38-4934-a9d0-6f987a3d6ffe" providerId="ADAL" clId="{B6B63DFC-21BD-418E-9B63-A4B05AFD2448}"/>
    <pc:docChg chg="custSel modSld">
      <pc:chgData name="Damira Temirbaeva" userId="971ae8c4-6b38-4934-a9d0-6f987a3d6ffe" providerId="ADAL" clId="{B6B63DFC-21BD-418E-9B63-A4B05AFD2448}" dt="2022-12-02T15:02:28.955" v="178" actId="20577"/>
      <pc:docMkLst>
        <pc:docMk/>
      </pc:docMkLst>
      <pc:sldChg chg="modSp mod">
        <pc:chgData name="Damira Temirbaeva" userId="971ae8c4-6b38-4934-a9d0-6f987a3d6ffe" providerId="ADAL" clId="{B6B63DFC-21BD-418E-9B63-A4B05AFD2448}" dt="2022-12-02T15:02:28.955" v="178" actId="20577"/>
        <pc:sldMkLst>
          <pc:docMk/>
          <pc:sldMk cId="0" sldId="256"/>
        </pc:sldMkLst>
        <pc:spChg chg="mod">
          <ac:chgData name="Damira Temirbaeva" userId="971ae8c4-6b38-4934-a9d0-6f987a3d6ffe" providerId="ADAL" clId="{B6B63DFC-21BD-418E-9B63-A4B05AFD2448}" dt="2022-12-02T15:01:26.327" v="0" actId="1076"/>
          <ac:spMkLst>
            <pc:docMk/>
            <pc:sldMk cId="0" sldId="256"/>
            <ac:spMk id="15" creationId="{00000000-0000-0000-0000-000000000000}"/>
          </ac:spMkLst>
        </pc:spChg>
        <pc:spChg chg="mod">
          <ac:chgData name="Damira Temirbaeva" userId="971ae8c4-6b38-4934-a9d0-6f987a3d6ffe" providerId="ADAL" clId="{B6B63DFC-21BD-418E-9B63-A4B05AFD2448}" dt="2022-12-02T15:02:06.450" v="147" actId="20577"/>
          <ac:spMkLst>
            <pc:docMk/>
            <pc:sldMk cId="0" sldId="256"/>
            <ac:spMk id="16" creationId="{00000000-0000-0000-0000-000000000000}"/>
          </ac:spMkLst>
        </pc:spChg>
        <pc:spChg chg="mod">
          <ac:chgData name="Damira Temirbaeva" userId="971ae8c4-6b38-4934-a9d0-6f987a3d6ffe" providerId="ADAL" clId="{B6B63DFC-21BD-418E-9B63-A4B05AFD2448}" dt="2022-12-02T15:02:28.955" v="178" actId="20577"/>
          <ac:spMkLst>
            <pc:docMk/>
            <pc:sldMk cId="0" sldId="256"/>
            <ac:spMk id="1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BF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09600" y="3915547"/>
            <a:ext cx="2565104" cy="2565094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367" r="-25367"/>
              </a:stretch>
            </a:blipFill>
          </p:spPr>
        </p:sp>
      </p:grpSp>
      <p:sp>
        <p:nvSpPr>
          <p:cNvPr id="4" name="AutoShape 4"/>
          <p:cNvSpPr/>
          <p:nvPr/>
        </p:nvSpPr>
        <p:spPr>
          <a:xfrm rot="2472676">
            <a:off x="7021317" y="4649577"/>
            <a:ext cx="3717567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5677239" y="3915547"/>
            <a:ext cx="2565104" cy="2565094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16666" r="-16666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3174704" y="3918341"/>
            <a:ext cx="2562309" cy="2562299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6666" r="-16666"/>
              </a:stretch>
            </a:blipFill>
          </p:spPr>
        </p:sp>
      </p:grpSp>
      <p:sp>
        <p:nvSpPr>
          <p:cNvPr id="9" name="AutoShape 9"/>
          <p:cNvSpPr/>
          <p:nvPr/>
        </p:nvSpPr>
        <p:spPr>
          <a:xfrm rot="-1111174">
            <a:off x="6526665" y="2846445"/>
            <a:ext cx="3844556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10" name="Group 10"/>
          <p:cNvGrpSpPr/>
          <p:nvPr/>
        </p:nvGrpSpPr>
        <p:grpSpPr>
          <a:xfrm>
            <a:off x="608966" y="2458746"/>
            <a:ext cx="7632743" cy="1471246"/>
            <a:chOff x="-175" y="3218"/>
            <a:chExt cx="2108381" cy="406400"/>
          </a:xfrm>
        </p:grpSpPr>
        <p:sp>
          <p:nvSpPr>
            <p:cNvPr id="11" name="Freeform 11"/>
            <p:cNvSpPr/>
            <p:nvPr/>
          </p:nvSpPr>
          <p:spPr>
            <a:xfrm>
              <a:off x="-175" y="3218"/>
              <a:ext cx="2108381" cy="406400"/>
            </a:xfrm>
            <a:custGeom>
              <a:avLst/>
              <a:gdLst/>
              <a:ahLst/>
              <a:cxnLst/>
              <a:rect l="l" t="t" r="r" b="b"/>
              <a:pathLst>
                <a:path w="2108381" h="406400">
                  <a:moveTo>
                    <a:pt x="51729" y="0"/>
                  </a:moveTo>
                  <a:lnTo>
                    <a:pt x="2056652" y="0"/>
                  </a:lnTo>
                  <a:cubicBezTo>
                    <a:pt x="2085221" y="0"/>
                    <a:pt x="2108381" y="23160"/>
                    <a:pt x="2108381" y="51729"/>
                  </a:cubicBezTo>
                  <a:lnTo>
                    <a:pt x="2108381" y="354671"/>
                  </a:lnTo>
                  <a:cubicBezTo>
                    <a:pt x="2108381" y="383240"/>
                    <a:pt x="2085221" y="406400"/>
                    <a:pt x="2056652" y="406400"/>
                  </a:cubicBezTo>
                  <a:lnTo>
                    <a:pt x="51729" y="406400"/>
                  </a:lnTo>
                  <a:cubicBezTo>
                    <a:pt x="23160" y="406400"/>
                    <a:pt x="0" y="383240"/>
                    <a:pt x="0" y="354671"/>
                  </a:cubicBezTo>
                  <a:lnTo>
                    <a:pt x="0" y="51729"/>
                  </a:lnTo>
                  <a:cubicBezTo>
                    <a:pt x="0" y="23160"/>
                    <a:pt x="23160" y="0"/>
                    <a:pt x="5172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30986"/>
              <a:ext cx="2073745" cy="3048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dirty="0">
                  <a:solidFill>
                    <a:srgbClr val="3D7692"/>
                  </a:solidFill>
                  <a:latin typeface="Roboto Bold"/>
                </a:rPr>
                <a:t> SOCIAL MOBILIZATION AND COMMUNITY NEEDS PRIORITIZATION</a:t>
              </a:r>
            </a:p>
          </p:txBody>
        </p:sp>
      </p:grpSp>
      <p:sp>
        <p:nvSpPr>
          <p:cNvPr id="13" name="AutoShape 13"/>
          <p:cNvSpPr/>
          <p:nvPr/>
        </p:nvSpPr>
        <p:spPr>
          <a:xfrm rot="355498">
            <a:off x="6609881" y="3520145"/>
            <a:ext cx="366963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14" name="Group 14"/>
          <p:cNvGrpSpPr/>
          <p:nvPr/>
        </p:nvGrpSpPr>
        <p:grpSpPr>
          <a:xfrm>
            <a:off x="10236661" y="3183357"/>
            <a:ext cx="5664462" cy="1548652"/>
            <a:chOff x="-12271" y="-47625"/>
            <a:chExt cx="1673226" cy="457457"/>
          </a:xfrm>
        </p:grpSpPr>
        <p:sp>
          <p:nvSpPr>
            <p:cNvPr id="15" name="Freeform 15"/>
            <p:cNvSpPr/>
            <p:nvPr/>
          </p:nvSpPr>
          <p:spPr>
            <a:xfrm>
              <a:off x="-12271" y="-34364"/>
              <a:ext cx="1662883" cy="424584"/>
            </a:xfrm>
            <a:custGeom>
              <a:avLst/>
              <a:gdLst/>
              <a:ahLst/>
              <a:cxnLst/>
              <a:rect l="l" t="t" r="r" b="b"/>
              <a:pathLst>
                <a:path w="1662883" h="424584">
                  <a:moveTo>
                    <a:pt x="70138" y="0"/>
                  </a:moveTo>
                  <a:lnTo>
                    <a:pt x="1592745" y="0"/>
                  </a:lnTo>
                  <a:cubicBezTo>
                    <a:pt x="1611347" y="0"/>
                    <a:pt x="1629187" y="7390"/>
                    <a:pt x="1642340" y="20543"/>
                  </a:cubicBezTo>
                  <a:cubicBezTo>
                    <a:pt x="1655494" y="33696"/>
                    <a:pt x="1662883" y="51536"/>
                    <a:pt x="1662883" y="70138"/>
                  </a:cubicBezTo>
                  <a:lnTo>
                    <a:pt x="1662883" y="354446"/>
                  </a:lnTo>
                  <a:cubicBezTo>
                    <a:pt x="1662883" y="393182"/>
                    <a:pt x="1631481" y="424584"/>
                    <a:pt x="1592745" y="424584"/>
                  </a:cubicBezTo>
                  <a:lnTo>
                    <a:pt x="70138" y="424584"/>
                  </a:lnTo>
                  <a:cubicBezTo>
                    <a:pt x="31402" y="424584"/>
                    <a:pt x="0" y="393182"/>
                    <a:pt x="0" y="354446"/>
                  </a:cubicBezTo>
                  <a:lnTo>
                    <a:pt x="0" y="70138"/>
                  </a:lnTo>
                  <a:cubicBezTo>
                    <a:pt x="0" y="31402"/>
                    <a:pt x="31402" y="0"/>
                    <a:pt x="7013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660955" cy="457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dirty="0">
                  <a:solidFill>
                    <a:srgbClr val="3D7692"/>
                  </a:solidFill>
                  <a:latin typeface="Roboto Bold"/>
                </a:rPr>
                <a:t>Using of “blended” approach for social mobilization activities with ICT tool 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69709" y="1387475"/>
            <a:ext cx="5631414" cy="1646479"/>
            <a:chOff x="-581" y="-43944"/>
            <a:chExt cx="1663464" cy="48635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662883" cy="424584"/>
            </a:xfrm>
            <a:custGeom>
              <a:avLst/>
              <a:gdLst/>
              <a:ahLst/>
              <a:cxnLst/>
              <a:rect l="l" t="t" r="r" b="b"/>
              <a:pathLst>
                <a:path w="1662883" h="424584">
                  <a:moveTo>
                    <a:pt x="70138" y="0"/>
                  </a:moveTo>
                  <a:lnTo>
                    <a:pt x="1592745" y="0"/>
                  </a:lnTo>
                  <a:cubicBezTo>
                    <a:pt x="1611347" y="0"/>
                    <a:pt x="1629187" y="7390"/>
                    <a:pt x="1642340" y="20543"/>
                  </a:cubicBezTo>
                  <a:cubicBezTo>
                    <a:pt x="1655494" y="33696"/>
                    <a:pt x="1662883" y="51536"/>
                    <a:pt x="1662883" y="70138"/>
                  </a:cubicBezTo>
                  <a:lnTo>
                    <a:pt x="1662883" y="354446"/>
                  </a:lnTo>
                  <a:cubicBezTo>
                    <a:pt x="1662883" y="393182"/>
                    <a:pt x="1631481" y="424584"/>
                    <a:pt x="1592745" y="424584"/>
                  </a:cubicBezTo>
                  <a:lnTo>
                    <a:pt x="70138" y="424584"/>
                  </a:lnTo>
                  <a:cubicBezTo>
                    <a:pt x="31402" y="424584"/>
                    <a:pt x="0" y="393182"/>
                    <a:pt x="0" y="354446"/>
                  </a:cubicBezTo>
                  <a:lnTo>
                    <a:pt x="0" y="70138"/>
                  </a:lnTo>
                  <a:cubicBezTo>
                    <a:pt x="0" y="31402"/>
                    <a:pt x="31402" y="0"/>
                    <a:pt x="7013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-581" y="-43944"/>
              <a:ext cx="1660955" cy="4863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dirty="0">
                  <a:solidFill>
                    <a:srgbClr val="3D7692"/>
                  </a:solidFill>
                  <a:latin typeface="Roboto Bold"/>
                </a:rPr>
                <a:t>Improved access to medical services and facilities and </a:t>
              </a:r>
              <a:r>
                <a:rPr lang="en-US" sz="1899">
                  <a:solidFill>
                    <a:srgbClr val="3D7692"/>
                  </a:solidFill>
                  <a:latin typeface="Roboto Bold"/>
                </a:rPr>
                <a:t>electricity improvements </a:t>
              </a:r>
              <a:endParaRPr lang="en-US" sz="1899" dirty="0">
                <a:solidFill>
                  <a:srgbClr val="3D7692"/>
                </a:solidFill>
                <a:latin typeface="Roboto Bold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278437" y="5013354"/>
            <a:ext cx="5637921" cy="1537555"/>
            <a:chOff x="0" y="-47625"/>
            <a:chExt cx="1665386" cy="454179"/>
          </a:xfrm>
        </p:grpSpPr>
        <p:sp>
          <p:nvSpPr>
            <p:cNvPr id="21" name="Freeform 21"/>
            <p:cNvSpPr/>
            <p:nvPr/>
          </p:nvSpPr>
          <p:spPr>
            <a:xfrm>
              <a:off x="2503" y="-18030"/>
              <a:ext cx="1662883" cy="424584"/>
            </a:xfrm>
            <a:custGeom>
              <a:avLst/>
              <a:gdLst/>
              <a:ahLst/>
              <a:cxnLst/>
              <a:rect l="l" t="t" r="r" b="b"/>
              <a:pathLst>
                <a:path w="1662883" h="424584">
                  <a:moveTo>
                    <a:pt x="70138" y="0"/>
                  </a:moveTo>
                  <a:lnTo>
                    <a:pt x="1592745" y="0"/>
                  </a:lnTo>
                  <a:cubicBezTo>
                    <a:pt x="1611347" y="0"/>
                    <a:pt x="1629187" y="7390"/>
                    <a:pt x="1642340" y="20543"/>
                  </a:cubicBezTo>
                  <a:cubicBezTo>
                    <a:pt x="1655494" y="33696"/>
                    <a:pt x="1662883" y="51536"/>
                    <a:pt x="1662883" y="70138"/>
                  </a:cubicBezTo>
                  <a:lnTo>
                    <a:pt x="1662883" y="354446"/>
                  </a:lnTo>
                  <a:cubicBezTo>
                    <a:pt x="1662883" y="393182"/>
                    <a:pt x="1631481" y="424584"/>
                    <a:pt x="1592745" y="424584"/>
                  </a:cubicBezTo>
                  <a:lnTo>
                    <a:pt x="70138" y="424584"/>
                  </a:lnTo>
                  <a:cubicBezTo>
                    <a:pt x="31402" y="424584"/>
                    <a:pt x="0" y="393182"/>
                    <a:pt x="0" y="354446"/>
                  </a:cubicBezTo>
                  <a:lnTo>
                    <a:pt x="0" y="70138"/>
                  </a:lnTo>
                  <a:cubicBezTo>
                    <a:pt x="0" y="31402"/>
                    <a:pt x="31402" y="0"/>
                    <a:pt x="7013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1660886" cy="4334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dirty="0">
                  <a:solidFill>
                    <a:srgbClr val="3D7692"/>
                  </a:solidFill>
                  <a:latin typeface="Roboto Bold"/>
                </a:rPr>
                <a:t>Support for Livelihoods facilities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38200" y="6592267"/>
            <a:ext cx="15455769" cy="1356172"/>
            <a:chOff x="0" y="0"/>
            <a:chExt cx="5251654" cy="46080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251655" cy="460808"/>
            </a:xfrm>
            <a:custGeom>
              <a:avLst/>
              <a:gdLst/>
              <a:ahLst/>
              <a:cxnLst/>
              <a:rect l="l" t="t" r="r" b="b"/>
              <a:pathLst>
                <a:path w="5251655" h="460808">
                  <a:moveTo>
                    <a:pt x="5251655" y="230404"/>
                  </a:moveTo>
                  <a:lnTo>
                    <a:pt x="4845255" y="0"/>
                  </a:lnTo>
                  <a:lnTo>
                    <a:pt x="4845255" y="203200"/>
                  </a:lnTo>
                  <a:lnTo>
                    <a:pt x="0" y="203200"/>
                  </a:lnTo>
                  <a:lnTo>
                    <a:pt x="0" y="257608"/>
                  </a:lnTo>
                  <a:lnTo>
                    <a:pt x="4845255" y="257608"/>
                  </a:lnTo>
                  <a:lnTo>
                    <a:pt x="4845255" y="460808"/>
                  </a:lnTo>
                  <a:lnTo>
                    <a:pt x="5251655" y="23040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AutoShape 26"/>
          <p:cNvSpPr/>
          <p:nvPr/>
        </p:nvSpPr>
        <p:spPr>
          <a:xfrm>
            <a:off x="838200" y="7251303"/>
            <a:ext cx="14287222" cy="0"/>
          </a:xfrm>
          <a:prstGeom prst="line">
            <a:avLst/>
          </a:prstGeom>
          <a:ln w="38100" cap="flat">
            <a:solidFill>
              <a:srgbClr val="1D171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7" name="Group 27"/>
          <p:cNvGrpSpPr/>
          <p:nvPr/>
        </p:nvGrpSpPr>
        <p:grpSpPr>
          <a:xfrm rot="-5400000">
            <a:off x="15092634" y="7040846"/>
            <a:ext cx="524588" cy="459014"/>
            <a:chOff x="0" y="0"/>
            <a:chExt cx="812800" cy="7112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251E23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5"/>
          <a:srcRect t="4112" b="4112"/>
          <a:stretch>
            <a:fillRect/>
          </a:stretch>
        </p:blipFill>
        <p:spPr>
          <a:xfrm>
            <a:off x="1219200" y="7453238"/>
            <a:ext cx="7474101" cy="2775445"/>
          </a:xfrm>
          <a:prstGeom prst="rect">
            <a:avLst/>
          </a:prstGeom>
        </p:spPr>
      </p:pic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10439400" y="7532647"/>
            <a:ext cx="3559020" cy="2516638"/>
            <a:chOff x="0" y="0"/>
            <a:chExt cx="20161504" cy="1425651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0161504" cy="14256513"/>
            </a:xfrm>
            <a:custGeom>
              <a:avLst/>
              <a:gdLst/>
              <a:ahLst/>
              <a:cxnLst/>
              <a:rect l="l" t="t" r="r" b="b"/>
              <a:pathLst>
                <a:path w="20161504" h="14256513">
                  <a:moveTo>
                    <a:pt x="0" y="0"/>
                  </a:moveTo>
                  <a:lnTo>
                    <a:pt x="20161504" y="0"/>
                  </a:lnTo>
                  <a:lnTo>
                    <a:pt x="20161504" y="14256513"/>
                  </a:lnTo>
                  <a:lnTo>
                    <a:pt x="0" y="142565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0"/>
            <a:ext cx="1677488" cy="161484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734802" y="311609"/>
            <a:ext cx="4937469" cy="991625"/>
          </a:xfrm>
          <a:prstGeom prst="rect">
            <a:avLst/>
          </a:prstGeom>
        </p:spPr>
      </p:pic>
      <p:sp>
        <p:nvSpPr>
          <p:cNvPr id="35" name="TextBox 35"/>
          <p:cNvSpPr txBox="1"/>
          <p:nvPr/>
        </p:nvSpPr>
        <p:spPr>
          <a:xfrm>
            <a:off x="1517223" y="212106"/>
            <a:ext cx="10982635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Roboto Bold"/>
              </a:rPr>
              <a:t>CASA-1000 Community Support Project 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Roboto Bold"/>
              </a:rPr>
              <a:t>in the Kyrgyz Republic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42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Roboto Bold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Зеленый и Коричневый Акцент Эллипсы Маркетинг Программа Профессиональная Презентация</dc:title>
  <cp:lastModifiedBy>Damira Temirbaeva</cp:lastModifiedBy>
  <cp:revision>2</cp:revision>
  <dcterms:created xsi:type="dcterms:W3CDTF">2006-08-16T00:00:00Z</dcterms:created>
  <dcterms:modified xsi:type="dcterms:W3CDTF">2022-12-02T15:02:32Z</dcterms:modified>
  <dc:identifier>DAFTlWVJ2r8</dc:identifier>
</cp:coreProperties>
</file>