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4878" r:id="rId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AFC1A4-1CC4-463C-9E63-0B7570786407}">
          <p14:sldIdLst>
            <p14:sldId id="4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334467"/>
    <a:srgbClr val="2C3B58"/>
    <a:srgbClr val="162746"/>
    <a:srgbClr val="990099"/>
    <a:srgbClr val="13B1A2"/>
    <a:srgbClr val="9BE5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6433" autoAdjust="0"/>
  </p:normalViewPr>
  <p:slideViewPr>
    <p:cSldViewPr snapToGrid="0">
      <p:cViewPr varScale="1">
        <p:scale>
          <a:sx n="48" d="100"/>
          <a:sy n="48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88446800525976"/>
          <c:y val="0.18682485648408984"/>
          <c:w val="0.80261378439128628"/>
          <c:h val="0.778048976838505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CC-4167-B813-8CA49BF397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CC-4167-B813-8CA49BF397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0CC-4167-B813-8CA49BF397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0CC-4167-B813-8CA49BF397A7}"/>
              </c:ext>
            </c:extLst>
          </c:dPt>
          <c:dPt>
            <c:idx val="4"/>
            <c:bubble3D val="0"/>
            <c:spPr>
              <a:solidFill>
                <a:srgbClr val="003FB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0CC-4167-B813-8CA49BF397A7}"/>
              </c:ext>
            </c:extLst>
          </c:dPt>
          <c:dLbls>
            <c:dLbl>
              <c:idx val="0"/>
              <c:layout>
                <c:manualLayout>
                  <c:x val="-7.5083119929077693E-2"/>
                  <c:y val="-1.89452449426331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Andijan region:</a:t>
                    </a:r>
                  </a:p>
                  <a:p>
                    <a:pPr>
                      <a:defRPr sz="11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 villages</a:t>
                    </a:r>
                    <a:r>
                      <a:rPr lang="en-US" sz="110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</a:p>
                  <a:p>
                    <a:pPr>
                      <a:defRPr sz="11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$ 36.7 </a:t>
                    </a:r>
                    <a:r>
                      <a:rPr lang="en-US" sz="1100" i="0" baseline="0" dirty="0" err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sz="110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fld id="{1298712D-56FF-4202-AA19-EB99F7817B56}" type="PERCENTAGE">
                      <a:rPr lang="en-US" sz="1100" i="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100" i="0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1372563457521"/>
                      <c:h val="0.204531039949395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CC-4167-B813-8CA49BF397A7}"/>
                </c:ext>
              </c:extLst>
            </c:dLbl>
            <c:dLbl>
              <c:idx val="1"/>
              <c:layout>
                <c:manualLayout>
                  <c:x val="-2.0997953745699762E-2"/>
                  <c:y val="-9.26131111981524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nn-NO" sz="1100" b="1" i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Namangan region: 132 villages</a:t>
                    </a:r>
                    <a:r>
                      <a:rPr lang="nn-NO" sz="1100" b="1" i="0" baseline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               $ 66.4 mln, </a:t>
                    </a:r>
                    <a:fld id="{77C4B764-8533-4C8D-B1EF-6C5688F2F17A}" type="PERCENTAGE">
                      <a:rPr lang="nn-NO" sz="1100" b="1" i="0" baseline="0" smtClean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nn-NO" sz="1100" b="1" i="0" baseline="0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8075318642891"/>
                      <c:h val="0.266442003069433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CC-4167-B813-8CA49BF397A7}"/>
                </c:ext>
              </c:extLst>
            </c:dLbl>
            <c:dLbl>
              <c:idx val="2"/>
              <c:layout>
                <c:manualLayout>
                  <c:x val="1.0145505373770876E-2"/>
                  <c:y val="-8.2505873242626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Ferghana region: 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 villages,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$ 31.9 </a:t>
                    </a:r>
                    <a:r>
                      <a:rPr lang="en-US" sz="1100" b="1" i="0" baseline="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sz="11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fld id="{650A4FEF-053C-43F4-9487-A6F98B38BC26}" type="PERCENTAGE">
                      <a:rPr lang="en-US" sz="11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100" b="1" i="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6478568299753"/>
                      <c:h val="0.2782536935199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CC-4167-B813-8CA49BF397A7}"/>
                </c:ext>
              </c:extLst>
            </c:dLbl>
            <c:dLbl>
              <c:idx val="3"/>
              <c:layout>
                <c:manualLayout>
                  <c:x val="1.9162140237241661E-2"/>
                  <c:y val="-2.3069393802860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 err="1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Syrdarya</a:t>
                    </a:r>
                    <a:r>
                      <a:rPr lang="en-US" sz="1100" b="1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region: 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 villages</a:t>
                    </a:r>
                    <a:r>
                      <a:rPr lang="en-US" sz="1100" b="1" i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$ 8.9 </a:t>
                    </a:r>
                    <a:r>
                      <a:rPr lang="en-US" sz="1100" b="1" i="0" baseline="0" dirty="0" err="1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sz="1100" b="1" i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fld id="{50EFF6D2-8636-40FC-8520-EE107359F080}" type="PERCENTAGE">
                      <a:rPr lang="en-US" sz="1100" b="1" i="0" baseline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100" b="1" i="0" baseline="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4997629926267"/>
                      <c:h val="0.237307711969763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CC-4167-B813-8CA49BF397A7}"/>
                </c:ext>
              </c:extLst>
            </c:dLbl>
            <c:dLbl>
              <c:idx val="4"/>
              <c:layout>
                <c:manualLayout>
                  <c:x val="0.16610116805098771"/>
                  <c:y val="3.4398844077162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Jizzakh region:</a:t>
                    </a:r>
                  </a:p>
                  <a:p>
                    <a:pPr>
                      <a:defRPr sz="110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dirty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 villages</a:t>
                    </a:r>
                    <a:r>
                      <a:rPr lang="en-US" sz="1100" b="1" i="0" baseline="0" dirty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</a:p>
                  <a:p>
                    <a:pPr>
                      <a:defRPr sz="110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i="0" baseline="0" dirty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$ 20.1 </a:t>
                    </a:r>
                    <a:r>
                      <a:rPr lang="en-US" sz="1100" b="1" i="0" baseline="0" dirty="0" err="1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sz="1100" b="1" i="0" baseline="0" dirty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fld id="{BF449E6E-440C-4DFB-94E2-4A0A10FE7CA6}" type="PERCENTAGE">
                      <a:rPr lang="en-US" sz="1100" b="1" i="0" baseline="0">
                        <a:solidFill>
                          <a:srgbClr val="003FB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>
                          <a:solidFill>
                            <a:srgbClr val="003FB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100" b="1" i="0" baseline="0" dirty="0">
                      <a:solidFill>
                        <a:srgbClr val="003FB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3FB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8403189495865"/>
                      <c:h val="0.22224122889066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0CC-4167-B813-8CA49BF39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Andijan region 72 MCAs</c:v>
                </c:pt>
                <c:pt idx="1">
                  <c:v>Namangan region 132 MCAs</c:v>
                </c:pt>
                <c:pt idx="2">
                  <c:v>Ferghana region 72 MCAs</c:v>
                </c:pt>
                <c:pt idx="3">
                  <c:v>Syrdarya region 17 MCAs</c:v>
                </c:pt>
                <c:pt idx="4">
                  <c:v>Jizzakh viloyati 28 MFY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36670705</c:v>
                </c:pt>
                <c:pt idx="1">
                  <c:v>66423306</c:v>
                </c:pt>
                <c:pt idx="2">
                  <c:v>31865283</c:v>
                </c:pt>
                <c:pt idx="3">
                  <c:v>8986906</c:v>
                </c:pt>
                <c:pt idx="4">
                  <c:v>20053788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CC-4167-B813-8CA49BF39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0.00694</cdr:x>
      <cdr:y>0.02882</cdr:y>
    </cdr:from>
    <cdr:to>
      <cdr:x>0.95635</cdr:x>
      <cdr:y>0.11527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96AEBA6-198D-4AE9-ADC4-D3279E684506}"/>
            </a:ext>
          </a:extLst>
        </cdr:cNvPr>
        <cdr:cNvSpPr txBox="1"/>
      </cdr:nvSpPr>
      <cdr:spPr>
        <a:xfrm xmlns:a="http://schemas.openxmlformats.org/drawingml/2006/main">
          <a:off x="33177" y="105718"/>
          <a:ext cx="4538581" cy="3171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Rehabilitation of basic infrastructure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3C1C8-EB8C-4B20-BCCB-A07C7C8EA931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320C-73C7-4B7B-91A3-B9B278D4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00A6F-A4BD-424E-A08C-30E2CA38FC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4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4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49"/>
            <a:ext cx="2055877" cy="663993"/>
          </a:xfrm>
          <a:prstGeom prst="rect">
            <a:avLst/>
          </a:prstGeom>
        </p:spPr>
        <p:txBody>
          <a:bodyPr lIns="90000" tIns="90000" rIns="90000" bIns="90000" rtlCol="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rtl="0"/>
            <a:r>
              <a:rPr lang="en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354" y="5821403"/>
            <a:ext cx="522067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42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 rtlCol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2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 rtlCol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7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5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8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6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40000" t="30000" r="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1D64-3536-4FD4-8345-7AEC617E40C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BCC5-0407-4D45-9568-5C886D26E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26000"/>
            <a:lum/>
          </a:blip>
          <a:srcRect/>
          <a:stretch>
            <a:fillRect l="-40000" t="30000" r="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pPr rtl="0"/>
            <a:r>
              <a:rPr lang="en" noProof="0" dirty="0"/>
              <a:t>Click to edit Master title style</a:t>
            </a:r>
            <a:endParaRPr lang="en-US" noProof="0" dirty="0"/>
          </a:p>
        </p:txBody>
      </p:sp>
      <p:sp>
        <p:nvSpPr>
          <p:cNvPr id="8" name="Line 115"/>
          <p:cNvSpPr>
            <a:spLocks noChangeShapeType="1"/>
          </p:cNvSpPr>
          <p:nvPr userDrawn="1"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accent3">
                <a:lumMod val="40000"/>
                <a:lumOff val="60000"/>
              </a:schemeClr>
            </a:outerShdw>
          </a:effectLst>
        </p:spPr>
        <p:txBody>
          <a:bodyPr rtlCol="0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chart" Target="../charts/char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40000" t="25000" r="45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Группа 3">
            <a:extLst>
              <a:ext uri="{FF2B5EF4-FFF2-40B4-BE49-F238E27FC236}">
                <a16:creationId xmlns:a16="http://schemas.microsoft.com/office/drawing/2014/main" id="{305A8BF0-B031-4673-8358-D1DF0964F789}"/>
              </a:ext>
            </a:extLst>
          </p:cNvPr>
          <p:cNvGrpSpPr/>
          <p:nvPr/>
        </p:nvGrpSpPr>
        <p:grpSpPr>
          <a:xfrm>
            <a:off x="-7306" y="3815"/>
            <a:ext cx="12199305" cy="563109"/>
            <a:chOff x="1" y="857253"/>
            <a:chExt cx="9144000" cy="582283"/>
          </a:xfrm>
        </p:grpSpPr>
        <p:sp>
          <p:nvSpPr>
            <p:cNvPr id="606" name="Прямоугольник 605">
              <a:extLst>
                <a:ext uri="{FF2B5EF4-FFF2-40B4-BE49-F238E27FC236}">
                  <a16:creationId xmlns:a16="http://schemas.microsoft.com/office/drawing/2014/main" id="{BD5CC37F-91E1-4414-9C45-DEE83E63D857}"/>
                </a:ext>
              </a:extLst>
            </p:cNvPr>
            <p:cNvSpPr/>
            <p:nvPr/>
          </p:nvSpPr>
          <p:spPr>
            <a:xfrm>
              <a:off x="1" y="857253"/>
              <a:ext cx="9144000" cy="58228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39A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47"/>
              <a:endPara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Прямоугольник 607">
              <a:extLst>
                <a:ext uri="{FF2B5EF4-FFF2-40B4-BE49-F238E27FC236}">
                  <a16:creationId xmlns:a16="http://schemas.microsoft.com/office/drawing/2014/main" id="{EC5050B4-AD53-4336-9A24-F01C587EC23E}"/>
                </a:ext>
              </a:extLst>
            </p:cNvPr>
            <p:cNvSpPr/>
            <p:nvPr/>
          </p:nvSpPr>
          <p:spPr>
            <a:xfrm>
              <a:off x="2122877" y="885317"/>
              <a:ext cx="6075102" cy="509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ru-RU" sz="1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RURAL INFRASTRUCTURE DEVELOPMENT PROJECT. ACHIEVEMENTS TO DATE</a:t>
              </a:r>
            </a:p>
            <a:p>
              <a:pPr algn="ctr">
                <a:defRPr/>
              </a:pPr>
              <a:r>
                <a:rPr lang="en-US" altLang="ru-RU" sz="1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Rural Infrastructure Development Project is considered as the first-ever CDD Project in Uzbekistan</a:t>
              </a:r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-6568" y="5694724"/>
            <a:ext cx="12187716" cy="1111212"/>
            <a:chOff x="4924506" y="1906358"/>
            <a:chExt cx="15923064" cy="1359790"/>
          </a:xfrm>
        </p:grpSpPr>
        <p:sp>
          <p:nvSpPr>
            <p:cNvPr id="222" name="Скругленный прямоугольник 221">
              <a:hlinkClick r:id="" action="ppaction://noaction"/>
            </p:cNvPr>
            <p:cNvSpPr/>
            <p:nvPr/>
          </p:nvSpPr>
          <p:spPr>
            <a:xfrm>
              <a:off x="4924506" y="2098071"/>
              <a:ext cx="3148806" cy="1168077"/>
            </a:xfrm>
            <a:prstGeom prst="roundRect">
              <a:avLst>
                <a:gd name="adj" fmla="val 66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206" tIns="38103" rIns="76206" bIns="38103" rtlCol="0" anchor="ctr"/>
            <a:lstStyle/>
            <a:p>
              <a:pPr algn="ctr"/>
              <a:endParaRPr lang="ru-RU" sz="13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443E3E7-14D0-4FE7-B991-EBBB096EEC11}"/>
                </a:ext>
              </a:extLst>
            </p:cNvPr>
            <p:cNvSpPr txBox="1"/>
            <p:nvPr/>
          </p:nvSpPr>
          <p:spPr>
            <a:xfrm>
              <a:off x="5441865" y="2321236"/>
              <a:ext cx="1681302" cy="338971"/>
            </a:xfrm>
            <a:prstGeom prst="rect">
              <a:avLst/>
            </a:prstGeom>
            <a:noFill/>
          </p:spPr>
          <p:txBody>
            <a:bodyPr wrap="square" lIns="76206" tIns="38103" rIns="76206" bIns="38103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~US $500.000</a:t>
              </a:r>
              <a:endPara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5" name="Прямая соединительная линия 224"/>
            <p:cNvCxnSpPr/>
            <p:nvPr/>
          </p:nvCxnSpPr>
          <p:spPr>
            <a:xfrm flipV="1">
              <a:off x="5695793" y="2680811"/>
              <a:ext cx="2331805" cy="2167"/>
            </a:xfrm>
            <a:prstGeom prst="line">
              <a:avLst/>
            </a:pr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Прямоугольник 228"/>
            <p:cNvSpPr/>
            <p:nvPr/>
          </p:nvSpPr>
          <p:spPr>
            <a:xfrm>
              <a:off x="6913775" y="2288707"/>
              <a:ext cx="1170980" cy="362275"/>
            </a:xfrm>
            <a:prstGeom prst="rect">
              <a:avLst/>
            </a:prstGeom>
          </p:spPr>
          <p:txBody>
            <a:bodyPr wrap="none" lIns="76206" tIns="38103" rIns="76206" bIns="38103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 village</a:t>
              </a:r>
              <a:endPara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443E3E7-14D0-4FE7-B991-EBBB096EEC11}"/>
                </a:ext>
              </a:extLst>
            </p:cNvPr>
            <p:cNvSpPr txBox="1"/>
            <p:nvPr/>
          </p:nvSpPr>
          <p:spPr>
            <a:xfrm>
              <a:off x="5434991" y="2720543"/>
              <a:ext cx="1344040" cy="338971"/>
            </a:xfrm>
            <a:prstGeom prst="rect">
              <a:avLst/>
            </a:prstGeom>
            <a:noFill/>
          </p:spPr>
          <p:txBody>
            <a:bodyPr wrap="square" lIns="76206" tIns="38103" rIns="76206" bIns="38103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$160 </a:t>
              </a:r>
              <a:endPara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6697660" y="2681639"/>
              <a:ext cx="1179895" cy="362275"/>
            </a:xfrm>
            <a:prstGeom prst="rect">
              <a:avLst/>
            </a:prstGeom>
          </p:spPr>
          <p:txBody>
            <a:bodyPr wrap="square" lIns="76206" tIns="38103" rIns="76206" bIns="38103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 capita</a:t>
              </a:r>
            </a:p>
          </p:txBody>
        </p:sp>
        <p:sp>
          <p:nvSpPr>
            <p:cNvPr id="243" name="Прямоугольник 242">
              <a:extLst>
                <a:ext uri="{FF2B5EF4-FFF2-40B4-BE49-F238E27FC236}">
                  <a16:creationId xmlns:a16="http://schemas.microsoft.com/office/drawing/2014/main" id="{FF006063-8678-4E3A-BE27-1412B9A9EC2E}"/>
                </a:ext>
              </a:extLst>
            </p:cNvPr>
            <p:cNvSpPr/>
            <p:nvPr/>
          </p:nvSpPr>
          <p:spPr>
            <a:xfrm>
              <a:off x="4928455" y="1906358"/>
              <a:ext cx="15919115" cy="14850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206" tIns="38103" rIns="76206" bIns="38103" rtlCol="0" anchor="ctr"/>
            <a:lstStyle/>
            <a:p>
              <a:pPr algn="ctr"/>
              <a:endParaRPr lang="ru-RU" sz="13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2435307" y="5855469"/>
            <a:ext cx="2182471" cy="961533"/>
            <a:chOff x="4928435" y="2087139"/>
            <a:chExt cx="2618737" cy="1168078"/>
          </a:xfrm>
        </p:grpSpPr>
        <p:sp>
          <p:nvSpPr>
            <p:cNvPr id="319" name="Скругленный прямоугольник 318">
              <a:hlinkClick r:id="" action="ppaction://noaction"/>
            </p:cNvPr>
            <p:cNvSpPr/>
            <p:nvPr/>
          </p:nvSpPr>
          <p:spPr>
            <a:xfrm>
              <a:off x="4928435" y="2087139"/>
              <a:ext cx="2618737" cy="1168078"/>
            </a:xfrm>
            <a:prstGeom prst="roundRect">
              <a:avLst>
                <a:gd name="adj" fmla="val 66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206" tIns="38103" rIns="76206" bIns="38103"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C443E3E7-14D0-4FE7-B991-EBBB096EEC11}"/>
                </a:ext>
              </a:extLst>
            </p:cNvPr>
            <p:cNvSpPr txBox="1"/>
            <p:nvPr/>
          </p:nvSpPr>
          <p:spPr>
            <a:xfrm>
              <a:off x="6147229" y="2093466"/>
              <a:ext cx="437578" cy="373897"/>
            </a:xfrm>
            <a:prstGeom prst="rect">
              <a:avLst/>
            </a:prstGeom>
            <a:noFill/>
          </p:spPr>
          <p:txBody>
            <a:bodyPr wrap="square" lIns="76206" tIns="38103" rIns="76206" bIns="38103" rtlCol="0">
              <a:spAutoFit/>
            </a:bodyPr>
            <a:lstStyle/>
            <a:p>
              <a:pPr algn="ctr"/>
              <a:r>
                <a:rPr lang="uz-Cyrl-UZ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endPara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Прямоугольник 322"/>
            <p:cNvSpPr/>
            <p:nvPr/>
          </p:nvSpPr>
          <p:spPr>
            <a:xfrm>
              <a:off x="6683059" y="2129921"/>
              <a:ext cx="709763" cy="318749"/>
            </a:xfrm>
            <a:prstGeom prst="rect">
              <a:avLst/>
            </a:prstGeom>
          </p:spPr>
          <p:txBody>
            <a:bodyPr wrap="none" lIns="76206" tIns="38103" rIns="76206" bIns="38103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regions</a:t>
              </a:r>
              <a:endPara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443E3E7-14D0-4FE7-B991-EBBB096EEC11}"/>
                </a:ext>
              </a:extLst>
            </p:cNvPr>
            <p:cNvSpPr txBox="1"/>
            <p:nvPr/>
          </p:nvSpPr>
          <p:spPr>
            <a:xfrm>
              <a:off x="6161022" y="2470868"/>
              <a:ext cx="495229" cy="373898"/>
            </a:xfrm>
            <a:prstGeom prst="rect">
              <a:avLst/>
            </a:prstGeom>
            <a:noFill/>
          </p:spPr>
          <p:txBody>
            <a:bodyPr wrap="square" lIns="76206" tIns="38103" rIns="76206" bIns="38103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6682206" y="2500272"/>
              <a:ext cx="808742" cy="318749"/>
            </a:xfrm>
            <a:prstGeom prst="rect">
              <a:avLst/>
            </a:prstGeom>
          </p:spPr>
          <p:txBody>
            <a:bodyPr wrap="square" lIns="76206" tIns="38103" rIns="76206" bIns="38103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districts</a:t>
              </a:r>
              <a:endPara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8" name="Скругленный прямоугольник 347">
            <a:hlinkClick r:id="" action="ppaction://noaction"/>
          </p:cNvPr>
          <p:cNvSpPr/>
          <p:nvPr/>
        </p:nvSpPr>
        <p:spPr>
          <a:xfrm>
            <a:off x="7132031" y="5860677"/>
            <a:ext cx="2513960" cy="945258"/>
          </a:xfrm>
          <a:prstGeom prst="roundRect">
            <a:avLst>
              <a:gd name="adj" fmla="val 664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6" tIns="38103" rIns="76206" bIns="38103"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2" name="Группа 331"/>
          <p:cNvGrpSpPr/>
          <p:nvPr/>
        </p:nvGrpSpPr>
        <p:grpSpPr>
          <a:xfrm>
            <a:off x="4671161" y="5846253"/>
            <a:ext cx="5004387" cy="969139"/>
            <a:chOff x="4968722" y="2084995"/>
            <a:chExt cx="5387493" cy="1277879"/>
          </a:xfrm>
        </p:grpSpPr>
        <p:sp>
          <p:nvSpPr>
            <p:cNvPr id="334" name="Скругленный прямоугольник 333">
              <a:hlinkClick r:id="" action="ppaction://noaction"/>
            </p:cNvPr>
            <p:cNvSpPr/>
            <p:nvPr/>
          </p:nvSpPr>
          <p:spPr>
            <a:xfrm>
              <a:off x="4968722" y="2084995"/>
              <a:ext cx="2581225" cy="1277879"/>
            </a:xfrm>
            <a:prstGeom prst="roundRect">
              <a:avLst>
                <a:gd name="adj" fmla="val 66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206" tIns="38103" rIns="76206" bIns="38103"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8577639" y="2301994"/>
              <a:ext cx="1778576" cy="913115"/>
            </a:xfrm>
            <a:prstGeom prst="rect">
              <a:avLst/>
            </a:prstGeom>
          </p:spPr>
          <p:txBody>
            <a:bodyPr wrap="square" lIns="76206" tIns="38103" rIns="76206" bIns="38103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239</a:t>
              </a: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subprojects identified and prioritized by 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176</a:t>
              </a: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villages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3" name="Группа 542"/>
          <p:cNvGrpSpPr/>
          <p:nvPr/>
        </p:nvGrpSpPr>
        <p:grpSpPr>
          <a:xfrm>
            <a:off x="80800" y="1335324"/>
            <a:ext cx="3297261" cy="4120051"/>
            <a:chOff x="9670759" y="825717"/>
            <a:chExt cx="3070552" cy="5108432"/>
          </a:xfrm>
        </p:grpSpPr>
        <p:grpSp>
          <p:nvGrpSpPr>
            <p:cNvPr id="544" name="Группа 543"/>
            <p:cNvGrpSpPr/>
            <p:nvPr/>
          </p:nvGrpSpPr>
          <p:grpSpPr>
            <a:xfrm>
              <a:off x="9670759" y="825717"/>
              <a:ext cx="2918243" cy="4288864"/>
              <a:chOff x="8629397" y="873275"/>
              <a:chExt cx="2918243" cy="5364616"/>
            </a:xfrm>
          </p:grpSpPr>
          <p:sp>
            <p:nvSpPr>
              <p:cNvPr id="613" name="Прямоугольник 612"/>
              <p:cNvSpPr/>
              <p:nvPr/>
            </p:nvSpPr>
            <p:spPr>
              <a:xfrm>
                <a:off x="9413591" y="1351431"/>
                <a:ext cx="603682" cy="6956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" name="Шестиугольник 620"/>
              <p:cNvSpPr/>
              <p:nvPr/>
            </p:nvSpPr>
            <p:spPr>
              <a:xfrm>
                <a:off x="8862774" y="1337180"/>
                <a:ext cx="715249" cy="700370"/>
              </a:xfrm>
              <a:prstGeom prst="hexagon">
                <a:avLst>
                  <a:gd name="adj" fmla="val 34492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" name="Прямоугольник 623"/>
              <p:cNvSpPr/>
              <p:nvPr/>
            </p:nvSpPr>
            <p:spPr>
              <a:xfrm>
                <a:off x="9602110" y="1457342"/>
                <a:ext cx="318262" cy="381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6" name="Прямоугольник 655"/>
              <p:cNvSpPr/>
              <p:nvPr/>
            </p:nvSpPr>
            <p:spPr>
              <a:xfrm>
                <a:off x="8660555" y="899876"/>
                <a:ext cx="779150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Schools</a:t>
                </a:r>
                <a:r>
                  <a:rPr lang="en-US" sz="900" b="1" dirty="0">
                    <a:solidFill>
                      <a:srgbClr val="003FB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900" b="1" dirty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9" name="Прямоугольник 678"/>
              <p:cNvSpPr/>
              <p:nvPr/>
            </p:nvSpPr>
            <p:spPr>
              <a:xfrm>
                <a:off x="10205410" y="873275"/>
                <a:ext cx="1342230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drinking water </a:t>
                </a:r>
                <a:endPara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" name="Прямоугольник 695"/>
              <p:cNvSpPr/>
              <p:nvPr/>
            </p:nvSpPr>
            <p:spPr>
              <a:xfrm>
                <a:off x="10194612" y="2595675"/>
                <a:ext cx="1131956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Drainage system </a:t>
                </a:r>
                <a:endPara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2" name="Прямоугольник 671"/>
              <p:cNvSpPr/>
              <p:nvPr/>
            </p:nvSpPr>
            <p:spPr>
              <a:xfrm>
                <a:off x="8651348" y="2600253"/>
                <a:ext cx="1071767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Kindergartens</a:t>
                </a:r>
                <a:r>
                  <a:rPr lang="en-US" sz="900" b="1" dirty="0">
                    <a:solidFill>
                      <a:srgbClr val="003FB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900" b="1" dirty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0" name="Прямоугольник 739"/>
              <p:cNvSpPr/>
              <p:nvPr/>
            </p:nvSpPr>
            <p:spPr>
              <a:xfrm>
                <a:off x="8649632" y="4210328"/>
                <a:ext cx="1071767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Internal roads </a:t>
                </a:r>
              </a:p>
            </p:txBody>
          </p:sp>
          <p:sp>
            <p:nvSpPr>
              <p:cNvPr id="741" name="Прямоугольник 740"/>
              <p:cNvSpPr/>
              <p:nvPr/>
            </p:nvSpPr>
            <p:spPr>
              <a:xfrm>
                <a:off x="10201760" y="4169476"/>
                <a:ext cx="1071767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Bridges</a:t>
                </a:r>
              </a:p>
            </p:txBody>
          </p:sp>
          <p:sp>
            <p:nvSpPr>
              <p:cNvPr id="754" name="Прямоугольник 753"/>
              <p:cNvSpPr/>
              <p:nvPr/>
            </p:nvSpPr>
            <p:spPr>
              <a:xfrm>
                <a:off x="8629397" y="5879896"/>
                <a:ext cx="1172649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 supply </a:t>
                </a:r>
              </a:p>
            </p:txBody>
          </p:sp>
          <p:sp>
            <p:nvSpPr>
              <p:cNvPr id="759" name="Прямоугольник 758"/>
              <p:cNvSpPr/>
              <p:nvPr/>
            </p:nvSpPr>
            <p:spPr>
              <a:xfrm>
                <a:off x="10210917" y="5879896"/>
                <a:ext cx="1289219" cy="35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Medical institutions </a:t>
                </a:r>
              </a:p>
            </p:txBody>
          </p:sp>
        </p:grpSp>
        <p:grpSp>
          <p:nvGrpSpPr>
            <p:cNvPr id="547" name="Группа 580"/>
            <p:cNvGrpSpPr/>
            <p:nvPr/>
          </p:nvGrpSpPr>
          <p:grpSpPr>
            <a:xfrm>
              <a:off x="9866329" y="2608047"/>
              <a:ext cx="1168954" cy="3321206"/>
              <a:chOff x="8798660" y="2154442"/>
              <a:chExt cx="1168954" cy="4154211"/>
            </a:xfrm>
          </p:grpSpPr>
          <p:sp>
            <p:nvSpPr>
              <p:cNvPr id="600" name="Прямоугольник 599"/>
              <p:cNvSpPr/>
              <p:nvPr/>
            </p:nvSpPr>
            <p:spPr>
              <a:xfrm>
                <a:off x="9388147" y="2163657"/>
                <a:ext cx="579467" cy="6937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3" name="Прямоугольник 602"/>
              <p:cNvSpPr/>
              <p:nvPr/>
            </p:nvSpPr>
            <p:spPr>
              <a:xfrm>
                <a:off x="9540453" y="2255863"/>
                <a:ext cx="291392" cy="38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601" name="Шестиугольник 600"/>
              <p:cNvSpPr/>
              <p:nvPr/>
            </p:nvSpPr>
            <p:spPr>
              <a:xfrm>
                <a:off x="8826480" y="2154442"/>
                <a:ext cx="715249" cy="700370"/>
              </a:xfrm>
              <a:prstGeom prst="hexagon">
                <a:avLst>
                  <a:gd name="adj" fmla="val 3695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5" name="Прямоугольник 744"/>
              <p:cNvSpPr/>
              <p:nvPr/>
            </p:nvSpPr>
            <p:spPr>
              <a:xfrm>
                <a:off x="9366208" y="3830788"/>
                <a:ext cx="579467" cy="6937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4" name="Шестиугольник 743"/>
              <p:cNvSpPr/>
              <p:nvPr/>
            </p:nvSpPr>
            <p:spPr>
              <a:xfrm>
                <a:off x="8819967" y="3823153"/>
                <a:ext cx="715249" cy="700369"/>
              </a:xfrm>
              <a:prstGeom prst="hexagon">
                <a:avLst>
                  <a:gd name="adj" fmla="val 3695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6" name="Прямоугольник 745"/>
              <p:cNvSpPr/>
              <p:nvPr/>
            </p:nvSpPr>
            <p:spPr>
              <a:xfrm>
                <a:off x="9522255" y="3932028"/>
                <a:ext cx="291392" cy="38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</a:p>
            </p:txBody>
          </p:sp>
          <p:sp>
            <p:nvSpPr>
              <p:cNvPr id="756" name="Прямоугольник 755"/>
              <p:cNvSpPr/>
              <p:nvPr/>
            </p:nvSpPr>
            <p:spPr>
              <a:xfrm>
                <a:off x="9360283" y="5614458"/>
                <a:ext cx="579467" cy="6937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5" name="Шестиугольник 754"/>
              <p:cNvSpPr/>
              <p:nvPr/>
            </p:nvSpPr>
            <p:spPr>
              <a:xfrm>
                <a:off x="8798660" y="5608284"/>
                <a:ext cx="715249" cy="700369"/>
              </a:xfrm>
              <a:prstGeom prst="hexagon">
                <a:avLst>
                  <a:gd name="adj" fmla="val 3695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7" name="Прямоугольник 756"/>
              <p:cNvSpPr/>
              <p:nvPr/>
            </p:nvSpPr>
            <p:spPr>
              <a:xfrm>
                <a:off x="9515430" y="5704519"/>
                <a:ext cx="291392" cy="38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</a:p>
            </p:txBody>
          </p:sp>
        </p:grpSp>
        <p:grpSp>
          <p:nvGrpSpPr>
            <p:cNvPr id="548" name="Группа 603"/>
            <p:cNvGrpSpPr/>
            <p:nvPr/>
          </p:nvGrpSpPr>
          <p:grpSpPr>
            <a:xfrm>
              <a:off x="11407741" y="1196596"/>
              <a:ext cx="1333570" cy="566386"/>
              <a:chOff x="10332040" y="-592336"/>
              <a:chExt cx="1333570" cy="708446"/>
            </a:xfrm>
          </p:grpSpPr>
          <p:sp>
            <p:nvSpPr>
              <p:cNvPr id="592" name="Прямоугольник 591"/>
              <p:cNvSpPr/>
              <p:nvPr/>
            </p:nvSpPr>
            <p:spPr>
              <a:xfrm>
                <a:off x="10797285" y="-586695"/>
                <a:ext cx="773368" cy="70280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5" name="Прямоугольник 594"/>
              <p:cNvSpPr/>
              <p:nvPr/>
            </p:nvSpPr>
            <p:spPr>
              <a:xfrm>
                <a:off x="11069043" y="-457103"/>
                <a:ext cx="596567" cy="38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104</a:t>
                </a:r>
                <a:endPara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3" name="Шестиугольник 592"/>
              <p:cNvSpPr/>
              <p:nvPr/>
            </p:nvSpPr>
            <p:spPr>
              <a:xfrm>
                <a:off x="10332040" y="-592336"/>
                <a:ext cx="715248" cy="700369"/>
              </a:xfrm>
              <a:prstGeom prst="hexagon">
                <a:avLst>
                  <a:gd name="adj" fmla="val 34491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9" name="Группа 636"/>
            <p:cNvGrpSpPr/>
            <p:nvPr/>
          </p:nvGrpSpPr>
          <p:grpSpPr>
            <a:xfrm>
              <a:off x="11385437" y="2511677"/>
              <a:ext cx="1262235" cy="3422472"/>
              <a:chOff x="10293081" y="61848"/>
              <a:chExt cx="1262235" cy="4280890"/>
            </a:xfrm>
          </p:grpSpPr>
          <p:sp>
            <p:nvSpPr>
              <p:cNvPr id="584" name="Прямоугольник 583"/>
              <p:cNvSpPr/>
              <p:nvPr/>
            </p:nvSpPr>
            <p:spPr>
              <a:xfrm>
                <a:off x="10829791" y="74027"/>
                <a:ext cx="725525" cy="79817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5" name="Шестиугольник 584"/>
              <p:cNvSpPr/>
              <p:nvPr/>
            </p:nvSpPr>
            <p:spPr>
              <a:xfrm>
                <a:off x="10304269" y="61848"/>
                <a:ext cx="720512" cy="815866"/>
              </a:xfrm>
              <a:prstGeom prst="hexagon">
                <a:avLst>
                  <a:gd name="adj" fmla="val 37768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7" name="Прямоугольник 586"/>
              <p:cNvSpPr/>
              <p:nvPr/>
            </p:nvSpPr>
            <p:spPr>
              <a:xfrm>
                <a:off x="11145069" y="206223"/>
                <a:ext cx="283243" cy="38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" name="Прямоугольник 747"/>
              <p:cNvSpPr/>
              <p:nvPr/>
            </p:nvSpPr>
            <p:spPr>
              <a:xfrm>
                <a:off x="10820815" y="1747157"/>
                <a:ext cx="720224" cy="79234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7" name="Шестиугольник 746"/>
              <p:cNvSpPr/>
              <p:nvPr/>
            </p:nvSpPr>
            <p:spPr>
              <a:xfrm>
                <a:off x="10298314" y="1740724"/>
                <a:ext cx="715249" cy="809904"/>
              </a:xfrm>
              <a:prstGeom prst="hexagon">
                <a:avLst>
                  <a:gd name="adj" fmla="val 37768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" name="Прямоугольник 748"/>
              <p:cNvSpPr/>
              <p:nvPr/>
            </p:nvSpPr>
            <p:spPr>
              <a:xfrm>
                <a:off x="11139273" y="1867301"/>
                <a:ext cx="281174" cy="38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3" name="Прямоугольник 762"/>
              <p:cNvSpPr/>
              <p:nvPr/>
            </p:nvSpPr>
            <p:spPr>
              <a:xfrm>
                <a:off x="10819648" y="3532804"/>
                <a:ext cx="720224" cy="79234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2" name="Шестиугольник 761"/>
              <p:cNvSpPr/>
              <p:nvPr/>
            </p:nvSpPr>
            <p:spPr>
              <a:xfrm>
                <a:off x="10293081" y="3532834"/>
                <a:ext cx="715249" cy="809904"/>
              </a:xfrm>
              <a:prstGeom prst="hexagon">
                <a:avLst>
                  <a:gd name="adj" fmla="val 37768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4" name="Прямоугольник 763"/>
              <p:cNvSpPr/>
              <p:nvPr/>
            </p:nvSpPr>
            <p:spPr>
              <a:xfrm>
                <a:off x="11130914" y="3692198"/>
                <a:ext cx="281174" cy="38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29" name="Прямая соединительная линия 628"/>
          <p:cNvCxnSpPr/>
          <p:nvPr/>
        </p:nvCxnSpPr>
        <p:spPr>
          <a:xfrm flipV="1">
            <a:off x="92811" y="1405967"/>
            <a:ext cx="14549" cy="4077864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Прямая соединительная линия 631"/>
          <p:cNvCxnSpPr/>
          <p:nvPr/>
        </p:nvCxnSpPr>
        <p:spPr>
          <a:xfrm flipV="1">
            <a:off x="113601" y="4786283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Прямая соединительная линия 632"/>
          <p:cNvCxnSpPr/>
          <p:nvPr/>
        </p:nvCxnSpPr>
        <p:spPr>
          <a:xfrm flipV="1">
            <a:off x="1787344" y="2653549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Прямая соединительная линия 634"/>
          <p:cNvCxnSpPr/>
          <p:nvPr/>
        </p:nvCxnSpPr>
        <p:spPr>
          <a:xfrm flipV="1">
            <a:off x="130236" y="2654683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Прямая соединительная линия 635"/>
          <p:cNvCxnSpPr/>
          <p:nvPr/>
        </p:nvCxnSpPr>
        <p:spPr>
          <a:xfrm flipV="1">
            <a:off x="130236" y="1545823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Прямая соединительная линия 883"/>
          <p:cNvCxnSpPr/>
          <p:nvPr/>
        </p:nvCxnSpPr>
        <p:spPr>
          <a:xfrm flipV="1">
            <a:off x="3838124" y="1387470"/>
            <a:ext cx="8295" cy="4043543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Прямая соединительная линия 887"/>
          <p:cNvCxnSpPr/>
          <p:nvPr/>
        </p:nvCxnSpPr>
        <p:spPr>
          <a:xfrm>
            <a:off x="3846419" y="3435522"/>
            <a:ext cx="3735970" cy="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580687" y="1270175"/>
            <a:ext cx="0" cy="415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3" name="Прямоугольник 952">
            <a:extLst>
              <a:ext uri="{FF2B5EF4-FFF2-40B4-BE49-F238E27FC236}">
                <a16:creationId xmlns:a16="http://schemas.microsoft.com/office/drawing/2014/main" id="{B1EF65F3-32D0-4161-8B3C-4D909880FBB7}"/>
              </a:ext>
            </a:extLst>
          </p:cNvPr>
          <p:cNvSpPr/>
          <p:nvPr/>
        </p:nvSpPr>
        <p:spPr>
          <a:xfrm>
            <a:off x="8359293" y="1500266"/>
            <a:ext cx="3049667" cy="276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3" tIns="45716" rIns="91433" bIns="45716">
            <a:spAutoFit/>
          </a:bodyPr>
          <a:lstStyle/>
          <a:p>
            <a:r>
              <a:rPr lang="en-US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Project implementation period: 2020-2024</a:t>
            </a:r>
            <a:endParaRPr lang="ru-RU" sz="1200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" name="Прямоугольник 363">
            <a:extLst>
              <a:ext uri="{FF2B5EF4-FFF2-40B4-BE49-F238E27FC236}">
                <a16:creationId xmlns:a16="http://schemas.microsoft.com/office/drawing/2014/main" id="{AD19CE96-E9AC-4D2B-86B9-F758D0BFD38A}"/>
              </a:ext>
            </a:extLst>
          </p:cNvPr>
          <p:cNvSpPr/>
          <p:nvPr/>
        </p:nvSpPr>
        <p:spPr>
          <a:xfrm>
            <a:off x="1099466" y="50228"/>
            <a:ext cx="2071642" cy="522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Economic Development and Poverty Reduction of the Republic of Uzbekistan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0" name="Диаграмма 349">
            <a:extLst>
              <a:ext uri="{FF2B5EF4-FFF2-40B4-BE49-F238E27FC236}">
                <a16:creationId xmlns:a16="http://schemas.microsoft.com/office/drawing/2014/main" id="{CEF3D6FB-B82B-4CB8-BD17-D7DC37B1F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33715"/>
              </p:ext>
            </p:extLst>
          </p:nvPr>
        </p:nvGraphicFramePr>
        <p:xfrm>
          <a:off x="7583545" y="1927402"/>
          <a:ext cx="4780442" cy="366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65" name="Рисунок 364">
            <a:extLst>
              <a:ext uri="{FF2B5EF4-FFF2-40B4-BE49-F238E27FC236}">
                <a16:creationId xmlns:a16="http://schemas.microsoft.com/office/drawing/2014/main" id="{B78773D9-824A-4FFD-A608-80FC0590B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633620"/>
            <a:ext cx="1242512" cy="735050"/>
          </a:xfrm>
          <a:prstGeom prst="rect">
            <a:avLst/>
          </a:prstGeom>
        </p:spPr>
      </p:pic>
      <p:pic>
        <p:nvPicPr>
          <p:cNvPr id="378" name="Рисунок 377">
            <a:extLst>
              <a:ext uri="{FF2B5EF4-FFF2-40B4-BE49-F238E27FC236}">
                <a16:creationId xmlns:a16="http://schemas.microsoft.com/office/drawing/2014/main" id="{D1BEDFFF-F604-415F-BA95-BA725ABFD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80" y="677853"/>
            <a:ext cx="574370" cy="595332"/>
          </a:xfrm>
          <a:prstGeom prst="rect">
            <a:avLst/>
          </a:prstGeom>
        </p:spPr>
      </p:pic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0F97CFB8-AABA-45CB-A5C9-83905AD3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30" y="645926"/>
            <a:ext cx="658120" cy="7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Picture 6">
            <a:extLst>
              <a:ext uri="{FF2B5EF4-FFF2-40B4-BE49-F238E27FC236}">
                <a16:creationId xmlns:a16="http://schemas.microsoft.com/office/drawing/2014/main" id="{6CC3AA4A-7BD7-420D-913A-D43D5913F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3032" y="581"/>
            <a:ext cx="565838" cy="565838"/>
          </a:xfrm>
          <a:prstGeom prst="rect">
            <a:avLst/>
          </a:prstGeom>
        </p:spPr>
      </p:pic>
      <p:sp>
        <p:nvSpPr>
          <p:cNvPr id="398" name="TextBox 397">
            <a:extLst>
              <a:ext uri="{FF2B5EF4-FFF2-40B4-BE49-F238E27FC236}">
                <a16:creationId xmlns:a16="http://schemas.microsoft.com/office/drawing/2014/main" id="{6F1AE9D3-A173-483B-B05D-0BB888CD3F36}"/>
              </a:ext>
            </a:extLst>
          </p:cNvPr>
          <p:cNvSpPr txBox="1"/>
          <p:nvPr/>
        </p:nvSpPr>
        <p:spPr>
          <a:xfrm>
            <a:off x="1458910" y="848383"/>
            <a:ext cx="1455185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mln USD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E98B3D9-C061-422D-A2FA-524A59FE584E}"/>
              </a:ext>
            </a:extLst>
          </p:cNvPr>
          <p:cNvSpPr txBox="1"/>
          <p:nvPr/>
        </p:nvSpPr>
        <p:spPr>
          <a:xfrm>
            <a:off x="6157514" y="866532"/>
            <a:ext cx="1455185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 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mln USD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B4625439-7041-4E32-82E0-4742F84D2F7D}"/>
              </a:ext>
            </a:extLst>
          </p:cNvPr>
          <p:cNvSpPr txBox="1"/>
          <p:nvPr/>
        </p:nvSpPr>
        <p:spPr>
          <a:xfrm>
            <a:off x="9702449" y="876915"/>
            <a:ext cx="1455182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mln USD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0" name="Рисунок 4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6" y="6058195"/>
            <a:ext cx="562224" cy="562224"/>
          </a:xfrm>
          <a:prstGeom prst="rect">
            <a:avLst/>
          </a:prstGeom>
        </p:spPr>
      </p:pic>
      <p:pic>
        <p:nvPicPr>
          <p:cNvPr id="421" name="Рисунок 4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8" y="6070803"/>
            <a:ext cx="962899" cy="586368"/>
          </a:xfrm>
          <a:prstGeom prst="rect">
            <a:avLst/>
          </a:prstGeom>
        </p:spPr>
      </p:pic>
      <p:sp>
        <p:nvSpPr>
          <p:cNvPr id="426" name="TextBox 425">
            <a:extLst>
              <a:ext uri="{FF2B5EF4-FFF2-40B4-BE49-F238E27FC236}">
                <a16:creationId xmlns:a16="http://schemas.microsoft.com/office/drawing/2014/main" id="{C443E3E7-14D0-4FE7-B991-EBBB096EEC11}"/>
              </a:ext>
            </a:extLst>
          </p:cNvPr>
          <p:cNvSpPr txBox="1"/>
          <p:nvPr/>
        </p:nvSpPr>
        <p:spPr>
          <a:xfrm>
            <a:off x="3402226" y="6478472"/>
            <a:ext cx="558767" cy="307783"/>
          </a:xfrm>
          <a:prstGeom prst="rect">
            <a:avLst/>
          </a:prstGeom>
          <a:noFill/>
        </p:spPr>
        <p:txBody>
          <a:bodyPr wrap="square" lIns="76206" tIns="38103" rIns="76206" bIns="38103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7" name="Прямоугольник 426"/>
          <p:cNvSpPr/>
          <p:nvPr/>
        </p:nvSpPr>
        <p:spPr>
          <a:xfrm>
            <a:off x="3887143" y="6484148"/>
            <a:ext cx="646662" cy="262386"/>
          </a:xfrm>
          <a:prstGeom prst="rect">
            <a:avLst/>
          </a:prstGeom>
        </p:spPr>
        <p:txBody>
          <a:bodyPr wrap="square" lIns="76206" tIns="38103" rIns="76206" bIns="3810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villages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8" name="Рисунок 22">
            <a:extLst>
              <a:ext uri="{FF2B5EF4-FFF2-40B4-BE49-F238E27FC236}">
                <a16:creationId xmlns:a16="http://schemas.microsoft.com/office/drawing/2014/main" id="{458ECCCA-C621-406A-B4CB-7D0EDBDFBB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9" y="6115464"/>
            <a:ext cx="721891" cy="487024"/>
          </a:xfrm>
          <a:prstGeom prst="rect">
            <a:avLst/>
          </a:prstGeom>
        </p:spPr>
      </p:pic>
      <p:pic>
        <p:nvPicPr>
          <p:cNvPr id="429" name="Рисунок 23">
            <a:extLst>
              <a:ext uri="{FF2B5EF4-FFF2-40B4-BE49-F238E27FC236}">
                <a16:creationId xmlns:a16="http://schemas.microsoft.com/office/drawing/2014/main" id="{CDB76D42-E3FE-4917-9901-7C1C77F34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49" y="6006186"/>
            <a:ext cx="1069741" cy="629259"/>
          </a:xfrm>
          <a:prstGeom prst="rect">
            <a:avLst/>
          </a:prstGeom>
        </p:spPr>
      </p:pic>
      <p:grpSp>
        <p:nvGrpSpPr>
          <p:cNvPr id="437" name="Группа 436"/>
          <p:cNvGrpSpPr/>
          <p:nvPr/>
        </p:nvGrpSpPr>
        <p:grpSpPr>
          <a:xfrm>
            <a:off x="9702450" y="5868288"/>
            <a:ext cx="2519004" cy="947101"/>
            <a:chOff x="4994757" y="2098853"/>
            <a:chExt cx="2779763" cy="1168077"/>
          </a:xfrm>
        </p:grpSpPr>
        <p:sp>
          <p:nvSpPr>
            <p:cNvPr id="438" name="Скругленный прямоугольник 437">
              <a:hlinkClick r:id="" action="ppaction://noaction"/>
            </p:cNvPr>
            <p:cNvSpPr/>
            <p:nvPr/>
          </p:nvSpPr>
          <p:spPr>
            <a:xfrm>
              <a:off x="4994757" y="2098853"/>
              <a:ext cx="2740849" cy="1168077"/>
            </a:xfrm>
            <a:prstGeom prst="roundRect">
              <a:avLst>
                <a:gd name="adj" fmla="val 66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206" tIns="38103" rIns="76206" bIns="38103"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C443E3E7-14D0-4FE7-B991-EBBB096EEC11}"/>
                </a:ext>
              </a:extLst>
            </p:cNvPr>
            <p:cNvSpPr txBox="1"/>
            <p:nvPr/>
          </p:nvSpPr>
          <p:spPr>
            <a:xfrm>
              <a:off x="5790815" y="2455450"/>
              <a:ext cx="668667" cy="379594"/>
            </a:xfrm>
            <a:prstGeom prst="rect">
              <a:avLst/>
            </a:prstGeom>
            <a:noFill/>
          </p:spPr>
          <p:txBody>
            <a:bodyPr wrap="square" lIns="76206" tIns="38103" rIns="76206" bIns="38103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 </a:t>
              </a:r>
              <a:endPara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Прямоугольник 440"/>
            <p:cNvSpPr/>
            <p:nvPr/>
          </p:nvSpPr>
          <p:spPr>
            <a:xfrm>
              <a:off x="6324743" y="2475204"/>
              <a:ext cx="1449777" cy="595958"/>
            </a:xfrm>
            <a:prstGeom prst="rect">
              <a:avLst/>
            </a:prstGeom>
          </p:spPr>
          <p:txBody>
            <a:bodyPr wrap="square" lIns="76206" tIns="38103" rIns="76206" bIns="38103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MDU members are female</a:t>
              </a:r>
              <a:endPara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45" name="Рисунок 4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4" y="6014321"/>
            <a:ext cx="623720" cy="623720"/>
          </a:xfrm>
          <a:prstGeom prst="rect">
            <a:avLst/>
          </a:prstGeom>
        </p:spPr>
      </p:pic>
      <p:cxnSp>
        <p:nvCxnSpPr>
          <p:cNvPr id="737" name="Прямая соединительная линия 736"/>
          <p:cNvCxnSpPr/>
          <p:nvPr/>
        </p:nvCxnSpPr>
        <p:spPr>
          <a:xfrm flipV="1">
            <a:off x="1784081" y="1537860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Прямая соединительная линия 737"/>
          <p:cNvCxnSpPr/>
          <p:nvPr/>
        </p:nvCxnSpPr>
        <p:spPr>
          <a:xfrm flipV="1">
            <a:off x="1754705" y="1396590"/>
            <a:ext cx="14549" cy="4077864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Прямая соединительная линия 741"/>
          <p:cNvCxnSpPr/>
          <p:nvPr/>
        </p:nvCxnSpPr>
        <p:spPr>
          <a:xfrm flipV="1">
            <a:off x="122586" y="3694398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Прямая соединительная линия 742"/>
          <p:cNvCxnSpPr/>
          <p:nvPr/>
        </p:nvCxnSpPr>
        <p:spPr>
          <a:xfrm flipV="1">
            <a:off x="1786455" y="3680558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0" name="Рисунок 21">
            <a:extLst>
              <a:ext uri="{FF2B5EF4-FFF2-40B4-BE49-F238E27FC236}">
                <a16:creationId xmlns:a16="http://schemas.microsoft.com/office/drawing/2014/main" id="{E408AB19-C4C0-41F3-95A2-1C6C9CB4ED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0" y="1637433"/>
            <a:ext cx="523467" cy="394602"/>
          </a:xfrm>
          <a:prstGeom prst="rect">
            <a:avLst/>
          </a:prstGeom>
        </p:spPr>
      </p:pic>
      <p:pic>
        <p:nvPicPr>
          <p:cNvPr id="751" name="Рисунок 6">
            <a:extLst>
              <a:ext uri="{FF2B5EF4-FFF2-40B4-BE49-F238E27FC236}">
                <a16:creationId xmlns:a16="http://schemas.microsoft.com/office/drawing/2014/main" id="{D8D55365-654D-4069-A268-3041AB81ED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04" y="1596218"/>
            <a:ext cx="486919" cy="480899"/>
          </a:xfrm>
          <a:prstGeom prst="rect">
            <a:avLst/>
          </a:prstGeom>
        </p:spPr>
      </p:pic>
      <p:pic>
        <p:nvPicPr>
          <p:cNvPr id="752" name="Рисунок 14">
            <a:extLst>
              <a:ext uri="{FF2B5EF4-FFF2-40B4-BE49-F238E27FC236}">
                <a16:creationId xmlns:a16="http://schemas.microsoft.com/office/drawing/2014/main" id="{97E65F41-3DD9-4E2E-AE8F-2450A4176F7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0" y="3843957"/>
            <a:ext cx="384581" cy="399279"/>
          </a:xfrm>
          <a:prstGeom prst="rect">
            <a:avLst/>
          </a:prstGeom>
          <a:effectLst>
            <a:reflection blurRad="6350" stA="95000" endPos="14000" dir="5400000" sy="-100000" algn="bl" rotWithShape="0"/>
          </a:effectLst>
        </p:spPr>
      </p:pic>
      <p:pic>
        <p:nvPicPr>
          <p:cNvPr id="753" name="Рисунок 20">
            <a:extLst>
              <a:ext uri="{FF2B5EF4-FFF2-40B4-BE49-F238E27FC236}">
                <a16:creationId xmlns:a16="http://schemas.microsoft.com/office/drawing/2014/main" id="{45B0FB6D-3A07-4E58-ABAC-07D0A91C1B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79" y="3648335"/>
            <a:ext cx="648796" cy="648796"/>
          </a:xfrm>
          <a:prstGeom prst="rect">
            <a:avLst/>
          </a:prstGeom>
        </p:spPr>
      </p:pic>
      <p:pic>
        <p:nvPicPr>
          <p:cNvPr id="36" name="Picture 4" descr="Kindergarten Icons &amp; Symbol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8" y="2750440"/>
            <a:ext cx="475863" cy="4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42 Road Drainage System Icons - Free in SVG, PNG, ICO - IconScou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30" y="2747783"/>
            <a:ext cx="476621" cy="4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" name="Рисунок 27">
            <a:extLst>
              <a:ext uri="{FF2B5EF4-FFF2-40B4-BE49-F238E27FC236}">
                <a16:creationId xmlns:a16="http://schemas.microsoft.com/office/drawing/2014/main" id="{272EADCA-B6B3-4A49-AEA4-25F5CB74738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2" y="4724786"/>
            <a:ext cx="696621" cy="772809"/>
          </a:xfrm>
          <a:prstGeom prst="rect">
            <a:avLst/>
          </a:prstGeom>
        </p:spPr>
      </p:pic>
      <p:cxnSp>
        <p:nvCxnSpPr>
          <p:cNvPr id="760" name="Прямая соединительная линия 759"/>
          <p:cNvCxnSpPr/>
          <p:nvPr/>
        </p:nvCxnSpPr>
        <p:spPr>
          <a:xfrm flipV="1">
            <a:off x="1779137" y="4785015"/>
            <a:ext cx="244424" cy="226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5" name="Picture 43" descr="https://gpkorkino.ru/wp-content/uploads/2014/12/bolnitsa.jpg">
            <a:extLst>
              <a:ext uri="{FF2B5EF4-FFF2-40B4-BE49-F238E27FC236}">
                <a16:creationId xmlns:a16="http://schemas.microsoft.com/office/drawing/2014/main" id="{F417672C-6BF3-4120-BEAC-B38BF3B8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6" y="5035525"/>
            <a:ext cx="436382" cy="39311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38" name="Picture 8" descr="Drinking water - Free ecology and environment icon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42" y="1596218"/>
            <a:ext cx="1282614" cy="12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002689" y="1990640"/>
            <a:ext cx="25247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 operated drinking water supply organizations to be created</a:t>
            </a:r>
          </a:p>
        </p:txBody>
      </p:sp>
      <p:pic>
        <p:nvPicPr>
          <p:cNvPr id="5134" name="Picture 14" descr="partnership-icon-people | My Supply Chain Group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25" y="4176865"/>
            <a:ext cx="1279431" cy="6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5155356" y="4146451"/>
            <a:ext cx="2342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Facilitation: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PIU vs NGOs </a:t>
            </a: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ACTED (France), ISW (Canada), CEED (Bulgaria)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9" name="Прямоугольник 768"/>
          <p:cNvSpPr/>
          <p:nvPr/>
        </p:nvSpPr>
        <p:spPr>
          <a:xfrm>
            <a:off x="5330646" y="5942591"/>
            <a:ext cx="1754385" cy="846392"/>
          </a:xfrm>
          <a:prstGeom prst="rect">
            <a:avLst/>
          </a:prstGeom>
        </p:spPr>
        <p:txBody>
          <a:bodyPr wrap="square" lIns="76206" tIns="38103" rIns="76206" bIns="38103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“Mahalla Development Units” (MDUs) established and include about 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5,320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A1101-57CA-DC41-C53F-C7AF9F2697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8175" y="-2418"/>
            <a:ext cx="1150889" cy="5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2B41BF0-6822-40B2-8EEA-6112A14C9B87}" vid="{843FEEE5-885F-4CFE-A2B9-CE5FC109F00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206</Words>
  <Application>Microsoft Office PowerPoint</Application>
  <PresentationFormat>Widescreen</PresentationFormat>
  <Paragraphs>57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Blank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Hasanboy Mamadov</dc:creator>
  <cp:lastModifiedBy>Sophia V. Georgieva</cp:lastModifiedBy>
  <cp:revision>1063</cp:revision>
  <cp:lastPrinted>2020-12-16T17:24:15Z</cp:lastPrinted>
  <dcterms:created xsi:type="dcterms:W3CDTF">2020-12-15T05:53:11Z</dcterms:created>
  <dcterms:modified xsi:type="dcterms:W3CDTF">2022-11-30T20:31:49Z</dcterms:modified>
</cp:coreProperties>
</file>