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sldIdLst>
    <p:sldId id="1869" r:id="rId2"/>
    <p:sldId id="1874" r:id="rId3"/>
    <p:sldId id="303" r:id="rId4"/>
    <p:sldId id="1879" r:id="rId5"/>
    <p:sldId id="1876" r:id="rId6"/>
    <p:sldId id="326" r:id="rId7"/>
    <p:sldId id="328" r:id="rId8"/>
    <p:sldId id="267" r:id="rId9"/>
    <p:sldId id="289" r:id="rId10"/>
    <p:sldId id="330" r:id="rId11"/>
    <p:sldId id="287" r:id="rId12"/>
    <p:sldId id="288" r:id="rId13"/>
    <p:sldId id="332" r:id="rId14"/>
    <p:sldId id="333" r:id="rId15"/>
    <p:sldId id="1870" r:id="rId16"/>
    <p:sldId id="1871" r:id="rId17"/>
    <p:sldId id="1877" r:id="rId18"/>
    <p:sldId id="1878"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Roboto" panose="02000000000000000000" pitchFamily="2" charset="0"/>
      <p:regular r:id="rId25"/>
      <p:bold r:id="rId26"/>
      <p:italic r:id="rId27"/>
      <p:boldItalic r:id="rId28"/>
    </p:embeddedFont>
    <p:embeddedFont>
      <p:font typeface="Roboto Black" panose="02000000000000000000" pitchFamily="2" charset="0"/>
      <p:bold r:id="rId29"/>
      <p:boldItalic r:id="rId30"/>
    </p:embeddedFont>
    <p:embeddedFont>
      <p:font typeface="Verdana" panose="020B060403050404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438" userDrawn="1">
          <p15:clr>
            <a:srgbClr val="A4A3A4"/>
          </p15:clr>
        </p15:guide>
        <p15:guide id="3" orient="horz" pos="6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vend E. Jensby" initials="SEJ" lastIdx="1" clrIdx="0">
    <p:extLst>
      <p:ext uri="{19B8F6BF-5375-455C-9EA6-DF929625EA0E}">
        <p15:presenceInfo xmlns:p15="http://schemas.microsoft.com/office/powerpoint/2012/main" userId="S::sjensby@worldbank.org::efad2887-784b-418f-8f62-d83840a9a57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24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DB8F69-0BA8-4425-9D81-CF3CC1CD85BC}" v="8" dt="2022-12-05T08:56:58.0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5" d="100"/>
          <a:sy n="75" d="100"/>
        </p:scale>
        <p:origin x="324" y="56"/>
      </p:cViewPr>
      <p:guideLst>
        <p:guide orient="horz" pos="459"/>
        <p:guide pos="438"/>
        <p:guide orient="horz" pos="6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tableStyles" Target="tableStyles.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idah Billah Setyowati" userId="de689ee6-39be-499b-b299-6a49bf27bc08" providerId="ADAL" clId="{3DDB8F69-0BA8-4425-9D81-CF3CC1CD85BC}"/>
    <pc:docChg chg="undo redo custSel addSld delSld modSld">
      <pc:chgData name="Abidah Billah Setyowati" userId="de689ee6-39be-499b-b299-6a49bf27bc08" providerId="ADAL" clId="{3DDB8F69-0BA8-4425-9D81-CF3CC1CD85BC}" dt="2022-12-05T09:03:12.088" v="502" actId="20577"/>
      <pc:docMkLst>
        <pc:docMk/>
      </pc:docMkLst>
      <pc:sldChg chg="modSp mod">
        <pc:chgData name="Abidah Billah Setyowati" userId="de689ee6-39be-499b-b299-6a49bf27bc08" providerId="ADAL" clId="{3DDB8F69-0BA8-4425-9D81-CF3CC1CD85BC}" dt="2022-12-05T05:53:48.466" v="48" actId="20577"/>
        <pc:sldMkLst>
          <pc:docMk/>
          <pc:sldMk cId="1038848747" sldId="287"/>
        </pc:sldMkLst>
        <pc:spChg chg="mod">
          <ac:chgData name="Abidah Billah Setyowati" userId="de689ee6-39be-499b-b299-6a49bf27bc08" providerId="ADAL" clId="{3DDB8F69-0BA8-4425-9D81-CF3CC1CD85BC}" dt="2022-12-05T05:53:48.466" v="48" actId="20577"/>
          <ac:spMkLst>
            <pc:docMk/>
            <pc:sldMk cId="1038848747" sldId="287"/>
            <ac:spMk id="43" creationId="{3D857EB0-00F8-48D3-AB60-07C5DE242400}"/>
          </ac:spMkLst>
        </pc:spChg>
      </pc:sldChg>
      <pc:sldChg chg="modSp mod">
        <pc:chgData name="Abidah Billah Setyowati" userId="de689ee6-39be-499b-b299-6a49bf27bc08" providerId="ADAL" clId="{3DDB8F69-0BA8-4425-9D81-CF3CC1CD85BC}" dt="2022-12-05T09:00:42.547" v="489" actId="20577"/>
        <pc:sldMkLst>
          <pc:docMk/>
          <pc:sldMk cId="234915962" sldId="289"/>
        </pc:sldMkLst>
        <pc:spChg chg="mod">
          <ac:chgData name="Abidah Billah Setyowati" userId="de689ee6-39be-499b-b299-6a49bf27bc08" providerId="ADAL" clId="{3DDB8F69-0BA8-4425-9D81-CF3CC1CD85BC}" dt="2022-12-05T09:00:42.547" v="489" actId="20577"/>
          <ac:spMkLst>
            <pc:docMk/>
            <pc:sldMk cId="234915962" sldId="289"/>
            <ac:spMk id="8" creationId="{A0369731-64DC-4609-A3C1-1BDA5AB4CD6A}"/>
          </ac:spMkLst>
        </pc:spChg>
      </pc:sldChg>
      <pc:sldChg chg="modSp mod">
        <pc:chgData name="Abidah Billah Setyowati" userId="de689ee6-39be-499b-b299-6a49bf27bc08" providerId="ADAL" clId="{3DDB8F69-0BA8-4425-9D81-CF3CC1CD85BC}" dt="2022-12-05T09:00:05.134" v="412" actId="14100"/>
        <pc:sldMkLst>
          <pc:docMk/>
          <pc:sldMk cId="354250051" sldId="303"/>
        </pc:sldMkLst>
        <pc:spChg chg="mod">
          <ac:chgData name="Abidah Billah Setyowati" userId="de689ee6-39be-499b-b299-6a49bf27bc08" providerId="ADAL" clId="{3DDB8F69-0BA8-4425-9D81-CF3CC1CD85BC}" dt="2022-12-05T09:00:01.247" v="411" actId="1076"/>
          <ac:spMkLst>
            <pc:docMk/>
            <pc:sldMk cId="354250051" sldId="303"/>
            <ac:spMk id="20" creationId="{7ADCBEC2-0B1E-4834-9784-3D80B343BF95}"/>
          </ac:spMkLst>
        </pc:spChg>
        <pc:picChg chg="mod">
          <ac:chgData name="Abidah Billah Setyowati" userId="de689ee6-39be-499b-b299-6a49bf27bc08" providerId="ADAL" clId="{3DDB8F69-0BA8-4425-9D81-CF3CC1CD85BC}" dt="2022-12-05T09:00:05.134" v="412" actId="14100"/>
          <ac:picMkLst>
            <pc:docMk/>
            <pc:sldMk cId="354250051" sldId="303"/>
            <ac:picMk id="12" creationId="{B69A8D18-9130-4F2A-B5A7-302837D296A8}"/>
          </ac:picMkLst>
        </pc:picChg>
      </pc:sldChg>
      <pc:sldChg chg="modSp mod">
        <pc:chgData name="Abidah Billah Setyowati" userId="de689ee6-39be-499b-b299-6a49bf27bc08" providerId="ADAL" clId="{3DDB8F69-0BA8-4425-9D81-CF3CC1CD85BC}" dt="2022-12-05T08:59:07.409" v="403" actId="120"/>
        <pc:sldMkLst>
          <pc:docMk/>
          <pc:sldMk cId="1373166209" sldId="326"/>
        </pc:sldMkLst>
        <pc:spChg chg="mod">
          <ac:chgData name="Abidah Billah Setyowati" userId="de689ee6-39be-499b-b299-6a49bf27bc08" providerId="ADAL" clId="{3DDB8F69-0BA8-4425-9D81-CF3CC1CD85BC}" dt="2022-12-05T08:59:07.409" v="403" actId="120"/>
          <ac:spMkLst>
            <pc:docMk/>
            <pc:sldMk cId="1373166209" sldId="326"/>
            <ac:spMk id="20" creationId="{7ADCBEC2-0B1E-4834-9784-3D80B343BF95}"/>
          </ac:spMkLst>
        </pc:spChg>
      </pc:sldChg>
      <pc:sldChg chg="modSp mod">
        <pc:chgData name="Abidah Billah Setyowati" userId="de689ee6-39be-499b-b299-6a49bf27bc08" providerId="ADAL" clId="{3DDB8F69-0BA8-4425-9D81-CF3CC1CD85BC}" dt="2022-12-05T08:58:58.645" v="402" actId="120"/>
        <pc:sldMkLst>
          <pc:docMk/>
          <pc:sldMk cId="2184062277" sldId="328"/>
        </pc:sldMkLst>
        <pc:spChg chg="mod">
          <ac:chgData name="Abidah Billah Setyowati" userId="de689ee6-39be-499b-b299-6a49bf27bc08" providerId="ADAL" clId="{3DDB8F69-0BA8-4425-9D81-CF3CC1CD85BC}" dt="2022-12-05T08:58:58.645" v="402" actId="120"/>
          <ac:spMkLst>
            <pc:docMk/>
            <pc:sldMk cId="2184062277" sldId="328"/>
            <ac:spMk id="20" creationId="{7ADCBEC2-0B1E-4834-9784-3D80B343BF95}"/>
          </ac:spMkLst>
        </pc:spChg>
      </pc:sldChg>
      <pc:sldChg chg="modSp mod">
        <pc:chgData name="Abidah Billah Setyowati" userId="de689ee6-39be-499b-b299-6a49bf27bc08" providerId="ADAL" clId="{3DDB8F69-0BA8-4425-9D81-CF3CC1CD85BC}" dt="2022-12-05T08:58:48.120" v="401" actId="120"/>
        <pc:sldMkLst>
          <pc:docMk/>
          <pc:sldMk cId="2272424123" sldId="330"/>
        </pc:sldMkLst>
        <pc:spChg chg="mod">
          <ac:chgData name="Abidah Billah Setyowati" userId="de689ee6-39be-499b-b299-6a49bf27bc08" providerId="ADAL" clId="{3DDB8F69-0BA8-4425-9D81-CF3CC1CD85BC}" dt="2022-12-05T08:58:48.120" v="401" actId="120"/>
          <ac:spMkLst>
            <pc:docMk/>
            <pc:sldMk cId="2272424123" sldId="330"/>
            <ac:spMk id="20" creationId="{7ADCBEC2-0B1E-4834-9784-3D80B343BF95}"/>
          </ac:spMkLst>
        </pc:spChg>
      </pc:sldChg>
      <pc:sldChg chg="modSp mod">
        <pc:chgData name="Abidah Billah Setyowati" userId="de689ee6-39be-499b-b299-6a49bf27bc08" providerId="ADAL" clId="{3DDB8F69-0BA8-4425-9D81-CF3CC1CD85BC}" dt="2022-12-05T08:58:31.543" v="400" actId="120"/>
        <pc:sldMkLst>
          <pc:docMk/>
          <pc:sldMk cId="89190248" sldId="333"/>
        </pc:sldMkLst>
        <pc:spChg chg="mod">
          <ac:chgData name="Abidah Billah Setyowati" userId="de689ee6-39be-499b-b299-6a49bf27bc08" providerId="ADAL" clId="{3DDB8F69-0BA8-4425-9D81-CF3CC1CD85BC}" dt="2022-12-05T08:58:31.543" v="400" actId="120"/>
          <ac:spMkLst>
            <pc:docMk/>
            <pc:sldMk cId="89190248" sldId="333"/>
            <ac:spMk id="20" creationId="{7ADCBEC2-0B1E-4834-9784-3D80B343BF95}"/>
          </ac:spMkLst>
        </pc:spChg>
      </pc:sldChg>
      <pc:sldChg chg="modSp del mod">
        <pc:chgData name="Abidah Billah Setyowati" userId="de689ee6-39be-499b-b299-6a49bf27bc08" providerId="ADAL" clId="{3DDB8F69-0BA8-4425-9D81-CF3CC1CD85BC}" dt="2022-12-05T08:58:04.934" v="399" actId="47"/>
        <pc:sldMkLst>
          <pc:docMk/>
          <pc:sldMk cId="3677517271" sldId="343"/>
        </pc:sldMkLst>
        <pc:graphicFrameChg chg="modGraphic">
          <ac:chgData name="Abidah Billah Setyowati" userId="de689ee6-39be-499b-b299-6a49bf27bc08" providerId="ADAL" clId="{3DDB8F69-0BA8-4425-9D81-CF3CC1CD85BC}" dt="2022-12-05T08:55:55.351" v="263" actId="14734"/>
          <ac:graphicFrameMkLst>
            <pc:docMk/>
            <pc:sldMk cId="3677517271" sldId="343"/>
            <ac:graphicFrameMk id="6" creationId="{D8C571EA-E6A9-4C12-9050-890E9839A898}"/>
          </ac:graphicFrameMkLst>
        </pc:graphicFrameChg>
      </pc:sldChg>
      <pc:sldChg chg="modSp mod">
        <pc:chgData name="Abidah Billah Setyowati" userId="de689ee6-39be-499b-b299-6a49bf27bc08" providerId="ADAL" clId="{3DDB8F69-0BA8-4425-9D81-CF3CC1CD85BC}" dt="2022-12-05T08:21:12.952" v="142" actId="20577"/>
        <pc:sldMkLst>
          <pc:docMk/>
          <pc:sldMk cId="1492831588" sldId="1870"/>
        </pc:sldMkLst>
        <pc:spChg chg="mod">
          <ac:chgData name="Abidah Billah Setyowati" userId="de689ee6-39be-499b-b299-6a49bf27bc08" providerId="ADAL" clId="{3DDB8F69-0BA8-4425-9D81-CF3CC1CD85BC}" dt="2022-12-05T08:21:12.952" v="142" actId="20577"/>
          <ac:spMkLst>
            <pc:docMk/>
            <pc:sldMk cId="1492831588" sldId="1870"/>
            <ac:spMk id="20" creationId="{7ADCBEC2-0B1E-4834-9784-3D80B343BF95}"/>
          </ac:spMkLst>
        </pc:spChg>
      </pc:sldChg>
      <pc:sldChg chg="modSp mod">
        <pc:chgData name="Abidah Billah Setyowati" userId="de689ee6-39be-499b-b299-6a49bf27bc08" providerId="ADAL" clId="{3DDB8F69-0BA8-4425-9D81-CF3CC1CD85BC}" dt="2022-12-05T08:21:54.494" v="149" actId="14100"/>
        <pc:sldMkLst>
          <pc:docMk/>
          <pc:sldMk cId="2905273455" sldId="1871"/>
        </pc:sldMkLst>
        <pc:spChg chg="mod">
          <ac:chgData name="Abidah Billah Setyowati" userId="de689ee6-39be-499b-b299-6a49bf27bc08" providerId="ADAL" clId="{3DDB8F69-0BA8-4425-9D81-CF3CC1CD85BC}" dt="2022-12-05T05:54:42.528" v="54" actId="1076"/>
          <ac:spMkLst>
            <pc:docMk/>
            <pc:sldMk cId="2905273455" sldId="1871"/>
            <ac:spMk id="2" creationId="{16D5EE6C-05AC-4994-A6EF-326DD9DF7F57}"/>
          </ac:spMkLst>
        </pc:spChg>
        <pc:spChg chg="mod">
          <ac:chgData name="Abidah Billah Setyowati" userId="de689ee6-39be-499b-b299-6a49bf27bc08" providerId="ADAL" clId="{3DDB8F69-0BA8-4425-9D81-CF3CC1CD85BC}" dt="2022-12-05T05:53:56.946" v="49" actId="255"/>
          <ac:spMkLst>
            <pc:docMk/>
            <pc:sldMk cId="2905273455" sldId="1871"/>
            <ac:spMk id="13" creationId="{84670E87-8B1C-47CD-88F7-8FC89F1EA1FA}"/>
          </ac:spMkLst>
        </pc:spChg>
        <pc:spChg chg="mod">
          <ac:chgData name="Abidah Billah Setyowati" userId="de689ee6-39be-499b-b299-6a49bf27bc08" providerId="ADAL" clId="{3DDB8F69-0BA8-4425-9D81-CF3CC1CD85BC}" dt="2022-12-05T05:55:29.648" v="58" actId="14100"/>
          <ac:spMkLst>
            <pc:docMk/>
            <pc:sldMk cId="2905273455" sldId="1871"/>
            <ac:spMk id="14" creationId="{2E8B4E26-549D-4C9F-982A-1FD892430A51}"/>
          </ac:spMkLst>
        </pc:spChg>
        <pc:spChg chg="mod">
          <ac:chgData name="Abidah Billah Setyowati" userId="de689ee6-39be-499b-b299-6a49bf27bc08" providerId="ADAL" clId="{3DDB8F69-0BA8-4425-9D81-CF3CC1CD85BC}" dt="2022-12-05T08:21:47.137" v="147" actId="14100"/>
          <ac:spMkLst>
            <pc:docMk/>
            <pc:sldMk cId="2905273455" sldId="1871"/>
            <ac:spMk id="29" creationId="{10DF9683-DCE5-4186-B3C2-4E06877809C2}"/>
          </ac:spMkLst>
        </pc:spChg>
        <pc:spChg chg="mod">
          <ac:chgData name="Abidah Billah Setyowati" userId="de689ee6-39be-499b-b299-6a49bf27bc08" providerId="ADAL" clId="{3DDB8F69-0BA8-4425-9D81-CF3CC1CD85BC}" dt="2022-12-05T08:21:54.494" v="149" actId="14100"/>
          <ac:spMkLst>
            <pc:docMk/>
            <pc:sldMk cId="2905273455" sldId="1871"/>
            <ac:spMk id="32" creationId="{9F25B8C4-0264-414E-AE50-AD82868F633C}"/>
          </ac:spMkLst>
        </pc:spChg>
      </pc:sldChg>
      <pc:sldChg chg="modSp mod">
        <pc:chgData name="Abidah Billah Setyowati" userId="de689ee6-39be-499b-b299-6a49bf27bc08" providerId="ADAL" clId="{3DDB8F69-0BA8-4425-9D81-CF3CC1CD85BC}" dt="2022-12-05T09:03:12.088" v="502" actId="20577"/>
        <pc:sldMkLst>
          <pc:docMk/>
          <pc:sldMk cId="33168978" sldId="1874"/>
        </pc:sldMkLst>
        <pc:spChg chg="mod">
          <ac:chgData name="Abidah Billah Setyowati" userId="de689ee6-39be-499b-b299-6a49bf27bc08" providerId="ADAL" clId="{3DDB8F69-0BA8-4425-9D81-CF3CC1CD85BC}" dt="2022-12-05T09:03:12.088" v="502" actId="20577"/>
          <ac:spMkLst>
            <pc:docMk/>
            <pc:sldMk cId="33168978" sldId="1874"/>
            <ac:spMk id="7" creationId="{E464A782-3283-4996-A729-B16288B28694}"/>
          </ac:spMkLst>
        </pc:spChg>
      </pc:sldChg>
      <pc:sldChg chg="addSp delSp modSp add mod">
        <pc:chgData name="Abidah Billah Setyowati" userId="de689ee6-39be-499b-b299-6a49bf27bc08" providerId="ADAL" clId="{3DDB8F69-0BA8-4425-9D81-CF3CC1CD85BC}" dt="2022-12-05T08:57:52.015" v="398" actId="948"/>
        <pc:sldMkLst>
          <pc:docMk/>
          <pc:sldMk cId="88602087" sldId="1878"/>
        </pc:sldMkLst>
        <pc:spChg chg="del">
          <ac:chgData name="Abidah Billah Setyowati" userId="de689ee6-39be-499b-b299-6a49bf27bc08" providerId="ADAL" clId="{3DDB8F69-0BA8-4425-9D81-CF3CC1CD85BC}" dt="2022-12-05T08:33:33.157" v="185" actId="478"/>
          <ac:spMkLst>
            <pc:docMk/>
            <pc:sldMk cId="88602087" sldId="1878"/>
            <ac:spMk id="2" creationId="{16D5EE6C-05AC-4994-A6EF-326DD9DF7F57}"/>
          </ac:spMkLst>
        </pc:spChg>
        <pc:spChg chg="add del mod">
          <ac:chgData name="Abidah Billah Setyowati" userId="de689ee6-39be-499b-b299-6a49bf27bc08" providerId="ADAL" clId="{3DDB8F69-0BA8-4425-9D81-CF3CC1CD85BC}" dt="2022-12-05T08:40:05.305" v="233"/>
          <ac:spMkLst>
            <pc:docMk/>
            <pc:sldMk cId="88602087" sldId="1878"/>
            <ac:spMk id="3" creationId="{A3490E78-6AE3-441E-B516-CD7A76E20B77}"/>
          </ac:spMkLst>
        </pc:spChg>
        <pc:spChg chg="del">
          <ac:chgData name="Abidah Billah Setyowati" userId="de689ee6-39be-499b-b299-6a49bf27bc08" providerId="ADAL" clId="{3DDB8F69-0BA8-4425-9D81-CF3CC1CD85BC}" dt="2022-12-05T08:33:22.068" v="180" actId="478"/>
          <ac:spMkLst>
            <pc:docMk/>
            <pc:sldMk cId="88602087" sldId="1878"/>
            <ac:spMk id="11" creationId="{F45E9BB9-E1F5-4086-9455-ECC880A14D2F}"/>
          </ac:spMkLst>
        </pc:spChg>
        <pc:spChg chg="del">
          <ac:chgData name="Abidah Billah Setyowati" userId="de689ee6-39be-499b-b299-6a49bf27bc08" providerId="ADAL" clId="{3DDB8F69-0BA8-4425-9D81-CF3CC1CD85BC}" dt="2022-12-05T08:33:19.976" v="179" actId="478"/>
          <ac:spMkLst>
            <pc:docMk/>
            <pc:sldMk cId="88602087" sldId="1878"/>
            <ac:spMk id="13" creationId="{84670E87-8B1C-47CD-88F7-8FC89F1EA1FA}"/>
          </ac:spMkLst>
        </pc:spChg>
        <pc:spChg chg="del mod">
          <ac:chgData name="Abidah Billah Setyowati" userId="de689ee6-39be-499b-b299-6a49bf27bc08" providerId="ADAL" clId="{3DDB8F69-0BA8-4425-9D81-CF3CC1CD85BC}" dt="2022-12-05T08:33:24.616" v="182" actId="478"/>
          <ac:spMkLst>
            <pc:docMk/>
            <pc:sldMk cId="88602087" sldId="1878"/>
            <ac:spMk id="14" creationId="{2E8B4E26-549D-4C9F-982A-1FD892430A51}"/>
          </ac:spMkLst>
        </pc:spChg>
        <pc:spChg chg="add mod">
          <ac:chgData name="Abidah Billah Setyowati" userId="de689ee6-39be-499b-b299-6a49bf27bc08" providerId="ADAL" clId="{3DDB8F69-0BA8-4425-9D81-CF3CC1CD85BC}" dt="2022-12-05T08:57:52.015" v="398" actId="948"/>
          <ac:spMkLst>
            <pc:docMk/>
            <pc:sldMk cId="88602087" sldId="1878"/>
            <ac:spMk id="20" creationId="{B1DD3586-9025-4777-84E4-A0B80B145CFD}"/>
          </ac:spMkLst>
        </pc:spChg>
        <pc:spChg chg="del">
          <ac:chgData name="Abidah Billah Setyowati" userId="de689ee6-39be-499b-b299-6a49bf27bc08" providerId="ADAL" clId="{3DDB8F69-0BA8-4425-9D81-CF3CC1CD85BC}" dt="2022-12-05T08:33:26.409" v="183" actId="478"/>
          <ac:spMkLst>
            <pc:docMk/>
            <pc:sldMk cId="88602087" sldId="1878"/>
            <ac:spMk id="29" creationId="{10DF9683-DCE5-4186-B3C2-4E06877809C2}"/>
          </ac:spMkLst>
        </pc:spChg>
        <pc:spChg chg="mod">
          <ac:chgData name="Abidah Billah Setyowati" userId="de689ee6-39be-499b-b299-6a49bf27bc08" providerId="ADAL" clId="{3DDB8F69-0BA8-4425-9D81-CF3CC1CD85BC}" dt="2022-12-05T08:38:41.973" v="229" actId="20577"/>
          <ac:spMkLst>
            <pc:docMk/>
            <pc:sldMk cId="88602087" sldId="1878"/>
            <ac:spMk id="31" creationId="{2A6B7985-82DD-41B1-B190-861F3FEA6A7C}"/>
          </ac:spMkLst>
        </pc:spChg>
        <pc:spChg chg="del">
          <ac:chgData name="Abidah Billah Setyowati" userId="de689ee6-39be-499b-b299-6a49bf27bc08" providerId="ADAL" clId="{3DDB8F69-0BA8-4425-9D81-CF3CC1CD85BC}" dt="2022-12-05T08:33:29.427" v="184" actId="478"/>
          <ac:spMkLst>
            <pc:docMk/>
            <pc:sldMk cId="88602087" sldId="1878"/>
            <ac:spMk id="32" creationId="{9F25B8C4-0264-414E-AE50-AD82868F633C}"/>
          </ac:spMkLst>
        </pc:spChg>
        <pc:graphicFrameChg chg="add del mod modGraphic">
          <ac:chgData name="Abidah Billah Setyowati" userId="de689ee6-39be-499b-b299-6a49bf27bc08" providerId="ADAL" clId="{3DDB8F69-0BA8-4425-9D81-CF3CC1CD85BC}" dt="2022-12-05T08:50:05.237" v="251" actId="478"/>
          <ac:graphicFrameMkLst>
            <pc:docMk/>
            <pc:sldMk cId="88602087" sldId="1878"/>
            <ac:graphicFrameMk id="4" creationId="{7E5BD52F-C65A-48FE-B31F-13FF0E9A3F2B}"/>
          </ac:graphicFrameMkLst>
        </pc:graphicFrameChg>
        <pc:picChg chg="add del mod">
          <ac:chgData name="Abidah Billah Setyowati" userId="de689ee6-39be-499b-b299-6a49bf27bc08" providerId="ADAL" clId="{3DDB8F69-0BA8-4425-9D81-CF3CC1CD85BC}" dt="2022-12-05T08:50:01.442" v="250" actId="1076"/>
          <ac:picMkLst>
            <pc:docMk/>
            <pc:sldMk cId="88602087" sldId="1878"/>
            <ac:picMk id="19" creationId="{F22A2EB5-85DB-4B45-AD4C-CD46485CC7DF}"/>
          </ac:picMkLst>
        </pc:picChg>
      </pc:sldChg>
    </pc:docChg>
  </pc:docChgLst>
  <pc:docChgLst>
    <pc:chgData name="Sophia V. Georgieva" userId="4ba97194-280d-4682-9e90-cfde97f8f176" providerId="ADAL" clId="{0EA0889B-CD73-4BEE-B897-A51357F189E1}"/>
    <pc:docChg chg="modSld sldOrd">
      <pc:chgData name="Sophia V. Georgieva" userId="4ba97194-280d-4682-9e90-cfde97f8f176" providerId="ADAL" clId="{0EA0889B-CD73-4BEE-B897-A51357F189E1}" dt="2022-12-06T06:54:48.886" v="1"/>
      <pc:docMkLst>
        <pc:docMk/>
      </pc:docMkLst>
      <pc:sldChg chg="ord">
        <pc:chgData name="Sophia V. Georgieva" userId="4ba97194-280d-4682-9e90-cfde97f8f176" providerId="ADAL" clId="{0EA0889B-CD73-4BEE-B897-A51357F189E1}" dt="2022-12-06T06:54:48.886" v="1"/>
        <pc:sldMkLst>
          <pc:docMk/>
          <pc:sldMk cId="88602087" sldId="187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995BC3-ECD1-4B15-AE80-7C03718DC442}" type="doc">
      <dgm:prSet loTypeId="urn:microsoft.com/office/officeart/2005/8/layout/venn1" loCatId="relationship" qsTypeId="urn:microsoft.com/office/officeart/2005/8/quickstyle/simple1" qsCatId="simple" csTypeId="urn:microsoft.com/office/officeart/2005/8/colors/accent1_2" csCatId="accent1" phldr="1"/>
      <dgm:spPr/>
    </dgm:pt>
    <dgm:pt modelId="{AC6CED8C-E7AA-4E0C-AF1D-794950D57AE9}">
      <dgm:prSet phldrT="[Text]" custT="1"/>
      <dgm:spPr>
        <a:solidFill>
          <a:srgbClr val="0070C0"/>
        </a:solidFill>
      </dgm:spPr>
      <dgm:t>
        <a:bodyPr/>
        <a:lstStyle/>
        <a:p>
          <a:r>
            <a:rPr lang="en-US" sz="1200" b="1" dirty="0"/>
            <a:t> </a:t>
          </a:r>
          <a:r>
            <a:rPr lang="en-US" sz="1400" b="1" dirty="0"/>
            <a:t>Development</a:t>
          </a:r>
        </a:p>
        <a:p>
          <a:r>
            <a:rPr lang="en-US" sz="1400" b="1" dirty="0"/>
            <a:t>Strategies</a:t>
          </a:r>
        </a:p>
      </dgm:t>
    </dgm:pt>
    <dgm:pt modelId="{5A65F809-3C0D-400B-BA9F-B337A0990677}" type="parTrans" cxnId="{0B5FCF77-40B3-4536-ABD1-6A28FDCD4363}">
      <dgm:prSet/>
      <dgm:spPr/>
      <dgm:t>
        <a:bodyPr/>
        <a:lstStyle/>
        <a:p>
          <a:endParaRPr lang="en-US"/>
        </a:p>
      </dgm:t>
    </dgm:pt>
    <dgm:pt modelId="{4C69B93D-6B0A-4F40-A51A-3D0234680E26}" type="sibTrans" cxnId="{0B5FCF77-40B3-4536-ABD1-6A28FDCD4363}">
      <dgm:prSet/>
      <dgm:spPr/>
      <dgm:t>
        <a:bodyPr/>
        <a:lstStyle/>
        <a:p>
          <a:endParaRPr lang="en-US"/>
        </a:p>
      </dgm:t>
    </dgm:pt>
    <dgm:pt modelId="{5F7B8B03-4EF2-4003-8F67-BA4A79B47943}">
      <dgm:prSet phldrT="[Text]" custT="1"/>
      <dgm:spPr>
        <a:solidFill>
          <a:srgbClr val="F9CE34">
            <a:alpha val="50000"/>
          </a:srgbClr>
        </a:solidFill>
      </dgm:spPr>
      <dgm:t>
        <a:bodyPr/>
        <a:lstStyle/>
        <a:p>
          <a:r>
            <a:rPr lang="en-US" sz="1400" b="1" dirty="0"/>
            <a:t>Adaptation </a:t>
          </a:r>
        </a:p>
        <a:p>
          <a:r>
            <a:rPr lang="en-US" sz="1400" b="1" dirty="0"/>
            <a:t>strategies</a:t>
          </a:r>
        </a:p>
      </dgm:t>
    </dgm:pt>
    <dgm:pt modelId="{049D6B20-B403-454D-9C14-8C0484C86A22}" type="parTrans" cxnId="{D856C86A-31DB-4372-814F-601D4C7C53BD}">
      <dgm:prSet/>
      <dgm:spPr/>
      <dgm:t>
        <a:bodyPr/>
        <a:lstStyle/>
        <a:p>
          <a:endParaRPr lang="en-US"/>
        </a:p>
      </dgm:t>
    </dgm:pt>
    <dgm:pt modelId="{AF845425-B1AD-4B6F-83FF-D6AB75888F91}" type="sibTrans" cxnId="{D856C86A-31DB-4372-814F-601D4C7C53BD}">
      <dgm:prSet/>
      <dgm:spPr/>
      <dgm:t>
        <a:bodyPr/>
        <a:lstStyle/>
        <a:p>
          <a:endParaRPr lang="en-US"/>
        </a:p>
      </dgm:t>
    </dgm:pt>
    <dgm:pt modelId="{F1D01BAC-ED4D-4D2B-BA4F-FAB456BAFEB4}">
      <dgm:prSet phldrT="[Text]" custT="1"/>
      <dgm:spPr>
        <a:solidFill>
          <a:schemeClr val="accent1">
            <a:lumMod val="75000"/>
            <a:lumOff val="25000"/>
            <a:alpha val="49804"/>
          </a:schemeClr>
        </a:solidFill>
      </dgm:spPr>
      <dgm:t>
        <a:bodyPr/>
        <a:lstStyle/>
        <a:p>
          <a:r>
            <a:rPr lang="en-US" sz="1400" b="1" dirty="0"/>
            <a:t>Mitigation </a:t>
          </a:r>
        </a:p>
        <a:p>
          <a:r>
            <a:rPr lang="en-US" sz="1400" b="1" dirty="0"/>
            <a:t>strategies</a:t>
          </a:r>
        </a:p>
      </dgm:t>
    </dgm:pt>
    <dgm:pt modelId="{019416E3-E6DD-4D7D-820B-34ECD88446E7}" type="parTrans" cxnId="{186308A7-98F5-4173-B334-233051CC97EB}">
      <dgm:prSet/>
      <dgm:spPr/>
      <dgm:t>
        <a:bodyPr/>
        <a:lstStyle/>
        <a:p>
          <a:endParaRPr lang="en-US"/>
        </a:p>
      </dgm:t>
    </dgm:pt>
    <dgm:pt modelId="{80D30C68-51BA-4A61-AE57-A73742E3F80F}" type="sibTrans" cxnId="{186308A7-98F5-4173-B334-233051CC97EB}">
      <dgm:prSet/>
      <dgm:spPr/>
      <dgm:t>
        <a:bodyPr/>
        <a:lstStyle/>
        <a:p>
          <a:endParaRPr lang="en-US"/>
        </a:p>
      </dgm:t>
    </dgm:pt>
    <dgm:pt modelId="{6FA592AF-2CFB-479E-976A-970E0E204C25}" type="pres">
      <dgm:prSet presAssocID="{64995BC3-ECD1-4B15-AE80-7C03718DC442}" presName="compositeShape" presStyleCnt="0">
        <dgm:presLayoutVars>
          <dgm:chMax val="7"/>
          <dgm:dir/>
          <dgm:resizeHandles val="exact"/>
        </dgm:presLayoutVars>
      </dgm:prSet>
      <dgm:spPr/>
    </dgm:pt>
    <dgm:pt modelId="{1F664BBC-7CEC-4268-B5F3-AA0DECA2E3F2}" type="pres">
      <dgm:prSet presAssocID="{AC6CED8C-E7AA-4E0C-AF1D-794950D57AE9}" presName="circ1" presStyleLbl="vennNode1" presStyleIdx="0" presStyleCnt="3" custScaleX="79167" custScaleY="68813" custLinFactNeighborX="-3337" custLinFactNeighborY="14127"/>
      <dgm:spPr/>
    </dgm:pt>
    <dgm:pt modelId="{12E813B6-56DC-43BB-96F2-896589F418EB}" type="pres">
      <dgm:prSet presAssocID="{AC6CED8C-E7AA-4E0C-AF1D-794950D57AE9}" presName="circ1Tx" presStyleLbl="revTx" presStyleIdx="0" presStyleCnt="0">
        <dgm:presLayoutVars>
          <dgm:chMax val="0"/>
          <dgm:chPref val="0"/>
          <dgm:bulletEnabled val="1"/>
        </dgm:presLayoutVars>
      </dgm:prSet>
      <dgm:spPr/>
    </dgm:pt>
    <dgm:pt modelId="{8F5EF41A-7D62-4A96-943E-E8BCF119E8CA}" type="pres">
      <dgm:prSet presAssocID="{5F7B8B03-4EF2-4003-8F67-BA4A79B47943}" presName="circ2" presStyleLbl="vennNode1" presStyleIdx="1" presStyleCnt="3" custScaleX="79167" custScaleY="69492" custLinFactNeighborX="-14458" custLinFactNeighborY="-10925"/>
      <dgm:spPr/>
    </dgm:pt>
    <dgm:pt modelId="{ECFE9DAF-27CF-439B-A8FE-C2CA3A37E828}" type="pres">
      <dgm:prSet presAssocID="{5F7B8B03-4EF2-4003-8F67-BA4A79B47943}" presName="circ2Tx" presStyleLbl="revTx" presStyleIdx="0" presStyleCnt="0">
        <dgm:presLayoutVars>
          <dgm:chMax val="0"/>
          <dgm:chPref val="0"/>
          <dgm:bulletEnabled val="1"/>
        </dgm:presLayoutVars>
      </dgm:prSet>
      <dgm:spPr/>
    </dgm:pt>
    <dgm:pt modelId="{D199AE43-FF5D-4D5A-99EC-34FCA4077931}" type="pres">
      <dgm:prSet presAssocID="{F1D01BAC-ED4D-4D2B-BA4F-FAB456BAFEB4}" presName="circ3" presStyleLbl="vennNode1" presStyleIdx="2" presStyleCnt="3" custScaleX="79167" custScaleY="68638" custLinFactNeighborX="8733" custLinFactNeighborY="-12569"/>
      <dgm:spPr/>
    </dgm:pt>
    <dgm:pt modelId="{00C020AB-AFFA-4F82-8248-CC2BB30B5E4B}" type="pres">
      <dgm:prSet presAssocID="{F1D01BAC-ED4D-4D2B-BA4F-FAB456BAFEB4}" presName="circ3Tx" presStyleLbl="revTx" presStyleIdx="0" presStyleCnt="0">
        <dgm:presLayoutVars>
          <dgm:chMax val="0"/>
          <dgm:chPref val="0"/>
          <dgm:bulletEnabled val="1"/>
        </dgm:presLayoutVars>
      </dgm:prSet>
      <dgm:spPr/>
    </dgm:pt>
  </dgm:ptLst>
  <dgm:cxnLst>
    <dgm:cxn modelId="{ED193F0D-EB88-46B0-8610-FE7779579667}" type="presOf" srcId="{5F7B8B03-4EF2-4003-8F67-BA4A79B47943}" destId="{ECFE9DAF-27CF-439B-A8FE-C2CA3A37E828}" srcOrd="1" destOrd="0" presId="urn:microsoft.com/office/officeart/2005/8/layout/venn1"/>
    <dgm:cxn modelId="{F89B5229-7D33-401F-8473-9B37F67320AF}" type="presOf" srcId="{F1D01BAC-ED4D-4D2B-BA4F-FAB456BAFEB4}" destId="{00C020AB-AFFA-4F82-8248-CC2BB30B5E4B}" srcOrd="1" destOrd="0" presId="urn:microsoft.com/office/officeart/2005/8/layout/venn1"/>
    <dgm:cxn modelId="{E0C0A92F-DE02-409F-9EBE-5DEBBE136EDE}" type="presOf" srcId="{5F7B8B03-4EF2-4003-8F67-BA4A79B47943}" destId="{8F5EF41A-7D62-4A96-943E-E8BCF119E8CA}" srcOrd="0" destOrd="0" presId="urn:microsoft.com/office/officeart/2005/8/layout/venn1"/>
    <dgm:cxn modelId="{D856C86A-31DB-4372-814F-601D4C7C53BD}" srcId="{64995BC3-ECD1-4B15-AE80-7C03718DC442}" destId="{5F7B8B03-4EF2-4003-8F67-BA4A79B47943}" srcOrd="1" destOrd="0" parTransId="{049D6B20-B403-454D-9C14-8C0484C86A22}" sibTransId="{AF845425-B1AD-4B6F-83FF-D6AB75888F91}"/>
    <dgm:cxn modelId="{6587D850-EB59-42CB-AD71-08CFC9FD1DCD}" type="presOf" srcId="{64995BC3-ECD1-4B15-AE80-7C03718DC442}" destId="{6FA592AF-2CFB-479E-976A-970E0E204C25}" srcOrd="0" destOrd="0" presId="urn:microsoft.com/office/officeart/2005/8/layout/venn1"/>
    <dgm:cxn modelId="{0B5FCF77-40B3-4536-ABD1-6A28FDCD4363}" srcId="{64995BC3-ECD1-4B15-AE80-7C03718DC442}" destId="{AC6CED8C-E7AA-4E0C-AF1D-794950D57AE9}" srcOrd="0" destOrd="0" parTransId="{5A65F809-3C0D-400B-BA9F-B337A0990677}" sibTransId="{4C69B93D-6B0A-4F40-A51A-3D0234680E26}"/>
    <dgm:cxn modelId="{D229607F-8252-4B1F-845E-CCAB4577A6C8}" type="presOf" srcId="{AC6CED8C-E7AA-4E0C-AF1D-794950D57AE9}" destId="{12E813B6-56DC-43BB-96F2-896589F418EB}" srcOrd="1" destOrd="0" presId="urn:microsoft.com/office/officeart/2005/8/layout/venn1"/>
    <dgm:cxn modelId="{71294F95-E741-49D9-B255-B87A051CBAE5}" type="presOf" srcId="{F1D01BAC-ED4D-4D2B-BA4F-FAB456BAFEB4}" destId="{D199AE43-FF5D-4D5A-99EC-34FCA4077931}" srcOrd="0" destOrd="0" presId="urn:microsoft.com/office/officeart/2005/8/layout/venn1"/>
    <dgm:cxn modelId="{186308A7-98F5-4173-B334-233051CC97EB}" srcId="{64995BC3-ECD1-4B15-AE80-7C03718DC442}" destId="{F1D01BAC-ED4D-4D2B-BA4F-FAB456BAFEB4}" srcOrd="2" destOrd="0" parTransId="{019416E3-E6DD-4D7D-820B-34ECD88446E7}" sibTransId="{80D30C68-51BA-4A61-AE57-A73742E3F80F}"/>
    <dgm:cxn modelId="{1B6924CB-45ED-4430-9378-E2C5B1F09398}" type="presOf" srcId="{AC6CED8C-E7AA-4E0C-AF1D-794950D57AE9}" destId="{1F664BBC-7CEC-4268-B5F3-AA0DECA2E3F2}" srcOrd="0" destOrd="0" presId="urn:microsoft.com/office/officeart/2005/8/layout/venn1"/>
    <dgm:cxn modelId="{70EBF184-4414-4190-8485-FE93F82C72DF}" type="presParOf" srcId="{6FA592AF-2CFB-479E-976A-970E0E204C25}" destId="{1F664BBC-7CEC-4268-B5F3-AA0DECA2E3F2}" srcOrd="0" destOrd="0" presId="urn:microsoft.com/office/officeart/2005/8/layout/venn1"/>
    <dgm:cxn modelId="{9EA66004-198D-4816-B728-52C7C7C2BBA3}" type="presParOf" srcId="{6FA592AF-2CFB-479E-976A-970E0E204C25}" destId="{12E813B6-56DC-43BB-96F2-896589F418EB}" srcOrd="1" destOrd="0" presId="urn:microsoft.com/office/officeart/2005/8/layout/venn1"/>
    <dgm:cxn modelId="{5C7ADDE5-0F0E-4ABF-9D63-CD8CC7F13C72}" type="presParOf" srcId="{6FA592AF-2CFB-479E-976A-970E0E204C25}" destId="{8F5EF41A-7D62-4A96-943E-E8BCF119E8CA}" srcOrd="2" destOrd="0" presId="urn:microsoft.com/office/officeart/2005/8/layout/venn1"/>
    <dgm:cxn modelId="{6B539AA1-E67B-4488-9ED4-62288C134C1F}" type="presParOf" srcId="{6FA592AF-2CFB-479E-976A-970E0E204C25}" destId="{ECFE9DAF-27CF-439B-A8FE-C2CA3A37E828}" srcOrd="3" destOrd="0" presId="urn:microsoft.com/office/officeart/2005/8/layout/venn1"/>
    <dgm:cxn modelId="{BB18051C-78EB-4FA6-89B9-F588392B430C}" type="presParOf" srcId="{6FA592AF-2CFB-479E-976A-970E0E204C25}" destId="{D199AE43-FF5D-4D5A-99EC-34FCA4077931}" srcOrd="4" destOrd="0" presId="urn:microsoft.com/office/officeart/2005/8/layout/venn1"/>
    <dgm:cxn modelId="{647A8933-570C-4EB2-88A4-B4EA43D1A295}" type="presParOf" srcId="{6FA592AF-2CFB-479E-976A-970E0E204C25}" destId="{00C020AB-AFFA-4F82-8248-CC2BB30B5E4B}"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64BBC-7CEC-4268-B5F3-AA0DECA2E3F2}">
      <dsp:nvSpPr>
        <dsp:cNvPr id="0" name=""/>
        <dsp:cNvSpPr/>
      </dsp:nvSpPr>
      <dsp:spPr>
        <a:xfrm>
          <a:off x="3147646" y="1071408"/>
          <a:ext cx="2681291" cy="2330614"/>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b="1" kern="1200" dirty="0"/>
            <a:t> </a:t>
          </a:r>
          <a:r>
            <a:rPr lang="en-US" sz="1400" b="1" kern="1200" dirty="0"/>
            <a:t>Development</a:t>
          </a:r>
        </a:p>
        <a:p>
          <a:pPr marL="0" lvl="0" indent="0" algn="ctr" defTabSz="533400">
            <a:lnSpc>
              <a:spcPct val="90000"/>
            </a:lnSpc>
            <a:spcBef>
              <a:spcPct val="0"/>
            </a:spcBef>
            <a:spcAft>
              <a:spcPct val="35000"/>
            </a:spcAft>
            <a:buNone/>
          </a:pPr>
          <a:r>
            <a:rPr lang="en-US" sz="1400" b="1" kern="1200" dirty="0"/>
            <a:t>Strategies</a:t>
          </a:r>
        </a:p>
      </dsp:txBody>
      <dsp:txXfrm>
        <a:off x="3505152" y="1479266"/>
        <a:ext cx="1966280" cy="1048776"/>
      </dsp:txXfrm>
    </dsp:sp>
    <dsp:sp modelId="{8F5EF41A-7D62-4A96-943E-E8BCF119E8CA}">
      <dsp:nvSpPr>
        <dsp:cNvPr id="0" name=""/>
        <dsp:cNvSpPr/>
      </dsp:nvSpPr>
      <dsp:spPr>
        <a:xfrm>
          <a:off x="3993091" y="2328229"/>
          <a:ext cx="2681291" cy="2353611"/>
        </a:xfrm>
        <a:prstGeom prst="ellipse">
          <a:avLst/>
        </a:prstGeom>
        <a:solidFill>
          <a:srgbClr val="F9CE3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dirty="0"/>
            <a:t>Adaptation </a:t>
          </a:r>
        </a:p>
        <a:p>
          <a:pPr marL="0" lvl="0" indent="0" algn="ctr" defTabSz="622300">
            <a:lnSpc>
              <a:spcPct val="90000"/>
            </a:lnSpc>
            <a:spcBef>
              <a:spcPct val="0"/>
            </a:spcBef>
            <a:spcAft>
              <a:spcPct val="35000"/>
            </a:spcAft>
            <a:buNone/>
          </a:pPr>
          <a:r>
            <a:rPr lang="en-US" sz="1400" b="1" kern="1200" dirty="0"/>
            <a:t>strategies</a:t>
          </a:r>
        </a:p>
      </dsp:txBody>
      <dsp:txXfrm>
        <a:off x="4813119" y="2936245"/>
        <a:ext cx="1608775" cy="1294486"/>
      </dsp:txXfrm>
    </dsp:sp>
    <dsp:sp modelId="{D199AE43-FF5D-4D5A-99EC-34FCA4077931}">
      <dsp:nvSpPr>
        <dsp:cNvPr id="0" name=""/>
        <dsp:cNvSpPr/>
      </dsp:nvSpPr>
      <dsp:spPr>
        <a:xfrm>
          <a:off x="2334343" y="2287010"/>
          <a:ext cx="2681291" cy="2324687"/>
        </a:xfrm>
        <a:prstGeom prst="ellipse">
          <a:avLst/>
        </a:prstGeom>
        <a:solidFill>
          <a:schemeClr val="accent1">
            <a:lumMod val="75000"/>
            <a:lumOff val="25000"/>
            <a:alpha val="49804"/>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dirty="0"/>
            <a:t>Mitigation </a:t>
          </a:r>
        </a:p>
        <a:p>
          <a:pPr marL="0" lvl="0" indent="0" algn="ctr" defTabSz="622300">
            <a:lnSpc>
              <a:spcPct val="90000"/>
            </a:lnSpc>
            <a:spcBef>
              <a:spcPct val="0"/>
            </a:spcBef>
            <a:spcAft>
              <a:spcPct val="35000"/>
            </a:spcAft>
            <a:buNone/>
          </a:pPr>
          <a:r>
            <a:rPr lang="en-US" sz="1400" b="1" kern="1200" dirty="0"/>
            <a:t>strategies</a:t>
          </a:r>
        </a:p>
      </dsp:txBody>
      <dsp:txXfrm>
        <a:off x="2586832" y="2887555"/>
        <a:ext cx="1608775" cy="127857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AA758-FCE2-4271-B70A-30FA3D2D54FE}" type="datetimeFigureOut">
              <a:rPr lang="en-US" smtClean="0"/>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1ABB9-630C-4BAF-9146-B386929D5AED}" type="slidenum">
              <a:rPr lang="en-US" smtClean="0"/>
              <a:t>‹#›</a:t>
            </a:fld>
            <a:endParaRPr lang="en-US"/>
          </a:p>
        </p:txBody>
      </p:sp>
    </p:spTree>
    <p:extLst>
      <p:ext uri="{BB962C8B-B14F-4D97-AF65-F5344CB8AC3E}">
        <p14:creationId xmlns:p14="http://schemas.microsoft.com/office/powerpoint/2010/main" val="1184127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C1132-292D-4359-B667-35258B59FDF6}" type="slidenum">
              <a:rPr lang="en-US" smtClean="0"/>
              <a:t>1</a:t>
            </a:fld>
            <a:endParaRPr lang="en-US"/>
          </a:p>
        </p:txBody>
      </p:sp>
    </p:spTree>
    <p:extLst>
      <p:ext uri="{BB962C8B-B14F-4D97-AF65-F5344CB8AC3E}">
        <p14:creationId xmlns:p14="http://schemas.microsoft.com/office/powerpoint/2010/main" val="1959988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C1132-292D-4359-B667-35258B59FDF6}" type="slidenum">
              <a:rPr lang="en-US" smtClean="0"/>
              <a:t>10</a:t>
            </a:fld>
            <a:endParaRPr lang="en-US"/>
          </a:p>
        </p:txBody>
      </p:sp>
    </p:spTree>
    <p:extLst>
      <p:ext uri="{BB962C8B-B14F-4D97-AF65-F5344CB8AC3E}">
        <p14:creationId xmlns:p14="http://schemas.microsoft.com/office/powerpoint/2010/main" val="302649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C1132-292D-4359-B667-35258B59FDF6}" type="slidenum">
              <a:rPr lang="en-US" smtClean="0"/>
              <a:t>13</a:t>
            </a:fld>
            <a:endParaRPr lang="en-US"/>
          </a:p>
        </p:txBody>
      </p:sp>
    </p:spTree>
    <p:extLst>
      <p:ext uri="{BB962C8B-B14F-4D97-AF65-F5344CB8AC3E}">
        <p14:creationId xmlns:p14="http://schemas.microsoft.com/office/powerpoint/2010/main" val="620450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C1132-292D-4359-B667-35258B59FDF6}" type="slidenum">
              <a:rPr lang="en-US" smtClean="0"/>
              <a:t>14</a:t>
            </a:fld>
            <a:endParaRPr lang="en-US"/>
          </a:p>
        </p:txBody>
      </p:sp>
    </p:spTree>
    <p:extLst>
      <p:ext uri="{BB962C8B-B14F-4D97-AF65-F5344CB8AC3E}">
        <p14:creationId xmlns:p14="http://schemas.microsoft.com/office/powerpoint/2010/main" val="2567107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C1132-292D-4359-B667-35258B59FDF6}" type="slidenum">
              <a:rPr lang="en-US" smtClean="0"/>
              <a:t>15</a:t>
            </a:fld>
            <a:endParaRPr lang="en-US"/>
          </a:p>
        </p:txBody>
      </p:sp>
    </p:spTree>
    <p:extLst>
      <p:ext uri="{BB962C8B-B14F-4D97-AF65-F5344CB8AC3E}">
        <p14:creationId xmlns:p14="http://schemas.microsoft.com/office/powerpoint/2010/main" val="3195310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C1132-292D-4359-B667-35258B59FDF6}" type="slidenum">
              <a:rPr lang="en-US" smtClean="0"/>
              <a:t>16</a:t>
            </a:fld>
            <a:endParaRPr lang="en-US"/>
          </a:p>
        </p:txBody>
      </p:sp>
    </p:spTree>
    <p:extLst>
      <p:ext uri="{BB962C8B-B14F-4D97-AF65-F5344CB8AC3E}">
        <p14:creationId xmlns:p14="http://schemas.microsoft.com/office/powerpoint/2010/main" val="1357867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C1132-292D-4359-B667-35258B59FDF6}" type="slidenum">
              <a:rPr lang="en-US" smtClean="0"/>
              <a:t>18</a:t>
            </a:fld>
            <a:endParaRPr lang="en-US"/>
          </a:p>
        </p:txBody>
      </p:sp>
    </p:spTree>
    <p:extLst>
      <p:ext uri="{BB962C8B-B14F-4D97-AF65-F5344CB8AC3E}">
        <p14:creationId xmlns:p14="http://schemas.microsoft.com/office/powerpoint/2010/main" val="1270624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C1132-292D-4359-B667-35258B59FDF6}" type="slidenum">
              <a:rPr lang="en-US" smtClean="0"/>
              <a:t>2</a:t>
            </a:fld>
            <a:endParaRPr lang="en-US"/>
          </a:p>
        </p:txBody>
      </p:sp>
    </p:spTree>
    <p:extLst>
      <p:ext uri="{BB962C8B-B14F-4D97-AF65-F5344CB8AC3E}">
        <p14:creationId xmlns:p14="http://schemas.microsoft.com/office/powerpoint/2010/main" val="311604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C1132-292D-4359-B667-35258B59FDF6}" type="slidenum">
              <a:rPr lang="en-US" smtClean="0"/>
              <a:t>3</a:t>
            </a:fld>
            <a:endParaRPr lang="en-US"/>
          </a:p>
        </p:txBody>
      </p:sp>
    </p:spTree>
    <p:extLst>
      <p:ext uri="{BB962C8B-B14F-4D97-AF65-F5344CB8AC3E}">
        <p14:creationId xmlns:p14="http://schemas.microsoft.com/office/powerpoint/2010/main" val="2508046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C1132-292D-4359-B667-35258B59FDF6}" type="slidenum">
              <a:rPr lang="en-US" smtClean="0"/>
              <a:t>4</a:t>
            </a:fld>
            <a:endParaRPr lang="en-US"/>
          </a:p>
        </p:txBody>
      </p:sp>
    </p:spTree>
    <p:extLst>
      <p:ext uri="{BB962C8B-B14F-4D97-AF65-F5344CB8AC3E}">
        <p14:creationId xmlns:p14="http://schemas.microsoft.com/office/powerpoint/2010/main" val="336197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C1132-292D-4359-B667-35258B59FDF6}" type="slidenum">
              <a:rPr lang="en-US" smtClean="0"/>
              <a:t>5</a:t>
            </a:fld>
            <a:endParaRPr lang="en-US"/>
          </a:p>
        </p:txBody>
      </p:sp>
    </p:spTree>
    <p:extLst>
      <p:ext uri="{BB962C8B-B14F-4D97-AF65-F5344CB8AC3E}">
        <p14:creationId xmlns:p14="http://schemas.microsoft.com/office/powerpoint/2010/main" val="4272510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C1132-292D-4359-B667-35258B59FDF6}" type="slidenum">
              <a:rPr lang="en-US" smtClean="0"/>
              <a:t>6</a:t>
            </a:fld>
            <a:endParaRPr lang="en-US"/>
          </a:p>
        </p:txBody>
      </p:sp>
    </p:spTree>
    <p:extLst>
      <p:ext uri="{BB962C8B-B14F-4D97-AF65-F5344CB8AC3E}">
        <p14:creationId xmlns:p14="http://schemas.microsoft.com/office/powerpoint/2010/main" val="3433810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C1132-292D-4359-B667-35258B59FDF6}" type="slidenum">
              <a:rPr lang="en-US" smtClean="0"/>
              <a:t>7</a:t>
            </a:fld>
            <a:endParaRPr lang="en-US"/>
          </a:p>
        </p:txBody>
      </p:sp>
    </p:spTree>
    <p:extLst>
      <p:ext uri="{BB962C8B-B14F-4D97-AF65-F5344CB8AC3E}">
        <p14:creationId xmlns:p14="http://schemas.microsoft.com/office/powerpoint/2010/main" val="3822282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C1132-292D-4359-B667-35258B59FDF6}" type="slidenum">
              <a:rPr lang="en-US" smtClean="0"/>
              <a:t>8</a:t>
            </a:fld>
            <a:endParaRPr lang="en-US"/>
          </a:p>
        </p:txBody>
      </p:sp>
    </p:spTree>
    <p:extLst>
      <p:ext uri="{BB962C8B-B14F-4D97-AF65-F5344CB8AC3E}">
        <p14:creationId xmlns:p14="http://schemas.microsoft.com/office/powerpoint/2010/main" val="429242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seen here, especially in the community level, development, mitigation and adaptation strategies are closely overlap. </a:t>
            </a:r>
            <a:r>
              <a:rPr lang="en-US" b="0" i="0" dirty="0">
                <a:solidFill>
                  <a:srgbClr val="32363B"/>
                </a:solidFill>
                <a:effectLst/>
                <a:latin typeface="Verdana" panose="020B0604030504040204" pitchFamily="34" charset="0"/>
              </a:rPr>
              <a:t>Mitigation can reduce vulnerability by reducing the adverse climate change impacts, whereas adaptation may also reduce the such impacts but reduce the sensitivity to impacts. </a:t>
            </a:r>
            <a:endParaRPr lang="en-US" dirty="0"/>
          </a:p>
          <a:p>
            <a:endParaRPr lang="en-US" dirty="0"/>
          </a:p>
          <a:p>
            <a:r>
              <a:rPr lang="en-US" dirty="0"/>
              <a:t>When adaptation and mitigation done in synergy, it will lead to climate resilient development and generate co-benefits </a:t>
            </a:r>
          </a:p>
        </p:txBody>
      </p:sp>
      <p:sp>
        <p:nvSpPr>
          <p:cNvPr id="4" name="Slide Number Placeholder 3"/>
          <p:cNvSpPr>
            <a:spLocks noGrp="1"/>
          </p:cNvSpPr>
          <p:nvPr>
            <p:ph type="sldNum" sz="quarter" idx="5"/>
          </p:nvPr>
        </p:nvSpPr>
        <p:spPr/>
        <p:txBody>
          <a:bodyPr/>
          <a:lstStyle/>
          <a:p>
            <a:fld id="{EA2C1132-292D-4359-B667-35258B59FDF6}" type="slidenum">
              <a:rPr lang="en-US" smtClean="0"/>
              <a:t>9</a:t>
            </a:fld>
            <a:endParaRPr lang="en-US"/>
          </a:p>
        </p:txBody>
      </p:sp>
    </p:spTree>
    <p:extLst>
      <p:ext uri="{BB962C8B-B14F-4D97-AF65-F5344CB8AC3E}">
        <p14:creationId xmlns:p14="http://schemas.microsoft.com/office/powerpoint/2010/main" val="1316451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AA5AF-5B2F-43FC-8B84-0435C8471A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0090CC-0B8B-495D-BE00-17A2B6EBC8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0AE710-6893-47DE-8F64-94D51682D805}"/>
              </a:ext>
            </a:extLst>
          </p:cNvPr>
          <p:cNvSpPr>
            <a:spLocks noGrp="1"/>
          </p:cNvSpPr>
          <p:nvPr>
            <p:ph type="dt" sz="half" idx="10"/>
          </p:nvPr>
        </p:nvSpPr>
        <p:spPr/>
        <p:txBody>
          <a:bodyPr/>
          <a:lstStyle/>
          <a:p>
            <a:fld id="{5673D70F-B339-4079-B023-2EFFB4FE0244}" type="datetimeFigureOut">
              <a:rPr lang="en-US" smtClean="0"/>
              <a:t>12/6/2022</a:t>
            </a:fld>
            <a:endParaRPr lang="en-US" dirty="0"/>
          </a:p>
        </p:txBody>
      </p:sp>
      <p:sp>
        <p:nvSpPr>
          <p:cNvPr id="5" name="Footer Placeholder 4">
            <a:extLst>
              <a:ext uri="{FF2B5EF4-FFF2-40B4-BE49-F238E27FC236}">
                <a16:creationId xmlns:a16="http://schemas.microsoft.com/office/drawing/2014/main" id="{70B228A8-D9F3-4945-84A3-43732FDBD3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3BCEA6-B8E0-49A3-95A4-A57AF793A59F}"/>
              </a:ext>
            </a:extLst>
          </p:cNvPr>
          <p:cNvSpPr>
            <a:spLocks noGrp="1"/>
          </p:cNvSpPr>
          <p:nvPr>
            <p:ph type="sldNum" sz="quarter" idx="12"/>
          </p:nvPr>
        </p:nvSpPr>
        <p:spPr/>
        <p:txBody>
          <a:bodyPr/>
          <a:lstStyle/>
          <a:p>
            <a:fld id="{175DD0EA-754A-43DB-BFAC-4DE54651B478}" type="slidenum">
              <a:rPr lang="en-US" smtClean="0"/>
              <a:t>‹#›</a:t>
            </a:fld>
            <a:endParaRPr lang="en-US" dirty="0"/>
          </a:p>
        </p:txBody>
      </p:sp>
    </p:spTree>
    <p:extLst>
      <p:ext uri="{BB962C8B-B14F-4D97-AF65-F5344CB8AC3E}">
        <p14:creationId xmlns:p14="http://schemas.microsoft.com/office/powerpoint/2010/main" val="365910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5CC04-24AC-4BB4-8FA6-ACF8889EC5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3AAC20-33A9-48FD-A653-B4FE12BBED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8BF2F0-6654-4BC9-B772-82D6BCC53A02}"/>
              </a:ext>
            </a:extLst>
          </p:cNvPr>
          <p:cNvSpPr>
            <a:spLocks noGrp="1"/>
          </p:cNvSpPr>
          <p:nvPr>
            <p:ph type="dt" sz="half" idx="10"/>
          </p:nvPr>
        </p:nvSpPr>
        <p:spPr/>
        <p:txBody>
          <a:bodyPr/>
          <a:lstStyle/>
          <a:p>
            <a:fld id="{5673D70F-B339-4079-B023-2EFFB4FE0244}" type="datetimeFigureOut">
              <a:rPr lang="en-US" smtClean="0"/>
              <a:t>12/6/2022</a:t>
            </a:fld>
            <a:endParaRPr lang="en-US" dirty="0"/>
          </a:p>
        </p:txBody>
      </p:sp>
      <p:sp>
        <p:nvSpPr>
          <p:cNvPr id="5" name="Footer Placeholder 4">
            <a:extLst>
              <a:ext uri="{FF2B5EF4-FFF2-40B4-BE49-F238E27FC236}">
                <a16:creationId xmlns:a16="http://schemas.microsoft.com/office/drawing/2014/main" id="{586F3969-98A2-4B17-9B7E-829DE1AFFB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073B96-C8E0-4BAF-B7EC-4348125FDEE4}"/>
              </a:ext>
            </a:extLst>
          </p:cNvPr>
          <p:cNvSpPr>
            <a:spLocks noGrp="1"/>
          </p:cNvSpPr>
          <p:nvPr>
            <p:ph type="sldNum" sz="quarter" idx="12"/>
          </p:nvPr>
        </p:nvSpPr>
        <p:spPr/>
        <p:txBody>
          <a:bodyPr/>
          <a:lstStyle/>
          <a:p>
            <a:fld id="{175DD0EA-754A-43DB-BFAC-4DE54651B478}" type="slidenum">
              <a:rPr lang="en-US" smtClean="0"/>
              <a:t>‹#›</a:t>
            </a:fld>
            <a:endParaRPr lang="en-US" dirty="0"/>
          </a:p>
        </p:txBody>
      </p:sp>
      <p:pic>
        <p:nvPicPr>
          <p:cNvPr id="9" name="Content Placeholder 12" descr="A close up of a sign&#10;&#10;Description automatically generated">
            <a:extLst>
              <a:ext uri="{FF2B5EF4-FFF2-40B4-BE49-F238E27FC236}">
                <a16:creationId xmlns:a16="http://schemas.microsoft.com/office/drawing/2014/main" id="{4F3D6F83-29BF-429F-B590-71C20EA89CA3}"/>
              </a:ext>
            </a:extLst>
          </p:cNvPr>
          <p:cNvPicPr>
            <a:picLocks noChangeAspect="1"/>
          </p:cNvPicPr>
          <p:nvPr userDrawn="1"/>
        </p:nvPicPr>
        <p:blipFill>
          <a:blip r:embed="rId2"/>
          <a:stretch>
            <a:fillRect/>
          </a:stretch>
        </p:blipFill>
        <p:spPr>
          <a:xfrm>
            <a:off x="307812" y="5947144"/>
            <a:ext cx="1901988" cy="818411"/>
          </a:xfrm>
          <a:prstGeom prst="rect">
            <a:avLst/>
          </a:prstGeom>
        </p:spPr>
      </p:pic>
      <p:pic>
        <p:nvPicPr>
          <p:cNvPr id="10" name="Picture 9" descr="A close up of a sign&#10;&#10;Description automatically generated">
            <a:extLst>
              <a:ext uri="{FF2B5EF4-FFF2-40B4-BE49-F238E27FC236}">
                <a16:creationId xmlns:a16="http://schemas.microsoft.com/office/drawing/2014/main" id="{04C8BFC6-E049-4C54-BD72-78886B11A178}"/>
              </a:ext>
            </a:extLst>
          </p:cNvPr>
          <p:cNvPicPr>
            <a:picLocks noChangeAspect="1"/>
          </p:cNvPicPr>
          <p:nvPr userDrawn="1"/>
        </p:nvPicPr>
        <p:blipFill>
          <a:blip r:embed="rId3"/>
          <a:stretch>
            <a:fillRect/>
          </a:stretch>
        </p:blipFill>
        <p:spPr>
          <a:xfrm>
            <a:off x="9723822" y="6356349"/>
            <a:ext cx="2046669" cy="407635"/>
          </a:xfrm>
          <a:prstGeom prst="rect">
            <a:avLst/>
          </a:prstGeom>
        </p:spPr>
      </p:pic>
    </p:spTree>
    <p:extLst>
      <p:ext uri="{BB962C8B-B14F-4D97-AF65-F5344CB8AC3E}">
        <p14:creationId xmlns:p14="http://schemas.microsoft.com/office/powerpoint/2010/main" val="3340550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99122B-E5F6-4171-BA29-1BE5BD2464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C65948-CB92-44F6-B6BE-9B6C1F32FD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09BF31-89A0-4DB3-AA38-F04367BEE87E}"/>
              </a:ext>
            </a:extLst>
          </p:cNvPr>
          <p:cNvSpPr>
            <a:spLocks noGrp="1"/>
          </p:cNvSpPr>
          <p:nvPr>
            <p:ph type="dt" sz="half" idx="10"/>
          </p:nvPr>
        </p:nvSpPr>
        <p:spPr/>
        <p:txBody>
          <a:bodyPr/>
          <a:lstStyle/>
          <a:p>
            <a:fld id="{5673D70F-B339-4079-B023-2EFFB4FE0244}" type="datetimeFigureOut">
              <a:rPr lang="en-US" smtClean="0"/>
              <a:t>12/6/2022</a:t>
            </a:fld>
            <a:endParaRPr lang="en-US" dirty="0"/>
          </a:p>
        </p:txBody>
      </p:sp>
      <p:sp>
        <p:nvSpPr>
          <p:cNvPr id="5" name="Footer Placeholder 4">
            <a:extLst>
              <a:ext uri="{FF2B5EF4-FFF2-40B4-BE49-F238E27FC236}">
                <a16:creationId xmlns:a16="http://schemas.microsoft.com/office/drawing/2014/main" id="{DC65F3AE-55F3-4C52-A42B-A8BAB27B28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EF1A69-CCC7-4E17-844C-CDADB38A7F75}"/>
              </a:ext>
            </a:extLst>
          </p:cNvPr>
          <p:cNvSpPr>
            <a:spLocks noGrp="1"/>
          </p:cNvSpPr>
          <p:nvPr>
            <p:ph type="sldNum" sz="quarter" idx="12"/>
          </p:nvPr>
        </p:nvSpPr>
        <p:spPr/>
        <p:txBody>
          <a:bodyPr/>
          <a:lstStyle/>
          <a:p>
            <a:fld id="{175DD0EA-754A-43DB-BFAC-4DE54651B478}" type="slidenum">
              <a:rPr lang="en-US" smtClean="0"/>
              <a:t>‹#›</a:t>
            </a:fld>
            <a:endParaRPr lang="en-US" dirty="0"/>
          </a:p>
        </p:txBody>
      </p:sp>
      <p:pic>
        <p:nvPicPr>
          <p:cNvPr id="9" name="Content Placeholder 12" descr="A close up of a sign&#10;&#10;Description automatically generated">
            <a:extLst>
              <a:ext uri="{FF2B5EF4-FFF2-40B4-BE49-F238E27FC236}">
                <a16:creationId xmlns:a16="http://schemas.microsoft.com/office/drawing/2014/main" id="{41BD0055-9BFA-4421-A4C9-F9BB226E26AE}"/>
              </a:ext>
            </a:extLst>
          </p:cNvPr>
          <p:cNvPicPr>
            <a:picLocks noChangeAspect="1"/>
          </p:cNvPicPr>
          <p:nvPr userDrawn="1"/>
        </p:nvPicPr>
        <p:blipFill>
          <a:blip r:embed="rId2"/>
          <a:stretch>
            <a:fillRect/>
          </a:stretch>
        </p:blipFill>
        <p:spPr>
          <a:xfrm>
            <a:off x="307812" y="5947144"/>
            <a:ext cx="1901988" cy="818411"/>
          </a:xfrm>
          <a:prstGeom prst="rect">
            <a:avLst/>
          </a:prstGeom>
        </p:spPr>
      </p:pic>
      <p:pic>
        <p:nvPicPr>
          <p:cNvPr id="10" name="Picture 9" descr="A close up of a sign&#10;&#10;Description automatically generated">
            <a:extLst>
              <a:ext uri="{FF2B5EF4-FFF2-40B4-BE49-F238E27FC236}">
                <a16:creationId xmlns:a16="http://schemas.microsoft.com/office/drawing/2014/main" id="{FEFCD4CA-69F7-4358-AB7D-6C395B889A2E}"/>
              </a:ext>
            </a:extLst>
          </p:cNvPr>
          <p:cNvPicPr>
            <a:picLocks noChangeAspect="1"/>
          </p:cNvPicPr>
          <p:nvPr userDrawn="1"/>
        </p:nvPicPr>
        <p:blipFill>
          <a:blip r:embed="rId3"/>
          <a:stretch>
            <a:fillRect/>
          </a:stretch>
        </p:blipFill>
        <p:spPr>
          <a:xfrm>
            <a:off x="9723822" y="6356349"/>
            <a:ext cx="2046669" cy="407635"/>
          </a:xfrm>
          <a:prstGeom prst="rect">
            <a:avLst/>
          </a:prstGeom>
        </p:spPr>
      </p:pic>
    </p:spTree>
    <p:extLst>
      <p:ext uri="{BB962C8B-B14F-4D97-AF65-F5344CB8AC3E}">
        <p14:creationId xmlns:p14="http://schemas.microsoft.com/office/powerpoint/2010/main" val="1973371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2E18835-C57E-4AC7-BBCE-B8243C441E24}"/>
              </a:ext>
            </a:extLst>
          </p:cNvPr>
          <p:cNvSpPr>
            <a:spLocks noGrp="1"/>
          </p:cNvSpPr>
          <p:nvPr>
            <p:ph type="pic" sz="quarter" idx="10"/>
          </p:nvPr>
        </p:nvSpPr>
        <p:spPr>
          <a:xfrm>
            <a:off x="4640561" y="0"/>
            <a:ext cx="9988810" cy="6857989"/>
          </a:xfrm>
          <a:custGeom>
            <a:avLst/>
            <a:gdLst>
              <a:gd name="connsiteX0" fmla="*/ 0 w 9988810"/>
              <a:gd name="connsiteY0" fmla="*/ 0 h 6857989"/>
              <a:gd name="connsiteX1" fmla="*/ 9988810 w 9988810"/>
              <a:gd name="connsiteY1" fmla="*/ 0 h 6857989"/>
              <a:gd name="connsiteX2" fmla="*/ 9988810 w 9988810"/>
              <a:gd name="connsiteY2" fmla="*/ 6857989 h 6857989"/>
              <a:gd name="connsiteX3" fmla="*/ 0 w 9988810"/>
              <a:gd name="connsiteY3" fmla="*/ 6857989 h 6857989"/>
            </a:gdLst>
            <a:ahLst/>
            <a:cxnLst>
              <a:cxn ang="0">
                <a:pos x="connsiteX0" y="connsiteY0"/>
              </a:cxn>
              <a:cxn ang="0">
                <a:pos x="connsiteX1" y="connsiteY1"/>
              </a:cxn>
              <a:cxn ang="0">
                <a:pos x="connsiteX2" y="connsiteY2"/>
              </a:cxn>
              <a:cxn ang="0">
                <a:pos x="connsiteX3" y="connsiteY3"/>
              </a:cxn>
            </a:cxnLst>
            <a:rect l="l" t="t" r="r" b="b"/>
            <a:pathLst>
              <a:path w="9988810" h="6857989">
                <a:moveTo>
                  <a:pt x="0" y="0"/>
                </a:moveTo>
                <a:lnTo>
                  <a:pt x="9988810" y="0"/>
                </a:lnTo>
                <a:lnTo>
                  <a:pt x="9988810" y="6857989"/>
                </a:lnTo>
                <a:lnTo>
                  <a:pt x="0" y="6857989"/>
                </a:lnTo>
                <a:close/>
              </a:path>
            </a:pathLst>
          </a:custGeom>
          <a:noFill/>
          <a:ln>
            <a:noFill/>
          </a:ln>
        </p:spPr>
        <p:txBody>
          <a:bodyPr wrap="square">
            <a:noAutofit/>
          </a:bodyPr>
          <a:lstStyle/>
          <a:p>
            <a:endParaRPr lang="id-ID"/>
          </a:p>
        </p:txBody>
      </p:sp>
    </p:spTree>
    <p:extLst>
      <p:ext uri="{BB962C8B-B14F-4D97-AF65-F5344CB8AC3E}">
        <p14:creationId xmlns:p14="http://schemas.microsoft.com/office/powerpoint/2010/main" val="479657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714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1C39B-65EB-4500-A693-533FD2324C6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F81E576-EBD8-4969-AE8F-A50AAC87116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C91544-8373-4ED4-8448-1A1783E781B0}"/>
              </a:ext>
            </a:extLst>
          </p:cNvPr>
          <p:cNvSpPr>
            <a:spLocks noGrp="1"/>
          </p:cNvSpPr>
          <p:nvPr>
            <p:ph type="dt" sz="half" idx="10"/>
          </p:nvPr>
        </p:nvSpPr>
        <p:spPr/>
        <p:txBody>
          <a:bodyPr/>
          <a:lstStyle/>
          <a:p>
            <a:fld id="{5673D70F-B339-4079-B023-2EFFB4FE0244}" type="datetimeFigureOut">
              <a:rPr lang="en-US" smtClean="0"/>
              <a:t>12/6/2022</a:t>
            </a:fld>
            <a:endParaRPr lang="en-US" dirty="0"/>
          </a:p>
        </p:txBody>
      </p:sp>
      <p:sp>
        <p:nvSpPr>
          <p:cNvPr id="5" name="Footer Placeholder 4">
            <a:extLst>
              <a:ext uri="{FF2B5EF4-FFF2-40B4-BE49-F238E27FC236}">
                <a16:creationId xmlns:a16="http://schemas.microsoft.com/office/drawing/2014/main" id="{CA45A3FF-CA57-44BA-A8C4-37B79914C0C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9DDEA7-6BDD-426C-A065-D6CB68521FAF}"/>
              </a:ext>
            </a:extLst>
          </p:cNvPr>
          <p:cNvSpPr>
            <a:spLocks noGrp="1"/>
          </p:cNvSpPr>
          <p:nvPr>
            <p:ph type="sldNum" sz="quarter" idx="12"/>
          </p:nvPr>
        </p:nvSpPr>
        <p:spPr/>
        <p:txBody>
          <a:bodyPr/>
          <a:lstStyle/>
          <a:p>
            <a:fld id="{175DD0EA-754A-43DB-BFAC-4DE54651B478}" type="slidenum">
              <a:rPr lang="en-US" smtClean="0"/>
              <a:t>‹#›</a:t>
            </a:fld>
            <a:endParaRPr lang="en-US" dirty="0"/>
          </a:p>
        </p:txBody>
      </p:sp>
      <p:pic>
        <p:nvPicPr>
          <p:cNvPr id="7" name="Content Placeholder 12" descr="A close up of a sign&#10;&#10;Description automatically generated">
            <a:extLst>
              <a:ext uri="{FF2B5EF4-FFF2-40B4-BE49-F238E27FC236}">
                <a16:creationId xmlns:a16="http://schemas.microsoft.com/office/drawing/2014/main" id="{B91B5BC2-2C16-4AC0-A4C0-D8BDEE373EFB}"/>
              </a:ext>
            </a:extLst>
          </p:cNvPr>
          <p:cNvPicPr>
            <a:picLocks noChangeAspect="1"/>
          </p:cNvPicPr>
          <p:nvPr userDrawn="1"/>
        </p:nvPicPr>
        <p:blipFill>
          <a:blip r:embed="rId2"/>
          <a:stretch>
            <a:fillRect/>
          </a:stretch>
        </p:blipFill>
        <p:spPr>
          <a:xfrm>
            <a:off x="307812" y="5947144"/>
            <a:ext cx="1901988" cy="818411"/>
          </a:xfrm>
          <a:prstGeom prst="rect">
            <a:avLst/>
          </a:prstGeom>
        </p:spPr>
      </p:pic>
      <p:pic>
        <p:nvPicPr>
          <p:cNvPr id="8" name="Picture 7" descr="A close up of a sign&#10;&#10;Description automatically generated">
            <a:extLst>
              <a:ext uri="{FF2B5EF4-FFF2-40B4-BE49-F238E27FC236}">
                <a16:creationId xmlns:a16="http://schemas.microsoft.com/office/drawing/2014/main" id="{C086E1D8-5997-4131-AD2D-EACDDE42C7D1}"/>
              </a:ext>
            </a:extLst>
          </p:cNvPr>
          <p:cNvPicPr>
            <a:picLocks noChangeAspect="1"/>
          </p:cNvPicPr>
          <p:nvPr userDrawn="1"/>
        </p:nvPicPr>
        <p:blipFill>
          <a:blip r:embed="rId3"/>
          <a:stretch>
            <a:fillRect/>
          </a:stretch>
        </p:blipFill>
        <p:spPr>
          <a:xfrm>
            <a:off x="9723822" y="6356349"/>
            <a:ext cx="2046669" cy="407635"/>
          </a:xfrm>
          <a:prstGeom prst="rect">
            <a:avLst/>
          </a:prstGeom>
        </p:spPr>
      </p:pic>
    </p:spTree>
    <p:extLst>
      <p:ext uri="{BB962C8B-B14F-4D97-AF65-F5344CB8AC3E}">
        <p14:creationId xmlns:p14="http://schemas.microsoft.com/office/powerpoint/2010/main" val="3349490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0D4AA-548B-46FB-BC9D-92C779B090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B17205-AC9A-4EA4-8C1A-A3E7AC6CEF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FAACE0-CEC2-40F7-B32B-AD566EBECE01}"/>
              </a:ext>
            </a:extLst>
          </p:cNvPr>
          <p:cNvSpPr>
            <a:spLocks noGrp="1"/>
          </p:cNvSpPr>
          <p:nvPr>
            <p:ph type="dt" sz="half" idx="10"/>
          </p:nvPr>
        </p:nvSpPr>
        <p:spPr/>
        <p:txBody>
          <a:bodyPr/>
          <a:lstStyle/>
          <a:p>
            <a:fld id="{5673D70F-B339-4079-B023-2EFFB4FE0244}" type="datetimeFigureOut">
              <a:rPr lang="en-US" smtClean="0"/>
              <a:t>12/6/2022</a:t>
            </a:fld>
            <a:endParaRPr lang="en-US" dirty="0"/>
          </a:p>
        </p:txBody>
      </p:sp>
      <p:sp>
        <p:nvSpPr>
          <p:cNvPr id="5" name="Footer Placeholder 4">
            <a:extLst>
              <a:ext uri="{FF2B5EF4-FFF2-40B4-BE49-F238E27FC236}">
                <a16:creationId xmlns:a16="http://schemas.microsoft.com/office/drawing/2014/main" id="{2CF8BFB5-E573-411A-915B-03AA33A1D5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EB1945-AD12-4B1C-9F28-4AF3E82EAFEC}"/>
              </a:ext>
            </a:extLst>
          </p:cNvPr>
          <p:cNvSpPr>
            <a:spLocks noGrp="1"/>
          </p:cNvSpPr>
          <p:nvPr>
            <p:ph type="sldNum" sz="quarter" idx="12"/>
          </p:nvPr>
        </p:nvSpPr>
        <p:spPr/>
        <p:txBody>
          <a:bodyPr/>
          <a:lstStyle/>
          <a:p>
            <a:fld id="{175DD0EA-754A-43DB-BFAC-4DE54651B478}" type="slidenum">
              <a:rPr lang="en-US" smtClean="0"/>
              <a:t>‹#›</a:t>
            </a:fld>
            <a:endParaRPr lang="en-US" dirty="0"/>
          </a:p>
        </p:txBody>
      </p:sp>
    </p:spTree>
    <p:extLst>
      <p:ext uri="{BB962C8B-B14F-4D97-AF65-F5344CB8AC3E}">
        <p14:creationId xmlns:p14="http://schemas.microsoft.com/office/powerpoint/2010/main" val="135063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CB73F-4870-4FE0-83AB-8CC77243F3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CAE94E-06F8-4EB5-8742-3A95699E2FB2}"/>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328BD2E-AB1A-47B6-A2C1-33F7236470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71228-A6B8-4FC9-9996-51CEB5EC9E51}"/>
              </a:ext>
            </a:extLst>
          </p:cNvPr>
          <p:cNvSpPr>
            <a:spLocks noGrp="1"/>
          </p:cNvSpPr>
          <p:nvPr>
            <p:ph type="dt" sz="half" idx="10"/>
          </p:nvPr>
        </p:nvSpPr>
        <p:spPr/>
        <p:txBody>
          <a:bodyPr/>
          <a:lstStyle/>
          <a:p>
            <a:fld id="{5673D70F-B339-4079-B023-2EFFB4FE0244}" type="datetimeFigureOut">
              <a:rPr lang="en-US" smtClean="0"/>
              <a:t>12/6/2022</a:t>
            </a:fld>
            <a:endParaRPr lang="en-US" dirty="0"/>
          </a:p>
        </p:txBody>
      </p:sp>
      <p:sp>
        <p:nvSpPr>
          <p:cNvPr id="6" name="Footer Placeholder 5">
            <a:extLst>
              <a:ext uri="{FF2B5EF4-FFF2-40B4-BE49-F238E27FC236}">
                <a16:creationId xmlns:a16="http://schemas.microsoft.com/office/drawing/2014/main" id="{DCA1B9A0-D1BA-41C6-A6B8-B7570A0CDE3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B8BAD79-A5D5-4AE7-B439-94CA1D875AE1}"/>
              </a:ext>
            </a:extLst>
          </p:cNvPr>
          <p:cNvSpPr>
            <a:spLocks noGrp="1"/>
          </p:cNvSpPr>
          <p:nvPr>
            <p:ph type="sldNum" sz="quarter" idx="12"/>
          </p:nvPr>
        </p:nvSpPr>
        <p:spPr/>
        <p:txBody>
          <a:bodyPr/>
          <a:lstStyle/>
          <a:p>
            <a:fld id="{175DD0EA-754A-43DB-BFAC-4DE54651B478}" type="slidenum">
              <a:rPr lang="en-US" smtClean="0"/>
              <a:t>‹#›</a:t>
            </a:fld>
            <a:endParaRPr lang="en-US" dirty="0"/>
          </a:p>
        </p:txBody>
      </p:sp>
      <p:pic>
        <p:nvPicPr>
          <p:cNvPr id="10" name="Content Placeholder 12" descr="A close up of a sign&#10;&#10;Description automatically generated">
            <a:extLst>
              <a:ext uri="{FF2B5EF4-FFF2-40B4-BE49-F238E27FC236}">
                <a16:creationId xmlns:a16="http://schemas.microsoft.com/office/drawing/2014/main" id="{26C4C6E6-80EA-44B5-A0F8-BFF2A8C34EB1}"/>
              </a:ext>
            </a:extLst>
          </p:cNvPr>
          <p:cNvPicPr>
            <a:picLocks noChangeAspect="1"/>
          </p:cNvPicPr>
          <p:nvPr userDrawn="1"/>
        </p:nvPicPr>
        <p:blipFill>
          <a:blip r:embed="rId2"/>
          <a:stretch>
            <a:fillRect/>
          </a:stretch>
        </p:blipFill>
        <p:spPr>
          <a:xfrm>
            <a:off x="307812" y="5947144"/>
            <a:ext cx="1901988" cy="818411"/>
          </a:xfrm>
          <a:prstGeom prst="rect">
            <a:avLst/>
          </a:prstGeom>
        </p:spPr>
      </p:pic>
      <p:pic>
        <p:nvPicPr>
          <p:cNvPr id="11" name="Picture 10" descr="A close up of a sign&#10;&#10;Description automatically generated">
            <a:extLst>
              <a:ext uri="{FF2B5EF4-FFF2-40B4-BE49-F238E27FC236}">
                <a16:creationId xmlns:a16="http://schemas.microsoft.com/office/drawing/2014/main" id="{F6D90558-B337-4CE2-A04E-C37B2279F96C}"/>
              </a:ext>
            </a:extLst>
          </p:cNvPr>
          <p:cNvPicPr>
            <a:picLocks noChangeAspect="1"/>
          </p:cNvPicPr>
          <p:nvPr userDrawn="1"/>
        </p:nvPicPr>
        <p:blipFill>
          <a:blip r:embed="rId3"/>
          <a:stretch>
            <a:fillRect/>
          </a:stretch>
        </p:blipFill>
        <p:spPr>
          <a:xfrm>
            <a:off x="9723822" y="6356349"/>
            <a:ext cx="2046669" cy="407635"/>
          </a:xfrm>
          <a:prstGeom prst="rect">
            <a:avLst/>
          </a:prstGeom>
        </p:spPr>
      </p:pic>
    </p:spTree>
    <p:extLst>
      <p:ext uri="{BB962C8B-B14F-4D97-AF65-F5344CB8AC3E}">
        <p14:creationId xmlns:p14="http://schemas.microsoft.com/office/powerpoint/2010/main" val="2734975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2A208-8B0A-4AAD-89F4-5A21740762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7F07E-4132-494B-A662-3C629D2614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4307DF-246F-4F9C-A276-726297E0C9CA}"/>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77BAF18-DDEF-4ADF-AE88-831C677123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92B1A3-CDD7-4077-8186-97C656FD4C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E442B2-0BDC-405E-AB95-85182BBD5B64}"/>
              </a:ext>
            </a:extLst>
          </p:cNvPr>
          <p:cNvSpPr>
            <a:spLocks noGrp="1"/>
          </p:cNvSpPr>
          <p:nvPr>
            <p:ph type="dt" sz="half" idx="10"/>
          </p:nvPr>
        </p:nvSpPr>
        <p:spPr/>
        <p:txBody>
          <a:bodyPr/>
          <a:lstStyle/>
          <a:p>
            <a:fld id="{5673D70F-B339-4079-B023-2EFFB4FE0244}" type="datetimeFigureOut">
              <a:rPr lang="en-US" smtClean="0"/>
              <a:t>12/6/2022</a:t>
            </a:fld>
            <a:endParaRPr lang="en-US" dirty="0"/>
          </a:p>
        </p:txBody>
      </p:sp>
      <p:sp>
        <p:nvSpPr>
          <p:cNvPr id="8" name="Footer Placeholder 7">
            <a:extLst>
              <a:ext uri="{FF2B5EF4-FFF2-40B4-BE49-F238E27FC236}">
                <a16:creationId xmlns:a16="http://schemas.microsoft.com/office/drawing/2014/main" id="{63494A50-275E-481C-9F7C-0C0526036F1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D422E09-F8AB-4F32-9CA9-E722F24F95D7}"/>
              </a:ext>
            </a:extLst>
          </p:cNvPr>
          <p:cNvSpPr>
            <a:spLocks noGrp="1"/>
          </p:cNvSpPr>
          <p:nvPr>
            <p:ph type="sldNum" sz="quarter" idx="12"/>
          </p:nvPr>
        </p:nvSpPr>
        <p:spPr/>
        <p:txBody>
          <a:bodyPr/>
          <a:lstStyle/>
          <a:p>
            <a:fld id="{175DD0EA-754A-43DB-BFAC-4DE54651B478}" type="slidenum">
              <a:rPr lang="en-US" smtClean="0"/>
              <a:t>‹#›</a:t>
            </a:fld>
            <a:endParaRPr lang="en-US" dirty="0"/>
          </a:p>
        </p:txBody>
      </p:sp>
      <p:pic>
        <p:nvPicPr>
          <p:cNvPr id="12" name="Content Placeholder 12" descr="A close up of a sign&#10;&#10;Description automatically generated">
            <a:extLst>
              <a:ext uri="{FF2B5EF4-FFF2-40B4-BE49-F238E27FC236}">
                <a16:creationId xmlns:a16="http://schemas.microsoft.com/office/drawing/2014/main" id="{5D63D1DF-F8B0-4CF2-A9E1-3679B00BF2DF}"/>
              </a:ext>
            </a:extLst>
          </p:cNvPr>
          <p:cNvPicPr>
            <a:picLocks noChangeAspect="1"/>
          </p:cNvPicPr>
          <p:nvPr userDrawn="1"/>
        </p:nvPicPr>
        <p:blipFill>
          <a:blip r:embed="rId2"/>
          <a:stretch>
            <a:fillRect/>
          </a:stretch>
        </p:blipFill>
        <p:spPr>
          <a:xfrm>
            <a:off x="307812" y="5947144"/>
            <a:ext cx="1901988" cy="818411"/>
          </a:xfrm>
          <a:prstGeom prst="rect">
            <a:avLst/>
          </a:prstGeom>
        </p:spPr>
      </p:pic>
      <p:pic>
        <p:nvPicPr>
          <p:cNvPr id="13" name="Picture 12" descr="A close up of a sign&#10;&#10;Description automatically generated">
            <a:extLst>
              <a:ext uri="{FF2B5EF4-FFF2-40B4-BE49-F238E27FC236}">
                <a16:creationId xmlns:a16="http://schemas.microsoft.com/office/drawing/2014/main" id="{F89AD1E4-A1A3-4E44-8DC4-84F7954D4BAE}"/>
              </a:ext>
            </a:extLst>
          </p:cNvPr>
          <p:cNvPicPr>
            <a:picLocks noChangeAspect="1"/>
          </p:cNvPicPr>
          <p:nvPr userDrawn="1"/>
        </p:nvPicPr>
        <p:blipFill>
          <a:blip r:embed="rId3"/>
          <a:stretch>
            <a:fillRect/>
          </a:stretch>
        </p:blipFill>
        <p:spPr>
          <a:xfrm>
            <a:off x="9723822" y="6356349"/>
            <a:ext cx="2046669" cy="407635"/>
          </a:xfrm>
          <a:prstGeom prst="rect">
            <a:avLst/>
          </a:prstGeom>
        </p:spPr>
      </p:pic>
    </p:spTree>
    <p:extLst>
      <p:ext uri="{BB962C8B-B14F-4D97-AF65-F5344CB8AC3E}">
        <p14:creationId xmlns:p14="http://schemas.microsoft.com/office/powerpoint/2010/main" val="2270721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88095-83B9-45B5-9A7D-3B7CAF9A8E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DB6DD6-743A-45C6-80FC-8FDE6F7CDDE9}"/>
              </a:ext>
            </a:extLst>
          </p:cNvPr>
          <p:cNvSpPr>
            <a:spLocks noGrp="1"/>
          </p:cNvSpPr>
          <p:nvPr>
            <p:ph type="dt" sz="half" idx="10"/>
          </p:nvPr>
        </p:nvSpPr>
        <p:spPr/>
        <p:txBody>
          <a:bodyPr/>
          <a:lstStyle/>
          <a:p>
            <a:fld id="{5673D70F-B339-4079-B023-2EFFB4FE0244}" type="datetimeFigureOut">
              <a:rPr lang="en-US" smtClean="0"/>
              <a:t>12/6/2022</a:t>
            </a:fld>
            <a:endParaRPr lang="en-US" dirty="0"/>
          </a:p>
        </p:txBody>
      </p:sp>
      <p:sp>
        <p:nvSpPr>
          <p:cNvPr id="4" name="Footer Placeholder 3">
            <a:extLst>
              <a:ext uri="{FF2B5EF4-FFF2-40B4-BE49-F238E27FC236}">
                <a16:creationId xmlns:a16="http://schemas.microsoft.com/office/drawing/2014/main" id="{1CA24F36-D866-4B29-9CCF-7AB81F965F9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ABD3F79-DB48-4522-A2A6-46325A6ED2FD}"/>
              </a:ext>
            </a:extLst>
          </p:cNvPr>
          <p:cNvSpPr>
            <a:spLocks noGrp="1"/>
          </p:cNvSpPr>
          <p:nvPr>
            <p:ph type="sldNum" sz="quarter" idx="12"/>
          </p:nvPr>
        </p:nvSpPr>
        <p:spPr/>
        <p:txBody>
          <a:bodyPr/>
          <a:lstStyle/>
          <a:p>
            <a:fld id="{175DD0EA-754A-43DB-BFAC-4DE54651B478}" type="slidenum">
              <a:rPr lang="en-US" smtClean="0"/>
              <a:t>‹#›</a:t>
            </a:fld>
            <a:endParaRPr lang="en-US" dirty="0"/>
          </a:p>
        </p:txBody>
      </p:sp>
      <p:pic>
        <p:nvPicPr>
          <p:cNvPr id="8" name="Content Placeholder 12" descr="A close up of a sign&#10;&#10;Description automatically generated">
            <a:extLst>
              <a:ext uri="{FF2B5EF4-FFF2-40B4-BE49-F238E27FC236}">
                <a16:creationId xmlns:a16="http://schemas.microsoft.com/office/drawing/2014/main" id="{EAD09C31-BFD4-4C4D-941F-6688A8923AAB}"/>
              </a:ext>
            </a:extLst>
          </p:cNvPr>
          <p:cNvPicPr>
            <a:picLocks noChangeAspect="1"/>
          </p:cNvPicPr>
          <p:nvPr userDrawn="1"/>
        </p:nvPicPr>
        <p:blipFill>
          <a:blip r:embed="rId2"/>
          <a:stretch>
            <a:fillRect/>
          </a:stretch>
        </p:blipFill>
        <p:spPr>
          <a:xfrm>
            <a:off x="307812" y="5947144"/>
            <a:ext cx="1901988" cy="818411"/>
          </a:xfrm>
          <a:prstGeom prst="rect">
            <a:avLst/>
          </a:prstGeom>
        </p:spPr>
      </p:pic>
      <p:pic>
        <p:nvPicPr>
          <p:cNvPr id="9" name="Picture 8" descr="A close up of a sign&#10;&#10;Description automatically generated">
            <a:extLst>
              <a:ext uri="{FF2B5EF4-FFF2-40B4-BE49-F238E27FC236}">
                <a16:creationId xmlns:a16="http://schemas.microsoft.com/office/drawing/2014/main" id="{AE78800C-70E0-4022-ACDA-A5035FBA31CA}"/>
              </a:ext>
            </a:extLst>
          </p:cNvPr>
          <p:cNvPicPr>
            <a:picLocks noChangeAspect="1"/>
          </p:cNvPicPr>
          <p:nvPr userDrawn="1"/>
        </p:nvPicPr>
        <p:blipFill>
          <a:blip r:embed="rId3"/>
          <a:stretch>
            <a:fillRect/>
          </a:stretch>
        </p:blipFill>
        <p:spPr>
          <a:xfrm>
            <a:off x="9723822" y="6356349"/>
            <a:ext cx="2046669" cy="407635"/>
          </a:xfrm>
          <a:prstGeom prst="rect">
            <a:avLst/>
          </a:prstGeom>
        </p:spPr>
      </p:pic>
    </p:spTree>
    <p:extLst>
      <p:ext uri="{BB962C8B-B14F-4D97-AF65-F5344CB8AC3E}">
        <p14:creationId xmlns:p14="http://schemas.microsoft.com/office/powerpoint/2010/main" val="3126338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8DD20E-F8B4-4318-9262-4D929C739AC1}"/>
              </a:ext>
            </a:extLst>
          </p:cNvPr>
          <p:cNvSpPr>
            <a:spLocks noGrp="1"/>
          </p:cNvSpPr>
          <p:nvPr>
            <p:ph type="dt" sz="half" idx="10"/>
          </p:nvPr>
        </p:nvSpPr>
        <p:spPr/>
        <p:txBody>
          <a:bodyPr/>
          <a:lstStyle/>
          <a:p>
            <a:fld id="{5673D70F-B339-4079-B023-2EFFB4FE0244}" type="datetimeFigureOut">
              <a:rPr lang="en-US" smtClean="0"/>
              <a:t>12/6/2022</a:t>
            </a:fld>
            <a:endParaRPr lang="en-US" dirty="0"/>
          </a:p>
        </p:txBody>
      </p:sp>
      <p:sp>
        <p:nvSpPr>
          <p:cNvPr id="3" name="Footer Placeholder 2">
            <a:extLst>
              <a:ext uri="{FF2B5EF4-FFF2-40B4-BE49-F238E27FC236}">
                <a16:creationId xmlns:a16="http://schemas.microsoft.com/office/drawing/2014/main" id="{B26F8F79-7F81-45BE-B2A4-300288B2AE0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D004765-572B-40EA-9345-0954C487CB9A}"/>
              </a:ext>
            </a:extLst>
          </p:cNvPr>
          <p:cNvSpPr>
            <a:spLocks noGrp="1"/>
          </p:cNvSpPr>
          <p:nvPr>
            <p:ph type="sldNum" sz="quarter" idx="12"/>
          </p:nvPr>
        </p:nvSpPr>
        <p:spPr/>
        <p:txBody>
          <a:bodyPr/>
          <a:lstStyle/>
          <a:p>
            <a:fld id="{175DD0EA-754A-43DB-BFAC-4DE54651B478}" type="slidenum">
              <a:rPr lang="en-US" smtClean="0"/>
              <a:t>‹#›</a:t>
            </a:fld>
            <a:endParaRPr lang="en-US" dirty="0"/>
          </a:p>
        </p:txBody>
      </p:sp>
    </p:spTree>
    <p:extLst>
      <p:ext uri="{BB962C8B-B14F-4D97-AF65-F5344CB8AC3E}">
        <p14:creationId xmlns:p14="http://schemas.microsoft.com/office/powerpoint/2010/main" val="4149239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9F94C-F7D5-44C2-912D-A800A528EA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53C9A0-C9BD-4D90-BF2E-34D47FCB22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F4C4BA-B165-4AB4-9A3C-BC1A8BC3BA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917272-3D30-4D4C-B668-05AFF1487469}"/>
              </a:ext>
            </a:extLst>
          </p:cNvPr>
          <p:cNvSpPr>
            <a:spLocks noGrp="1"/>
          </p:cNvSpPr>
          <p:nvPr>
            <p:ph type="dt" sz="half" idx="10"/>
          </p:nvPr>
        </p:nvSpPr>
        <p:spPr/>
        <p:txBody>
          <a:bodyPr/>
          <a:lstStyle/>
          <a:p>
            <a:fld id="{5673D70F-B339-4079-B023-2EFFB4FE0244}" type="datetimeFigureOut">
              <a:rPr lang="en-US" smtClean="0"/>
              <a:t>12/6/2022</a:t>
            </a:fld>
            <a:endParaRPr lang="en-US" dirty="0"/>
          </a:p>
        </p:txBody>
      </p:sp>
      <p:sp>
        <p:nvSpPr>
          <p:cNvPr id="6" name="Footer Placeholder 5">
            <a:extLst>
              <a:ext uri="{FF2B5EF4-FFF2-40B4-BE49-F238E27FC236}">
                <a16:creationId xmlns:a16="http://schemas.microsoft.com/office/drawing/2014/main" id="{86E8367C-24C0-4682-B3B9-F8D4440486D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DD9CA05-F840-4C68-946D-3158D264A40B}"/>
              </a:ext>
            </a:extLst>
          </p:cNvPr>
          <p:cNvSpPr>
            <a:spLocks noGrp="1"/>
          </p:cNvSpPr>
          <p:nvPr>
            <p:ph type="sldNum" sz="quarter" idx="12"/>
          </p:nvPr>
        </p:nvSpPr>
        <p:spPr/>
        <p:txBody>
          <a:bodyPr/>
          <a:lstStyle/>
          <a:p>
            <a:fld id="{175DD0EA-754A-43DB-BFAC-4DE54651B478}" type="slidenum">
              <a:rPr lang="en-US" smtClean="0"/>
              <a:t>‹#›</a:t>
            </a:fld>
            <a:endParaRPr lang="en-US" dirty="0"/>
          </a:p>
        </p:txBody>
      </p:sp>
      <p:pic>
        <p:nvPicPr>
          <p:cNvPr id="10" name="Content Placeholder 12" descr="A close up of a sign&#10;&#10;Description automatically generated">
            <a:extLst>
              <a:ext uri="{FF2B5EF4-FFF2-40B4-BE49-F238E27FC236}">
                <a16:creationId xmlns:a16="http://schemas.microsoft.com/office/drawing/2014/main" id="{B0E16CAC-DAD6-4A3B-8C68-1F154F552D5B}"/>
              </a:ext>
            </a:extLst>
          </p:cNvPr>
          <p:cNvPicPr>
            <a:picLocks noChangeAspect="1"/>
          </p:cNvPicPr>
          <p:nvPr userDrawn="1"/>
        </p:nvPicPr>
        <p:blipFill>
          <a:blip r:embed="rId2"/>
          <a:stretch>
            <a:fillRect/>
          </a:stretch>
        </p:blipFill>
        <p:spPr>
          <a:xfrm>
            <a:off x="307812" y="5947144"/>
            <a:ext cx="1901988" cy="818411"/>
          </a:xfrm>
          <a:prstGeom prst="rect">
            <a:avLst/>
          </a:prstGeom>
        </p:spPr>
      </p:pic>
      <p:pic>
        <p:nvPicPr>
          <p:cNvPr id="11" name="Picture 10" descr="A close up of a sign&#10;&#10;Description automatically generated">
            <a:extLst>
              <a:ext uri="{FF2B5EF4-FFF2-40B4-BE49-F238E27FC236}">
                <a16:creationId xmlns:a16="http://schemas.microsoft.com/office/drawing/2014/main" id="{4E49AB36-2D80-4CC8-94D0-2D194F2AF5A3}"/>
              </a:ext>
            </a:extLst>
          </p:cNvPr>
          <p:cNvPicPr>
            <a:picLocks noChangeAspect="1"/>
          </p:cNvPicPr>
          <p:nvPr userDrawn="1"/>
        </p:nvPicPr>
        <p:blipFill>
          <a:blip r:embed="rId3"/>
          <a:stretch>
            <a:fillRect/>
          </a:stretch>
        </p:blipFill>
        <p:spPr>
          <a:xfrm>
            <a:off x="9723822" y="6356349"/>
            <a:ext cx="2046669" cy="407635"/>
          </a:xfrm>
          <a:prstGeom prst="rect">
            <a:avLst/>
          </a:prstGeom>
        </p:spPr>
      </p:pic>
    </p:spTree>
    <p:extLst>
      <p:ext uri="{BB962C8B-B14F-4D97-AF65-F5344CB8AC3E}">
        <p14:creationId xmlns:p14="http://schemas.microsoft.com/office/powerpoint/2010/main" val="3364841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2B44-DC36-42D0-9DA9-3A7219C296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37C2BB-0804-4731-A4CA-EA8107D639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36EED1D-8546-4C02-833F-B8403087E8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AEB254-ECDF-4980-84DA-AE45DF4DAD35}"/>
              </a:ext>
            </a:extLst>
          </p:cNvPr>
          <p:cNvSpPr>
            <a:spLocks noGrp="1"/>
          </p:cNvSpPr>
          <p:nvPr>
            <p:ph type="dt" sz="half" idx="10"/>
          </p:nvPr>
        </p:nvSpPr>
        <p:spPr/>
        <p:txBody>
          <a:bodyPr/>
          <a:lstStyle/>
          <a:p>
            <a:fld id="{5673D70F-B339-4079-B023-2EFFB4FE0244}" type="datetimeFigureOut">
              <a:rPr lang="en-US" smtClean="0"/>
              <a:t>12/6/2022</a:t>
            </a:fld>
            <a:endParaRPr lang="en-US" dirty="0"/>
          </a:p>
        </p:txBody>
      </p:sp>
      <p:sp>
        <p:nvSpPr>
          <p:cNvPr id="6" name="Footer Placeholder 5">
            <a:extLst>
              <a:ext uri="{FF2B5EF4-FFF2-40B4-BE49-F238E27FC236}">
                <a16:creationId xmlns:a16="http://schemas.microsoft.com/office/drawing/2014/main" id="{41216F72-00B0-4A33-A9FA-C6665C58B0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980C2DE-BFA1-4DD9-A416-0120C36D3635}"/>
              </a:ext>
            </a:extLst>
          </p:cNvPr>
          <p:cNvSpPr>
            <a:spLocks noGrp="1"/>
          </p:cNvSpPr>
          <p:nvPr>
            <p:ph type="sldNum" sz="quarter" idx="12"/>
          </p:nvPr>
        </p:nvSpPr>
        <p:spPr/>
        <p:txBody>
          <a:bodyPr/>
          <a:lstStyle/>
          <a:p>
            <a:fld id="{175DD0EA-754A-43DB-BFAC-4DE54651B478}" type="slidenum">
              <a:rPr lang="en-US" smtClean="0"/>
              <a:t>‹#›</a:t>
            </a:fld>
            <a:endParaRPr lang="en-US" dirty="0"/>
          </a:p>
        </p:txBody>
      </p:sp>
      <p:pic>
        <p:nvPicPr>
          <p:cNvPr id="10" name="Content Placeholder 12" descr="A close up of a sign&#10;&#10;Description automatically generated">
            <a:extLst>
              <a:ext uri="{FF2B5EF4-FFF2-40B4-BE49-F238E27FC236}">
                <a16:creationId xmlns:a16="http://schemas.microsoft.com/office/drawing/2014/main" id="{E22DC71C-0443-41D8-A87E-4898356F8EE9}"/>
              </a:ext>
            </a:extLst>
          </p:cNvPr>
          <p:cNvPicPr>
            <a:picLocks noChangeAspect="1"/>
          </p:cNvPicPr>
          <p:nvPr userDrawn="1"/>
        </p:nvPicPr>
        <p:blipFill>
          <a:blip r:embed="rId2"/>
          <a:stretch>
            <a:fillRect/>
          </a:stretch>
        </p:blipFill>
        <p:spPr>
          <a:xfrm>
            <a:off x="307812" y="5947144"/>
            <a:ext cx="1901988" cy="818411"/>
          </a:xfrm>
          <a:prstGeom prst="rect">
            <a:avLst/>
          </a:prstGeom>
        </p:spPr>
      </p:pic>
      <p:pic>
        <p:nvPicPr>
          <p:cNvPr id="11" name="Picture 10" descr="A close up of a sign&#10;&#10;Description automatically generated">
            <a:extLst>
              <a:ext uri="{FF2B5EF4-FFF2-40B4-BE49-F238E27FC236}">
                <a16:creationId xmlns:a16="http://schemas.microsoft.com/office/drawing/2014/main" id="{208EFBD6-6176-4401-B94F-6107B06B1F9D}"/>
              </a:ext>
            </a:extLst>
          </p:cNvPr>
          <p:cNvPicPr>
            <a:picLocks noChangeAspect="1"/>
          </p:cNvPicPr>
          <p:nvPr userDrawn="1"/>
        </p:nvPicPr>
        <p:blipFill>
          <a:blip r:embed="rId3"/>
          <a:stretch>
            <a:fillRect/>
          </a:stretch>
        </p:blipFill>
        <p:spPr>
          <a:xfrm>
            <a:off x="9723822" y="6356349"/>
            <a:ext cx="2046669" cy="407635"/>
          </a:xfrm>
          <a:prstGeom prst="rect">
            <a:avLst/>
          </a:prstGeom>
        </p:spPr>
      </p:pic>
    </p:spTree>
    <p:extLst>
      <p:ext uri="{BB962C8B-B14F-4D97-AF65-F5344CB8AC3E}">
        <p14:creationId xmlns:p14="http://schemas.microsoft.com/office/powerpoint/2010/main" val="3313123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089410-317C-4D0A-AC65-1F29FA7BA8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DDDF9A-68E4-447A-AA69-555F0A918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66F2C-8BA7-469E-869C-BC3D285146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73D70F-B339-4079-B023-2EFFB4FE0244}" type="datetimeFigureOut">
              <a:rPr lang="en-US" smtClean="0"/>
              <a:t>12/6/2022</a:t>
            </a:fld>
            <a:endParaRPr lang="en-US" dirty="0"/>
          </a:p>
        </p:txBody>
      </p:sp>
      <p:sp>
        <p:nvSpPr>
          <p:cNvPr id="5" name="Footer Placeholder 4">
            <a:extLst>
              <a:ext uri="{FF2B5EF4-FFF2-40B4-BE49-F238E27FC236}">
                <a16:creationId xmlns:a16="http://schemas.microsoft.com/office/drawing/2014/main" id="{8A01750C-C221-41AE-B41A-5B6C423EDE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C9C82C5-0E68-4948-926C-0A148F71EE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5DD0EA-754A-43DB-BFAC-4DE54651B478}" type="slidenum">
              <a:rPr lang="en-US" smtClean="0"/>
              <a:t>‹#›</a:t>
            </a:fld>
            <a:endParaRPr lang="en-US" dirty="0"/>
          </a:p>
        </p:txBody>
      </p:sp>
    </p:spTree>
    <p:extLst>
      <p:ext uri="{BB962C8B-B14F-4D97-AF65-F5344CB8AC3E}">
        <p14:creationId xmlns:p14="http://schemas.microsoft.com/office/powerpoint/2010/main" val="1712837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4.sv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8.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1E28C11-F862-488F-A0E8-227F0C4441F9}"/>
              </a:ext>
            </a:extLst>
          </p:cNvPr>
          <p:cNvSpPr/>
          <p:nvPr/>
        </p:nvSpPr>
        <p:spPr>
          <a:xfrm>
            <a:off x="590853" y="689610"/>
            <a:ext cx="110490" cy="1104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Oval 3">
            <a:extLst>
              <a:ext uri="{FF2B5EF4-FFF2-40B4-BE49-F238E27FC236}">
                <a16:creationId xmlns:a16="http://schemas.microsoft.com/office/drawing/2014/main" id="{08CA9FF4-0D4A-400D-9B64-7DEB26657B18}"/>
              </a:ext>
            </a:extLst>
          </p:cNvPr>
          <p:cNvSpPr/>
          <p:nvPr/>
        </p:nvSpPr>
        <p:spPr>
          <a:xfrm>
            <a:off x="738173" y="689610"/>
            <a:ext cx="110490" cy="1104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Oval 4">
            <a:extLst>
              <a:ext uri="{FF2B5EF4-FFF2-40B4-BE49-F238E27FC236}">
                <a16:creationId xmlns:a16="http://schemas.microsoft.com/office/drawing/2014/main" id="{5D37BD91-D4A3-4278-89B5-3D12AA10C92E}"/>
              </a:ext>
            </a:extLst>
          </p:cNvPr>
          <p:cNvSpPr/>
          <p:nvPr/>
        </p:nvSpPr>
        <p:spPr>
          <a:xfrm>
            <a:off x="885493" y="689610"/>
            <a:ext cx="110490" cy="11049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Oval 5">
            <a:extLst>
              <a:ext uri="{FF2B5EF4-FFF2-40B4-BE49-F238E27FC236}">
                <a16:creationId xmlns:a16="http://schemas.microsoft.com/office/drawing/2014/main" id="{4BD15234-E5A9-487A-BEF4-097E6D00ECB6}"/>
              </a:ext>
            </a:extLst>
          </p:cNvPr>
          <p:cNvSpPr/>
          <p:nvPr/>
        </p:nvSpPr>
        <p:spPr>
          <a:xfrm>
            <a:off x="1032813" y="689610"/>
            <a:ext cx="110490" cy="1104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a:extLst>
              <a:ext uri="{FF2B5EF4-FFF2-40B4-BE49-F238E27FC236}">
                <a16:creationId xmlns:a16="http://schemas.microsoft.com/office/drawing/2014/main" id="{9C970393-C8B1-407B-9769-743B0BF888DD}"/>
              </a:ext>
            </a:extLst>
          </p:cNvPr>
          <p:cNvSpPr/>
          <p:nvPr/>
        </p:nvSpPr>
        <p:spPr>
          <a:xfrm rot="5400000">
            <a:off x="2386303" y="-293370"/>
            <a:ext cx="45719" cy="2076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Rectangle 20">
            <a:extLst>
              <a:ext uri="{FF2B5EF4-FFF2-40B4-BE49-F238E27FC236}">
                <a16:creationId xmlns:a16="http://schemas.microsoft.com/office/drawing/2014/main" id="{FBBEC653-A6C7-4366-B268-138F931F8C9B}"/>
              </a:ext>
            </a:extLst>
          </p:cNvPr>
          <p:cNvSpPr/>
          <p:nvPr/>
        </p:nvSpPr>
        <p:spPr>
          <a:xfrm>
            <a:off x="569913" y="3757570"/>
            <a:ext cx="6395440" cy="588046"/>
          </a:xfrm>
          <a:prstGeom prst="rect">
            <a:avLst/>
          </a:prstGeom>
          <a:noFill/>
        </p:spPr>
        <p:txBody>
          <a:bodyPr wrap="square">
            <a:spAutoFit/>
          </a:bodyPr>
          <a:lstStyle/>
          <a:p>
            <a:pPr algn="just">
              <a:lnSpc>
                <a:spcPct val="150000"/>
              </a:lnSpc>
              <a:defRPr/>
            </a:pPr>
            <a:r>
              <a:rPr lang="en-US" sz="2400" b="1" dirty="0">
                <a:solidFill>
                  <a:srgbClr val="FFC000"/>
                </a:solidFill>
              </a:rPr>
              <a:t>Issues and Roles for Communities</a:t>
            </a:r>
          </a:p>
        </p:txBody>
      </p:sp>
      <p:sp>
        <p:nvSpPr>
          <p:cNvPr id="22" name="TextBox 21">
            <a:extLst>
              <a:ext uri="{FF2B5EF4-FFF2-40B4-BE49-F238E27FC236}">
                <a16:creationId xmlns:a16="http://schemas.microsoft.com/office/drawing/2014/main" id="{345B6D46-6B31-495D-A25B-D5A68DC121BC}"/>
              </a:ext>
            </a:extLst>
          </p:cNvPr>
          <p:cNvSpPr txBox="1"/>
          <p:nvPr/>
        </p:nvSpPr>
        <p:spPr>
          <a:xfrm>
            <a:off x="550348" y="2187910"/>
            <a:ext cx="7589979" cy="1569660"/>
          </a:xfrm>
          <a:prstGeom prst="rect">
            <a:avLst/>
          </a:prstGeom>
          <a:noFill/>
        </p:spPr>
        <p:txBody>
          <a:bodyPr wrap="square" rtlCol="0">
            <a:spAutoFit/>
          </a:bodyPr>
          <a:lstStyle/>
          <a:p>
            <a:r>
              <a:rPr lang="en-US" sz="4800" b="1" dirty="0">
                <a:latin typeface="+mj-lt"/>
              </a:rPr>
              <a:t>Social Dimensions of Climate Change</a:t>
            </a:r>
            <a:endParaRPr lang="id-ID" sz="4800" b="1" dirty="0">
              <a:latin typeface="+mj-lt"/>
            </a:endParaRPr>
          </a:p>
        </p:txBody>
      </p:sp>
      <p:pic>
        <p:nvPicPr>
          <p:cNvPr id="23" name="Graphic 22">
            <a:extLst>
              <a:ext uri="{FF2B5EF4-FFF2-40B4-BE49-F238E27FC236}">
                <a16:creationId xmlns:a16="http://schemas.microsoft.com/office/drawing/2014/main" id="{7D85D057-FB39-45BC-8A44-73797313EE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3357" y="4005943"/>
            <a:ext cx="2969266" cy="2623847"/>
          </a:xfrm>
          <a:prstGeom prst="rect">
            <a:avLst/>
          </a:prstGeom>
        </p:spPr>
      </p:pic>
      <p:pic>
        <p:nvPicPr>
          <p:cNvPr id="11" name="Picture 10" descr="A close up of a sign&#10;&#10;Description automatically generated">
            <a:extLst>
              <a:ext uri="{FF2B5EF4-FFF2-40B4-BE49-F238E27FC236}">
                <a16:creationId xmlns:a16="http://schemas.microsoft.com/office/drawing/2014/main" id="{062C734D-3360-4490-9FA0-14E7167B57C2}"/>
              </a:ext>
            </a:extLst>
          </p:cNvPr>
          <p:cNvPicPr>
            <a:picLocks noChangeAspect="1"/>
          </p:cNvPicPr>
          <p:nvPr/>
        </p:nvPicPr>
        <p:blipFill>
          <a:blip r:embed="rId5"/>
          <a:stretch>
            <a:fillRect/>
          </a:stretch>
        </p:blipFill>
        <p:spPr>
          <a:xfrm>
            <a:off x="467832" y="6043426"/>
            <a:ext cx="3372151" cy="671632"/>
          </a:xfrm>
          <a:prstGeom prst="rect">
            <a:avLst/>
          </a:prstGeom>
        </p:spPr>
      </p:pic>
    </p:spTree>
    <p:extLst>
      <p:ext uri="{BB962C8B-B14F-4D97-AF65-F5344CB8AC3E}">
        <p14:creationId xmlns:p14="http://schemas.microsoft.com/office/powerpoint/2010/main" val="1451629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A57F5D4-602D-46FA-B10F-6DEFD9D17616}"/>
              </a:ext>
            </a:extLst>
          </p:cNvPr>
          <p:cNvSpPr/>
          <p:nvPr/>
        </p:nvSpPr>
        <p:spPr>
          <a:xfrm>
            <a:off x="11601147" y="0"/>
            <a:ext cx="590852" cy="6858000"/>
          </a:xfrm>
          <a:prstGeom prst="rect">
            <a:avLst/>
          </a:prstGeom>
          <a:solidFill>
            <a:srgbClr val="89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9073026-426A-4AEE-B380-443DBD705F30}"/>
              </a:ext>
            </a:extLst>
          </p:cNvPr>
          <p:cNvGrpSpPr/>
          <p:nvPr/>
        </p:nvGrpSpPr>
        <p:grpSpPr>
          <a:xfrm>
            <a:off x="524866" y="435084"/>
            <a:ext cx="552450" cy="110490"/>
            <a:chOff x="628650" y="575310"/>
            <a:chExt cx="552450" cy="110490"/>
          </a:xfrm>
        </p:grpSpPr>
        <p:sp>
          <p:nvSpPr>
            <p:cNvPr id="24" name="Oval 23">
              <a:extLst>
                <a:ext uri="{FF2B5EF4-FFF2-40B4-BE49-F238E27FC236}">
                  <a16:creationId xmlns:a16="http://schemas.microsoft.com/office/drawing/2014/main" id="{4F4E968E-3FD1-4BA4-AC4C-D12F890361DB}"/>
                </a:ext>
              </a:extLst>
            </p:cNvPr>
            <p:cNvSpPr/>
            <p:nvPr/>
          </p:nvSpPr>
          <p:spPr>
            <a:xfrm>
              <a:off x="628650" y="575310"/>
              <a:ext cx="110490" cy="1104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Oval 24">
              <a:extLst>
                <a:ext uri="{FF2B5EF4-FFF2-40B4-BE49-F238E27FC236}">
                  <a16:creationId xmlns:a16="http://schemas.microsoft.com/office/drawing/2014/main" id="{6471AE5B-7824-4C8B-B0D0-09113F8F009D}"/>
                </a:ext>
              </a:extLst>
            </p:cNvPr>
            <p:cNvSpPr/>
            <p:nvPr/>
          </p:nvSpPr>
          <p:spPr>
            <a:xfrm>
              <a:off x="775970" y="575310"/>
              <a:ext cx="110490" cy="1104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Oval 25">
              <a:extLst>
                <a:ext uri="{FF2B5EF4-FFF2-40B4-BE49-F238E27FC236}">
                  <a16:creationId xmlns:a16="http://schemas.microsoft.com/office/drawing/2014/main" id="{BDE799C6-8406-4F37-B30E-7868E56F2D96}"/>
                </a:ext>
              </a:extLst>
            </p:cNvPr>
            <p:cNvSpPr/>
            <p:nvPr/>
          </p:nvSpPr>
          <p:spPr>
            <a:xfrm>
              <a:off x="923290" y="575310"/>
              <a:ext cx="110490" cy="11049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Oval 26">
              <a:extLst>
                <a:ext uri="{FF2B5EF4-FFF2-40B4-BE49-F238E27FC236}">
                  <a16:creationId xmlns:a16="http://schemas.microsoft.com/office/drawing/2014/main" id="{F0168E48-8FD9-449E-BB25-89977746A417}"/>
                </a:ext>
              </a:extLst>
            </p:cNvPr>
            <p:cNvSpPr/>
            <p:nvPr/>
          </p:nvSpPr>
          <p:spPr>
            <a:xfrm>
              <a:off x="1070610" y="575310"/>
              <a:ext cx="110490" cy="1104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8" name="Rectangle 27">
            <a:extLst>
              <a:ext uri="{FF2B5EF4-FFF2-40B4-BE49-F238E27FC236}">
                <a16:creationId xmlns:a16="http://schemas.microsoft.com/office/drawing/2014/main" id="{9F39266D-F3D1-4984-9742-85F6A073245B}"/>
              </a:ext>
            </a:extLst>
          </p:cNvPr>
          <p:cNvSpPr/>
          <p:nvPr/>
        </p:nvSpPr>
        <p:spPr>
          <a:xfrm rot="5400000">
            <a:off x="2226052" y="-547890"/>
            <a:ext cx="45719" cy="2076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0">
            <a:extLst>
              <a:ext uri="{FF2B5EF4-FFF2-40B4-BE49-F238E27FC236}">
                <a16:creationId xmlns:a16="http://schemas.microsoft.com/office/drawing/2014/main" id="{2A6B7985-82DD-41B1-B190-861F3FEA6A7C}"/>
              </a:ext>
            </a:extLst>
          </p:cNvPr>
          <p:cNvSpPr txBox="1"/>
          <p:nvPr/>
        </p:nvSpPr>
        <p:spPr>
          <a:xfrm>
            <a:off x="3287137" y="157661"/>
            <a:ext cx="8085358" cy="1200329"/>
          </a:xfrm>
          <a:prstGeom prst="rect">
            <a:avLst/>
          </a:prstGeom>
          <a:noFill/>
        </p:spPr>
        <p:txBody>
          <a:bodyPr wrap="square" rtlCol="0">
            <a:spAutoFit/>
          </a:bodyPr>
          <a:lstStyle/>
          <a:p>
            <a:pPr algn="r"/>
            <a:r>
              <a:rPr lang="en-US" sz="3600" b="1" dirty="0">
                <a:latin typeface="+mj-lt"/>
              </a:rPr>
              <a:t>Building Community Climate Resilience</a:t>
            </a:r>
            <a:endParaRPr lang="id-ID" sz="3600" b="1" dirty="0">
              <a:latin typeface="+mj-lt"/>
            </a:endParaRPr>
          </a:p>
        </p:txBody>
      </p:sp>
      <p:sp>
        <p:nvSpPr>
          <p:cNvPr id="20" name="Rectangle 19">
            <a:extLst>
              <a:ext uri="{FF2B5EF4-FFF2-40B4-BE49-F238E27FC236}">
                <a16:creationId xmlns:a16="http://schemas.microsoft.com/office/drawing/2014/main" id="{7ADCBEC2-0B1E-4834-9784-3D80B343BF95}"/>
              </a:ext>
            </a:extLst>
          </p:cNvPr>
          <p:cNvSpPr/>
          <p:nvPr/>
        </p:nvSpPr>
        <p:spPr>
          <a:xfrm>
            <a:off x="347467" y="2024152"/>
            <a:ext cx="5879340" cy="2308324"/>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Community climate resilience: </a:t>
            </a:r>
          </a:p>
          <a:p>
            <a:r>
              <a:rPr lang="en-US" dirty="0">
                <a:solidFill>
                  <a:srgbClr val="202124"/>
                </a:solidFill>
                <a:latin typeface="Arial" panose="020B0604020202020204" pitchFamily="34" charset="0"/>
                <a:cs typeface="Arial" panose="020B0604020202020204" pitchFamily="34" charset="0"/>
              </a:rPr>
              <a:t>Communities’</a:t>
            </a:r>
            <a:r>
              <a:rPr lang="en-US" i="0" dirty="0">
                <a:solidFill>
                  <a:srgbClr val="202124"/>
                </a:solidFill>
                <a:effectLst/>
                <a:latin typeface="Arial" panose="020B0604020202020204" pitchFamily="34" charset="0"/>
                <a:cs typeface="Arial" panose="020B0604020202020204" pitchFamily="34" charset="0"/>
              </a:rPr>
              <a:t> ability to anticipate, prepare for, and respond to hazardous events, trends, or disturbances related to climate impacts so that all members of society may develop or maintain the ability to thrive (‘no one left behind’)</a:t>
            </a:r>
          </a:p>
          <a:p>
            <a:endParaRPr lang="en-US" sz="2000" b="1" dirty="0"/>
          </a:p>
          <a:p>
            <a:pPr marL="285750" indent="-285750" algn="just">
              <a:spcAft>
                <a:spcPts val="600"/>
              </a:spcAft>
              <a:buFont typeface="Wingdings" panose="05000000000000000000" pitchFamily="2" charset="2"/>
              <a:buChar char="§"/>
              <a:defRPr/>
            </a:pPr>
            <a:endParaRPr lang="en-US" sz="1600" dirty="0"/>
          </a:p>
        </p:txBody>
      </p:sp>
      <p:pic>
        <p:nvPicPr>
          <p:cNvPr id="12" name="Picture 4" descr="A food seller sails her boat as she waits for customers at the Cai Rang floating market on the Mekong river, Can Tho, Vietnam, 5 May, 2021 (Photo: Reuters/Thanh Hue).">
            <a:extLst>
              <a:ext uri="{FF2B5EF4-FFF2-40B4-BE49-F238E27FC236}">
                <a16:creationId xmlns:a16="http://schemas.microsoft.com/office/drawing/2014/main" id="{F356AFA9-2386-4385-8CC3-C1C995797A3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50624" y="1450620"/>
            <a:ext cx="4890250" cy="401790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424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2FEE81E-3437-4D00-A566-F752652F5957}"/>
              </a:ext>
            </a:extLst>
          </p:cNvPr>
          <p:cNvSpPr/>
          <p:nvPr/>
        </p:nvSpPr>
        <p:spPr>
          <a:xfrm>
            <a:off x="2409162" y="4184363"/>
            <a:ext cx="3454977" cy="1754326"/>
          </a:xfrm>
          <a:prstGeom prst="rect">
            <a:avLst/>
          </a:prstGeom>
        </p:spPr>
        <p:txBody>
          <a:bodyPr wrap="square">
            <a:spAutoFit/>
          </a:bodyPr>
          <a:lstStyle/>
          <a:p>
            <a:pPr eaLnBrk="1" fontAlgn="auto" hangingPunct="1">
              <a:spcBef>
                <a:spcPts val="0"/>
              </a:spcBef>
              <a:spcAft>
                <a:spcPts val="0"/>
              </a:spcAft>
              <a:defRPr/>
            </a:pPr>
            <a:r>
              <a:rPr lang="en-US" b="1" dirty="0">
                <a:latin typeface="+mn-lt"/>
              </a:rPr>
              <a:t>Bottom up approach to strengthen community resilience</a:t>
            </a:r>
            <a:r>
              <a:rPr lang="en-US" dirty="0">
                <a:latin typeface="+mn-lt"/>
              </a:rPr>
              <a:t> </a:t>
            </a:r>
            <a:r>
              <a:rPr lang="en-US" dirty="0"/>
              <a:t>anchored in</a:t>
            </a:r>
            <a:r>
              <a:rPr lang="en-US" dirty="0">
                <a:latin typeface="+mn-lt"/>
              </a:rPr>
              <a:t> identifying localized impacts &amp; responses informed by all com. </a:t>
            </a:r>
            <a:r>
              <a:rPr lang="en-US" dirty="0"/>
              <a:t>group</a:t>
            </a:r>
            <a:endParaRPr lang="en-US" dirty="0">
              <a:latin typeface="+mn-lt"/>
            </a:endParaRPr>
          </a:p>
        </p:txBody>
      </p:sp>
      <p:grpSp>
        <p:nvGrpSpPr>
          <p:cNvPr id="23" name="Group 22">
            <a:extLst>
              <a:ext uri="{FF2B5EF4-FFF2-40B4-BE49-F238E27FC236}">
                <a16:creationId xmlns:a16="http://schemas.microsoft.com/office/drawing/2014/main" id="{99073026-426A-4AEE-B380-443DBD705F30}"/>
              </a:ext>
            </a:extLst>
          </p:cNvPr>
          <p:cNvGrpSpPr/>
          <p:nvPr/>
        </p:nvGrpSpPr>
        <p:grpSpPr>
          <a:xfrm>
            <a:off x="590853" y="689610"/>
            <a:ext cx="552450" cy="110490"/>
            <a:chOff x="628650" y="575310"/>
            <a:chExt cx="552450" cy="110490"/>
          </a:xfrm>
        </p:grpSpPr>
        <p:sp>
          <p:nvSpPr>
            <p:cNvPr id="24" name="Oval 23">
              <a:extLst>
                <a:ext uri="{FF2B5EF4-FFF2-40B4-BE49-F238E27FC236}">
                  <a16:creationId xmlns:a16="http://schemas.microsoft.com/office/drawing/2014/main" id="{4F4E968E-3FD1-4BA4-AC4C-D12F890361DB}"/>
                </a:ext>
              </a:extLst>
            </p:cNvPr>
            <p:cNvSpPr/>
            <p:nvPr/>
          </p:nvSpPr>
          <p:spPr>
            <a:xfrm>
              <a:off x="628650" y="575310"/>
              <a:ext cx="110490" cy="1104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Oval 24">
              <a:extLst>
                <a:ext uri="{FF2B5EF4-FFF2-40B4-BE49-F238E27FC236}">
                  <a16:creationId xmlns:a16="http://schemas.microsoft.com/office/drawing/2014/main" id="{6471AE5B-7824-4C8B-B0D0-09113F8F009D}"/>
                </a:ext>
              </a:extLst>
            </p:cNvPr>
            <p:cNvSpPr/>
            <p:nvPr/>
          </p:nvSpPr>
          <p:spPr>
            <a:xfrm>
              <a:off x="775970" y="575310"/>
              <a:ext cx="110490" cy="1104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Oval 25">
              <a:extLst>
                <a:ext uri="{FF2B5EF4-FFF2-40B4-BE49-F238E27FC236}">
                  <a16:creationId xmlns:a16="http://schemas.microsoft.com/office/drawing/2014/main" id="{BDE799C6-8406-4F37-B30E-7868E56F2D96}"/>
                </a:ext>
              </a:extLst>
            </p:cNvPr>
            <p:cNvSpPr/>
            <p:nvPr/>
          </p:nvSpPr>
          <p:spPr>
            <a:xfrm>
              <a:off x="923290" y="575310"/>
              <a:ext cx="110490" cy="11049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Oval 26">
              <a:extLst>
                <a:ext uri="{FF2B5EF4-FFF2-40B4-BE49-F238E27FC236}">
                  <a16:creationId xmlns:a16="http://schemas.microsoft.com/office/drawing/2014/main" id="{F0168E48-8FD9-449E-BB25-89977746A417}"/>
                </a:ext>
              </a:extLst>
            </p:cNvPr>
            <p:cNvSpPr/>
            <p:nvPr/>
          </p:nvSpPr>
          <p:spPr>
            <a:xfrm>
              <a:off x="1070610" y="575310"/>
              <a:ext cx="110490" cy="1104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8" name="Rectangle 27">
            <a:extLst>
              <a:ext uri="{FF2B5EF4-FFF2-40B4-BE49-F238E27FC236}">
                <a16:creationId xmlns:a16="http://schemas.microsoft.com/office/drawing/2014/main" id="{9F39266D-F3D1-4984-9742-85F6A073245B}"/>
              </a:ext>
            </a:extLst>
          </p:cNvPr>
          <p:cNvSpPr/>
          <p:nvPr/>
        </p:nvSpPr>
        <p:spPr>
          <a:xfrm rot="5400000">
            <a:off x="2386303" y="-293370"/>
            <a:ext cx="45719" cy="2076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0">
            <a:extLst>
              <a:ext uri="{FF2B5EF4-FFF2-40B4-BE49-F238E27FC236}">
                <a16:creationId xmlns:a16="http://schemas.microsoft.com/office/drawing/2014/main" id="{2A6B7985-82DD-41B1-B190-861F3FEA6A7C}"/>
              </a:ext>
            </a:extLst>
          </p:cNvPr>
          <p:cNvSpPr txBox="1"/>
          <p:nvPr/>
        </p:nvSpPr>
        <p:spPr>
          <a:xfrm>
            <a:off x="3404870" y="480995"/>
            <a:ext cx="8253427" cy="1323439"/>
          </a:xfrm>
          <a:prstGeom prst="rect">
            <a:avLst/>
          </a:prstGeom>
          <a:noFill/>
        </p:spPr>
        <p:txBody>
          <a:bodyPr wrap="square" rtlCol="0">
            <a:spAutoFit/>
          </a:bodyPr>
          <a:lstStyle/>
          <a:p>
            <a:pPr algn="r"/>
            <a:r>
              <a:rPr lang="en-US" sz="4000" b="1" dirty="0">
                <a:latin typeface="+mj-lt"/>
              </a:rPr>
              <a:t>How Can CDD Support Community Led Climate Actions?</a:t>
            </a:r>
            <a:endParaRPr lang="id-ID" sz="4000" b="1" dirty="0">
              <a:latin typeface="+mj-lt"/>
            </a:endParaRPr>
          </a:p>
        </p:txBody>
      </p:sp>
      <p:pic>
        <p:nvPicPr>
          <p:cNvPr id="32" name="Graphic 31" descr="Group success outline">
            <a:extLst>
              <a:ext uri="{FF2B5EF4-FFF2-40B4-BE49-F238E27FC236}">
                <a16:creationId xmlns:a16="http://schemas.microsoft.com/office/drawing/2014/main" id="{C4B6AB39-EF0C-4392-87BB-088D3B526A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303" y="4238160"/>
            <a:ext cx="1188720" cy="1188720"/>
          </a:xfrm>
          <a:prstGeom prst="rect">
            <a:avLst/>
          </a:prstGeom>
        </p:spPr>
      </p:pic>
      <p:pic>
        <p:nvPicPr>
          <p:cNvPr id="33" name="Graphic 32" descr="Treasure Map outline">
            <a:extLst>
              <a:ext uri="{FF2B5EF4-FFF2-40B4-BE49-F238E27FC236}">
                <a16:creationId xmlns:a16="http://schemas.microsoft.com/office/drawing/2014/main" id="{A9A32A74-913E-4233-99E0-2A2FB5796A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1643" y="2514923"/>
            <a:ext cx="1188720" cy="1188720"/>
          </a:xfrm>
          <a:prstGeom prst="rect">
            <a:avLst/>
          </a:prstGeom>
        </p:spPr>
      </p:pic>
      <p:sp>
        <p:nvSpPr>
          <p:cNvPr id="34" name="Rectangle 33">
            <a:extLst>
              <a:ext uri="{FF2B5EF4-FFF2-40B4-BE49-F238E27FC236}">
                <a16:creationId xmlns:a16="http://schemas.microsoft.com/office/drawing/2014/main" id="{391DB3B6-F159-4E0A-9030-17CE8C9546C4}"/>
              </a:ext>
            </a:extLst>
          </p:cNvPr>
          <p:cNvSpPr/>
          <p:nvPr/>
        </p:nvSpPr>
        <p:spPr>
          <a:xfrm>
            <a:off x="2445670" y="2543375"/>
            <a:ext cx="3454977" cy="1200329"/>
          </a:xfrm>
          <a:prstGeom prst="rect">
            <a:avLst/>
          </a:prstGeom>
        </p:spPr>
        <p:txBody>
          <a:bodyPr wrap="square">
            <a:spAutoFit/>
          </a:bodyPr>
          <a:lstStyle/>
          <a:p>
            <a:r>
              <a:rPr lang="en-US" dirty="0">
                <a:solidFill>
                  <a:srgbClr val="202124"/>
                </a:solidFill>
                <a:latin typeface="Roboto" panose="02000000000000000000" pitchFamily="2" charset="0"/>
              </a:rPr>
              <a:t>Addressing </a:t>
            </a:r>
            <a:r>
              <a:rPr lang="en-US" b="1" dirty="0">
                <a:solidFill>
                  <a:srgbClr val="202124"/>
                </a:solidFill>
                <a:latin typeface="Roboto" panose="02000000000000000000" pitchFamily="2" charset="0"/>
              </a:rPr>
              <a:t>poverty issues and broader inclusion issues</a:t>
            </a:r>
            <a:r>
              <a:rPr lang="en-US" dirty="0">
                <a:solidFill>
                  <a:srgbClr val="202124"/>
                </a:solidFill>
                <a:latin typeface="Roboto" panose="02000000000000000000" pitchFamily="2" charset="0"/>
              </a:rPr>
              <a:t>, which are underlaying factors of climate vulnerabilities</a:t>
            </a:r>
          </a:p>
        </p:txBody>
      </p:sp>
      <p:sp>
        <p:nvSpPr>
          <p:cNvPr id="39" name="Rectangle 38">
            <a:extLst>
              <a:ext uri="{FF2B5EF4-FFF2-40B4-BE49-F238E27FC236}">
                <a16:creationId xmlns:a16="http://schemas.microsoft.com/office/drawing/2014/main" id="{1AAC2A72-2503-48E8-B014-6D02518A8674}"/>
              </a:ext>
            </a:extLst>
          </p:cNvPr>
          <p:cNvSpPr/>
          <p:nvPr/>
        </p:nvSpPr>
        <p:spPr>
          <a:xfrm>
            <a:off x="7603317" y="2543375"/>
            <a:ext cx="3454977" cy="923330"/>
          </a:xfrm>
          <a:prstGeom prst="rect">
            <a:avLst/>
          </a:prstGeom>
        </p:spPr>
        <p:txBody>
          <a:bodyPr wrap="square">
            <a:spAutoFit/>
          </a:bodyPr>
          <a:lstStyle/>
          <a:p>
            <a:pPr eaLnBrk="1" fontAlgn="auto" hangingPunct="1">
              <a:spcBef>
                <a:spcPts val="0"/>
              </a:spcBef>
              <a:spcAft>
                <a:spcPts val="0"/>
              </a:spcAft>
              <a:defRPr/>
            </a:pPr>
            <a:r>
              <a:rPr lang="en-US" dirty="0">
                <a:latin typeface="+mn-lt"/>
              </a:rPr>
              <a:t>Empowering vulnerable groups to </a:t>
            </a:r>
            <a:r>
              <a:rPr lang="en-US" dirty="0"/>
              <a:t>ensure </a:t>
            </a:r>
            <a:r>
              <a:rPr lang="en-US" b="1" dirty="0">
                <a:latin typeface="+mn-lt"/>
              </a:rPr>
              <a:t>benefits are shared with poor &amp; vulnerable groups</a:t>
            </a:r>
            <a:endParaRPr lang="en-US" dirty="0">
              <a:latin typeface="+mn-lt"/>
            </a:endParaRPr>
          </a:p>
        </p:txBody>
      </p:sp>
      <p:sp>
        <p:nvSpPr>
          <p:cNvPr id="43" name="Rectangle 42">
            <a:extLst>
              <a:ext uri="{FF2B5EF4-FFF2-40B4-BE49-F238E27FC236}">
                <a16:creationId xmlns:a16="http://schemas.microsoft.com/office/drawing/2014/main" id="{3D857EB0-00F8-48D3-AB60-07C5DE242400}"/>
              </a:ext>
            </a:extLst>
          </p:cNvPr>
          <p:cNvSpPr/>
          <p:nvPr/>
        </p:nvSpPr>
        <p:spPr>
          <a:xfrm>
            <a:off x="7470300" y="4411881"/>
            <a:ext cx="4187997" cy="1200329"/>
          </a:xfrm>
          <a:prstGeom prst="rect">
            <a:avLst/>
          </a:prstGeom>
        </p:spPr>
        <p:txBody>
          <a:bodyPr wrap="square">
            <a:spAutoFit/>
          </a:bodyPr>
          <a:lstStyle/>
          <a:p>
            <a:pPr eaLnBrk="1" fontAlgn="auto" hangingPunct="1">
              <a:spcBef>
                <a:spcPts val="0"/>
              </a:spcBef>
              <a:spcAft>
                <a:spcPts val="0"/>
              </a:spcAft>
              <a:defRPr/>
            </a:pPr>
            <a:r>
              <a:rPr lang="en-US" dirty="0"/>
              <a:t>Enhancing </a:t>
            </a:r>
            <a:r>
              <a:rPr lang="en-US" b="1" dirty="0"/>
              <a:t>social learning and regulatory feedback </a:t>
            </a:r>
            <a:r>
              <a:rPr lang="en-US" dirty="0"/>
              <a:t>for sound governance (e.g. participatory scenario planning</a:t>
            </a:r>
            <a:r>
              <a:rPr lang="en-US" dirty="0">
                <a:latin typeface="+mn-lt"/>
              </a:rPr>
              <a:t> and citizen engagement)</a:t>
            </a:r>
          </a:p>
        </p:txBody>
      </p:sp>
      <p:pic>
        <p:nvPicPr>
          <p:cNvPr id="44" name="Graphic 43" descr="Target Audience outline">
            <a:extLst>
              <a:ext uri="{FF2B5EF4-FFF2-40B4-BE49-F238E27FC236}">
                <a16:creationId xmlns:a16="http://schemas.microsoft.com/office/drawing/2014/main" id="{239F5EFF-8A41-4646-8BBC-E78D92E9AEA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75891" y="2610734"/>
            <a:ext cx="1188720" cy="1188720"/>
          </a:xfrm>
          <a:prstGeom prst="rect">
            <a:avLst/>
          </a:prstGeom>
        </p:spPr>
      </p:pic>
      <p:pic>
        <p:nvPicPr>
          <p:cNvPr id="45" name="Graphic 44" descr="Megaphone1 outline">
            <a:extLst>
              <a:ext uri="{FF2B5EF4-FFF2-40B4-BE49-F238E27FC236}">
                <a16:creationId xmlns:a16="http://schemas.microsoft.com/office/drawing/2014/main" id="{11DFE602-26EA-44A1-928C-6793D22D23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35394" y="4447908"/>
            <a:ext cx="1188720" cy="1188720"/>
          </a:xfrm>
          <a:prstGeom prst="rect">
            <a:avLst/>
          </a:prstGeom>
        </p:spPr>
      </p:pic>
      <p:sp>
        <p:nvSpPr>
          <p:cNvPr id="3" name="TextBox 2">
            <a:extLst>
              <a:ext uri="{FF2B5EF4-FFF2-40B4-BE49-F238E27FC236}">
                <a16:creationId xmlns:a16="http://schemas.microsoft.com/office/drawing/2014/main" id="{86E4687E-962A-474B-B2FB-BDD099602579}"/>
              </a:ext>
            </a:extLst>
          </p:cNvPr>
          <p:cNvSpPr txBox="1"/>
          <p:nvPr/>
        </p:nvSpPr>
        <p:spPr>
          <a:xfrm>
            <a:off x="940737" y="1917378"/>
            <a:ext cx="9966433" cy="400110"/>
          </a:xfrm>
          <a:prstGeom prst="rect">
            <a:avLst/>
          </a:prstGeom>
          <a:noFill/>
        </p:spPr>
        <p:txBody>
          <a:bodyPr wrap="square" rtlCol="0">
            <a:spAutoFit/>
          </a:bodyPr>
          <a:lstStyle/>
          <a:p>
            <a:r>
              <a:rPr lang="en-US" sz="2000" dirty="0"/>
              <a:t>CDD features lay </a:t>
            </a:r>
            <a:r>
              <a:rPr lang="en-US" sz="2000" b="1" dirty="0"/>
              <a:t>a strong foundation </a:t>
            </a:r>
            <a:r>
              <a:rPr lang="en-US" sz="2000" dirty="0"/>
              <a:t>for community climate resilience</a:t>
            </a:r>
          </a:p>
        </p:txBody>
      </p:sp>
    </p:spTree>
    <p:extLst>
      <p:ext uri="{BB962C8B-B14F-4D97-AF65-F5344CB8AC3E}">
        <p14:creationId xmlns:p14="http://schemas.microsoft.com/office/powerpoint/2010/main" val="1038848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54109D-53F1-4613-B0AF-32560D3959D4}"/>
              </a:ext>
            </a:extLst>
          </p:cNvPr>
          <p:cNvGrpSpPr/>
          <p:nvPr/>
        </p:nvGrpSpPr>
        <p:grpSpPr>
          <a:xfrm>
            <a:off x="590853" y="689610"/>
            <a:ext cx="552450" cy="110490"/>
            <a:chOff x="628650" y="575310"/>
            <a:chExt cx="552450" cy="110490"/>
          </a:xfrm>
        </p:grpSpPr>
        <p:sp>
          <p:nvSpPr>
            <p:cNvPr id="3" name="Oval 2">
              <a:extLst>
                <a:ext uri="{FF2B5EF4-FFF2-40B4-BE49-F238E27FC236}">
                  <a16:creationId xmlns:a16="http://schemas.microsoft.com/office/drawing/2014/main" id="{9F34FF60-E4ED-49D0-A1A8-857D5DB7C1B4}"/>
                </a:ext>
              </a:extLst>
            </p:cNvPr>
            <p:cNvSpPr/>
            <p:nvPr/>
          </p:nvSpPr>
          <p:spPr>
            <a:xfrm>
              <a:off x="628650" y="575310"/>
              <a:ext cx="110490" cy="1104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Oval 3">
              <a:extLst>
                <a:ext uri="{FF2B5EF4-FFF2-40B4-BE49-F238E27FC236}">
                  <a16:creationId xmlns:a16="http://schemas.microsoft.com/office/drawing/2014/main" id="{29727572-E37C-452E-B0C4-5AA27359DC2A}"/>
                </a:ext>
              </a:extLst>
            </p:cNvPr>
            <p:cNvSpPr/>
            <p:nvPr/>
          </p:nvSpPr>
          <p:spPr>
            <a:xfrm>
              <a:off x="775970" y="575310"/>
              <a:ext cx="110490" cy="1104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Oval 4">
              <a:extLst>
                <a:ext uri="{FF2B5EF4-FFF2-40B4-BE49-F238E27FC236}">
                  <a16:creationId xmlns:a16="http://schemas.microsoft.com/office/drawing/2014/main" id="{0316561C-1990-488A-BE24-0458E1BF014A}"/>
                </a:ext>
              </a:extLst>
            </p:cNvPr>
            <p:cNvSpPr/>
            <p:nvPr/>
          </p:nvSpPr>
          <p:spPr>
            <a:xfrm>
              <a:off x="923290" y="575310"/>
              <a:ext cx="110490" cy="11049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Oval 5">
              <a:extLst>
                <a:ext uri="{FF2B5EF4-FFF2-40B4-BE49-F238E27FC236}">
                  <a16:creationId xmlns:a16="http://schemas.microsoft.com/office/drawing/2014/main" id="{CF57F123-624E-464F-AB45-0D264E299B6D}"/>
                </a:ext>
              </a:extLst>
            </p:cNvPr>
            <p:cNvSpPr/>
            <p:nvPr/>
          </p:nvSpPr>
          <p:spPr>
            <a:xfrm>
              <a:off x="1070610" y="575310"/>
              <a:ext cx="110490" cy="1104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7" name="Rectangle 6">
            <a:extLst>
              <a:ext uri="{FF2B5EF4-FFF2-40B4-BE49-F238E27FC236}">
                <a16:creationId xmlns:a16="http://schemas.microsoft.com/office/drawing/2014/main" id="{84A3059B-9AFC-41A8-B460-264752B1190C}"/>
              </a:ext>
            </a:extLst>
          </p:cNvPr>
          <p:cNvSpPr/>
          <p:nvPr/>
        </p:nvSpPr>
        <p:spPr>
          <a:xfrm rot="5400000">
            <a:off x="2386303" y="-293370"/>
            <a:ext cx="45719" cy="2076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9">
            <a:extLst>
              <a:ext uri="{FF2B5EF4-FFF2-40B4-BE49-F238E27FC236}">
                <a16:creationId xmlns:a16="http://schemas.microsoft.com/office/drawing/2014/main" id="{E40D661B-EBF9-480F-A8C4-3CFE0219853E}"/>
              </a:ext>
            </a:extLst>
          </p:cNvPr>
          <p:cNvSpPr/>
          <p:nvPr/>
        </p:nvSpPr>
        <p:spPr>
          <a:xfrm>
            <a:off x="1323815" y="3051978"/>
            <a:ext cx="3052484" cy="2684661"/>
          </a:xfrm>
          <a:prstGeom prst="rect">
            <a:avLst/>
          </a:prstGeom>
          <a:solidFill>
            <a:srgbClr val="89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3D95EBE-F27B-48E2-B9B2-F95AB160530C}"/>
              </a:ext>
            </a:extLst>
          </p:cNvPr>
          <p:cNvSpPr txBox="1"/>
          <p:nvPr/>
        </p:nvSpPr>
        <p:spPr>
          <a:xfrm>
            <a:off x="3557876" y="368052"/>
            <a:ext cx="8634124" cy="1323439"/>
          </a:xfrm>
          <a:prstGeom prst="rect">
            <a:avLst/>
          </a:prstGeom>
          <a:noFill/>
        </p:spPr>
        <p:txBody>
          <a:bodyPr wrap="square" rtlCol="0">
            <a:spAutoFit/>
          </a:bodyPr>
          <a:lstStyle/>
          <a:p>
            <a:pPr algn="r"/>
            <a:r>
              <a:rPr lang="en-US" sz="4000" b="1" dirty="0">
                <a:latin typeface="+mj-lt"/>
              </a:rPr>
              <a:t>Entry Points for Community Led Climate Resilience</a:t>
            </a:r>
            <a:endParaRPr lang="id-ID" sz="4000" b="1" dirty="0">
              <a:solidFill>
                <a:schemeClr val="accent5"/>
              </a:solidFill>
              <a:latin typeface="+mj-lt"/>
            </a:endParaRPr>
          </a:p>
        </p:txBody>
      </p:sp>
      <p:sp>
        <p:nvSpPr>
          <p:cNvPr id="18" name="Rectangle 17">
            <a:extLst>
              <a:ext uri="{FF2B5EF4-FFF2-40B4-BE49-F238E27FC236}">
                <a16:creationId xmlns:a16="http://schemas.microsoft.com/office/drawing/2014/main" id="{79940A01-68A0-4E49-BA9F-F62C5510D814}"/>
              </a:ext>
            </a:extLst>
          </p:cNvPr>
          <p:cNvSpPr/>
          <p:nvPr/>
        </p:nvSpPr>
        <p:spPr>
          <a:xfrm>
            <a:off x="4767683" y="3010779"/>
            <a:ext cx="3052484" cy="26846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14BA82E-A51F-4960-8543-9744D32A39E9}"/>
              </a:ext>
            </a:extLst>
          </p:cNvPr>
          <p:cNvSpPr/>
          <p:nvPr/>
        </p:nvSpPr>
        <p:spPr>
          <a:xfrm>
            <a:off x="8032691" y="3010778"/>
            <a:ext cx="3052484" cy="268466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FFC96BB-75E7-43C9-B984-60F6BEDE7491}"/>
              </a:ext>
            </a:extLst>
          </p:cNvPr>
          <p:cNvSpPr/>
          <p:nvPr/>
        </p:nvSpPr>
        <p:spPr>
          <a:xfrm>
            <a:off x="1578842" y="3701653"/>
            <a:ext cx="2636674" cy="1569660"/>
          </a:xfrm>
          <a:prstGeom prst="rect">
            <a:avLst/>
          </a:prstGeom>
        </p:spPr>
        <p:txBody>
          <a:bodyPr wrap="square">
            <a:spAutoFit/>
          </a:bodyPr>
          <a:lstStyle/>
          <a:p>
            <a:pPr algn="ctr" eaLnBrk="1" fontAlgn="auto" hangingPunct="1">
              <a:spcBef>
                <a:spcPts val="0"/>
              </a:spcBef>
              <a:spcAft>
                <a:spcPts val="0"/>
              </a:spcAft>
              <a:defRPr/>
            </a:pPr>
            <a:r>
              <a:rPr lang="en-US" sz="2400" b="1" dirty="0">
                <a:solidFill>
                  <a:schemeClr val="bg1"/>
                </a:solidFill>
              </a:rPr>
              <a:t>Entry Point </a:t>
            </a:r>
            <a:r>
              <a:rPr lang="en-US" sz="2400" b="1" dirty="0">
                <a:solidFill>
                  <a:schemeClr val="bg1"/>
                </a:solidFill>
                <a:latin typeface="+mn-lt"/>
              </a:rPr>
              <a:t>1: </a:t>
            </a:r>
          </a:p>
          <a:p>
            <a:pPr algn="ctr" eaLnBrk="1" fontAlgn="auto" hangingPunct="1">
              <a:spcBef>
                <a:spcPts val="0"/>
              </a:spcBef>
              <a:spcAft>
                <a:spcPts val="0"/>
              </a:spcAft>
              <a:defRPr/>
            </a:pPr>
            <a:r>
              <a:rPr lang="en-US" sz="2400" b="1" dirty="0">
                <a:solidFill>
                  <a:schemeClr val="bg1"/>
                </a:solidFill>
                <a:latin typeface="+mn-lt"/>
              </a:rPr>
              <a:t>Natural Resources Management</a:t>
            </a:r>
          </a:p>
        </p:txBody>
      </p:sp>
      <p:sp>
        <p:nvSpPr>
          <p:cNvPr id="21" name="Rectangle 20">
            <a:extLst>
              <a:ext uri="{FF2B5EF4-FFF2-40B4-BE49-F238E27FC236}">
                <a16:creationId xmlns:a16="http://schemas.microsoft.com/office/drawing/2014/main" id="{8C690681-5133-4704-AB66-B385E7FD02E3}"/>
              </a:ext>
            </a:extLst>
          </p:cNvPr>
          <p:cNvSpPr/>
          <p:nvPr/>
        </p:nvSpPr>
        <p:spPr>
          <a:xfrm>
            <a:off x="4975588" y="3731775"/>
            <a:ext cx="2636674" cy="830997"/>
          </a:xfrm>
          <a:prstGeom prst="rect">
            <a:avLst/>
          </a:prstGeom>
        </p:spPr>
        <p:txBody>
          <a:bodyPr wrap="square">
            <a:spAutoFit/>
          </a:bodyPr>
          <a:lstStyle/>
          <a:p>
            <a:pPr algn="ctr" eaLnBrk="1" fontAlgn="auto" hangingPunct="1">
              <a:spcBef>
                <a:spcPts val="0"/>
              </a:spcBef>
              <a:spcAft>
                <a:spcPts val="0"/>
              </a:spcAft>
              <a:defRPr/>
            </a:pPr>
            <a:r>
              <a:rPr lang="en-US" sz="2400" b="1" dirty="0">
                <a:solidFill>
                  <a:schemeClr val="bg1"/>
                </a:solidFill>
                <a:latin typeface="+mn-lt"/>
              </a:rPr>
              <a:t>Entry Point 2: </a:t>
            </a:r>
          </a:p>
          <a:p>
            <a:pPr algn="ctr" eaLnBrk="1" fontAlgn="auto" hangingPunct="1">
              <a:spcBef>
                <a:spcPts val="0"/>
              </a:spcBef>
              <a:spcAft>
                <a:spcPts val="0"/>
              </a:spcAft>
              <a:defRPr/>
            </a:pPr>
            <a:r>
              <a:rPr lang="en-US" sz="2400" b="1" dirty="0">
                <a:solidFill>
                  <a:schemeClr val="bg1"/>
                </a:solidFill>
              </a:rPr>
              <a:t>Infrastructure </a:t>
            </a:r>
            <a:endParaRPr lang="en-US" sz="2400" b="1" dirty="0">
              <a:solidFill>
                <a:schemeClr val="bg1"/>
              </a:solidFill>
              <a:latin typeface="+mn-lt"/>
            </a:endParaRPr>
          </a:p>
        </p:txBody>
      </p:sp>
      <p:sp>
        <p:nvSpPr>
          <p:cNvPr id="22" name="Rectangle 21">
            <a:extLst>
              <a:ext uri="{FF2B5EF4-FFF2-40B4-BE49-F238E27FC236}">
                <a16:creationId xmlns:a16="http://schemas.microsoft.com/office/drawing/2014/main" id="{2302FD8D-31E1-44B6-9B3A-7DC97D6D769C}"/>
              </a:ext>
            </a:extLst>
          </p:cNvPr>
          <p:cNvSpPr/>
          <p:nvPr/>
        </p:nvSpPr>
        <p:spPr>
          <a:xfrm>
            <a:off x="8240596" y="3720563"/>
            <a:ext cx="2636674" cy="1200329"/>
          </a:xfrm>
          <a:prstGeom prst="rect">
            <a:avLst/>
          </a:prstGeom>
        </p:spPr>
        <p:txBody>
          <a:bodyPr wrap="square">
            <a:spAutoFit/>
          </a:bodyPr>
          <a:lstStyle/>
          <a:p>
            <a:pPr algn="ctr" eaLnBrk="1" fontAlgn="auto" hangingPunct="1">
              <a:spcBef>
                <a:spcPts val="0"/>
              </a:spcBef>
              <a:spcAft>
                <a:spcPts val="0"/>
              </a:spcAft>
              <a:defRPr/>
            </a:pPr>
            <a:r>
              <a:rPr lang="en-US" sz="2400" b="1" dirty="0">
                <a:solidFill>
                  <a:schemeClr val="bg1"/>
                </a:solidFill>
              </a:rPr>
              <a:t>Entry Point 3</a:t>
            </a:r>
            <a:r>
              <a:rPr lang="en-US" sz="2400" b="1" dirty="0">
                <a:solidFill>
                  <a:schemeClr val="bg1"/>
                </a:solidFill>
                <a:latin typeface="+mn-lt"/>
              </a:rPr>
              <a:t>: </a:t>
            </a:r>
          </a:p>
          <a:p>
            <a:pPr algn="ctr" eaLnBrk="1" fontAlgn="auto" hangingPunct="1">
              <a:spcBef>
                <a:spcPts val="0"/>
              </a:spcBef>
              <a:spcAft>
                <a:spcPts val="0"/>
              </a:spcAft>
              <a:defRPr/>
            </a:pPr>
            <a:r>
              <a:rPr lang="en-US" sz="2400" b="1" dirty="0">
                <a:solidFill>
                  <a:schemeClr val="bg1"/>
                </a:solidFill>
                <a:latin typeface="+mn-lt"/>
              </a:rPr>
              <a:t>Sustainabl</a:t>
            </a:r>
            <a:r>
              <a:rPr lang="en-US" sz="2400" b="1" dirty="0">
                <a:solidFill>
                  <a:schemeClr val="bg1"/>
                </a:solidFill>
              </a:rPr>
              <a:t>e</a:t>
            </a:r>
          </a:p>
          <a:p>
            <a:pPr algn="ctr" eaLnBrk="1" fontAlgn="auto" hangingPunct="1">
              <a:spcBef>
                <a:spcPts val="0"/>
              </a:spcBef>
              <a:spcAft>
                <a:spcPts val="0"/>
              </a:spcAft>
              <a:defRPr/>
            </a:pPr>
            <a:r>
              <a:rPr lang="en-US" sz="2400" b="1" dirty="0">
                <a:solidFill>
                  <a:schemeClr val="bg1"/>
                </a:solidFill>
                <a:latin typeface="+mn-lt"/>
              </a:rPr>
              <a:t>Livelihoods</a:t>
            </a:r>
          </a:p>
        </p:txBody>
      </p:sp>
      <p:sp>
        <p:nvSpPr>
          <p:cNvPr id="11" name="Oval 10">
            <a:extLst>
              <a:ext uri="{FF2B5EF4-FFF2-40B4-BE49-F238E27FC236}">
                <a16:creationId xmlns:a16="http://schemas.microsoft.com/office/drawing/2014/main" id="{C3B71394-EB18-4997-941D-AD1DE65A50C0}"/>
              </a:ext>
            </a:extLst>
          </p:cNvPr>
          <p:cNvSpPr/>
          <p:nvPr/>
        </p:nvSpPr>
        <p:spPr>
          <a:xfrm>
            <a:off x="2300325" y="2328695"/>
            <a:ext cx="1302684" cy="1302684"/>
          </a:xfrm>
          <a:prstGeom prst="ellipse">
            <a:avLst/>
          </a:prstGeom>
          <a:solidFill>
            <a:schemeClr val="bg1"/>
          </a:solidFill>
          <a:ln w="28575">
            <a:solidFill>
              <a:srgbClr val="89A8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EA7236C-4A0A-4690-AE8C-68F8FD0AABF2}"/>
              </a:ext>
            </a:extLst>
          </p:cNvPr>
          <p:cNvSpPr/>
          <p:nvPr/>
        </p:nvSpPr>
        <p:spPr>
          <a:xfrm>
            <a:off x="8918317" y="2328695"/>
            <a:ext cx="1302684" cy="1302684"/>
          </a:xfrm>
          <a:prstGeom prst="ellipse">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a:extLst>
              <a:ext uri="{FF2B5EF4-FFF2-40B4-BE49-F238E27FC236}">
                <a16:creationId xmlns:a16="http://schemas.microsoft.com/office/drawing/2014/main" id="{B34FA8C8-1301-44DF-AE38-9CE51B1FAA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87947" y="2572430"/>
            <a:ext cx="927439" cy="847342"/>
          </a:xfrm>
          <a:prstGeom prst="rect">
            <a:avLst/>
          </a:prstGeom>
        </p:spPr>
      </p:pic>
      <p:pic>
        <p:nvPicPr>
          <p:cNvPr id="29" name="Graphic 28">
            <a:extLst>
              <a:ext uri="{FF2B5EF4-FFF2-40B4-BE49-F238E27FC236}">
                <a16:creationId xmlns:a16="http://schemas.microsoft.com/office/drawing/2014/main" id="{333F8CAD-6ABB-444A-B86E-34B8AD830A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90284" y="2512857"/>
            <a:ext cx="829227" cy="891697"/>
          </a:xfrm>
          <a:prstGeom prst="rect">
            <a:avLst/>
          </a:prstGeom>
        </p:spPr>
      </p:pic>
      <p:grpSp>
        <p:nvGrpSpPr>
          <p:cNvPr id="33" name="Group 32">
            <a:extLst>
              <a:ext uri="{FF2B5EF4-FFF2-40B4-BE49-F238E27FC236}">
                <a16:creationId xmlns:a16="http://schemas.microsoft.com/office/drawing/2014/main" id="{EA1E4315-A28C-401A-B82A-5A5A5630AB40}"/>
              </a:ext>
            </a:extLst>
          </p:cNvPr>
          <p:cNvGrpSpPr/>
          <p:nvPr/>
        </p:nvGrpSpPr>
        <p:grpSpPr>
          <a:xfrm>
            <a:off x="5669389" y="2359436"/>
            <a:ext cx="1302684" cy="1302684"/>
            <a:chOff x="5669389" y="2359436"/>
            <a:chExt cx="1302684" cy="1302684"/>
          </a:xfrm>
        </p:grpSpPr>
        <p:sp>
          <p:nvSpPr>
            <p:cNvPr id="23" name="Oval 22">
              <a:extLst>
                <a:ext uri="{FF2B5EF4-FFF2-40B4-BE49-F238E27FC236}">
                  <a16:creationId xmlns:a16="http://schemas.microsoft.com/office/drawing/2014/main" id="{217A8DF3-837F-4ED5-853F-2E1F6AD28999}"/>
                </a:ext>
              </a:extLst>
            </p:cNvPr>
            <p:cNvSpPr/>
            <p:nvPr/>
          </p:nvSpPr>
          <p:spPr>
            <a:xfrm>
              <a:off x="5669389" y="2359436"/>
              <a:ext cx="1302684" cy="1302684"/>
            </a:xfrm>
            <a:prstGeom prst="ellipse">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202ECD8A-3F82-474B-A9C9-3FE2BF5DCFA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87522" y="2532572"/>
              <a:ext cx="1029884" cy="910076"/>
            </a:xfrm>
            <a:prstGeom prst="rect">
              <a:avLst/>
            </a:prstGeom>
          </p:spPr>
        </p:pic>
      </p:grpSp>
      <p:sp>
        <p:nvSpPr>
          <p:cNvPr id="12" name="Rectangle 11">
            <a:extLst>
              <a:ext uri="{FF2B5EF4-FFF2-40B4-BE49-F238E27FC236}">
                <a16:creationId xmlns:a16="http://schemas.microsoft.com/office/drawing/2014/main" id="{2C1B1C21-C4B2-4B6B-A6B8-001690D09F6C}"/>
              </a:ext>
            </a:extLst>
          </p:cNvPr>
          <p:cNvSpPr/>
          <p:nvPr/>
        </p:nvSpPr>
        <p:spPr>
          <a:xfrm>
            <a:off x="3447387" y="6056243"/>
            <a:ext cx="6398977" cy="646331"/>
          </a:xfrm>
          <a:prstGeom prst="rect">
            <a:avLst/>
          </a:prstGeom>
          <a:solidFill>
            <a:srgbClr val="DDA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Strengthening communities’ capacity and institution needs to be embedded in all entry points</a:t>
            </a:r>
          </a:p>
        </p:txBody>
      </p:sp>
    </p:spTree>
    <p:extLst>
      <p:ext uri="{BB962C8B-B14F-4D97-AF65-F5344CB8AC3E}">
        <p14:creationId xmlns:p14="http://schemas.microsoft.com/office/powerpoint/2010/main" val="3424235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A57F5D4-602D-46FA-B10F-6DEFD9D17616}"/>
              </a:ext>
            </a:extLst>
          </p:cNvPr>
          <p:cNvSpPr/>
          <p:nvPr/>
        </p:nvSpPr>
        <p:spPr>
          <a:xfrm>
            <a:off x="11601147" y="0"/>
            <a:ext cx="590852" cy="6858000"/>
          </a:xfrm>
          <a:prstGeom prst="rect">
            <a:avLst/>
          </a:prstGeom>
          <a:solidFill>
            <a:srgbClr val="89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9073026-426A-4AEE-B380-443DBD705F30}"/>
              </a:ext>
            </a:extLst>
          </p:cNvPr>
          <p:cNvGrpSpPr/>
          <p:nvPr/>
        </p:nvGrpSpPr>
        <p:grpSpPr>
          <a:xfrm>
            <a:off x="524866" y="435084"/>
            <a:ext cx="552450" cy="110490"/>
            <a:chOff x="628650" y="575310"/>
            <a:chExt cx="552450" cy="110490"/>
          </a:xfrm>
        </p:grpSpPr>
        <p:sp>
          <p:nvSpPr>
            <p:cNvPr id="24" name="Oval 23">
              <a:extLst>
                <a:ext uri="{FF2B5EF4-FFF2-40B4-BE49-F238E27FC236}">
                  <a16:creationId xmlns:a16="http://schemas.microsoft.com/office/drawing/2014/main" id="{4F4E968E-3FD1-4BA4-AC4C-D12F890361DB}"/>
                </a:ext>
              </a:extLst>
            </p:cNvPr>
            <p:cNvSpPr/>
            <p:nvPr/>
          </p:nvSpPr>
          <p:spPr>
            <a:xfrm>
              <a:off x="628650" y="575310"/>
              <a:ext cx="110490" cy="1104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Oval 24">
              <a:extLst>
                <a:ext uri="{FF2B5EF4-FFF2-40B4-BE49-F238E27FC236}">
                  <a16:creationId xmlns:a16="http://schemas.microsoft.com/office/drawing/2014/main" id="{6471AE5B-7824-4C8B-B0D0-09113F8F009D}"/>
                </a:ext>
              </a:extLst>
            </p:cNvPr>
            <p:cNvSpPr/>
            <p:nvPr/>
          </p:nvSpPr>
          <p:spPr>
            <a:xfrm>
              <a:off x="775970" y="575310"/>
              <a:ext cx="110490" cy="1104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Oval 25">
              <a:extLst>
                <a:ext uri="{FF2B5EF4-FFF2-40B4-BE49-F238E27FC236}">
                  <a16:creationId xmlns:a16="http://schemas.microsoft.com/office/drawing/2014/main" id="{BDE799C6-8406-4F37-B30E-7868E56F2D96}"/>
                </a:ext>
              </a:extLst>
            </p:cNvPr>
            <p:cNvSpPr/>
            <p:nvPr/>
          </p:nvSpPr>
          <p:spPr>
            <a:xfrm>
              <a:off x="923290" y="575310"/>
              <a:ext cx="110490" cy="11049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Oval 26">
              <a:extLst>
                <a:ext uri="{FF2B5EF4-FFF2-40B4-BE49-F238E27FC236}">
                  <a16:creationId xmlns:a16="http://schemas.microsoft.com/office/drawing/2014/main" id="{F0168E48-8FD9-449E-BB25-89977746A417}"/>
                </a:ext>
              </a:extLst>
            </p:cNvPr>
            <p:cNvSpPr/>
            <p:nvPr/>
          </p:nvSpPr>
          <p:spPr>
            <a:xfrm>
              <a:off x="1070610" y="575310"/>
              <a:ext cx="110490" cy="1104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8" name="Rectangle 27">
            <a:extLst>
              <a:ext uri="{FF2B5EF4-FFF2-40B4-BE49-F238E27FC236}">
                <a16:creationId xmlns:a16="http://schemas.microsoft.com/office/drawing/2014/main" id="{9F39266D-F3D1-4984-9742-85F6A073245B}"/>
              </a:ext>
            </a:extLst>
          </p:cNvPr>
          <p:cNvSpPr/>
          <p:nvPr/>
        </p:nvSpPr>
        <p:spPr>
          <a:xfrm rot="5400000">
            <a:off x="2226052" y="-547890"/>
            <a:ext cx="45719" cy="2076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0">
            <a:extLst>
              <a:ext uri="{FF2B5EF4-FFF2-40B4-BE49-F238E27FC236}">
                <a16:creationId xmlns:a16="http://schemas.microsoft.com/office/drawing/2014/main" id="{2A6B7985-82DD-41B1-B190-861F3FEA6A7C}"/>
              </a:ext>
            </a:extLst>
          </p:cNvPr>
          <p:cNvSpPr txBox="1"/>
          <p:nvPr/>
        </p:nvSpPr>
        <p:spPr>
          <a:xfrm>
            <a:off x="3450681" y="157661"/>
            <a:ext cx="7921814" cy="646331"/>
          </a:xfrm>
          <a:prstGeom prst="rect">
            <a:avLst/>
          </a:prstGeom>
          <a:noFill/>
        </p:spPr>
        <p:txBody>
          <a:bodyPr wrap="square" rtlCol="0">
            <a:spAutoFit/>
          </a:bodyPr>
          <a:lstStyle/>
          <a:p>
            <a:pPr algn="r"/>
            <a:r>
              <a:rPr lang="en-US" sz="3600" b="1" dirty="0">
                <a:latin typeface="+mj-lt"/>
              </a:rPr>
              <a:t>Natural Resources Management</a:t>
            </a:r>
            <a:endParaRPr lang="id-ID" sz="3600" b="1" dirty="0">
              <a:latin typeface="+mj-lt"/>
            </a:endParaRPr>
          </a:p>
        </p:txBody>
      </p:sp>
      <p:sp>
        <p:nvSpPr>
          <p:cNvPr id="20" name="Rectangle 19">
            <a:extLst>
              <a:ext uri="{FF2B5EF4-FFF2-40B4-BE49-F238E27FC236}">
                <a16:creationId xmlns:a16="http://schemas.microsoft.com/office/drawing/2014/main" id="{7ADCBEC2-0B1E-4834-9784-3D80B343BF95}"/>
              </a:ext>
            </a:extLst>
          </p:cNvPr>
          <p:cNvSpPr/>
          <p:nvPr/>
        </p:nvSpPr>
        <p:spPr>
          <a:xfrm>
            <a:off x="672611" y="1710844"/>
            <a:ext cx="5291075" cy="3970318"/>
          </a:xfrm>
          <a:prstGeom prst="rect">
            <a:avLst/>
          </a:prstGeom>
          <a:noFill/>
        </p:spPr>
        <p:txBody>
          <a:bodyPr wrap="square">
            <a:spAutoFit/>
          </a:bodyPr>
          <a:lstStyle/>
          <a:p>
            <a:r>
              <a:rPr lang="en-US" b="1" dirty="0"/>
              <a:t>Community Approach to Natural Resources Management</a:t>
            </a:r>
          </a:p>
          <a:p>
            <a:pPr marL="342900" indent="-342900">
              <a:buFont typeface="Wingdings" panose="05000000000000000000" pitchFamily="2" charset="2"/>
              <a:buChar char="§"/>
            </a:pPr>
            <a:r>
              <a:rPr lang="en-US" dirty="0"/>
              <a:t>Community based forest management (example: social forestry in Indonesia; joint forest management in India)</a:t>
            </a:r>
          </a:p>
          <a:p>
            <a:endParaRPr lang="en-US" dirty="0"/>
          </a:p>
          <a:p>
            <a:pPr marL="342900" indent="-342900">
              <a:buFont typeface="Wingdings" panose="05000000000000000000" pitchFamily="2" charset="2"/>
              <a:buChar char="§"/>
            </a:pPr>
            <a:r>
              <a:rPr lang="en-US" dirty="0"/>
              <a:t>Community based mangrove management (e.g. Philippines, Indonesia, and Myanmar) </a:t>
            </a:r>
          </a:p>
          <a:p>
            <a:endParaRPr lang="en-US" dirty="0"/>
          </a:p>
          <a:p>
            <a:pPr marL="342900" indent="-342900">
              <a:buFont typeface="Wingdings" panose="05000000000000000000" pitchFamily="2" charset="2"/>
              <a:buChar char="§"/>
            </a:pPr>
            <a:r>
              <a:rPr lang="en-US" dirty="0"/>
              <a:t>Sustainable pastureland management (e.g. Mongolia)</a:t>
            </a:r>
          </a:p>
          <a:p>
            <a:endParaRPr lang="en-US" dirty="0"/>
          </a:p>
          <a:p>
            <a:endParaRPr lang="en-US" sz="2000" b="1" dirty="0"/>
          </a:p>
          <a:p>
            <a:pPr algn="just">
              <a:spcAft>
                <a:spcPts val="600"/>
              </a:spcAft>
              <a:defRPr/>
            </a:pPr>
            <a:endParaRPr lang="en-US" sz="1600" dirty="0"/>
          </a:p>
        </p:txBody>
      </p:sp>
      <p:pic>
        <p:nvPicPr>
          <p:cNvPr id="3074" name="Picture 2" descr="Maju Bersama, Pioneering Rural Women Participation in Forest Conservation">
            <a:extLst>
              <a:ext uri="{FF2B5EF4-FFF2-40B4-BE49-F238E27FC236}">
                <a16:creationId xmlns:a16="http://schemas.microsoft.com/office/drawing/2014/main" id="{B8098E13-5BF2-4199-882A-2E0892CD2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315" y="1338352"/>
            <a:ext cx="5144180" cy="439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971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A57F5D4-602D-46FA-B10F-6DEFD9D17616}"/>
              </a:ext>
            </a:extLst>
          </p:cNvPr>
          <p:cNvSpPr/>
          <p:nvPr/>
        </p:nvSpPr>
        <p:spPr>
          <a:xfrm>
            <a:off x="11601147" y="0"/>
            <a:ext cx="590852" cy="6858000"/>
          </a:xfrm>
          <a:prstGeom prst="rect">
            <a:avLst/>
          </a:prstGeom>
          <a:solidFill>
            <a:srgbClr val="89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9073026-426A-4AEE-B380-443DBD705F30}"/>
              </a:ext>
            </a:extLst>
          </p:cNvPr>
          <p:cNvGrpSpPr/>
          <p:nvPr/>
        </p:nvGrpSpPr>
        <p:grpSpPr>
          <a:xfrm>
            <a:off x="524866" y="435084"/>
            <a:ext cx="552450" cy="110490"/>
            <a:chOff x="628650" y="575310"/>
            <a:chExt cx="552450" cy="110490"/>
          </a:xfrm>
        </p:grpSpPr>
        <p:sp>
          <p:nvSpPr>
            <p:cNvPr id="24" name="Oval 23">
              <a:extLst>
                <a:ext uri="{FF2B5EF4-FFF2-40B4-BE49-F238E27FC236}">
                  <a16:creationId xmlns:a16="http://schemas.microsoft.com/office/drawing/2014/main" id="{4F4E968E-3FD1-4BA4-AC4C-D12F890361DB}"/>
                </a:ext>
              </a:extLst>
            </p:cNvPr>
            <p:cNvSpPr/>
            <p:nvPr/>
          </p:nvSpPr>
          <p:spPr>
            <a:xfrm>
              <a:off x="628650" y="575310"/>
              <a:ext cx="110490" cy="1104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Oval 24">
              <a:extLst>
                <a:ext uri="{FF2B5EF4-FFF2-40B4-BE49-F238E27FC236}">
                  <a16:creationId xmlns:a16="http://schemas.microsoft.com/office/drawing/2014/main" id="{6471AE5B-7824-4C8B-B0D0-09113F8F009D}"/>
                </a:ext>
              </a:extLst>
            </p:cNvPr>
            <p:cNvSpPr/>
            <p:nvPr/>
          </p:nvSpPr>
          <p:spPr>
            <a:xfrm>
              <a:off x="775970" y="575310"/>
              <a:ext cx="110490" cy="1104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Oval 25">
              <a:extLst>
                <a:ext uri="{FF2B5EF4-FFF2-40B4-BE49-F238E27FC236}">
                  <a16:creationId xmlns:a16="http://schemas.microsoft.com/office/drawing/2014/main" id="{BDE799C6-8406-4F37-B30E-7868E56F2D96}"/>
                </a:ext>
              </a:extLst>
            </p:cNvPr>
            <p:cNvSpPr/>
            <p:nvPr/>
          </p:nvSpPr>
          <p:spPr>
            <a:xfrm>
              <a:off x="923290" y="575310"/>
              <a:ext cx="110490" cy="11049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Oval 26">
              <a:extLst>
                <a:ext uri="{FF2B5EF4-FFF2-40B4-BE49-F238E27FC236}">
                  <a16:creationId xmlns:a16="http://schemas.microsoft.com/office/drawing/2014/main" id="{F0168E48-8FD9-449E-BB25-89977746A417}"/>
                </a:ext>
              </a:extLst>
            </p:cNvPr>
            <p:cNvSpPr/>
            <p:nvPr/>
          </p:nvSpPr>
          <p:spPr>
            <a:xfrm>
              <a:off x="1070610" y="575310"/>
              <a:ext cx="110490" cy="1104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8" name="Rectangle 27">
            <a:extLst>
              <a:ext uri="{FF2B5EF4-FFF2-40B4-BE49-F238E27FC236}">
                <a16:creationId xmlns:a16="http://schemas.microsoft.com/office/drawing/2014/main" id="{9F39266D-F3D1-4984-9742-85F6A073245B}"/>
              </a:ext>
            </a:extLst>
          </p:cNvPr>
          <p:cNvSpPr/>
          <p:nvPr/>
        </p:nvSpPr>
        <p:spPr>
          <a:xfrm rot="5400000">
            <a:off x="2226052" y="-547890"/>
            <a:ext cx="45719" cy="2076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0">
            <a:extLst>
              <a:ext uri="{FF2B5EF4-FFF2-40B4-BE49-F238E27FC236}">
                <a16:creationId xmlns:a16="http://schemas.microsoft.com/office/drawing/2014/main" id="{2A6B7985-82DD-41B1-B190-861F3FEA6A7C}"/>
              </a:ext>
            </a:extLst>
          </p:cNvPr>
          <p:cNvSpPr txBox="1"/>
          <p:nvPr/>
        </p:nvSpPr>
        <p:spPr>
          <a:xfrm>
            <a:off x="3450681" y="157661"/>
            <a:ext cx="7921814" cy="646331"/>
          </a:xfrm>
          <a:prstGeom prst="rect">
            <a:avLst/>
          </a:prstGeom>
          <a:noFill/>
        </p:spPr>
        <p:txBody>
          <a:bodyPr wrap="square" rtlCol="0">
            <a:spAutoFit/>
          </a:bodyPr>
          <a:lstStyle/>
          <a:p>
            <a:pPr algn="r"/>
            <a:r>
              <a:rPr lang="en-US" sz="3600" b="1" dirty="0">
                <a:latin typeface="+mj-lt"/>
              </a:rPr>
              <a:t>Infrastructure</a:t>
            </a:r>
            <a:endParaRPr lang="id-ID" sz="3600" b="1" dirty="0">
              <a:latin typeface="+mj-lt"/>
            </a:endParaRPr>
          </a:p>
        </p:txBody>
      </p:sp>
      <p:sp>
        <p:nvSpPr>
          <p:cNvPr id="20" name="Rectangle 19">
            <a:extLst>
              <a:ext uri="{FF2B5EF4-FFF2-40B4-BE49-F238E27FC236}">
                <a16:creationId xmlns:a16="http://schemas.microsoft.com/office/drawing/2014/main" id="{7ADCBEC2-0B1E-4834-9784-3D80B343BF95}"/>
              </a:ext>
            </a:extLst>
          </p:cNvPr>
          <p:cNvSpPr/>
          <p:nvPr/>
        </p:nvSpPr>
        <p:spPr>
          <a:xfrm>
            <a:off x="423925" y="1103011"/>
            <a:ext cx="6259904" cy="5355312"/>
          </a:xfrm>
          <a:prstGeom prst="rect">
            <a:avLst/>
          </a:prstGeom>
          <a:noFill/>
        </p:spPr>
        <p:txBody>
          <a:bodyPr wrap="square">
            <a:spAutoFit/>
          </a:bodyPr>
          <a:lstStyle/>
          <a:p>
            <a:endParaRPr lang="en-US" b="1" dirty="0"/>
          </a:p>
          <a:p>
            <a:r>
              <a:rPr lang="en-US" b="1" dirty="0"/>
              <a:t>Investments in community climate resilient infrastructure, </a:t>
            </a:r>
            <a:r>
              <a:rPr lang="en-US" dirty="0"/>
              <a:t>such as:</a:t>
            </a:r>
          </a:p>
          <a:p>
            <a:pPr marL="285750" indent="-285750">
              <a:buFont typeface="Wingdings" panose="05000000000000000000" pitchFamily="2" charset="2"/>
              <a:buChar char="§"/>
            </a:pPr>
            <a:r>
              <a:rPr lang="en-US" b="1" dirty="0"/>
              <a:t>Small scale infrastructures</a:t>
            </a:r>
            <a:r>
              <a:rPr lang="en-US" dirty="0"/>
              <a:t> that utilize climate resilient materials  and design</a:t>
            </a:r>
          </a:p>
          <a:p>
            <a:endParaRPr lang="en-US" dirty="0"/>
          </a:p>
          <a:p>
            <a:pPr marL="285750" indent="-285750">
              <a:buFont typeface="Wingdings" panose="05000000000000000000" pitchFamily="2" charset="2"/>
              <a:buChar char="§"/>
            </a:pPr>
            <a:r>
              <a:rPr lang="en-US" b="1" dirty="0"/>
              <a:t>Water</a:t>
            </a:r>
            <a:r>
              <a:rPr lang="en-US" dirty="0"/>
              <a:t> catchment/protection, irrigation to cope with climate impacts</a:t>
            </a:r>
          </a:p>
          <a:p>
            <a:endParaRPr lang="en-US" dirty="0"/>
          </a:p>
          <a:p>
            <a:pPr marL="285750" indent="-285750">
              <a:buFont typeface="Wingdings" panose="05000000000000000000" pitchFamily="2" charset="2"/>
              <a:buChar char="§"/>
            </a:pPr>
            <a:r>
              <a:rPr lang="en-US" b="1" dirty="0"/>
              <a:t>Disaster response:  </a:t>
            </a:r>
            <a:r>
              <a:rPr lang="en-US" dirty="0"/>
              <a:t>(1) Disaster response  structure, inputs and capacity (2) Rapid &amp; responsive procedures post-disaster that account for needs of vulnerable groups &amp; women</a:t>
            </a:r>
          </a:p>
          <a:p>
            <a:endParaRPr lang="en-US" dirty="0"/>
          </a:p>
          <a:p>
            <a:pPr marL="285750" indent="-285750">
              <a:buFont typeface="Wingdings" panose="05000000000000000000" pitchFamily="2" charset="2"/>
              <a:buChar char="§"/>
            </a:pPr>
            <a:r>
              <a:rPr lang="en-US" b="1" dirty="0"/>
              <a:t>Energy: </a:t>
            </a:r>
            <a:r>
              <a:rPr lang="en-US" dirty="0"/>
              <a:t>community renewable (biogas, solar, </a:t>
            </a:r>
            <a:r>
              <a:rPr lang="en-US" dirty="0" err="1"/>
              <a:t>microhydro</a:t>
            </a:r>
            <a:r>
              <a:rPr lang="en-US" dirty="0"/>
              <a:t> and wind) to increase communities’ energy access and energy security</a:t>
            </a:r>
          </a:p>
          <a:p>
            <a:endParaRPr lang="en-US" dirty="0"/>
          </a:p>
          <a:p>
            <a:endParaRPr lang="en-US" dirty="0"/>
          </a:p>
        </p:txBody>
      </p:sp>
      <p:pic>
        <p:nvPicPr>
          <p:cNvPr id="12" name="Content Placeholder 3">
            <a:extLst>
              <a:ext uri="{FF2B5EF4-FFF2-40B4-BE49-F238E27FC236}">
                <a16:creationId xmlns:a16="http://schemas.microsoft.com/office/drawing/2014/main" id="{6DD5F9B8-EDB3-4402-93DA-EFBD3EC46525}"/>
              </a:ext>
            </a:extLst>
          </p:cNvPr>
          <p:cNvPicPr>
            <a:picLocks/>
          </p:cNvPicPr>
          <p:nvPr/>
        </p:nvPicPr>
        <p:blipFill rotWithShape="1">
          <a:blip r:embed="rId3">
            <a:extLst>
              <a:ext uri="{28A0092B-C50C-407E-A947-70E740481C1C}">
                <a14:useLocalDpi xmlns:a14="http://schemas.microsoft.com/office/drawing/2010/main" val="0"/>
              </a:ext>
            </a:extLst>
          </a:blip>
          <a:srcRect t="9789" r="-2" b="9791"/>
          <a:stretch/>
        </p:blipFill>
        <p:spPr>
          <a:xfrm>
            <a:off x="6770915" y="1261005"/>
            <a:ext cx="4601581" cy="43359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9190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A57F5D4-602D-46FA-B10F-6DEFD9D17616}"/>
              </a:ext>
            </a:extLst>
          </p:cNvPr>
          <p:cNvSpPr/>
          <p:nvPr/>
        </p:nvSpPr>
        <p:spPr>
          <a:xfrm>
            <a:off x="11601147" y="0"/>
            <a:ext cx="590852" cy="6858000"/>
          </a:xfrm>
          <a:prstGeom prst="rect">
            <a:avLst/>
          </a:prstGeom>
          <a:solidFill>
            <a:srgbClr val="89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9073026-426A-4AEE-B380-443DBD705F30}"/>
              </a:ext>
            </a:extLst>
          </p:cNvPr>
          <p:cNvGrpSpPr/>
          <p:nvPr/>
        </p:nvGrpSpPr>
        <p:grpSpPr>
          <a:xfrm>
            <a:off x="524866" y="435084"/>
            <a:ext cx="552450" cy="110490"/>
            <a:chOff x="628650" y="575310"/>
            <a:chExt cx="552450" cy="110490"/>
          </a:xfrm>
        </p:grpSpPr>
        <p:sp>
          <p:nvSpPr>
            <p:cNvPr id="24" name="Oval 23">
              <a:extLst>
                <a:ext uri="{FF2B5EF4-FFF2-40B4-BE49-F238E27FC236}">
                  <a16:creationId xmlns:a16="http://schemas.microsoft.com/office/drawing/2014/main" id="{4F4E968E-3FD1-4BA4-AC4C-D12F890361DB}"/>
                </a:ext>
              </a:extLst>
            </p:cNvPr>
            <p:cNvSpPr/>
            <p:nvPr/>
          </p:nvSpPr>
          <p:spPr>
            <a:xfrm>
              <a:off x="628650" y="575310"/>
              <a:ext cx="110490" cy="1104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Oval 24">
              <a:extLst>
                <a:ext uri="{FF2B5EF4-FFF2-40B4-BE49-F238E27FC236}">
                  <a16:creationId xmlns:a16="http://schemas.microsoft.com/office/drawing/2014/main" id="{6471AE5B-7824-4C8B-B0D0-09113F8F009D}"/>
                </a:ext>
              </a:extLst>
            </p:cNvPr>
            <p:cNvSpPr/>
            <p:nvPr/>
          </p:nvSpPr>
          <p:spPr>
            <a:xfrm>
              <a:off x="775970" y="575310"/>
              <a:ext cx="110490" cy="1104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Oval 25">
              <a:extLst>
                <a:ext uri="{FF2B5EF4-FFF2-40B4-BE49-F238E27FC236}">
                  <a16:creationId xmlns:a16="http://schemas.microsoft.com/office/drawing/2014/main" id="{BDE799C6-8406-4F37-B30E-7868E56F2D96}"/>
                </a:ext>
              </a:extLst>
            </p:cNvPr>
            <p:cNvSpPr/>
            <p:nvPr/>
          </p:nvSpPr>
          <p:spPr>
            <a:xfrm>
              <a:off x="923290" y="575310"/>
              <a:ext cx="110490" cy="11049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Oval 26">
              <a:extLst>
                <a:ext uri="{FF2B5EF4-FFF2-40B4-BE49-F238E27FC236}">
                  <a16:creationId xmlns:a16="http://schemas.microsoft.com/office/drawing/2014/main" id="{F0168E48-8FD9-449E-BB25-89977746A417}"/>
                </a:ext>
              </a:extLst>
            </p:cNvPr>
            <p:cNvSpPr/>
            <p:nvPr/>
          </p:nvSpPr>
          <p:spPr>
            <a:xfrm>
              <a:off x="1070610" y="575310"/>
              <a:ext cx="110490" cy="1104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8" name="Rectangle 27">
            <a:extLst>
              <a:ext uri="{FF2B5EF4-FFF2-40B4-BE49-F238E27FC236}">
                <a16:creationId xmlns:a16="http://schemas.microsoft.com/office/drawing/2014/main" id="{9F39266D-F3D1-4984-9742-85F6A073245B}"/>
              </a:ext>
            </a:extLst>
          </p:cNvPr>
          <p:cNvSpPr/>
          <p:nvPr/>
        </p:nvSpPr>
        <p:spPr>
          <a:xfrm rot="5400000">
            <a:off x="2226052" y="-547890"/>
            <a:ext cx="45719" cy="2076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0">
            <a:extLst>
              <a:ext uri="{FF2B5EF4-FFF2-40B4-BE49-F238E27FC236}">
                <a16:creationId xmlns:a16="http://schemas.microsoft.com/office/drawing/2014/main" id="{2A6B7985-82DD-41B1-B190-861F3FEA6A7C}"/>
              </a:ext>
            </a:extLst>
          </p:cNvPr>
          <p:cNvSpPr txBox="1"/>
          <p:nvPr/>
        </p:nvSpPr>
        <p:spPr>
          <a:xfrm>
            <a:off x="3450681" y="157661"/>
            <a:ext cx="7921814" cy="646331"/>
          </a:xfrm>
          <a:prstGeom prst="rect">
            <a:avLst/>
          </a:prstGeom>
          <a:noFill/>
        </p:spPr>
        <p:txBody>
          <a:bodyPr wrap="square" rtlCol="0">
            <a:spAutoFit/>
          </a:bodyPr>
          <a:lstStyle/>
          <a:p>
            <a:pPr algn="r"/>
            <a:r>
              <a:rPr lang="en-US" sz="3600" b="1" dirty="0">
                <a:latin typeface="+mj-lt"/>
              </a:rPr>
              <a:t>Sustainable Livelihoods</a:t>
            </a:r>
            <a:endParaRPr lang="id-ID" sz="3600" b="1" dirty="0">
              <a:latin typeface="+mj-lt"/>
            </a:endParaRPr>
          </a:p>
        </p:txBody>
      </p:sp>
      <p:sp>
        <p:nvSpPr>
          <p:cNvPr id="20" name="Rectangle 19">
            <a:extLst>
              <a:ext uri="{FF2B5EF4-FFF2-40B4-BE49-F238E27FC236}">
                <a16:creationId xmlns:a16="http://schemas.microsoft.com/office/drawing/2014/main" id="{7ADCBEC2-0B1E-4834-9784-3D80B343BF95}"/>
              </a:ext>
            </a:extLst>
          </p:cNvPr>
          <p:cNvSpPr/>
          <p:nvPr/>
        </p:nvSpPr>
        <p:spPr>
          <a:xfrm>
            <a:off x="511010" y="1392781"/>
            <a:ext cx="5704733" cy="4185761"/>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Climate smart </a:t>
            </a:r>
            <a:r>
              <a:rPr lang="en-US" b="1" dirty="0" err="1">
                <a:latin typeface="Arial" panose="020B0604020202020204" pitchFamily="34" charset="0"/>
                <a:cs typeface="Arial" panose="020B0604020202020204" pitchFamily="34" charset="0"/>
              </a:rPr>
              <a:t>livelhoods</a:t>
            </a:r>
            <a:r>
              <a:rPr lang="en-US" b="1" dirty="0">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en-US" dirty="0">
                <a:latin typeface="Arial" panose="020B0604020202020204" pitchFamily="34" charset="0"/>
                <a:cs typeface="Arial" panose="020B0604020202020204" pitchFamily="34" charset="0"/>
              </a:rPr>
              <a:t>Natural resources-based livelihood support (example:  Non-Timber Forest Products)</a:t>
            </a:r>
          </a:p>
          <a:p>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dirty="0">
                <a:latin typeface="Arial" panose="020B0604020202020204" pitchFamily="34" charset="0"/>
                <a:cs typeface="Arial" panose="020B0604020202020204" pitchFamily="34" charset="0"/>
              </a:rPr>
              <a:t>Agriculture based livelihood support: climate smart agriculture</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Livelihood diversification: </a:t>
            </a:r>
          </a:p>
          <a:p>
            <a:pPr marL="285750" indent="-285750">
              <a:buFont typeface="Wingdings" panose="05000000000000000000" pitchFamily="2" charset="2"/>
              <a:buChar char="§"/>
            </a:pPr>
            <a:r>
              <a:rPr lang="en-US" dirty="0">
                <a:latin typeface="Arial" panose="020B0604020202020204" pitchFamily="34" charset="0"/>
                <a:cs typeface="Arial" panose="020B0604020202020204" pitchFamily="34" charset="0"/>
              </a:rPr>
              <a:t>L</a:t>
            </a:r>
            <a:r>
              <a:rPr lang="en-US" i="0" u="none" strike="noStrike" baseline="0" dirty="0">
                <a:solidFill>
                  <a:srgbClr val="000000"/>
                </a:solidFill>
                <a:latin typeface="Arial" panose="020B0604020202020204" pitchFamily="34" charset="0"/>
                <a:cs typeface="Arial" panose="020B0604020202020204" pitchFamily="34" charset="0"/>
              </a:rPr>
              <a:t>iv</a:t>
            </a:r>
            <a:r>
              <a:rPr lang="en-US" b="0" i="0" u="none" strike="noStrike" baseline="0" dirty="0">
                <a:solidFill>
                  <a:srgbClr val="000000"/>
                </a:solidFill>
                <a:latin typeface="Arial" panose="020B0604020202020204" pitchFamily="34" charset="0"/>
                <a:cs typeface="Arial" panose="020B0604020202020204" pitchFamily="34" charset="0"/>
              </a:rPr>
              <a:t>elihood diversification to include options that are less climate sensitive </a:t>
            </a:r>
            <a:r>
              <a:rPr lang="en-US" dirty="0">
                <a:solidFill>
                  <a:srgbClr val="000000"/>
                </a:solidFill>
                <a:latin typeface="Arial" panose="020B0604020202020204" pitchFamily="34" charset="0"/>
                <a:cs typeface="Arial" panose="020B0604020202020204" pitchFamily="34" charset="0"/>
              </a:rPr>
              <a:t>and </a:t>
            </a:r>
            <a:r>
              <a:rPr lang="en-US" b="0" i="0" u="none" strike="noStrike" baseline="0" dirty="0">
                <a:solidFill>
                  <a:srgbClr val="000000"/>
                </a:solidFill>
                <a:latin typeface="Arial" panose="020B0604020202020204" pitchFamily="34" charset="0"/>
                <a:cs typeface="Arial" panose="020B0604020202020204" pitchFamily="34" charset="0"/>
              </a:rPr>
              <a:t>capacity-building support to saving/ loan groups helping communities better manage the risks during </a:t>
            </a:r>
            <a:r>
              <a:rPr lang="en-US" dirty="0">
                <a:solidFill>
                  <a:srgbClr val="000000"/>
                </a:solidFill>
                <a:latin typeface="Arial" panose="020B0604020202020204" pitchFamily="34" charset="0"/>
                <a:cs typeface="Arial" panose="020B0604020202020204" pitchFamily="34" charset="0"/>
              </a:rPr>
              <a:t>c</a:t>
            </a:r>
            <a:r>
              <a:rPr lang="en-US" b="0" i="0" u="none" strike="noStrike" baseline="0" dirty="0">
                <a:solidFill>
                  <a:srgbClr val="000000"/>
                </a:solidFill>
                <a:latin typeface="Arial" panose="020B0604020202020204" pitchFamily="34" charset="0"/>
                <a:cs typeface="Arial" panose="020B0604020202020204" pitchFamily="34" charset="0"/>
              </a:rPr>
              <a:t>limate extreme events  (e.g. </a:t>
            </a:r>
            <a:r>
              <a:rPr lang="en-US" dirty="0">
                <a:solidFill>
                  <a:srgbClr val="000000"/>
                </a:solidFill>
                <a:latin typeface="Arial" panose="020B0604020202020204" pitchFamily="34" charset="0"/>
                <a:cs typeface="Arial" panose="020B0604020202020204" pitchFamily="34" charset="0"/>
              </a:rPr>
              <a:t>pastoral communities in Kenya and Ethiopia)</a:t>
            </a:r>
            <a:endParaRPr lang="en-US" sz="1600" dirty="0">
              <a:solidFill>
                <a:srgbClr val="00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en-US" sz="1600" b="1" dirty="0">
              <a:solidFill>
                <a:srgbClr val="000000"/>
              </a:solidFill>
              <a:latin typeface="Arial" panose="020B0604020202020204" pitchFamily="34" charset="0"/>
              <a:cs typeface="Arial" panose="020B0604020202020204" pitchFamily="34" charset="0"/>
            </a:endParaRPr>
          </a:p>
          <a:p>
            <a:pPr algn="just"/>
            <a:endParaRPr lang="en-US" sz="1600" b="1" dirty="0">
              <a:solidFill>
                <a:srgbClr val="000000"/>
              </a:solidFill>
              <a:latin typeface="Arial" panose="020B0604020202020204" pitchFamily="34" charset="0"/>
              <a:cs typeface="Arial" panose="020B0604020202020204" pitchFamily="34" charset="0"/>
            </a:endParaRPr>
          </a:p>
        </p:txBody>
      </p:sp>
      <p:pic>
        <p:nvPicPr>
          <p:cNvPr id="4098" name="Picture 2" descr="IPCC report: involve small farmers in Africa and Asia in climate smart agriculture">
            <a:extLst>
              <a:ext uri="{FF2B5EF4-FFF2-40B4-BE49-F238E27FC236}">
                <a16:creationId xmlns:a16="http://schemas.microsoft.com/office/drawing/2014/main" id="{4CEEF1FE-DFF5-4163-A327-BBEE35C8B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395" y="1395412"/>
            <a:ext cx="4928100" cy="4067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386C515-3013-4ED4-9BF2-5EA4AACA1A9C}"/>
              </a:ext>
            </a:extLst>
          </p:cNvPr>
          <p:cNvSpPr txBox="1"/>
          <p:nvPr/>
        </p:nvSpPr>
        <p:spPr>
          <a:xfrm>
            <a:off x="8795657" y="5578542"/>
            <a:ext cx="2576838" cy="246221"/>
          </a:xfrm>
          <a:prstGeom prst="rect">
            <a:avLst/>
          </a:prstGeom>
          <a:noFill/>
        </p:spPr>
        <p:txBody>
          <a:bodyPr wrap="square" rtlCol="0">
            <a:spAutoFit/>
          </a:bodyPr>
          <a:lstStyle/>
          <a:p>
            <a:pPr algn="r"/>
            <a:r>
              <a:rPr lang="en-US" sz="1000" dirty="0"/>
              <a:t>Source: Cordaid</a:t>
            </a:r>
          </a:p>
        </p:txBody>
      </p:sp>
    </p:spTree>
    <p:extLst>
      <p:ext uri="{BB962C8B-B14F-4D97-AF65-F5344CB8AC3E}">
        <p14:creationId xmlns:p14="http://schemas.microsoft.com/office/powerpoint/2010/main" val="1492831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A57F5D4-602D-46FA-B10F-6DEFD9D17616}"/>
              </a:ext>
            </a:extLst>
          </p:cNvPr>
          <p:cNvSpPr/>
          <p:nvPr/>
        </p:nvSpPr>
        <p:spPr>
          <a:xfrm>
            <a:off x="11601147" y="0"/>
            <a:ext cx="590852" cy="6858000"/>
          </a:xfrm>
          <a:prstGeom prst="rect">
            <a:avLst/>
          </a:prstGeom>
          <a:solidFill>
            <a:srgbClr val="89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9073026-426A-4AEE-B380-443DBD705F30}"/>
              </a:ext>
            </a:extLst>
          </p:cNvPr>
          <p:cNvGrpSpPr/>
          <p:nvPr/>
        </p:nvGrpSpPr>
        <p:grpSpPr>
          <a:xfrm>
            <a:off x="524866" y="435084"/>
            <a:ext cx="552450" cy="110490"/>
            <a:chOff x="628650" y="575310"/>
            <a:chExt cx="552450" cy="110490"/>
          </a:xfrm>
        </p:grpSpPr>
        <p:sp>
          <p:nvSpPr>
            <p:cNvPr id="24" name="Oval 23">
              <a:extLst>
                <a:ext uri="{FF2B5EF4-FFF2-40B4-BE49-F238E27FC236}">
                  <a16:creationId xmlns:a16="http://schemas.microsoft.com/office/drawing/2014/main" id="{4F4E968E-3FD1-4BA4-AC4C-D12F890361DB}"/>
                </a:ext>
              </a:extLst>
            </p:cNvPr>
            <p:cNvSpPr/>
            <p:nvPr/>
          </p:nvSpPr>
          <p:spPr>
            <a:xfrm>
              <a:off x="628650" y="575310"/>
              <a:ext cx="110490" cy="1104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Oval 24">
              <a:extLst>
                <a:ext uri="{FF2B5EF4-FFF2-40B4-BE49-F238E27FC236}">
                  <a16:creationId xmlns:a16="http://schemas.microsoft.com/office/drawing/2014/main" id="{6471AE5B-7824-4C8B-B0D0-09113F8F009D}"/>
                </a:ext>
              </a:extLst>
            </p:cNvPr>
            <p:cNvSpPr/>
            <p:nvPr/>
          </p:nvSpPr>
          <p:spPr>
            <a:xfrm>
              <a:off x="775970" y="575310"/>
              <a:ext cx="110490" cy="1104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Oval 25">
              <a:extLst>
                <a:ext uri="{FF2B5EF4-FFF2-40B4-BE49-F238E27FC236}">
                  <a16:creationId xmlns:a16="http://schemas.microsoft.com/office/drawing/2014/main" id="{BDE799C6-8406-4F37-B30E-7868E56F2D96}"/>
                </a:ext>
              </a:extLst>
            </p:cNvPr>
            <p:cNvSpPr/>
            <p:nvPr/>
          </p:nvSpPr>
          <p:spPr>
            <a:xfrm>
              <a:off x="923290" y="575310"/>
              <a:ext cx="110490" cy="11049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Oval 26">
              <a:extLst>
                <a:ext uri="{FF2B5EF4-FFF2-40B4-BE49-F238E27FC236}">
                  <a16:creationId xmlns:a16="http://schemas.microsoft.com/office/drawing/2014/main" id="{F0168E48-8FD9-449E-BB25-89977746A417}"/>
                </a:ext>
              </a:extLst>
            </p:cNvPr>
            <p:cNvSpPr/>
            <p:nvPr/>
          </p:nvSpPr>
          <p:spPr>
            <a:xfrm>
              <a:off x="1070610" y="575310"/>
              <a:ext cx="110490" cy="1104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8" name="Rectangle 27">
            <a:extLst>
              <a:ext uri="{FF2B5EF4-FFF2-40B4-BE49-F238E27FC236}">
                <a16:creationId xmlns:a16="http://schemas.microsoft.com/office/drawing/2014/main" id="{9F39266D-F3D1-4984-9742-85F6A073245B}"/>
              </a:ext>
            </a:extLst>
          </p:cNvPr>
          <p:cNvSpPr/>
          <p:nvPr/>
        </p:nvSpPr>
        <p:spPr>
          <a:xfrm rot="5400000">
            <a:off x="2226052" y="-547890"/>
            <a:ext cx="45719" cy="2076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0">
            <a:extLst>
              <a:ext uri="{FF2B5EF4-FFF2-40B4-BE49-F238E27FC236}">
                <a16:creationId xmlns:a16="http://schemas.microsoft.com/office/drawing/2014/main" id="{2A6B7985-82DD-41B1-B190-861F3FEA6A7C}"/>
              </a:ext>
            </a:extLst>
          </p:cNvPr>
          <p:cNvSpPr txBox="1"/>
          <p:nvPr/>
        </p:nvSpPr>
        <p:spPr>
          <a:xfrm>
            <a:off x="3450681" y="157661"/>
            <a:ext cx="7921814" cy="1200329"/>
          </a:xfrm>
          <a:prstGeom prst="rect">
            <a:avLst/>
          </a:prstGeom>
          <a:noFill/>
        </p:spPr>
        <p:txBody>
          <a:bodyPr wrap="square" rtlCol="0">
            <a:spAutoFit/>
          </a:bodyPr>
          <a:lstStyle/>
          <a:p>
            <a:pPr algn="r"/>
            <a:r>
              <a:rPr lang="en-US" sz="3600" b="1" dirty="0">
                <a:latin typeface="+mj-lt"/>
              </a:rPr>
              <a:t>Facilitating Locally Led Climate Actions</a:t>
            </a:r>
            <a:endParaRPr lang="id-ID" sz="3600" b="1" dirty="0">
              <a:latin typeface="+mj-lt"/>
            </a:endParaRPr>
          </a:p>
        </p:txBody>
      </p:sp>
      <p:sp>
        <p:nvSpPr>
          <p:cNvPr id="11" name="Rectangle 10">
            <a:extLst>
              <a:ext uri="{FF2B5EF4-FFF2-40B4-BE49-F238E27FC236}">
                <a16:creationId xmlns:a16="http://schemas.microsoft.com/office/drawing/2014/main" id="{F45E9BB9-E1F5-4086-9455-ECC880A14D2F}"/>
              </a:ext>
            </a:extLst>
          </p:cNvPr>
          <p:cNvSpPr/>
          <p:nvPr/>
        </p:nvSpPr>
        <p:spPr>
          <a:xfrm>
            <a:off x="462228" y="2124891"/>
            <a:ext cx="3245945" cy="357936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0DF9683-DCE5-4186-B3C2-4E06877809C2}"/>
              </a:ext>
            </a:extLst>
          </p:cNvPr>
          <p:cNvSpPr/>
          <p:nvPr/>
        </p:nvSpPr>
        <p:spPr>
          <a:xfrm>
            <a:off x="3929521" y="2135776"/>
            <a:ext cx="3547801" cy="356848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F25B8C4-0264-414E-AE50-AD82868F633C}"/>
              </a:ext>
            </a:extLst>
          </p:cNvPr>
          <p:cNvSpPr/>
          <p:nvPr/>
        </p:nvSpPr>
        <p:spPr>
          <a:xfrm>
            <a:off x="7664484" y="2135776"/>
            <a:ext cx="3547802" cy="356848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chemeClr val="tx1"/>
                </a:solidFill>
                <a:latin typeface="Arial" panose="020B0604020202020204" pitchFamily="34" charset="0"/>
                <a:cs typeface="Arial" panose="020B0604020202020204" pitchFamily="34" charset="0"/>
              </a:rPr>
              <a:t>Multilevel and Multisectoral Linkage</a:t>
            </a:r>
            <a:endParaRPr lang="en-US" sz="1600" b="1" dirty="0">
              <a:solidFill>
                <a:schemeClr val="tx1"/>
              </a:solidFill>
              <a:latin typeface="Arial" panose="020B0604020202020204" pitchFamily="34" charset="0"/>
              <a:cs typeface="Arial" panose="020B0604020202020204" pitchFamily="34" charset="0"/>
            </a:endParaRPr>
          </a:p>
          <a:p>
            <a:r>
              <a:rPr lang="en-US" sz="1600" dirty="0">
                <a:solidFill>
                  <a:schemeClr val="tx1"/>
                </a:solidFill>
                <a:latin typeface="Arial" panose="020B0604020202020204" pitchFamily="34" charset="0"/>
                <a:cs typeface="Arial" panose="020B0604020202020204" pitchFamily="34" charset="0"/>
              </a:rPr>
              <a:t>Creating linkages with multi-level governance and sectors for climate smart investments</a:t>
            </a:r>
          </a:p>
          <a:p>
            <a:pPr marL="342900" indent="-342900">
              <a:buFont typeface="Wingdings" panose="05000000000000000000" pitchFamily="2" charset="2"/>
              <a:buChar char="§"/>
            </a:pPr>
            <a:r>
              <a:rPr lang="en-US" sz="1600" dirty="0">
                <a:solidFill>
                  <a:schemeClr val="tx1"/>
                </a:solidFill>
                <a:latin typeface="Arial" panose="020B0604020202020204" pitchFamily="34" charset="0"/>
                <a:cs typeface="Arial" panose="020B0604020202020204" pitchFamily="34" charset="0"/>
              </a:rPr>
              <a:t>Enable access to resources and finance for local climate action (e.g. incentive mechanisms)</a:t>
            </a:r>
          </a:p>
          <a:p>
            <a:pPr marL="342900" indent="-342900">
              <a:buFont typeface="Wingdings" panose="05000000000000000000" pitchFamily="2" charset="2"/>
              <a:buChar char="§"/>
            </a:pPr>
            <a:r>
              <a:rPr lang="en-US" sz="1600" dirty="0">
                <a:solidFill>
                  <a:schemeClr val="tx1"/>
                </a:solidFill>
                <a:latin typeface="Arial" panose="020B0604020202020204" pitchFamily="34" charset="0"/>
                <a:cs typeface="Arial" panose="020B0604020202020204" pitchFamily="34" charset="0"/>
              </a:rPr>
              <a:t>Ensure broader environmental integrity to address climate risks (e.g. landscape approach, integrated spatial plan - to avoid leakage and maladaptation) </a:t>
            </a:r>
          </a:p>
        </p:txBody>
      </p:sp>
      <p:sp>
        <p:nvSpPr>
          <p:cNvPr id="13" name="TextBox 12">
            <a:extLst>
              <a:ext uri="{FF2B5EF4-FFF2-40B4-BE49-F238E27FC236}">
                <a16:creationId xmlns:a16="http://schemas.microsoft.com/office/drawing/2014/main" id="{84670E87-8B1C-47CD-88F7-8FC89F1EA1FA}"/>
              </a:ext>
            </a:extLst>
          </p:cNvPr>
          <p:cNvSpPr txBox="1"/>
          <p:nvPr/>
        </p:nvSpPr>
        <p:spPr>
          <a:xfrm>
            <a:off x="490301" y="2159447"/>
            <a:ext cx="3093863" cy="3385542"/>
          </a:xfrm>
          <a:prstGeom prst="rect">
            <a:avLst/>
          </a:prstGeom>
          <a:noFill/>
        </p:spPr>
        <p:txBody>
          <a:bodyPr wrap="square" rtlCol="0">
            <a:spAutoFit/>
          </a:bodyPr>
          <a:lstStyle/>
          <a:p>
            <a:pPr algn="ctr"/>
            <a:r>
              <a:rPr lang="en-US" sz="1600" b="1" u="sng" dirty="0">
                <a:latin typeface="Arial" panose="020B0604020202020204" pitchFamily="34" charset="0"/>
                <a:cs typeface="Arial" panose="020B0604020202020204" pitchFamily="34" charset="0"/>
              </a:rPr>
              <a:t>Climate resilient planning</a:t>
            </a:r>
            <a:endParaRPr lang="en-US" sz="16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1600" b="1" dirty="0">
                <a:latin typeface="Arial" panose="020B0604020202020204" pitchFamily="34" charset="0"/>
                <a:cs typeface="Arial" panose="020B0604020202020204" pitchFamily="34" charset="0"/>
              </a:rPr>
              <a:t>Informed planning</a:t>
            </a:r>
            <a:r>
              <a:rPr lang="en-US" sz="1600" dirty="0">
                <a:latin typeface="Arial" panose="020B0604020202020204" pitchFamily="34" charset="0"/>
                <a:cs typeface="Arial" panose="020B0604020202020204" pitchFamily="34" charset="0"/>
              </a:rPr>
              <a:t> combining scientific (climate risks and vulnerability assessment) and local knowledge</a:t>
            </a:r>
          </a:p>
          <a:p>
            <a:pPr marL="342900" indent="-342900">
              <a:buFont typeface="Wingdings" panose="05000000000000000000" pitchFamily="2" charset="2"/>
              <a:buChar char="§"/>
            </a:pPr>
            <a:r>
              <a:rPr lang="en-US" sz="1600" dirty="0">
                <a:latin typeface="Arial" panose="020B0604020202020204" pitchFamily="34" charset="0"/>
                <a:cs typeface="Arial" panose="020B0604020202020204" pitchFamily="34" charset="0"/>
              </a:rPr>
              <a:t>Participatory processes to </a:t>
            </a:r>
            <a:r>
              <a:rPr lang="en-US" sz="1600" b="1" dirty="0">
                <a:latin typeface="Arial" panose="020B0604020202020204" pitchFamily="34" charset="0"/>
                <a:cs typeface="Arial" panose="020B0604020202020204" pitchFamily="34" charset="0"/>
              </a:rPr>
              <a:t>analyze climate risks, identify appropriate responses </a:t>
            </a:r>
            <a:r>
              <a:rPr lang="en-US" sz="1600" dirty="0">
                <a:latin typeface="Arial" panose="020B0604020202020204" pitchFamily="34" charset="0"/>
                <a:cs typeface="Arial" panose="020B0604020202020204" pitchFamily="34" charset="0"/>
              </a:rPr>
              <a:t>and reinforce community resilience</a:t>
            </a:r>
          </a:p>
          <a:p>
            <a:endParaRPr lang="en-US"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E8B4E26-549D-4C9F-982A-1FD892430A51}"/>
              </a:ext>
            </a:extLst>
          </p:cNvPr>
          <p:cNvSpPr txBox="1"/>
          <p:nvPr/>
        </p:nvSpPr>
        <p:spPr>
          <a:xfrm>
            <a:off x="4081453" y="2159447"/>
            <a:ext cx="3026918" cy="3570208"/>
          </a:xfrm>
          <a:prstGeom prst="rect">
            <a:avLst/>
          </a:prstGeom>
          <a:noFill/>
        </p:spPr>
        <p:txBody>
          <a:bodyPr wrap="square" rtlCol="0">
            <a:spAutoFit/>
          </a:bodyPr>
          <a:lstStyle/>
          <a:p>
            <a:pPr algn="ctr"/>
            <a:r>
              <a:rPr lang="en-US" sz="1600" b="1" u="sng" dirty="0"/>
              <a:t>Localized Climate and Development Responses</a:t>
            </a:r>
          </a:p>
          <a:p>
            <a:pPr marL="285750" indent="-285750">
              <a:buFont typeface="Wingdings" panose="05000000000000000000" pitchFamily="2" charset="2"/>
              <a:buChar char="§"/>
            </a:pPr>
            <a:r>
              <a:rPr lang="en-US" sz="1600" dirty="0"/>
              <a:t>Implementing responses to address climate risks and vulnerabilities (e.g. infrastructure, NRM, livelihoods)</a:t>
            </a:r>
          </a:p>
          <a:p>
            <a:pPr marL="285750" indent="-285750">
              <a:buFont typeface="Wingdings" panose="05000000000000000000" pitchFamily="2" charset="2"/>
              <a:buChar char="§"/>
            </a:pPr>
            <a:r>
              <a:rPr lang="en-US" sz="1600" dirty="0"/>
              <a:t>Building climate response capacity (institutions including social capital, community mobilization)</a:t>
            </a:r>
          </a:p>
          <a:p>
            <a:pPr marL="285750" indent="-285750">
              <a:buFont typeface="Wingdings" panose="05000000000000000000" pitchFamily="2" charset="2"/>
              <a:buChar char="§"/>
            </a:pPr>
            <a:r>
              <a:rPr lang="en-US" sz="1600" dirty="0"/>
              <a:t>Safety net/cash transfer for DRR</a:t>
            </a:r>
          </a:p>
          <a:p>
            <a:endParaRPr lang="en-US" dirty="0"/>
          </a:p>
        </p:txBody>
      </p:sp>
    </p:spTree>
    <p:extLst>
      <p:ext uri="{BB962C8B-B14F-4D97-AF65-F5344CB8AC3E}">
        <p14:creationId xmlns:p14="http://schemas.microsoft.com/office/powerpoint/2010/main" val="2905273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E9C6D-A99B-4EC0-B48A-176450EC8D3E}"/>
              </a:ext>
            </a:extLst>
          </p:cNvPr>
          <p:cNvSpPr>
            <a:spLocks noGrp="1"/>
          </p:cNvSpPr>
          <p:nvPr>
            <p:ph type="title"/>
          </p:nvPr>
        </p:nvSpPr>
        <p:spPr>
          <a:xfrm>
            <a:off x="1415143" y="2977696"/>
            <a:ext cx="10515600" cy="1325563"/>
          </a:xfrm>
        </p:spPr>
        <p:txBody>
          <a:bodyPr/>
          <a:lstStyle/>
          <a:p>
            <a:pPr algn="ctr"/>
            <a:r>
              <a:rPr lang="en-US" dirty="0"/>
              <a:t>Questions?</a:t>
            </a:r>
          </a:p>
        </p:txBody>
      </p:sp>
    </p:spTree>
    <p:extLst>
      <p:ext uri="{BB962C8B-B14F-4D97-AF65-F5344CB8AC3E}">
        <p14:creationId xmlns:p14="http://schemas.microsoft.com/office/powerpoint/2010/main" val="3899238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A57F5D4-602D-46FA-B10F-6DEFD9D17616}"/>
              </a:ext>
            </a:extLst>
          </p:cNvPr>
          <p:cNvSpPr/>
          <p:nvPr/>
        </p:nvSpPr>
        <p:spPr>
          <a:xfrm>
            <a:off x="11601147" y="0"/>
            <a:ext cx="590852" cy="6858000"/>
          </a:xfrm>
          <a:prstGeom prst="rect">
            <a:avLst/>
          </a:prstGeom>
          <a:solidFill>
            <a:srgbClr val="89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9073026-426A-4AEE-B380-443DBD705F30}"/>
              </a:ext>
            </a:extLst>
          </p:cNvPr>
          <p:cNvGrpSpPr/>
          <p:nvPr/>
        </p:nvGrpSpPr>
        <p:grpSpPr>
          <a:xfrm>
            <a:off x="524866" y="435084"/>
            <a:ext cx="552450" cy="110490"/>
            <a:chOff x="628650" y="575310"/>
            <a:chExt cx="552450" cy="110490"/>
          </a:xfrm>
        </p:grpSpPr>
        <p:sp>
          <p:nvSpPr>
            <p:cNvPr id="24" name="Oval 23">
              <a:extLst>
                <a:ext uri="{FF2B5EF4-FFF2-40B4-BE49-F238E27FC236}">
                  <a16:creationId xmlns:a16="http://schemas.microsoft.com/office/drawing/2014/main" id="{4F4E968E-3FD1-4BA4-AC4C-D12F890361DB}"/>
                </a:ext>
              </a:extLst>
            </p:cNvPr>
            <p:cNvSpPr/>
            <p:nvPr/>
          </p:nvSpPr>
          <p:spPr>
            <a:xfrm>
              <a:off x="628650" y="575310"/>
              <a:ext cx="110490" cy="1104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Oval 24">
              <a:extLst>
                <a:ext uri="{FF2B5EF4-FFF2-40B4-BE49-F238E27FC236}">
                  <a16:creationId xmlns:a16="http://schemas.microsoft.com/office/drawing/2014/main" id="{6471AE5B-7824-4C8B-B0D0-09113F8F009D}"/>
                </a:ext>
              </a:extLst>
            </p:cNvPr>
            <p:cNvSpPr/>
            <p:nvPr/>
          </p:nvSpPr>
          <p:spPr>
            <a:xfrm>
              <a:off x="775970" y="575310"/>
              <a:ext cx="110490" cy="1104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Oval 25">
              <a:extLst>
                <a:ext uri="{FF2B5EF4-FFF2-40B4-BE49-F238E27FC236}">
                  <a16:creationId xmlns:a16="http://schemas.microsoft.com/office/drawing/2014/main" id="{BDE799C6-8406-4F37-B30E-7868E56F2D96}"/>
                </a:ext>
              </a:extLst>
            </p:cNvPr>
            <p:cNvSpPr/>
            <p:nvPr/>
          </p:nvSpPr>
          <p:spPr>
            <a:xfrm>
              <a:off x="923290" y="575310"/>
              <a:ext cx="110490" cy="11049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Oval 26">
              <a:extLst>
                <a:ext uri="{FF2B5EF4-FFF2-40B4-BE49-F238E27FC236}">
                  <a16:creationId xmlns:a16="http://schemas.microsoft.com/office/drawing/2014/main" id="{F0168E48-8FD9-449E-BB25-89977746A417}"/>
                </a:ext>
              </a:extLst>
            </p:cNvPr>
            <p:cNvSpPr/>
            <p:nvPr/>
          </p:nvSpPr>
          <p:spPr>
            <a:xfrm>
              <a:off x="1070610" y="575310"/>
              <a:ext cx="110490" cy="1104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8" name="Rectangle 27">
            <a:extLst>
              <a:ext uri="{FF2B5EF4-FFF2-40B4-BE49-F238E27FC236}">
                <a16:creationId xmlns:a16="http://schemas.microsoft.com/office/drawing/2014/main" id="{9F39266D-F3D1-4984-9742-85F6A073245B}"/>
              </a:ext>
            </a:extLst>
          </p:cNvPr>
          <p:cNvSpPr/>
          <p:nvPr/>
        </p:nvSpPr>
        <p:spPr>
          <a:xfrm rot="5400000">
            <a:off x="2226052" y="-547890"/>
            <a:ext cx="45719" cy="2076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0">
            <a:extLst>
              <a:ext uri="{FF2B5EF4-FFF2-40B4-BE49-F238E27FC236}">
                <a16:creationId xmlns:a16="http://schemas.microsoft.com/office/drawing/2014/main" id="{2A6B7985-82DD-41B1-B190-861F3FEA6A7C}"/>
              </a:ext>
            </a:extLst>
          </p:cNvPr>
          <p:cNvSpPr txBox="1"/>
          <p:nvPr/>
        </p:nvSpPr>
        <p:spPr>
          <a:xfrm>
            <a:off x="3450681" y="157661"/>
            <a:ext cx="7921814" cy="646331"/>
          </a:xfrm>
          <a:prstGeom prst="rect">
            <a:avLst/>
          </a:prstGeom>
          <a:noFill/>
        </p:spPr>
        <p:txBody>
          <a:bodyPr wrap="square" rtlCol="0">
            <a:spAutoFit/>
          </a:bodyPr>
          <a:lstStyle/>
          <a:p>
            <a:pPr algn="r"/>
            <a:r>
              <a:rPr lang="en-US" sz="3600" b="1" dirty="0">
                <a:latin typeface="+mj-lt"/>
              </a:rPr>
              <a:t>Example FLOCCA</a:t>
            </a:r>
            <a:endParaRPr lang="id-ID" sz="3600" b="1" dirty="0">
              <a:latin typeface="+mj-lt"/>
            </a:endParaRPr>
          </a:p>
        </p:txBody>
      </p:sp>
      <p:pic>
        <p:nvPicPr>
          <p:cNvPr id="19" name="Picture Placeholder 6">
            <a:extLst>
              <a:ext uri="{FF2B5EF4-FFF2-40B4-BE49-F238E27FC236}">
                <a16:creationId xmlns:a16="http://schemas.microsoft.com/office/drawing/2014/main" id="{F22A2EB5-85DB-4B45-AD4C-CD46485CC7DF}"/>
              </a:ext>
            </a:extLst>
          </p:cNvPr>
          <p:cNvPicPr>
            <a:picLocks noChangeAspect="1"/>
          </p:cNvPicPr>
          <p:nvPr/>
        </p:nvPicPr>
        <p:blipFill rotWithShape="1">
          <a:blip r:embed="rId3"/>
          <a:srcRect l="14680" r="19873" b="1"/>
          <a:stretch/>
        </p:blipFill>
        <p:spPr>
          <a:xfrm>
            <a:off x="5953993" y="1227909"/>
            <a:ext cx="5647154" cy="563009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0" name="Content Placeholder 2">
            <a:extLst>
              <a:ext uri="{FF2B5EF4-FFF2-40B4-BE49-F238E27FC236}">
                <a16:creationId xmlns:a16="http://schemas.microsoft.com/office/drawing/2014/main" id="{B1DD3586-9025-4777-84E4-A0B80B145CFD}"/>
              </a:ext>
            </a:extLst>
          </p:cNvPr>
          <p:cNvSpPr txBox="1">
            <a:spLocks/>
          </p:cNvSpPr>
          <p:nvPr/>
        </p:nvSpPr>
        <p:spPr>
          <a:xfrm>
            <a:off x="312919" y="1373777"/>
            <a:ext cx="5641074" cy="500919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800" dirty="0">
                <a:latin typeface="Arial" panose="020B0604020202020204" pitchFamily="34" charset="0"/>
                <a:cs typeface="Arial" panose="020B0604020202020204" pitchFamily="34" charset="0"/>
              </a:rPr>
              <a:t>Kenya’s Financing Locally-Led Climate Action delivers the first, national scale model of </a:t>
            </a:r>
            <a:r>
              <a:rPr lang="en-US" sz="1800" b="1" dirty="0">
                <a:latin typeface="Arial" panose="020B0604020202020204" pitchFamily="34" charset="0"/>
                <a:cs typeface="Arial" panose="020B0604020202020204" pitchFamily="34" charset="0"/>
              </a:rPr>
              <a:t>devolved climate finance</a:t>
            </a:r>
            <a:r>
              <a:rPr lang="en-US" sz="1800" dirty="0">
                <a:latin typeface="Arial" panose="020B0604020202020204" pitchFamily="34" charset="0"/>
                <a:cs typeface="Arial" panose="020B0604020202020204" pitchFamily="34" charset="0"/>
              </a:rPr>
              <a:t>:</a:t>
            </a:r>
          </a:p>
          <a:p>
            <a:pPr>
              <a:lnSpc>
                <a:spcPct val="100000"/>
              </a:lnSpc>
              <a:spcBef>
                <a:spcPts val="0"/>
              </a:spcBef>
            </a:pPr>
            <a:r>
              <a:rPr lang="en-US" sz="1800" dirty="0">
                <a:solidFill>
                  <a:srgbClr val="000000"/>
                </a:solidFill>
                <a:latin typeface="Arial" panose="020B0604020202020204" pitchFamily="34" charset="0"/>
                <a:cs typeface="Arial" panose="020B0604020202020204" pitchFamily="34" charset="0"/>
              </a:rPr>
              <a:t>National scale program that builds the vertical linkages between local govts and national entities for improved MRV on climate investment</a:t>
            </a:r>
          </a:p>
          <a:p>
            <a:pPr marL="0" indent="0">
              <a:lnSpc>
                <a:spcPct val="100000"/>
              </a:lnSpc>
              <a:spcBef>
                <a:spcPts val="0"/>
              </a:spcBef>
              <a:buNone/>
            </a:pPr>
            <a:endParaRPr lang="en-US" sz="1800" dirty="0">
              <a:latin typeface="Arial" panose="020B0604020202020204" pitchFamily="34" charset="0"/>
              <a:cs typeface="Arial" panose="020B0604020202020204" pitchFamily="34" charset="0"/>
            </a:endParaRPr>
          </a:p>
          <a:p>
            <a:pPr>
              <a:lnSpc>
                <a:spcPct val="100000"/>
              </a:lnSpc>
              <a:spcBef>
                <a:spcPts val="0"/>
              </a:spcBef>
              <a:buFont typeface="Wingdings" panose="05000000000000000000" pitchFamily="2" charset="2"/>
              <a:buChar char="§"/>
            </a:pPr>
            <a:r>
              <a:rPr lang="en-US" sz="1800" dirty="0">
                <a:solidFill>
                  <a:srgbClr val="000000"/>
                </a:solidFill>
                <a:latin typeface="Arial" panose="020B0604020202020204" pitchFamily="34" charset="0"/>
                <a:cs typeface="Arial" panose="020B0604020202020204" pitchFamily="34" charset="0"/>
              </a:rPr>
              <a:t>Participatory Climate Risk Assessment assesses local priorities on risk and understands/strengthens local/traditional knowledge integrated with climate science</a:t>
            </a:r>
          </a:p>
          <a:p>
            <a:pPr marL="0" indent="0">
              <a:lnSpc>
                <a:spcPct val="100000"/>
              </a:lnSpc>
              <a:spcBef>
                <a:spcPts val="0"/>
              </a:spcBef>
              <a:buNone/>
            </a:pPr>
            <a:endParaRPr lang="en-US" sz="1800" dirty="0">
              <a:latin typeface="Arial" panose="020B0604020202020204" pitchFamily="34" charset="0"/>
              <a:cs typeface="Arial" panose="020B0604020202020204" pitchFamily="34" charset="0"/>
            </a:endParaRPr>
          </a:p>
          <a:p>
            <a:pPr>
              <a:lnSpc>
                <a:spcPct val="100000"/>
              </a:lnSpc>
              <a:spcBef>
                <a:spcPts val="0"/>
              </a:spcBef>
              <a:buFont typeface="Wingdings" panose="05000000000000000000" pitchFamily="2" charset="2"/>
              <a:buChar char="§"/>
            </a:pPr>
            <a:r>
              <a:rPr lang="en-US" sz="1800" dirty="0">
                <a:solidFill>
                  <a:srgbClr val="000000"/>
                </a:solidFill>
                <a:latin typeface="Arial" panose="020B0604020202020204" pitchFamily="34" charset="0"/>
                <a:cs typeface="Arial" panose="020B0604020202020204" pitchFamily="34" charset="0"/>
              </a:rPr>
              <a:t>Focus on most vulnerable counties and the most vulnerable within those counties</a:t>
            </a:r>
          </a:p>
          <a:p>
            <a:pPr marL="0" indent="0">
              <a:lnSpc>
                <a:spcPct val="100000"/>
              </a:lnSpc>
              <a:spcBef>
                <a:spcPts val="0"/>
              </a:spcBef>
              <a:buNone/>
            </a:pPr>
            <a:endParaRPr lang="en-US" sz="1800" dirty="0">
              <a:latin typeface="Arial" panose="020B0604020202020204" pitchFamily="34" charset="0"/>
              <a:cs typeface="Arial" panose="020B0604020202020204" pitchFamily="34" charset="0"/>
            </a:endParaRPr>
          </a:p>
          <a:p>
            <a:pPr>
              <a:lnSpc>
                <a:spcPct val="100000"/>
              </a:lnSpc>
              <a:spcBef>
                <a:spcPts val="0"/>
              </a:spcBef>
              <a:buFont typeface="Wingdings" panose="05000000000000000000" pitchFamily="2" charset="2"/>
              <a:buChar char="§"/>
            </a:pPr>
            <a:r>
              <a:rPr lang="en-US" sz="1800" b="0" i="0" u="none" strike="noStrike" kern="1200" dirty="0">
                <a:solidFill>
                  <a:srgbClr val="000000"/>
                </a:solidFill>
                <a:effectLst/>
                <a:latin typeface="Arial" panose="020B0604020202020204" pitchFamily="34" charset="0"/>
                <a:cs typeface="Arial" panose="020B0604020202020204" pitchFamily="34" charset="0"/>
              </a:rPr>
              <a:t>Strengthens capacity of county and local govts to collaborate in joint decision making with their citizens</a:t>
            </a:r>
            <a:endParaRPr lang="en-US" sz="1800" b="0" i="0" u="none" strike="noStrike" dirty="0">
              <a:effectLst/>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88602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A57F5D4-602D-46FA-B10F-6DEFD9D17616}"/>
              </a:ext>
            </a:extLst>
          </p:cNvPr>
          <p:cNvSpPr/>
          <p:nvPr/>
        </p:nvSpPr>
        <p:spPr>
          <a:xfrm>
            <a:off x="11601147" y="0"/>
            <a:ext cx="590852" cy="6858000"/>
          </a:xfrm>
          <a:prstGeom prst="rect">
            <a:avLst/>
          </a:prstGeom>
          <a:solidFill>
            <a:srgbClr val="89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9073026-426A-4AEE-B380-443DBD705F30}"/>
              </a:ext>
            </a:extLst>
          </p:cNvPr>
          <p:cNvGrpSpPr/>
          <p:nvPr/>
        </p:nvGrpSpPr>
        <p:grpSpPr>
          <a:xfrm>
            <a:off x="524866" y="435084"/>
            <a:ext cx="552450" cy="110490"/>
            <a:chOff x="628650" y="575310"/>
            <a:chExt cx="552450" cy="110490"/>
          </a:xfrm>
        </p:grpSpPr>
        <p:sp>
          <p:nvSpPr>
            <p:cNvPr id="24" name="Oval 23">
              <a:extLst>
                <a:ext uri="{FF2B5EF4-FFF2-40B4-BE49-F238E27FC236}">
                  <a16:creationId xmlns:a16="http://schemas.microsoft.com/office/drawing/2014/main" id="{4F4E968E-3FD1-4BA4-AC4C-D12F890361DB}"/>
                </a:ext>
              </a:extLst>
            </p:cNvPr>
            <p:cNvSpPr/>
            <p:nvPr/>
          </p:nvSpPr>
          <p:spPr>
            <a:xfrm>
              <a:off x="628650" y="575310"/>
              <a:ext cx="110490" cy="1104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Oval 24">
              <a:extLst>
                <a:ext uri="{FF2B5EF4-FFF2-40B4-BE49-F238E27FC236}">
                  <a16:creationId xmlns:a16="http://schemas.microsoft.com/office/drawing/2014/main" id="{6471AE5B-7824-4C8B-B0D0-09113F8F009D}"/>
                </a:ext>
              </a:extLst>
            </p:cNvPr>
            <p:cNvSpPr/>
            <p:nvPr/>
          </p:nvSpPr>
          <p:spPr>
            <a:xfrm>
              <a:off x="775970" y="575310"/>
              <a:ext cx="110490" cy="1104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Oval 25">
              <a:extLst>
                <a:ext uri="{FF2B5EF4-FFF2-40B4-BE49-F238E27FC236}">
                  <a16:creationId xmlns:a16="http://schemas.microsoft.com/office/drawing/2014/main" id="{BDE799C6-8406-4F37-B30E-7868E56F2D96}"/>
                </a:ext>
              </a:extLst>
            </p:cNvPr>
            <p:cNvSpPr/>
            <p:nvPr/>
          </p:nvSpPr>
          <p:spPr>
            <a:xfrm>
              <a:off x="923290" y="575310"/>
              <a:ext cx="110490" cy="11049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Oval 26">
              <a:extLst>
                <a:ext uri="{FF2B5EF4-FFF2-40B4-BE49-F238E27FC236}">
                  <a16:creationId xmlns:a16="http://schemas.microsoft.com/office/drawing/2014/main" id="{F0168E48-8FD9-449E-BB25-89977746A417}"/>
                </a:ext>
              </a:extLst>
            </p:cNvPr>
            <p:cNvSpPr/>
            <p:nvPr/>
          </p:nvSpPr>
          <p:spPr>
            <a:xfrm>
              <a:off x="1070610" y="575310"/>
              <a:ext cx="110490" cy="1104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8" name="Rectangle 27">
            <a:extLst>
              <a:ext uri="{FF2B5EF4-FFF2-40B4-BE49-F238E27FC236}">
                <a16:creationId xmlns:a16="http://schemas.microsoft.com/office/drawing/2014/main" id="{9F39266D-F3D1-4984-9742-85F6A073245B}"/>
              </a:ext>
            </a:extLst>
          </p:cNvPr>
          <p:cNvSpPr/>
          <p:nvPr/>
        </p:nvSpPr>
        <p:spPr>
          <a:xfrm rot="5400000">
            <a:off x="2226052" y="-547890"/>
            <a:ext cx="45719" cy="2076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0">
            <a:extLst>
              <a:ext uri="{FF2B5EF4-FFF2-40B4-BE49-F238E27FC236}">
                <a16:creationId xmlns:a16="http://schemas.microsoft.com/office/drawing/2014/main" id="{2A6B7985-82DD-41B1-B190-861F3FEA6A7C}"/>
              </a:ext>
            </a:extLst>
          </p:cNvPr>
          <p:cNvSpPr txBox="1"/>
          <p:nvPr/>
        </p:nvSpPr>
        <p:spPr>
          <a:xfrm>
            <a:off x="3450680" y="157661"/>
            <a:ext cx="8056279" cy="707886"/>
          </a:xfrm>
          <a:prstGeom prst="rect">
            <a:avLst/>
          </a:prstGeom>
          <a:noFill/>
        </p:spPr>
        <p:txBody>
          <a:bodyPr wrap="square" rtlCol="0">
            <a:spAutoFit/>
          </a:bodyPr>
          <a:lstStyle/>
          <a:p>
            <a:pPr algn="r"/>
            <a:r>
              <a:rPr lang="en-US" sz="4000" b="1" dirty="0">
                <a:latin typeface="+mj-lt"/>
              </a:rPr>
              <a:t>Story of Climate Impacts</a:t>
            </a:r>
            <a:endParaRPr lang="id-ID" sz="4000" b="1" dirty="0">
              <a:latin typeface="+mj-lt"/>
            </a:endParaRPr>
          </a:p>
        </p:txBody>
      </p:sp>
      <p:pic>
        <p:nvPicPr>
          <p:cNvPr id="4" name="Picture 3" descr="Two women sitting on a bench&#10;&#10;Description automatically generated with medium confidence">
            <a:extLst>
              <a:ext uri="{FF2B5EF4-FFF2-40B4-BE49-F238E27FC236}">
                <a16:creationId xmlns:a16="http://schemas.microsoft.com/office/drawing/2014/main" id="{F33BBBC1-4CBF-44C7-94DB-5B799B33C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704" y="1262743"/>
            <a:ext cx="5703810" cy="4256314"/>
          </a:xfrm>
          <a:prstGeom prst="rect">
            <a:avLst/>
          </a:prstGeom>
        </p:spPr>
      </p:pic>
      <p:pic>
        <p:nvPicPr>
          <p:cNvPr id="6" name="Picture 5" descr="A picture containing sky, outdoor, beach, shore&#10;&#10;Description automatically generated">
            <a:extLst>
              <a:ext uri="{FF2B5EF4-FFF2-40B4-BE49-F238E27FC236}">
                <a16:creationId xmlns:a16="http://schemas.microsoft.com/office/drawing/2014/main" id="{E0B810BB-8F25-4897-9EE8-9F4DF1D15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262744"/>
            <a:ext cx="5562296" cy="4256314"/>
          </a:xfrm>
          <a:prstGeom prst="rect">
            <a:avLst/>
          </a:prstGeom>
        </p:spPr>
      </p:pic>
      <p:sp>
        <p:nvSpPr>
          <p:cNvPr id="7" name="TextBox 6">
            <a:extLst>
              <a:ext uri="{FF2B5EF4-FFF2-40B4-BE49-F238E27FC236}">
                <a16:creationId xmlns:a16="http://schemas.microsoft.com/office/drawing/2014/main" id="{E464A782-3283-4996-A729-B16288B28694}"/>
              </a:ext>
            </a:extLst>
          </p:cNvPr>
          <p:cNvSpPr txBox="1"/>
          <p:nvPr/>
        </p:nvSpPr>
        <p:spPr>
          <a:xfrm>
            <a:off x="1872342" y="5720178"/>
            <a:ext cx="8708572" cy="646331"/>
          </a:xfrm>
          <a:prstGeom prst="rect">
            <a:avLst/>
          </a:prstGeom>
          <a:noFill/>
        </p:spPr>
        <p:txBody>
          <a:bodyPr wrap="square" rtlCol="0">
            <a:spAutoFit/>
          </a:bodyPr>
          <a:lstStyle/>
          <a:p>
            <a:r>
              <a:rPr lang="en-US" dirty="0"/>
              <a:t>“It becomes very difficult to live here, </a:t>
            </a:r>
            <a:r>
              <a:rPr lang="en-US"/>
              <a:t>we plan to  </a:t>
            </a:r>
            <a:r>
              <a:rPr lang="en-US" dirty="0"/>
              <a:t>sell our land to pay the debts from our failed shrimp farming and find work elsewhere” Ms. Ly (Soc Tranc, Vietnam)</a:t>
            </a:r>
          </a:p>
        </p:txBody>
      </p:sp>
    </p:spTree>
    <p:extLst>
      <p:ext uri="{BB962C8B-B14F-4D97-AF65-F5344CB8AC3E}">
        <p14:creationId xmlns:p14="http://schemas.microsoft.com/office/powerpoint/2010/main" val="33168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A57F5D4-602D-46FA-B10F-6DEFD9D17616}"/>
              </a:ext>
            </a:extLst>
          </p:cNvPr>
          <p:cNvSpPr/>
          <p:nvPr/>
        </p:nvSpPr>
        <p:spPr>
          <a:xfrm>
            <a:off x="11601147" y="0"/>
            <a:ext cx="590852" cy="6858000"/>
          </a:xfrm>
          <a:prstGeom prst="rect">
            <a:avLst/>
          </a:prstGeom>
          <a:solidFill>
            <a:srgbClr val="89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9073026-426A-4AEE-B380-443DBD705F30}"/>
              </a:ext>
            </a:extLst>
          </p:cNvPr>
          <p:cNvGrpSpPr/>
          <p:nvPr/>
        </p:nvGrpSpPr>
        <p:grpSpPr>
          <a:xfrm>
            <a:off x="524866" y="435084"/>
            <a:ext cx="552450" cy="110490"/>
            <a:chOff x="628650" y="575310"/>
            <a:chExt cx="552450" cy="110490"/>
          </a:xfrm>
        </p:grpSpPr>
        <p:sp>
          <p:nvSpPr>
            <p:cNvPr id="24" name="Oval 23">
              <a:extLst>
                <a:ext uri="{FF2B5EF4-FFF2-40B4-BE49-F238E27FC236}">
                  <a16:creationId xmlns:a16="http://schemas.microsoft.com/office/drawing/2014/main" id="{4F4E968E-3FD1-4BA4-AC4C-D12F890361DB}"/>
                </a:ext>
              </a:extLst>
            </p:cNvPr>
            <p:cNvSpPr/>
            <p:nvPr/>
          </p:nvSpPr>
          <p:spPr>
            <a:xfrm>
              <a:off x="628650" y="575310"/>
              <a:ext cx="110490" cy="1104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Oval 24">
              <a:extLst>
                <a:ext uri="{FF2B5EF4-FFF2-40B4-BE49-F238E27FC236}">
                  <a16:creationId xmlns:a16="http://schemas.microsoft.com/office/drawing/2014/main" id="{6471AE5B-7824-4C8B-B0D0-09113F8F009D}"/>
                </a:ext>
              </a:extLst>
            </p:cNvPr>
            <p:cNvSpPr/>
            <p:nvPr/>
          </p:nvSpPr>
          <p:spPr>
            <a:xfrm>
              <a:off x="775970" y="575310"/>
              <a:ext cx="110490" cy="1104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Oval 25">
              <a:extLst>
                <a:ext uri="{FF2B5EF4-FFF2-40B4-BE49-F238E27FC236}">
                  <a16:creationId xmlns:a16="http://schemas.microsoft.com/office/drawing/2014/main" id="{BDE799C6-8406-4F37-B30E-7868E56F2D96}"/>
                </a:ext>
              </a:extLst>
            </p:cNvPr>
            <p:cNvSpPr/>
            <p:nvPr/>
          </p:nvSpPr>
          <p:spPr>
            <a:xfrm>
              <a:off x="923290" y="575310"/>
              <a:ext cx="110490" cy="11049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Oval 26">
              <a:extLst>
                <a:ext uri="{FF2B5EF4-FFF2-40B4-BE49-F238E27FC236}">
                  <a16:creationId xmlns:a16="http://schemas.microsoft.com/office/drawing/2014/main" id="{F0168E48-8FD9-449E-BB25-89977746A417}"/>
                </a:ext>
              </a:extLst>
            </p:cNvPr>
            <p:cNvSpPr/>
            <p:nvPr/>
          </p:nvSpPr>
          <p:spPr>
            <a:xfrm>
              <a:off x="1070610" y="575310"/>
              <a:ext cx="110490" cy="1104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8" name="Rectangle 27">
            <a:extLst>
              <a:ext uri="{FF2B5EF4-FFF2-40B4-BE49-F238E27FC236}">
                <a16:creationId xmlns:a16="http://schemas.microsoft.com/office/drawing/2014/main" id="{9F39266D-F3D1-4984-9742-85F6A073245B}"/>
              </a:ext>
            </a:extLst>
          </p:cNvPr>
          <p:cNvSpPr/>
          <p:nvPr/>
        </p:nvSpPr>
        <p:spPr>
          <a:xfrm rot="5400000">
            <a:off x="2226052" y="-547890"/>
            <a:ext cx="45719" cy="2076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TextBox 29">
            <a:extLst>
              <a:ext uri="{FF2B5EF4-FFF2-40B4-BE49-F238E27FC236}">
                <a16:creationId xmlns:a16="http://schemas.microsoft.com/office/drawing/2014/main" id="{A083BE2B-F381-4D4F-89D5-CB52FB4524A6}"/>
              </a:ext>
            </a:extLst>
          </p:cNvPr>
          <p:cNvSpPr txBox="1"/>
          <p:nvPr/>
        </p:nvSpPr>
        <p:spPr>
          <a:xfrm>
            <a:off x="533703" y="5736639"/>
            <a:ext cx="671979" cy="646331"/>
          </a:xfrm>
          <a:prstGeom prst="rect">
            <a:avLst/>
          </a:prstGeom>
          <a:noFill/>
        </p:spPr>
        <p:txBody>
          <a:bodyPr wrap="none" rtlCol="0">
            <a:spAutoFit/>
          </a:bodyPr>
          <a:lstStyle/>
          <a:p>
            <a:r>
              <a:rPr lang="en-US" sz="3600" b="1" dirty="0">
                <a:solidFill>
                  <a:schemeClr val="accent5"/>
                </a:solidFill>
                <a:latin typeface="+mj-lt"/>
              </a:rPr>
              <a:t>0</a:t>
            </a:r>
            <a:fld id="{5803FAEB-F34B-4565-A199-CEFBEEE422C5}" type="slidenum">
              <a:rPr lang="id-ID" sz="3600" b="1" smtClean="0">
                <a:solidFill>
                  <a:schemeClr val="accent5"/>
                </a:solidFill>
                <a:latin typeface="+mj-lt"/>
              </a:rPr>
              <a:t>3</a:t>
            </a:fld>
            <a:endParaRPr lang="id-ID" sz="3600" b="1" dirty="0">
              <a:solidFill>
                <a:schemeClr val="accent5"/>
              </a:solidFill>
              <a:latin typeface="+mj-lt"/>
            </a:endParaRPr>
          </a:p>
        </p:txBody>
      </p:sp>
      <p:sp>
        <p:nvSpPr>
          <p:cNvPr id="31" name="TextBox 30">
            <a:extLst>
              <a:ext uri="{FF2B5EF4-FFF2-40B4-BE49-F238E27FC236}">
                <a16:creationId xmlns:a16="http://schemas.microsoft.com/office/drawing/2014/main" id="{2A6B7985-82DD-41B1-B190-861F3FEA6A7C}"/>
              </a:ext>
            </a:extLst>
          </p:cNvPr>
          <p:cNvSpPr txBox="1"/>
          <p:nvPr/>
        </p:nvSpPr>
        <p:spPr>
          <a:xfrm>
            <a:off x="3450680" y="157661"/>
            <a:ext cx="8056279" cy="707886"/>
          </a:xfrm>
          <a:prstGeom prst="rect">
            <a:avLst/>
          </a:prstGeom>
          <a:noFill/>
        </p:spPr>
        <p:txBody>
          <a:bodyPr wrap="square" rtlCol="0">
            <a:spAutoFit/>
          </a:bodyPr>
          <a:lstStyle/>
          <a:p>
            <a:pPr algn="r"/>
            <a:r>
              <a:rPr lang="en-US" sz="4000" b="1" dirty="0">
                <a:latin typeface="+mj-lt"/>
              </a:rPr>
              <a:t>Climate Change Impacts</a:t>
            </a:r>
            <a:endParaRPr lang="id-ID" sz="4000" b="1" dirty="0">
              <a:latin typeface="+mj-lt"/>
            </a:endParaRPr>
          </a:p>
        </p:txBody>
      </p:sp>
      <p:sp>
        <p:nvSpPr>
          <p:cNvPr id="20" name="Rectangle 19">
            <a:extLst>
              <a:ext uri="{FF2B5EF4-FFF2-40B4-BE49-F238E27FC236}">
                <a16:creationId xmlns:a16="http://schemas.microsoft.com/office/drawing/2014/main" id="{7ADCBEC2-0B1E-4834-9784-3D80B343BF95}"/>
              </a:ext>
            </a:extLst>
          </p:cNvPr>
          <p:cNvSpPr/>
          <p:nvPr/>
        </p:nvSpPr>
        <p:spPr>
          <a:xfrm>
            <a:off x="5324943" y="1643781"/>
            <a:ext cx="5874730" cy="3570208"/>
          </a:xfrm>
          <a:prstGeom prst="rect">
            <a:avLst/>
          </a:prstGeom>
          <a:noFill/>
        </p:spPr>
        <p:txBody>
          <a:bodyPr wrap="square">
            <a:spAutoFit/>
          </a:bodyPr>
          <a:lstStyle/>
          <a:p>
            <a:pPr marL="171450" indent="-171450">
              <a:spcAft>
                <a:spcPts val="600"/>
              </a:spcAft>
              <a:buFont typeface="Arial" panose="020B0604020202020204" pitchFamily="34" charset="0"/>
              <a:buChar char="•"/>
              <a:defRPr/>
            </a:pPr>
            <a:r>
              <a:rPr lang="en-US" dirty="0"/>
              <a:t>Asia and Pacific is the most vulnerable regions in the world: 5 of the top 15 </a:t>
            </a:r>
            <a:r>
              <a:rPr lang="en-US" b="1" dirty="0">
                <a:solidFill>
                  <a:srgbClr val="A43627"/>
                </a:solidFill>
              </a:rPr>
              <a:t>countries worldwide most affected by extreme weather events</a:t>
            </a:r>
          </a:p>
          <a:p>
            <a:pPr marL="171450" indent="-171450">
              <a:spcAft>
                <a:spcPts val="1000"/>
              </a:spcAft>
              <a:buFont typeface="Arial" panose="020B0604020202020204" pitchFamily="34" charset="0"/>
              <a:buChar char="•"/>
              <a:defRPr/>
            </a:pPr>
            <a:r>
              <a:rPr lang="en-US" dirty="0"/>
              <a:t>Projected </a:t>
            </a:r>
            <a:r>
              <a:rPr lang="en-US" b="1" dirty="0">
                <a:solidFill>
                  <a:srgbClr val="A43627"/>
                </a:solidFill>
              </a:rPr>
              <a:t>temperature increase of 4 degrees </a:t>
            </a:r>
            <a:r>
              <a:rPr lang="en-US" dirty="0"/>
              <a:t>will have dramatically negative impacts on agriculture production and is expected to </a:t>
            </a:r>
            <a:r>
              <a:rPr lang="en-US" b="1" dirty="0">
                <a:solidFill>
                  <a:srgbClr val="A43627"/>
                </a:solidFill>
              </a:rPr>
              <a:t>increase rural poverty</a:t>
            </a:r>
          </a:p>
          <a:p>
            <a:pPr marL="171450" indent="-171450">
              <a:spcAft>
                <a:spcPts val="1000"/>
              </a:spcAft>
              <a:buFont typeface="Arial" panose="020B0604020202020204" pitchFamily="34" charset="0"/>
              <a:buChar char="•"/>
              <a:defRPr/>
            </a:pPr>
            <a:r>
              <a:rPr lang="en-US" dirty="0"/>
              <a:t>~25% of global </a:t>
            </a:r>
            <a:r>
              <a:rPr lang="en-US" b="1" dirty="0">
                <a:solidFill>
                  <a:srgbClr val="A43627"/>
                </a:solidFill>
              </a:rPr>
              <a:t>GHG emissions</a:t>
            </a:r>
            <a:r>
              <a:rPr lang="en-US" dirty="0"/>
              <a:t> and increasing; but also transitioning</a:t>
            </a:r>
          </a:p>
          <a:p>
            <a:pPr marL="171450" indent="-171450">
              <a:spcAft>
                <a:spcPts val="1000"/>
              </a:spcAft>
              <a:buFont typeface="Arial" panose="020B0604020202020204" pitchFamily="34" charset="0"/>
              <a:buChar char="•"/>
              <a:defRPr/>
            </a:pPr>
            <a:r>
              <a:rPr lang="en-US" dirty="0"/>
              <a:t>Estimated 3.3% </a:t>
            </a:r>
            <a:r>
              <a:rPr lang="en-US" b="1" dirty="0">
                <a:solidFill>
                  <a:srgbClr val="A43627"/>
                </a:solidFill>
              </a:rPr>
              <a:t>reduction in GDP </a:t>
            </a:r>
            <a:r>
              <a:rPr lang="en-US" dirty="0"/>
              <a:t>by 2050 due to climate change</a:t>
            </a:r>
          </a:p>
          <a:p>
            <a:pPr algn="just">
              <a:spcAft>
                <a:spcPts val="600"/>
              </a:spcAft>
              <a:defRPr/>
            </a:pPr>
            <a:endParaRPr lang="en-US" sz="1600" dirty="0"/>
          </a:p>
        </p:txBody>
      </p:sp>
      <p:pic>
        <p:nvPicPr>
          <p:cNvPr id="12" name="Picture 11" descr="Map&#10;&#10;Description automatically generated">
            <a:extLst>
              <a:ext uri="{FF2B5EF4-FFF2-40B4-BE49-F238E27FC236}">
                <a16:creationId xmlns:a16="http://schemas.microsoft.com/office/drawing/2014/main" id="{B69A8D18-9130-4F2A-B5A7-302837D296A8}"/>
              </a:ext>
            </a:extLst>
          </p:cNvPr>
          <p:cNvPicPr>
            <a:picLocks noChangeAspect="1"/>
          </p:cNvPicPr>
          <p:nvPr/>
        </p:nvPicPr>
        <p:blipFill rotWithShape="1">
          <a:blip r:embed="rId3"/>
          <a:srcRect l="28154" t="15793" r="1196" b="13041"/>
          <a:stretch/>
        </p:blipFill>
        <p:spPr>
          <a:xfrm>
            <a:off x="397521" y="1157038"/>
            <a:ext cx="4525948" cy="52259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E2D0A910-D002-48B9-8EE3-FE47A4BC30B7}"/>
              </a:ext>
            </a:extLst>
          </p:cNvPr>
          <p:cNvSpPr txBox="1"/>
          <p:nvPr/>
        </p:nvSpPr>
        <p:spPr>
          <a:xfrm>
            <a:off x="397521" y="6390525"/>
            <a:ext cx="6096000" cy="400110"/>
          </a:xfrm>
          <a:prstGeom prst="rect">
            <a:avLst/>
          </a:prstGeom>
          <a:noFill/>
        </p:spPr>
        <p:txBody>
          <a:bodyPr wrap="square">
            <a:spAutoFit/>
          </a:bodyPr>
          <a:lstStyle/>
          <a:p>
            <a:r>
              <a:rPr lang="en-US" sz="1000" b="1" dirty="0"/>
              <a:t>Source: ADB 2017. “A Region at Risk: The Human Dimensions of Climate </a:t>
            </a:r>
          </a:p>
          <a:p>
            <a:r>
              <a:rPr lang="en-US" sz="1000" b="1" dirty="0"/>
              <a:t>Change in Asia and the Pacific”</a:t>
            </a:r>
          </a:p>
        </p:txBody>
      </p:sp>
    </p:spTree>
    <p:extLst>
      <p:ext uri="{BB962C8B-B14F-4D97-AF65-F5344CB8AC3E}">
        <p14:creationId xmlns:p14="http://schemas.microsoft.com/office/powerpoint/2010/main" val="354250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A57F5D4-602D-46FA-B10F-6DEFD9D17616}"/>
              </a:ext>
            </a:extLst>
          </p:cNvPr>
          <p:cNvSpPr/>
          <p:nvPr/>
        </p:nvSpPr>
        <p:spPr>
          <a:xfrm>
            <a:off x="11601147" y="0"/>
            <a:ext cx="590852" cy="6858000"/>
          </a:xfrm>
          <a:prstGeom prst="rect">
            <a:avLst/>
          </a:prstGeom>
          <a:solidFill>
            <a:srgbClr val="89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9073026-426A-4AEE-B380-443DBD705F30}"/>
              </a:ext>
            </a:extLst>
          </p:cNvPr>
          <p:cNvGrpSpPr/>
          <p:nvPr/>
        </p:nvGrpSpPr>
        <p:grpSpPr>
          <a:xfrm>
            <a:off x="524866" y="435084"/>
            <a:ext cx="552450" cy="110490"/>
            <a:chOff x="628650" y="575310"/>
            <a:chExt cx="552450" cy="110490"/>
          </a:xfrm>
        </p:grpSpPr>
        <p:sp>
          <p:nvSpPr>
            <p:cNvPr id="24" name="Oval 23">
              <a:extLst>
                <a:ext uri="{FF2B5EF4-FFF2-40B4-BE49-F238E27FC236}">
                  <a16:creationId xmlns:a16="http://schemas.microsoft.com/office/drawing/2014/main" id="{4F4E968E-3FD1-4BA4-AC4C-D12F890361DB}"/>
                </a:ext>
              </a:extLst>
            </p:cNvPr>
            <p:cNvSpPr/>
            <p:nvPr/>
          </p:nvSpPr>
          <p:spPr>
            <a:xfrm>
              <a:off x="628650" y="575310"/>
              <a:ext cx="110490" cy="1104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Oval 24">
              <a:extLst>
                <a:ext uri="{FF2B5EF4-FFF2-40B4-BE49-F238E27FC236}">
                  <a16:creationId xmlns:a16="http://schemas.microsoft.com/office/drawing/2014/main" id="{6471AE5B-7824-4C8B-B0D0-09113F8F009D}"/>
                </a:ext>
              </a:extLst>
            </p:cNvPr>
            <p:cNvSpPr/>
            <p:nvPr/>
          </p:nvSpPr>
          <p:spPr>
            <a:xfrm>
              <a:off x="775970" y="575310"/>
              <a:ext cx="110490" cy="1104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Oval 25">
              <a:extLst>
                <a:ext uri="{FF2B5EF4-FFF2-40B4-BE49-F238E27FC236}">
                  <a16:creationId xmlns:a16="http://schemas.microsoft.com/office/drawing/2014/main" id="{BDE799C6-8406-4F37-B30E-7868E56F2D96}"/>
                </a:ext>
              </a:extLst>
            </p:cNvPr>
            <p:cNvSpPr/>
            <p:nvPr/>
          </p:nvSpPr>
          <p:spPr>
            <a:xfrm>
              <a:off x="923290" y="575310"/>
              <a:ext cx="110490" cy="11049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Oval 26">
              <a:extLst>
                <a:ext uri="{FF2B5EF4-FFF2-40B4-BE49-F238E27FC236}">
                  <a16:creationId xmlns:a16="http://schemas.microsoft.com/office/drawing/2014/main" id="{F0168E48-8FD9-449E-BB25-89977746A417}"/>
                </a:ext>
              </a:extLst>
            </p:cNvPr>
            <p:cNvSpPr/>
            <p:nvPr/>
          </p:nvSpPr>
          <p:spPr>
            <a:xfrm>
              <a:off x="1070610" y="575310"/>
              <a:ext cx="110490" cy="1104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8" name="Rectangle 27">
            <a:extLst>
              <a:ext uri="{FF2B5EF4-FFF2-40B4-BE49-F238E27FC236}">
                <a16:creationId xmlns:a16="http://schemas.microsoft.com/office/drawing/2014/main" id="{9F39266D-F3D1-4984-9742-85F6A073245B}"/>
              </a:ext>
            </a:extLst>
          </p:cNvPr>
          <p:cNvSpPr/>
          <p:nvPr/>
        </p:nvSpPr>
        <p:spPr>
          <a:xfrm rot="5400000">
            <a:off x="2226052" y="-547890"/>
            <a:ext cx="45719" cy="2076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0">
            <a:extLst>
              <a:ext uri="{FF2B5EF4-FFF2-40B4-BE49-F238E27FC236}">
                <a16:creationId xmlns:a16="http://schemas.microsoft.com/office/drawing/2014/main" id="{2A6B7985-82DD-41B1-B190-861F3FEA6A7C}"/>
              </a:ext>
            </a:extLst>
          </p:cNvPr>
          <p:cNvSpPr txBox="1"/>
          <p:nvPr/>
        </p:nvSpPr>
        <p:spPr>
          <a:xfrm>
            <a:off x="3450680" y="157661"/>
            <a:ext cx="8056279" cy="707886"/>
          </a:xfrm>
          <a:prstGeom prst="rect">
            <a:avLst/>
          </a:prstGeom>
          <a:noFill/>
        </p:spPr>
        <p:txBody>
          <a:bodyPr wrap="square" rtlCol="0">
            <a:spAutoFit/>
          </a:bodyPr>
          <a:lstStyle/>
          <a:p>
            <a:pPr algn="r"/>
            <a:r>
              <a:rPr lang="en-US" sz="4000" b="1" dirty="0">
                <a:latin typeface="+mj-lt"/>
              </a:rPr>
              <a:t>The Great Migration</a:t>
            </a:r>
            <a:endParaRPr lang="id-ID" sz="4000" b="1" dirty="0">
              <a:latin typeface="+mj-lt"/>
            </a:endParaRPr>
          </a:p>
        </p:txBody>
      </p:sp>
      <p:pic>
        <p:nvPicPr>
          <p:cNvPr id="1026" name="Picture 2" descr="Infographic: Climate Change, the Great Displacer | Statista">
            <a:extLst>
              <a:ext uri="{FF2B5EF4-FFF2-40B4-BE49-F238E27FC236}">
                <a16:creationId xmlns:a16="http://schemas.microsoft.com/office/drawing/2014/main" id="{EBACAEE8-3DC4-444A-B65D-96FB96955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3143" y="918341"/>
            <a:ext cx="6858000" cy="58634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0376999-4E15-4797-8330-4535A5A2BF75}"/>
              </a:ext>
            </a:extLst>
          </p:cNvPr>
          <p:cNvSpPr txBox="1"/>
          <p:nvPr/>
        </p:nvSpPr>
        <p:spPr>
          <a:xfrm>
            <a:off x="635356" y="2220686"/>
            <a:ext cx="3294387" cy="2031325"/>
          </a:xfrm>
          <a:prstGeom prst="rect">
            <a:avLst/>
          </a:prstGeom>
          <a:noFill/>
        </p:spPr>
        <p:txBody>
          <a:bodyPr wrap="square" rtlCol="0">
            <a:spAutoFit/>
          </a:bodyPr>
          <a:lstStyle/>
          <a:p>
            <a:pPr algn="just"/>
            <a:r>
              <a:rPr lang="en-US" sz="1800" dirty="0"/>
              <a:t>Estimated 49 million people in Asia and Pacific </a:t>
            </a:r>
            <a:r>
              <a:rPr lang="en-US" sz="1800" b="1" dirty="0">
                <a:solidFill>
                  <a:srgbClr val="A43627"/>
                </a:solidFill>
              </a:rPr>
              <a:t>could migrate from climate “hot-spots”</a:t>
            </a:r>
            <a:r>
              <a:rPr lang="en-US" sz="1800" dirty="0"/>
              <a:t> by 2050, in absence of concrete climate and development action</a:t>
            </a:r>
          </a:p>
          <a:p>
            <a:endParaRPr lang="en-US" dirty="0"/>
          </a:p>
        </p:txBody>
      </p:sp>
    </p:spTree>
    <p:extLst>
      <p:ext uri="{BB962C8B-B14F-4D97-AF65-F5344CB8AC3E}">
        <p14:creationId xmlns:p14="http://schemas.microsoft.com/office/powerpoint/2010/main" val="1948259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A57F5D4-602D-46FA-B10F-6DEFD9D17616}"/>
              </a:ext>
            </a:extLst>
          </p:cNvPr>
          <p:cNvSpPr/>
          <p:nvPr/>
        </p:nvSpPr>
        <p:spPr>
          <a:xfrm>
            <a:off x="11601147" y="0"/>
            <a:ext cx="590852" cy="6858000"/>
          </a:xfrm>
          <a:prstGeom prst="rect">
            <a:avLst/>
          </a:prstGeom>
          <a:solidFill>
            <a:srgbClr val="89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9073026-426A-4AEE-B380-443DBD705F30}"/>
              </a:ext>
            </a:extLst>
          </p:cNvPr>
          <p:cNvGrpSpPr/>
          <p:nvPr/>
        </p:nvGrpSpPr>
        <p:grpSpPr>
          <a:xfrm>
            <a:off x="524866" y="435084"/>
            <a:ext cx="552450" cy="110490"/>
            <a:chOff x="628650" y="575310"/>
            <a:chExt cx="552450" cy="110490"/>
          </a:xfrm>
        </p:grpSpPr>
        <p:sp>
          <p:nvSpPr>
            <p:cNvPr id="24" name="Oval 23">
              <a:extLst>
                <a:ext uri="{FF2B5EF4-FFF2-40B4-BE49-F238E27FC236}">
                  <a16:creationId xmlns:a16="http://schemas.microsoft.com/office/drawing/2014/main" id="{4F4E968E-3FD1-4BA4-AC4C-D12F890361DB}"/>
                </a:ext>
              </a:extLst>
            </p:cNvPr>
            <p:cNvSpPr/>
            <p:nvPr/>
          </p:nvSpPr>
          <p:spPr>
            <a:xfrm>
              <a:off x="628650" y="575310"/>
              <a:ext cx="110490" cy="1104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Oval 24">
              <a:extLst>
                <a:ext uri="{FF2B5EF4-FFF2-40B4-BE49-F238E27FC236}">
                  <a16:creationId xmlns:a16="http://schemas.microsoft.com/office/drawing/2014/main" id="{6471AE5B-7824-4C8B-B0D0-09113F8F009D}"/>
                </a:ext>
              </a:extLst>
            </p:cNvPr>
            <p:cNvSpPr/>
            <p:nvPr/>
          </p:nvSpPr>
          <p:spPr>
            <a:xfrm>
              <a:off x="775970" y="575310"/>
              <a:ext cx="110490" cy="1104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Oval 25">
              <a:extLst>
                <a:ext uri="{FF2B5EF4-FFF2-40B4-BE49-F238E27FC236}">
                  <a16:creationId xmlns:a16="http://schemas.microsoft.com/office/drawing/2014/main" id="{BDE799C6-8406-4F37-B30E-7868E56F2D96}"/>
                </a:ext>
              </a:extLst>
            </p:cNvPr>
            <p:cNvSpPr/>
            <p:nvPr/>
          </p:nvSpPr>
          <p:spPr>
            <a:xfrm>
              <a:off x="923290" y="575310"/>
              <a:ext cx="110490" cy="11049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Oval 26">
              <a:extLst>
                <a:ext uri="{FF2B5EF4-FFF2-40B4-BE49-F238E27FC236}">
                  <a16:creationId xmlns:a16="http://schemas.microsoft.com/office/drawing/2014/main" id="{F0168E48-8FD9-449E-BB25-89977746A417}"/>
                </a:ext>
              </a:extLst>
            </p:cNvPr>
            <p:cNvSpPr/>
            <p:nvPr/>
          </p:nvSpPr>
          <p:spPr>
            <a:xfrm>
              <a:off x="1070610" y="575310"/>
              <a:ext cx="110490" cy="1104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8" name="Rectangle 27">
            <a:extLst>
              <a:ext uri="{FF2B5EF4-FFF2-40B4-BE49-F238E27FC236}">
                <a16:creationId xmlns:a16="http://schemas.microsoft.com/office/drawing/2014/main" id="{9F39266D-F3D1-4984-9742-85F6A073245B}"/>
              </a:ext>
            </a:extLst>
          </p:cNvPr>
          <p:cNvSpPr/>
          <p:nvPr/>
        </p:nvSpPr>
        <p:spPr>
          <a:xfrm rot="5400000">
            <a:off x="2226052" y="-547890"/>
            <a:ext cx="45719" cy="2076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0">
            <a:extLst>
              <a:ext uri="{FF2B5EF4-FFF2-40B4-BE49-F238E27FC236}">
                <a16:creationId xmlns:a16="http://schemas.microsoft.com/office/drawing/2014/main" id="{2A6B7985-82DD-41B1-B190-861F3FEA6A7C}"/>
              </a:ext>
            </a:extLst>
          </p:cNvPr>
          <p:cNvSpPr txBox="1"/>
          <p:nvPr/>
        </p:nvSpPr>
        <p:spPr>
          <a:xfrm>
            <a:off x="3450680" y="157661"/>
            <a:ext cx="8056279" cy="646331"/>
          </a:xfrm>
          <a:prstGeom prst="rect">
            <a:avLst/>
          </a:prstGeom>
          <a:noFill/>
        </p:spPr>
        <p:txBody>
          <a:bodyPr wrap="square" rtlCol="0">
            <a:spAutoFit/>
          </a:bodyPr>
          <a:lstStyle/>
          <a:p>
            <a:pPr algn="r"/>
            <a:r>
              <a:rPr lang="en-US" sz="3600" b="1" dirty="0">
                <a:latin typeface="+mj-lt"/>
              </a:rPr>
              <a:t>Global Climate Discussions</a:t>
            </a:r>
            <a:endParaRPr lang="id-ID" sz="3600" b="1" dirty="0">
              <a:latin typeface="+mj-lt"/>
            </a:endParaRPr>
          </a:p>
        </p:txBody>
      </p:sp>
      <p:sp>
        <p:nvSpPr>
          <p:cNvPr id="2" name="TextBox 1">
            <a:extLst>
              <a:ext uri="{FF2B5EF4-FFF2-40B4-BE49-F238E27FC236}">
                <a16:creationId xmlns:a16="http://schemas.microsoft.com/office/drawing/2014/main" id="{50376999-4E15-4797-8330-4535A5A2BF75}"/>
              </a:ext>
            </a:extLst>
          </p:cNvPr>
          <p:cNvSpPr txBox="1"/>
          <p:nvPr/>
        </p:nvSpPr>
        <p:spPr>
          <a:xfrm>
            <a:off x="524866" y="1865599"/>
            <a:ext cx="6119683" cy="5816977"/>
          </a:xfrm>
          <a:prstGeom prst="rect">
            <a:avLst/>
          </a:prstGeom>
          <a:noFill/>
        </p:spPr>
        <p:txBody>
          <a:bodyPr wrap="square" rtlCol="0">
            <a:spAutoFit/>
          </a:bodyPr>
          <a:lstStyle/>
          <a:p>
            <a:pPr marL="285750" indent="-285750">
              <a:spcBef>
                <a:spcPts val="600"/>
              </a:spcBef>
              <a:buFont typeface="Wingdings" panose="05000000000000000000" pitchFamily="2" charset="2"/>
              <a:buChar char="§"/>
            </a:pPr>
            <a:r>
              <a:rPr lang="en-US" dirty="0"/>
              <a:t>COP 27 highlight the needs to rapidly transition to low carbon development to avert climate crisis</a:t>
            </a:r>
          </a:p>
          <a:p>
            <a:pPr marL="285750" indent="-285750">
              <a:spcBef>
                <a:spcPts val="600"/>
              </a:spcBef>
              <a:buFont typeface="Wingdings" panose="05000000000000000000" pitchFamily="2" charset="2"/>
              <a:buChar char="§"/>
            </a:pPr>
            <a:r>
              <a:rPr lang="en-US" dirty="0"/>
              <a:t>Highlight the importance of </a:t>
            </a:r>
            <a:r>
              <a:rPr lang="en-US" b="1" dirty="0">
                <a:solidFill>
                  <a:srgbClr val="C00000"/>
                </a:solidFill>
              </a:rPr>
              <a:t>mobilizing finance </a:t>
            </a:r>
            <a:r>
              <a:rPr lang="en-US" dirty="0"/>
              <a:t>for climate mitigation and adaptation</a:t>
            </a:r>
          </a:p>
          <a:p>
            <a:pPr marL="285750" indent="-285750">
              <a:spcBef>
                <a:spcPts val="600"/>
              </a:spcBef>
              <a:buFont typeface="Wingdings" panose="05000000000000000000" pitchFamily="2" charset="2"/>
              <a:buChar char="§"/>
            </a:pPr>
            <a:r>
              <a:rPr lang="en-US" dirty="0"/>
              <a:t>Only </a:t>
            </a:r>
            <a:r>
              <a:rPr lang="en-US" b="1" dirty="0">
                <a:solidFill>
                  <a:srgbClr val="CA2430"/>
                </a:solidFill>
              </a:rPr>
              <a:t>less than 10 percent of climate finance </a:t>
            </a:r>
            <a:r>
              <a:rPr lang="en-US" dirty="0"/>
              <a:t>flows to local level </a:t>
            </a:r>
          </a:p>
          <a:p>
            <a:pPr marL="285750" indent="-285750">
              <a:spcBef>
                <a:spcPts val="600"/>
              </a:spcBef>
              <a:buFont typeface="Wingdings" panose="05000000000000000000" pitchFamily="2" charset="2"/>
              <a:buChar char="§"/>
            </a:pPr>
            <a:r>
              <a:rPr lang="en-US" dirty="0"/>
              <a:t>Social dimensions are often sidelined in the conversation but it is changing</a:t>
            </a:r>
          </a:p>
          <a:p>
            <a:pPr marL="285750" indent="-285750">
              <a:spcBef>
                <a:spcPts val="600"/>
              </a:spcBef>
              <a:buFont typeface="Wingdings" panose="05000000000000000000" pitchFamily="2" charset="2"/>
              <a:buChar char="§"/>
            </a:pPr>
            <a:r>
              <a:rPr lang="en-US" dirty="0"/>
              <a:t>Ensuring that transition to decarbonization of energy system is ‘just’ (</a:t>
            </a:r>
            <a:r>
              <a:rPr lang="en-US" b="1" dirty="0">
                <a:solidFill>
                  <a:srgbClr val="C00000"/>
                </a:solidFill>
              </a:rPr>
              <a:t>Just Transition</a:t>
            </a:r>
            <a:r>
              <a:rPr lang="en-US" dirty="0"/>
              <a:t>)</a:t>
            </a:r>
          </a:p>
          <a:p>
            <a:pPr marL="285750" indent="-285750">
              <a:spcBef>
                <a:spcPts val="600"/>
              </a:spcBef>
              <a:buFont typeface="Wingdings" panose="05000000000000000000" pitchFamily="2" charset="2"/>
              <a:buChar char="§"/>
            </a:pPr>
            <a:r>
              <a:rPr lang="en-US" dirty="0"/>
              <a:t>Loss and damage fund</a:t>
            </a:r>
          </a:p>
          <a:p>
            <a:pPr marL="285750" indent="-285750">
              <a:spcBef>
                <a:spcPts val="600"/>
              </a:spcBef>
              <a:buFont typeface="Wingdings" panose="05000000000000000000" pitchFamily="2" charset="2"/>
              <a:buChar char="§"/>
            </a:pPr>
            <a:endParaRPr lang="en-US" dirty="0"/>
          </a:p>
          <a:p>
            <a:pPr algn="just"/>
            <a:endParaRPr lang="en-US" dirty="0"/>
          </a:p>
          <a:p>
            <a:pPr marL="285750" indent="-285750" algn="just">
              <a:buFont typeface="Wingdings" panose="05000000000000000000" pitchFamily="2" charset="2"/>
              <a:buChar char="§"/>
            </a:pPr>
            <a:endParaRPr lang="en-US" dirty="0"/>
          </a:p>
          <a:p>
            <a:pPr marL="285750" indent="-285750" algn="just">
              <a:buFont typeface="Wingdings" panose="05000000000000000000" pitchFamily="2" charset="2"/>
              <a:buChar char="§"/>
            </a:pPr>
            <a:endParaRPr lang="en-US" dirty="0"/>
          </a:p>
          <a:p>
            <a:pPr algn="just"/>
            <a:endParaRPr lang="en-US" dirty="0"/>
          </a:p>
          <a:p>
            <a:pPr marL="285750" indent="-285750" algn="just">
              <a:buFont typeface="Wingdings" panose="05000000000000000000" pitchFamily="2" charset="2"/>
              <a:buChar char="§"/>
            </a:pPr>
            <a:endParaRPr lang="en-US" dirty="0"/>
          </a:p>
          <a:p>
            <a:pPr marL="285750" indent="-285750" algn="just">
              <a:buFont typeface="Wingdings" panose="05000000000000000000" pitchFamily="2" charset="2"/>
              <a:buChar char="§"/>
            </a:pPr>
            <a:endParaRPr lang="en-US" sz="1800" dirty="0"/>
          </a:p>
          <a:p>
            <a:endParaRPr lang="en-US" dirty="0"/>
          </a:p>
        </p:txBody>
      </p:sp>
      <p:pic>
        <p:nvPicPr>
          <p:cNvPr id="1030" name="Picture 6" descr="COP27: UN Climate Negotiations Face Major Challenges -  Rosa-Luxemburg-Stiftung">
            <a:extLst>
              <a:ext uri="{FF2B5EF4-FFF2-40B4-BE49-F238E27FC236}">
                <a16:creationId xmlns:a16="http://schemas.microsoft.com/office/drawing/2014/main" id="{F0381B5B-9FED-4148-9272-993418FA7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0408" y="1763486"/>
            <a:ext cx="4928397" cy="389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066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A57F5D4-602D-46FA-B10F-6DEFD9D17616}"/>
              </a:ext>
            </a:extLst>
          </p:cNvPr>
          <p:cNvSpPr/>
          <p:nvPr/>
        </p:nvSpPr>
        <p:spPr>
          <a:xfrm>
            <a:off x="11601147" y="0"/>
            <a:ext cx="590852" cy="6858000"/>
          </a:xfrm>
          <a:prstGeom prst="rect">
            <a:avLst/>
          </a:prstGeom>
          <a:solidFill>
            <a:srgbClr val="89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9073026-426A-4AEE-B380-443DBD705F30}"/>
              </a:ext>
            </a:extLst>
          </p:cNvPr>
          <p:cNvGrpSpPr/>
          <p:nvPr/>
        </p:nvGrpSpPr>
        <p:grpSpPr>
          <a:xfrm>
            <a:off x="524866" y="435084"/>
            <a:ext cx="552450" cy="110490"/>
            <a:chOff x="628650" y="575310"/>
            <a:chExt cx="552450" cy="110490"/>
          </a:xfrm>
        </p:grpSpPr>
        <p:sp>
          <p:nvSpPr>
            <p:cNvPr id="24" name="Oval 23">
              <a:extLst>
                <a:ext uri="{FF2B5EF4-FFF2-40B4-BE49-F238E27FC236}">
                  <a16:creationId xmlns:a16="http://schemas.microsoft.com/office/drawing/2014/main" id="{4F4E968E-3FD1-4BA4-AC4C-D12F890361DB}"/>
                </a:ext>
              </a:extLst>
            </p:cNvPr>
            <p:cNvSpPr/>
            <p:nvPr/>
          </p:nvSpPr>
          <p:spPr>
            <a:xfrm>
              <a:off x="628650" y="575310"/>
              <a:ext cx="110490" cy="1104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Oval 24">
              <a:extLst>
                <a:ext uri="{FF2B5EF4-FFF2-40B4-BE49-F238E27FC236}">
                  <a16:creationId xmlns:a16="http://schemas.microsoft.com/office/drawing/2014/main" id="{6471AE5B-7824-4C8B-B0D0-09113F8F009D}"/>
                </a:ext>
              </a:extLst>
            </p:cNvPr>
            <p:cNvSpPr/>
            <p:nvPr/>
          </p:nvSpPr>
          <p:spPr>
            <a:xfrm>
              <a:off x="775970" y="575310"/>
              <a:ext cx="110490" cy="1104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Oval 25">
              <a:extLst>
                <a:ext uri="{FF2B5EF4-FFF2-40B4-BE49-F238E27FC236}">
                  <a16:creationId xmlns:a16="http://schemas.microsoft.com/office/drawing/2014/main" id="{BDE799C6-8406-4F37-B30E-7868E56F2D96}"/>
                </a:ext>
              </a:extLst>
            </p:cNvPr>
            <p:cNvSpPr/>
            <p:nvPr/>
          </p:nvSpPr>
          <p:spPr>
            <a:xfrm>
              <a:off x="923290" y="575310"/>
              <a:ext cx="110490" cy="11049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Oval 26">
              <a:extLst>
                <a:ext uri="{FF2B5EF4-FFF2-40B4-BE49-F238E27FC236}">
                  <a16:creationId xmlns:a16="http://schemas.microsoft.com/office/drawing/2014/main" id="{F0168E48-8FD9-449E-BB25-89977746A417}"/>
                </a:ext>
              </a:extLst>
            </p:cNvPr>
            <p:cNvSpPr/>
            <p:nvPr/>
          </p:nvSpPr>
          <p:spPr>
            <a:xfrm>
              <a:off x="1070610" y="575310"/>
              <a:ext cx="110490" cy="1104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8" name="Rectangle 27">
            <a:extLst>
              <a:ext uri="{FF2B5EF4-FFF2-40B4-BE49-F238E27FC236}">
                <a16:creationId xmlns:a16="http://schemas.microsoft.com/office/drawing/2014/main" id="{9F39266D-F3D1-4984-9742-85F6A073245B}"/>
              </a:ext>
            </a:extLst>
          </p:cNvPr>
          <p:cNvSpPr/>
          <p:nvPr/>
        </p:nvSpPr>
        <p:spPr>
          <a:xfrm rot="5400000">
            <a:off x="2226052" y="-547890"/>
            <a:ext cx="45719" cy="2076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0">
            <a:extLst>
              <a:ext uri="{FF2B5EF4-FFF2-40B4-BE49-F238E27FC236}">
                <a16:creationId xmlns:a16="http://schemas.microsoft.com/office/drawing/2014/main" id="{2A6B7985-82DD-41B1-B190-861F3FEA6A7C}"/>
              </a:ext>
            </a:extLst>
          </p:cNvPr>
          <p:cNvSpPr txBox="1"/>
          <p:nvPr/>
        </p:nvSpPr>
        <p:spPr>
          <a:xfrm>
            <a:off x="3450680" y="157661"/>
            <a:ext cx="8056279" cy="646331"/>
          </a:xfrm>
          <a:prstGeom prst="rect">
            <a:avLst/>
          </a:prstGeom>
          <a:noFill/>
        </p:spPr>
        <p:txBody>
          <a:bodyPr wrap="square" rtlCol="0">
            <a:spAutoFit/>
          </a:bodyPr>
          <a:lstStyle/>
          <a:p>
            <a:pPr algn="r"/>
            <a:r>
              <a:rPr lang="en-US" sz="3600" b="1" dirty="0">
                <a:latin typeface="+mj-lt"/>
              </a:rPr>
              <a:t>Disproportionate Impacts of CC</a:t>
            </a:r>
            <a:endParaRPr lang="id-ID" sz="3600" b="1" dirty="0">
              <a:latin typeface="+mj-lt"/>
            </a:endParaRPr>
          </a:p>
        </p:txBody>
      </p:sp>
      <p:sp>
        <p:nvSpPr>
          <p:cNvPr id="20" name="Rectangle 19">
            <a:extLst>
              <a:ext uri="{FF2B5EF4-FFF2-40B4-BE49-F238E27FC236}">
                <a16:creationId xmlns:a16="http://schemas.microsoft.com/office/drawing/2014/main" id="{7ADCBEC2-0B1E-4834-9784-3D80B343BF95}"/>
              </a:ext>
            </a:extLst>
          </p:cNvPr>
          <p:cNvSpPr/>
          <p:nvPr/>
        </p:nvSpPr>
        <p:spPr>
          <a:xfrm>
            <a:off x="524075" y="1557584"/>
            <a:ext cx="6544556" cy="2923877"/>
          </a:xfrm>
          <a:prstGeom prst="rect">
            <a:avLst/>
          </a:prstGeom>
          <a:noFill/>
        </p:spPr>
        <p:txBody>
          <a:bodyPr wrap="square">
            <a:spAutoFit/>
          </a:bodyPr>
          <a:lstStyle/>
          <a:p>
            <a:pPr marL="914400" indent="-515938">
              <a:spcAft>
                <a:spcPts val="600"/>
              </a:spcAft>
              <a:buFont typeface="Wingdings" panose="05000000000000000000" pitchFamily="2" charset="2"/>
              <a:buChar char="§"/>
            </a:pPr>
            <a:r>
              <a:rPr lang="en-US" dirty="0"/>
              <a:t>Communities’ climate vulnerabilities are influenced by </a:t>
            </a:r>
            <a:r>
              <a:rPr lang="en-US" b="1" dirty="0"/>
              <a:t>multidimensional factors </a:t>
            </a:r>
            <a:r>
              <a:rPr lang="en-US" dirty="0"/>
              <a:t>(e.g. poverty, access to resources, geography, gender, ethnic identities, among others)</a:t>
            </a:r>
          </a:p>
          <a:p>
            <a:pPr marL="398462">
              <a:spcAft>
                <a:spcPts val="600"/>
              </a:spcAft>
            </a:pPr>
            <a:endParaRPr lang="en-US" dirty="0"/>
          </a:p>
          <a:p>
            <a:pPr marL="914400" indent="-515938">
              <a:buFont typeface="Wingdings" panose="05000000000000000000" pitchFamily="2" charset="2"/>
              <a:buChar char="§"/>
            </a:pPr>
            <a:r>
              <a:rPr lang="en-US" dirty="0"/>
              <a:t>Different social groups have different </a:t>
            </a:r>
            <a:r>
              <a:rPr lang="en-US" b="1" dirty="0"/>
              <a:t>adaptive capacities</a:t>
            </a:r>
            <a:r>
              <a:rPr lang="en-US" dirty="0"/>
              <a:t> to cope with climate change impacts</a:t>
            </a:r>
            <a:endParaRPr lang="en-US" b="1" dirty="0"/>
          </a:p>
          <a:p>
            <a:pPr marL="398462"/>
            <a:endParaRPr lang="en-US" sz="1600" dirty="0"/>
          </a:p>
          <a:p>
            <a:pPr marL="398462"/>
            <a:endParaRPr lang="en-US" sz="1600" dirty="0"/>
          </a:p>
          <a:p>
            <a:pPr algn="just">
              <a:spcAft>
                <a:spcPts val="600"/>
              </a:spcAft>
              <a:defRPr/>
            </a:pPr>
            <a:endParaRPr lang="en-US" sz="1600" dirty="0"/>
          </a:p>
        </p:txBody>
      </p:sp>
      <p:pic>
        <p:nvPicPr>
          <p:cNvPr id="18" name="Picture 17">
            <a:extLst>
              <a:ext uri="{FF2B5EF4-FFF2-40B4-BE49-F238E27FC236}">
                <a16:creationId xmlns:a16="http://schemas.microsoft.com/office/drawing/2014/main" id="{4C2E90AF-848A-44BA-BB81-EA7AF39EFA92}"/>
              </a:ext>
            </a:extLst>
          </p:cNvPr>
          <p:cNvPicPr>
            <a:picLocks noChangeAspect="1"/>
          </p:cNvPicPr>
          <p:nvPr/>
        </p:nvPicPr>
        <p:blipFill>
          <a:blip r:embed="rId3"/>
          <a:stretch>
            <a:fillRect/>
          </a:stretch>
        </p:blipFill>
        <p:spPr>
          <a:xfrm>
            <a:off x="7291259" y="1084086"/>
            <a:ext cx="4021157" cy="5215890"/>
          </a:xfrm>
          <a:prstGeom prst="rect">
            <a:avLst/>
          </a:prstGeom>
        </p:spPr>
      </p:pic>
      <p:sp>
        <p:nvSpPr>
          <p:cNvPr id="21" name="TextBox 20">
            <a:extLst>
              <a:ext uri="{FF2B5EF4-FFF2-40B4-BE49-F238E27FC236}">
                <a16:creationId xmlns:a16="http://schemas.microsoft.com/office/drawing/2014/main" id="{A8C10FE2-729F-429E-A847-757D3E107118}"/>
              </a:ext>
            </a:extLst>
          </p:cNvPr>
          <p:cNvSpPr txBox="1"/>
          <p:nvPr/>
        </p:nvSpPr>
        <p:spPr>
          <a:xfrm>
            <a:off x="9744739" y="2547379"/>
            <a:ext cx="1445775" cy="646331"/>
          </a:xfrm>
          <a:prstGeom prst="rect">
            <a:avLst/>
          </a:prstGeom>
          <a:noFill/>
          <a:ln>
            <a:solidFill>
              <a:schemeClr val="accent1"/>
            </a:solidFill>
          </a:ln>
        </p:spPr>
        <p:txBody>
          <a:bodyPr wrap="square">
            <a:spAutoFit/>
          </a:bodyPr>
          <a:lstStyle/>
          <a:p>
            <a:pPr>
              <a:spcAft>
                <a:spcPts val="1000"/>
              </a:spcAft>
              <a:defRPr/>
            </a:pPr>
            <a:r>
              <a:rPr lang="en-US" sz="1200" b="1" dirty="0"/>
              <a:t>Vietnam: Climate Exposure &amp; SSI Risk</a:t>
            </a:r>
          </a:p>
        </p:txBody>
      </p:sp>
    </p:spTree>
    <p:extLst>
      <p:ext uri="{BB962C8B-B14F-4D97-AF65-F5344CB8AC3E}">
        <p14:creationId xmlns:p14="http://schemas.microsoft.com/office/powerpoint/2010/main" val="1373166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A57F5D4-602D-46FA-B10F-6DEFD9D17616}"/>
              </a:ext>
            </a:extLst>
          </p:cNvPr>
          <p:cNvSpPr/>
          <p:nvPr/>
        </p:nvSpPr>
        <p:spPr>
          <a:xfrm>
            <a:off x="11601147" y="0"/>
            <a:ext cx="590852" cy="6858000"/>
          </a:xfrm>
          <a:prstGeom prst="rect">
            <a:avLst/>
          </a:prstGeom>
          <a:solidFill>
            <a:srgbClr val="89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9073026-426A-4AEE-B380-443DBD705F30}"/>
              </a:ext>
            </a:extLst>
          </p:cNvPr>
          <p:cNvGrpSpPr/>
          <p:nvPr/>
        </p:nvGrpSpPr>
        <p:grpSpPr>
          <a:xfrm>
            <a:off x="524866" y="435084"/>
            <a:ext cx="552450" cy="110490"/>
            <a:chOff x="628650" y="575310"/>
            <a:chExt cx="552450" cy="110490"/>
          </a:xfrm>
        </p:grpSpPr>
        <p:sp>
          <p:nvSpPr>
            <p:cNvPr id="24" name="Oval 23">
              <a:extLst>
                <a:ext uri="{FF2B5EF4-FFF2-40B4-BE49-F238E27FC236}">
                  <a16:creationId xmlns:a16="http://schemas.microsoft.com/office/drawing/2014/main" id="{4F4E968E-3FD1-4BA4-AC4C-D12F890361DB}"/>
                </a:ext>
              </a:extLst>
            </p:cNvPr>
            <p:cNvSpPr/>
            <p:nvPr/>
          </p:nvSpPr>
          <p:spPr>
            <a:xfrm>
              <a:off x="628650" y="575310"/>
              <a:ext cx="110490" cy="1104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Oval 24">
              <a:extLst>
                <a:ext uri="{FF2B5EF4-FFF2-40B4-BE49-F238E27FC236}">
                  <a16:creationId xmlns:a16="http://schemas.microsoft.com/office/drawing/2014/main" id="{6471AE5B-7824-4C8B-B0D0-09113F8F009D}"/>
                </a:ext>
              </a:extLst>
            </p:cNvPr>
            <p:cNvSpPr/>
            <p:nvPr/>
          </p:nvSpPr>
          <p:spPr>
            <a:xfrm>
              <a:off x="775970" y="575310"/>
              <a:ext cx="110490" cy="1104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Oval 25">
              <a:extLst>
                <a:ext uri="{FF2B5EF4-FFF2-40B4-BE49-F238E27FC236}">
                  <a16:creationId xmlns:a16="http://schemas.microsoft.com/office/drawing/2014/main" id="{BDE799C6-8406-4F37-B30E-7868E56F2D96}"/>
                </a:ext>
              </a:extLst>
            </p:cNvPr>
            <p:cNvSpPr/>
            <p:nvPr/>
          </p:nvSpPr>
          <p:spPr>
            <a:xfrm>
              <a:off x="923290" y="575310"/>
              <a:ext cx="110490" cy="11049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Oval 26">
              <a:extLst>
                <a:ext uri="{FF2B5EF4-FFF2-40B4-BE49-F238E27FC236}">
                  <a16:creationId xmlns:a16="http://schemas.microsoft.com/office/drawing/2014/main" id="{F0168E48-8FD9-449E-BB25-89977746A417}"/>
                </a:ext>
              </a:extLst>
            </p:cNvPr>
            <p:cNvSpPr/>
            <p:nvPr/>
          </p:nvSpPr>
          <p:spPr>
            <a:xfrm>
              <a:off x="1070610" y="575310"/>
              <a:ext cx="110490" cy="1104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8" name="Rectangle 27">
            <a:extLst>
              <a:ext uri="{FF2B5EF4-FFF2-40B4-BE49-F238E27FC236}">
                <a16:creationId xmlns:a16="http://schemas.microsoft.com/office/drawing/2014/main" id="{9F39266D-F3D1-4984-9742-85F6A073245B}"/>
              </a:ext>
            </a:extLst>
          </p:cNvPr>
          <p:cNvSpPr/>
          <p:nvPr/>
        </p:nvSpPr>
        <p:spPr>
          <a:xfrm rot="5400000">
            <a:off x="2226052" y="-547890"/>
            <a:ext cx="45719" cy="2076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0">
            <a:extLst>
              <a:ext uri="{FF2B5EF4-FFF2-40B4-BE49-F238E27FC236}">
                <a16:creationId xmlns:a16="http://schemas.microsoft.com/office/drawing/2014/main" id="{2A6B7985-82DD-41B1-B190-861F3FEA6A7C}"/>
              </a:ext>
            </a:extLst>
          </p:cNvPr>
          <p:cNvSpPr txBox="1"/>
          <p:nvPr/>
        </p:nvSpPr>
        <p:spPr>
          <a:xfrm>
            <a:off x="3450680" y="157661"/>
            <a:ext cx="8056279" cy="1200329"/>
          </a:xfrm>
          <a:prstGeom prst="rect">
            <a:avLst/>
          </a:prstGeom>
          <a:noFill/>
        </p:spPr>
        <p:txBody>
          <a:bodyPr wrap="square" rtlCol="0">
            <a:spAutoFit/>
          </a:bodyPr>
          <a:lstStyle/>
          <a:p>
            <a:pPr algn="r"/>
            <a:r>
              <a:rPr lang="en-US" sz="3600" b="1" dirty="0">
                <a:latin typeface="+mj-lt"/>
              </a:rPr>
              <a:t>Potential Disproportionate Access to Benefits</a:t>
            </a:r>
            <a:endParaRPr lang="id-ID" sz="3600" b="1" dirty="0">
              <a:latin typeface="+mj-lt"/>
            </a:endParaRPr>
          </a:p>
        </p:txBody>
      </p:sp>
      <p:sp>
        <p:nvSpPr>
          <p:cNvPr id="20" name="Rectangle 19">
            <a:extLst>
              <a:ext uri="{FF2B5EF4-FFF2-40B4-BE49-F238E27FC236}">
                <a16:creationId xmlns:a16="http://schemas.microsoft.com/office/drawing/2014/main" id="{7ADCBEC2-0B1E-4834-9784-3D80B343BF95}"/>
              </a:ext>
            </a:extLst>
          </p:cNvPr>
          <p:cNvSpPr/>
          <p:nvPr/>
        </p:nvSpPr>
        <p:spPr>
          <a:xfrm>
            <a:off x="412490" y="1575562"/>
            <a:ext cx="5487565" cy="3724096"/>
          </a:xfrm>
          <a:prstGeom prst="rect">
            <a:avLst/>
          </a:prstGeom>
          <a:noFill/>
        </p:spPr>
        <p:txBody>
          <a:bodyPr wrap="square">
            <a:spAutoFit/>
          </a:bodyPr>
          <a:lstStyle/>
          <a:p>
            <a:pPr algn="just"/>
            <a:endParaRPr lang="en-US" sz="2000" b="1" dirty="0"/>
          </a:p>
          <a:p>
            <a:r>
              <a:rPr lang="en-US" b="1" dirty="0"/>
              <a:t>Without social consideration, </a:t>
            </a:r>
            <a:r>
              <a:rPr lang="en-US" dirty="0"/>
              <a:t>initiatives to mitigate and adapt to climate change </a:t>
            </a:r>
            <a:r>
              <a:rPr lang="en-US" b="1" dirty="0"/>
              <a:t>might exacerbate existing inequalities and lead to maladaptation</a:t>
            </a:r>
          </a:p>
          <a:p>
            <a:endParaRPr lang="en-US" dirty="0"/>
          </a:p>
          <a:p>
            <a:pPr marL="914400" indent="-574675">
              <a:buFont typeface="Wingdings" panose="05000000000000000000" pitchFamily="2" charset="2"/>
              <a:buChar char="§"/>
            </a:pPr>
            <a:r>
              <a:rPr lang="en-US" dirty="0"/>
              <a:t>Potential uneven access to benefits from climate change initiative (e.g. carbon payments, access to capacity building, information, etc.)</a:t>
            </a:r>
          </a:p>
          <a:p>
            <a:pPr marL="339725"/>
            <a:endParaRPr lang="en-US" b="1" dirty="0"/>
          </a:p>
          <a:p>
            <a:pPr marL="914400" indent="-574675">
              <a:buFont typeface="Wingdings" panose="05000000000000000000" pitchFamily="2" charset="2"/>
              <a:buChar char="§"/>
            </a:pPr>
            <a:r>
              <a:rPr lang="en-US" b="1" dirty="0"/>
              <a:t>Maladaptation: </a:t>
            </a:r>
            <a:r>
              <a:rPr lang="en-US" dirty="0"/>
              <a:t>adapting to sea level rise but neglect social context (example: seawall dams  in Vanua </a:t>
            </a:r>
            <a:r>
              <a:rPr lang="en-US" dirty="0" err="1"/>
              <a:t>Levu</a:t>
            </a:r>
            <a:r>
              <a:rPr lang="en-US" dirty="0"/>
              <a:t> Island, Fiji) </a:t>
            </a:r>
            <a:endParaRPr lang="en-US" sz="1600" dirty="0"/>
          </a:p>
        </p:txBody>
      </p:sp>
      <p:pic>
        <p:nvPicPr>
          <p:cNvPr id="2058" name="Picture 10" descr="Catching maladaptation before it happens | Nature Climate Change">
            <a:extLst>
              <a:ext uri="{FF2B5EF4-FFF2-40B4-BE49-F238E27FC236}">
                <a16:creationId xmlns:a16="http://schemas.microsoft.com/office/drawing/2014/main" id="{0D1D2734-D0A9-405F-B17C-3A66FE22AA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946" y="1858029"/>
            <a:ext cx="5057386" cy="3878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062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1E7177E-4384-4AAA-95E8-DFA3B452F016}"/>
              </a:ext>
            </a:extLst>
          </p:cNvPr>
          <p:cNvGrpSpPr/>
          <p:nvPr/>
        </p:nvGrpSpPr>
        <p:grpSpPr>
          <a:xfrm flipH="1" flipV="1">
            <a:off x="11048340" y="689610"/>
            <a:ext cx="552450" cy="110490"/>
            <a:chOff x="628650" y="575310"/>
            <a:chExt cx="552450" cy="110490"/>
          </a:xfrm>
        </p:grpSpPr>
        <p:sp>
          <p:nvSpPr>
            <p:cNvPr id="9" name="Oval 8">
              <a:extLst>
                <a:ext uri="{FF2B5EF4-FFF2-40B4-BE49-F238E27FC236}">
                  <a16:creationId xmlns:a16="http://schemas.microsoft.com/office/drawing/2014/main" id="{E981602E-B0D9-4314-8D39-00AA338F42B3}"/>
                </a:ext>
              </a:extLst>
            </p:cNvPr>
            <p:cNvSpPr/>
            <p:nvPr/>
          </p:nvSpPr>
          <p:spPr>
            <a:xfrm>
              <a:off x="628650" y="575310"/>
              <a:ext cx="110490" cy="1104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Oval 9">
              <a:extLst>
                <a:ext uri="{FF2B5EF4-FFF2-40B4-BE49-F238E27FC236}">
                  <a16:creationId xmlns:a16="http://schemas.microsoft.com/office/drawing/2014/main" id="{47BB3220-4370-4A77-B88B-1E6138C71BED}"/>
                </a:ext>
              </a:extLst>
            </p:cNvPr>
            <p:cNvSpPr/>
            <p:nvPr/>
          </p:nvSpPr>
          <p:spPr>
            <a:xfrm>
              <a:off x="775970" y="575310"/>
              <a:ext cx="110490" cy="1104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Oval 10">
              <a:extLst>
                <a:ext uri="{FF2B5EF4-FFF2-40B4-BE49-F238E27FC236}">
                  <a16:creationId xmlns:a16="http://schemas.microsoft.com/office/drawing/2014/main" id="{73C7DF94-6A9E-464A-AC8B-EB12517472AA}"/>
                </a:ext>
              </a:extLst>
            </p:cNvPr>
            <p:cNvSpPr/>
            <p:nvPr/>
          </p:nvSpPr>
          <p:spPr>
            <a:xfrm>
              <a:off x="923290" y="575310"/>
              <a:ext cx="110490" cy="11049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Oval 11">
              <a:extLst>
                <a:ext uri="{FF2B5EF4-FFF2-40B4-BE49-F238E27FC236}">
                  <a16:creationId xmlns:a16="http://schemas.microsoft.com/office/drawing/2014/main" id="{FBBAF2BA-3CC5-4FDF-8D80-804F80989706}"/>
                </a:ext>
              </a:extLst>
            </p:cNvPr>
            <p:cNvSpPr/>
            <p:nvPr/>
          </p:nvSpPr>
          <p:spPr>
            <a:xfrm>
              <a:off x="1070610" y="575310"/>
              <a:ext cx="110490" cy="1104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3" name="Rectangle 12">
            <a:extLst>
              <a:ext uri="{FF2B5EF4-FFF2-40B4-BE49-F238E27FC236}">
                <a16:creationId xmlns:a16="http://schemas.microsoft.com/office/drawing/2014/main" id="{DD98C230-CCFC-4518-B33A-9AF18BC7CB67}"/>
              </a:ext>
            </a:extLst>
          </p:cNvPr>
          <p:cNvSpPr/>
          <p:nvPr/>
        </p:nvSpPr>
        <p:spPr>
          <a:xfrm rot="16200000" flipH="1">
            <a:off x="9759621" y="-293370"/>
            <a:ext cx="45719" cy="2076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Box 14">
            <a:extLst>
              <a:ext uri="{FF2B5EF4-FFF2-40B4-BE49-F238E27FC236}">
                <a16:creationId xmlns:a16="http://schemas.microsoft.com/office/drawing/2014/main" id="{44ADAD06-480C-42B7-8448-BC3FF90E312A}"/>
              </a:ext>
            </a:extLst>
          </p:cNvPr>
          <p:cNvSpPr txBox="1"/>
          <p:nvPr/>
        </p:nvSpPr>
        <p:spPr>
          <a:xfrm>
            <a:off x="9339806" y="5736639"/>
            <a:ext cx="671979" cy="646331"/>
          </a:xfrm>
          <a:prstGeom prst="rect">
            <a:avLst/>
          </a:prstGeom>
          <a:noFill/>
        </p:spPr>
        <p:txBody>
          <a:bodyPr wrap="none" rtlCol="0">
            <a:spAutoFit/>
          </a:bodyPr>
          <a:lstStyle/>
          <a:p>
            <a:pPr algn="r"/>
            <a:fld id="{5803FAEB-F34B-4565-A199-CEFBEEE422C5}" type="slidenum">
              <a:rPr lang="id-ID" sz="3600" b="1" smtClean="0">
                <a:solidFill>
                  <a:schemeClr val="accent5"/>
                </a:solidFill>
                <a:latin typeface="+mj-lt"/>
              </a:rPr>
              <a:pPr algn="r"/>
              <a:t>8</a:t>
            </a:fld>
            <a:endParaRPr lang="id-ID" sz="3600" b="1" dirty="0">
              <a:solidFill>
                <a:schemeClr val="accent5"/>
              </a:solidFill>
              <a:latin typeface="+mj-lt"/>
            </a:endParaRPr>
          </a:p>
        </p:txBody>
      </p:sp>
      <p:sp>
        <p:nvSpPr>
          <p:cNvPr id="17" name="TextBox 16">
            <a:extLst>
              <a:ext uri="{FF2B5EF4-FFF2-40B4-BE49-F238E27FC236}">
                <a16:creationId xmlns:a16="http://schemas.microsoft.com/office/drawing/2014/main" id="{2B03AED5-EE1D-4042-A147-50E55231921A}"/>
              </a:ext>
            </a:extLst>
          </p:cNvPr>
          <p:cNvSpPr txBox="1"/>
          <p:nvPr/>
        </p:nvSpPr>
        <p:spPr>
          <a:xfrm>
            <a:off x="451211" y="165760"/>
            <a:ext cx="8679537" cy="1077218"/>
          </a:xfrm>
          <a:prstGeom prst="rect">
            <a:avLst/>
          </a:prstGeom>
          <a:noFill/>
        </p:spPr>
        <p:txBody>
          <a:bodyPr wrap="square" rtlCol="0">
            <a:spAutoFit/>
          </a:bodyPr>
          <a:lstStyle/>
          <a:p>
            <a:r>
              <a:rPr lang="en-US" sz="3200" b="1" dirty="0">
                <a:latin typeface="+mj-lt"/>
              </a:rPr>
              <a:t>Why Local and Community Led Climate Action is Crucial?</a:t>
            </a:r>
            <a:endParaRPr lang="id-ID" sz="3200" b="1" dirty="0">
              <a:latin typeface="+mj-lt"/>
            </a:endParaRPr>
          </a:p>
        </p:txBody>
      </p:sp>
      <p:pic>
        <p:nvPicPr>
          <p:cNvPr id="16" name="Picture 12" descr="4 Strategies for Disaster Relief | Baptist Global Response">
            <a:extLst>
              <a:ext uri="{FF2B5EF4-FFF2-40B4-BE49-F238E27FC236}">
                <a16:creationId xmlns:a16="http://schemas.microsoft.com/office/drawing/2014/main" id="{ADBEB2AE-C7D3-4018-BC86-4AF2080A4E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345" b="-10345"/>
          <a:stretch/>
        </p:blipFill>
        <p:spPr bwMode="auto">
          <a:xfrm>
            <a:off x="1612904" y="1288042"/>
            <a:ext cx="4046220" cy="26974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limate Change is Displacing People Now: Alarmists vs. Skeptics">
            <a:extLst>
              <a:ext uri="{FF2B5EF4-FFF2-40B4-BE49-F238E27FC236}">
                <a16:creationId xmlns:a16="http://schemas.microsoft.com/office/drawing/2014/main" id="{D3B4EE85-9BDD-4A97-9D9E-8FB2A7D6DE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364" t="3960" r="-182" b="8165"/>
          <a:stretch/>
        </p:blipFill>
        <p:spPr bwMode="auto">
          <a:xfrm>
            <a:off x="7465274" y="1289525"/>
            <a:ext cx="3583066" cy="244592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Landslides kill 47 in western India; over 1,000 trapped by floods | Daily  Sabah">
            <a:extLst>
              <a:ext uri="{FF2B5EF4-FFF2-40B4-BE49-F238E27FC236}">
                <a16:creationId xmlns:a16="http://schemas.microsoft.com/office/drawing/2014/main" id="{502156EA-19FB-48F6-A457-0FF04EFA38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8" r="5783" b="16320"/>
          <a:stretch/>
        </p:blipFill>
        <p:spPr bwMode="auto">
          <a:xfrm>
            <a:off x="1623059" y="3949040"/>
            <a:ext cx="404622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7D10EBDD-FC03-421D-A604-E7B7FBB2D848}"/>
              </a:ext>
            </a:extLst>
          </p:cNvPr>
          <p:cNvPicPr>
            <a:picLocks noChangeAspect="1"/>
          </p:cNvPicPr>
          <p:nvPr/>
        </p:nvPicPr>
        <p:blipFill rotWithShape="1">
          <a:blip r:embed="rId6"/>
          <a:srcRect l="7382" t="11672" r="27697" b="21661"/>
          <a:stretch/>
        </p:blipFill>
        <p:spPr>
          <a:xfrm>
            <a:off x="7472759" y="3934790"/>
            <a:ext cx="3575581" cy="2771700"/>
          </a:xfrm>
          <a:prstGeom prst="rect">
            <a:avLst/>
          </a:prstGeom>
        </p:spPr>
      </p:pic>
      <p:sp>
        <p:nvSpPr>
          <p:cNvPr id="2" name="Rectangle 1">
            <a:extLst>
              <a:ext uri="{FF2B5EF4-FFF2-40B4-BE49-F238E27FC236}">
                <a16:creationId xmlns:a16="http://schemas.microsoft.com/office/drawing/2014/main" id="{3C877C54-82BE-40ED-8BB7-A70563A0A49C}"/>
              </a:ext>
            </a:extLst>
          </p:cNvPr>
          <p:cNvSpPr/>
          <p:nvPr/>
        </p:nvSpPr>
        <p:spPr>
          <a:xfrm>
            <a:off x="5162009" y="1487606"/>
            <a:ext cx="2555961" cy="1495080"/>
          </a:xfrm>
          <a:prstGeom prst="rect">
            <a:avLst/>
          </a:prstGeom>
          <a:solidFill>
            <a:srgbClr val="89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Impacts</a:t>
            </a:r>
            <a:r>
              <a:rPr lang="en-US" dirty="0"/>
              <a:t> of climate change are felt first by communities and most vulnerable groups</a:t>
            </a:r>
          </a:p>
        </p:txBody>
      </p:sp>
      <p:sp>
        <p:nvSpPr>
          <p:cNvPr id="25" name="Rectangle 24">
            <a:extLst>
              <a:ext uri="{FF2B5EF4-FFF2-40B4-BE49-F238E27FC236}">
                <a16:creationId xmlns:a16="http://schemas.microsoft.com/office/drawing/2014/main" id="{16B76DEF-F41B-434C-BB3E-603CCCD8A78D}"/>
              </a:ext>
            </a:extLst>
          </p:cNvPr>
          <p:cNvSpPr/>
          <p:nvPr/>
        </p:nvSpPr>
        <p:spPr>
          <a:xfrm>
            <a:off x="5105256" y="3395433"/>
            <a:ext cx="2721428" cy="1080160"/>
          </a:xfrm>
          <a:prstGeom prst="rect">
            <a:avLst/>
          </a:prstGeom>
          <a:solidFill>
            <a:srgbClr val="89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Responses</a:t>
            </a:r>
            <a:r>
              <a:rPr lang="en-US" dirty="0"/>
              <a:t> to a changing climate start with communities through local action</a:t>
            </a:r>
            <a:endParaRPr lang="en-US" b="1" dirty="0"/>
          </a:p>
        </p:txBody>
      </p:sp>
      <p:sp>
        <p:nvSpPr>
          <p:cNvPr id="18" name="Rectangle 17">
            <a:extLst>
              <a:ext uri="{FF2B5EF4-FFF2-40B4-BE49-F238E27FC236}">
                <a16:creationId xmlns:a16="http://schemas.microsoft.com/office/drawing/2014/main" id="{ECD49FEB-8399-4546-B49B-300EB9F913AF}"/>
              </a:ext>
            </a:extLst>
          </p:cNvPr>
          <p:cNvSpPr/>
          <p:nvPr/>
        </p:nvSpPr>
        <p:spPr>
          <a:xfrm>
            <a:off x="5162009" y="5020592"/>
            <a:ext cx="2721428" cy="1080160"/>
          </a:xfrm>
          <a:prstGeom prst="rect">
            <a:avLst/>
          </a:prstGeom>
          <a:solidFill>
            <a:srgbClr val="89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Communities have </a:t>
            </a:r>
            <a:r>
              <a:rPr lang="en-US" b="1" dirty="0"/>
              <a:t>the knowledge, roles and agencies </a:t>
            </a:r>
            <a:r>
              <a:rPr lang="en-US" dirty="0"/>
              <a:t>to contribute to climate actions</a:t>
            </a:r>
            <a:endParaRPr lang="en-US" b="1" dirty="0"/>
          </a:p>
        </p:txBody>
      </p:sp>
    </p:spTree>
    <p:extLst>
      <p:ext uri="{BB962C8B-B14F-4D97-AF65-F5344CB8AC3E}">
        <p14:creationId xmlns:p14="http://schemas.microsoft.com/office/powerpoint/2010/main" val="2869969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54109D-53F1-4613-B0AF-32560D3959D4}"/>
              </a:ext>
            </a:extLst>
          </p:cNvPr>
          <p:cNvGrpSpPr/>
          <p:nvPr/>
        </p:nvGrpSpPr>
        <p:grpSpPr>
          <a:xfrm>
            <a:off x="590853" y="689610"/>
            <a:ext cx="552450" cy="110490"/>
            <a:chOff x="628650" y="575310"/>
            <a:chExt cx="552450" cy="110490"/>
          </a:xfrm>
        </p:grpSpPr>
        <p:sp>
          <p:nvSpPr>
            <p:cNvPr id="3" name="Oval 2">
              <a:extLst>
                <a:ext uri="{FF2B5EF4-FFF2-40B4-BE49-F238E27FC236}">
                  <a16:creationId xmlns:a16="http://schemas.microsoft.com/office/drawing/2014/main" id="{9F34FF60-E4ED-49D0-A1A8-857D5DB7C1B4}"/>
                </a:ext>
              </a:extLst>
            </p:cNvPr>
            <p:cNvSpPr/>
            <p:nvPr/>
          </p:nvSpPr>
          <p:spPr>
            <a:xfrm>
              <a:off x="628650" y="575310"/>
              <a:ext cx="110490" cy="1104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Oval 3">
              <a:extLst>
                <a:ext uri="{FF2B5EF4-FFF2-40B4-BE49-F238E27FC236}">
                  <a16:creationId xmlns:a16="http://schemas.microsoft.com/office/drawing/2014/main" id="{29727572-E37C-452E-B0C4-5AA27359DC2A}"/>
                </a:ext>
              </a:extLst>
            </p:cNvPr>
            <p:cNvSpPr/>
            <p:nvPr/>
          </p:nvSpPr>
          <p:spPr>
            <a:xfrm>
              <a:off x="775970" y="575310"/>
              <a:ext cx="110490" cy="1104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Oval 4">
              <a:extLst>
                <a:ext uri="{FF2B5EF4-FFF2-40B4-BE49-F238E27FC236}">
                  <a16:creationId xmlns:a16="http://schemas.microsoft.com/office/drawing/2014/main" id="{0316561C-1990-488A-BE24-0458E1BF014A}"/>
                </a:ext>
              </a:extLst>
            </p:cNvPr>
            <p:cNvSpPr/>
            <p:nvPr/>
          </p:nvSpPr>
          <p:spPr>
            <a:xfrm>
              <a:off x="923290" y="575310"/>
              <a:ext cx="110490" cy="11049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Oval 5">
              <a:extLst>
                <a:ext uri="{FF2B5EF4-FFF2-40B4-BE49-F238E27FC236}">
                  <a16:creationId xmlns:a16="http://schemas.microsoft.com/office/drawing/2014/main" id="{CF57F123-624E-464F-AB45-0D264E299B6D}"/>
                </a:ext>
              </a:extLst>
            </p:cNvPr>
            <p:cNvSpPr/>
            <p:nvPr/>
          </p:nvSpPr>
          <p:spPr>
            <a:xfrm>
              <a:off x="1070610" y="575310"/>
              <a:ext cx="110490" cy="1104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7" name="Rectangle 6">
            <a:extLst>
              <a:ext uri="{FF2B5EF4-FFF2-40B4-BE49-F238E27FC236}">
                <a16:creationId xmlns:a16="http://schemas.microsoft.com/office/drawing/2014/main" id="{84A3059B-9AFC-41A8-B460-264752B1190C}"/>
              </a:ext>
            </a:extLst>
          </p:cNvPr>
          <p:cNvSpPr/>
          <p:nvPr/>
        </p:nvSpPr>
        <p:spPr>
          <a:xfrm rot="5400000">
            <a:off x="2386303" y="-293370"/>
            <a:ext cx="45719" cy="2076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TextBox 16">
            <a:extLst>
              <a:ext uri="{FF2B5EF4-FFF2-40B4-BE49-F238E27FC236}">
                <a16:creationId xmlns:a16="http://schemas.microsoft.com/office/drawing/2014/main" id="{E3D95EBE-F27B-48E2-B9B2-F95AB160530C}"/>
              </a:ext>
            </a:extLst>
          </p:cNvPr>
          <p:cNvSpPr txBox="1"/>
          <p:nvPr/>
        </p:nvSpPr>
        <p:spPr>
          <a:xfrm>
            <a:off x="4038229" y="432009"/>
            <a:ext cx="7783656" cy="646331"/>
          </a:xfrm>
          <a:prstGeom prst="rect">
            <a:avLst/>
          </a:prstGeom>
          <a:noFill/>
        </p:spPr>
        <p:txBody>
          <a:bodyPr wrap="square" rtlCol="0">
            <a:spAutoFit/>
          </a:bodyPr>
          <a:lstStyle/>
          <a:p>
            <a:pPr algn="r"/>
            <a:r>
              <a:rPr lang="en-US" sz="3600" dirty="0">
                <a:latin typeface="+mj-lt"/>
              </a:rPr>
              <a:t>Climate Resilient Development</a:t>
            </a:r>
            <a:endParaRPr lang="id-ID" sz="3600" dirty="0">
              <a:latin typeface="+mj-lt"/>
            </a:endParaRPr>
          </a:p>
        </p:txBody>
      </p:sp>
      <p:graphicFrame>
        <p:nvGraphicFramePr>
          <p:cNvPr id="13" name="Diagram 12">
            <a:extLst>
              <a:ext uri="{FF2B5EF4-FFF2-40B4-BE49-F238E27FC236}">
                <a16:creationId xmlns:a16="http://schemas.microsoft.com/office/drawing/2014/main" id="{F6897AE3-4629-4955-8263-B77CF66CB295}"/>
              </a:ext>
            </a:extLst>
          </p:cNvPr>
          <p:cNvGraphicFramePr/>
          <p:nvPr/>
        </p:nvGraphicFramePr>
        <p:xfrm>
          <a:off x="-693696" y="385111"/>
          <a:ext cx="9202626" cy="5644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13718917-F632-42FE-9DCF-7DCA25E0F8B2}"/>
              </a:ext>
            </a:extLst>
          </p:cNvPr>
          <p:cNvSpPr txBox="1"/>
          <p:nvPr/>
        </p:nvSpPr>
        <p:spPr>
          <a:xfrm>
            <a:off x="3379101" y="3409303"/>
            <a:ext cx="878784" cy="692497"/>
          </a:xfrm>
          <a:prstGeom prst="rect">
            <a:avLst/>
          </a:prstGeom>
          <a:noFill/>
        </p:spPr>
        <p:txBody>
          <a:bodyPr wrap="square" rtlCol="0">
            <a:spAutoFit/>
          </a:bodyPr>
          <a:lstStyle/>
          <a:p>
            <a:pPr algn="ctr"/>
            <a:r>
              <a:rPr lang="en-US" sz="1300" b="1" dirty="0"/>
              <a:t>Climate Resilient</a:t>
            </a:r>
          </a:p>
          <a:p>
            <a:pPr algn="ctr"/>
            <a:r>
              <a:rPr lang="en-US" sz="1300" b="1" dirty="0"/>
              <a:t>Develop.</a:t>
            </a:r>
          </a:p>
        </p:txBody>
      </p:sp>
      <p:sp>
        <p:nvSpPr>
          <p:cNvPr id="18" name="TextBox 17">
            <a:extLst>
              <a:ext uri="{FF2B5EF4-FFF2-40B4-BE49-F238E27FC236}">
                <a16:creationId xmlns:a16="http://schemas.microsoft.com/office/drawing/2014/main" id="{3D7AC000-02CF-4246-84BE-4B6D11527F07}"/>
              </a:ext>
            </a:extLst>
          </p:cNvPr>
          <p:cNvSpPr txBox="1"/>
          <p:nvPr/>
        </p:nvSpPr>
        <p:spPr>
          <a:xfrm>
            <a:off x="3209362" y="5198915"/>
            <a:ext cx="1048523" cy="492443"/>
          </a:xfrm>
          <a:prstGeom prst="rect">
            <a:avLst/>
          </a:prstGeom>
          <a:noFill/>
        </p:spPr>
        <p:txBody>
          <a:bodyPr wrap="square" rtlCol="0">
            <a:spAutoFit/>
          </a:bodyPr>
          <a:lstStyle/>
          <a:p>
            <a:pPr algn="ctr"/>
            <a:r>
              <a:rPr lang="en-US" sz="1300" b="1" dirty="0"/>
              <a:t>Co-benefits</a:t>
            </a:r>
          </a:p>
        </p:txBody>
      </p:sp>
      <p:cxnSp>
        <p:nvCxnSpPr>
          <p:cNvPr id="22" name="Straight Connector 21">
            <a:extLst>
              <a:ext uri="{FF2B5EF4-FFF2-40B4-BE49-F238E27FC236}">
                <a16:creationId xmlns:a16="http://schemas.microsoft.com/office/drawing/2014/main" id="{39C9881A-F54E-4D30-877F-36B64ACAE605}"/>
              </a:ext>
            </a:extLst>
          </p:cNvPr>
          <p:cNvCxnSpPr/>
          <p:nvPr/>
        </p:nvCxnSpPr>
        <p:spPr>
          <a:xfrm>
            <a:off x="2409162" y="6045229"/>
            <a:ext cx="2778369"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17E5E1D-F5EC-4FBA-860D-A78550461AAA}"/>
              </a:ext>
            </a:extLst>
          </p:cNvPr>
          <p:cNvSpPr txBox="1"/>
          <p:nvPr/>
        </p:nvSpPr>
        <p:spPr>
          <a:xfrm>
            <a:off x="2084746" y="5752089"/>
            <a:ext cx="3467493" cy="338554"/>
          </a:xfrm>
          <a:prstGeom prst="rect">
            <a:avLst/>
          </a:prstGeom>
          <a:noFill/>
        </p:spPr>
        <p:txBody>
          <a:bodyPr wrap="square" rtlCol="0">
            <a:spAutoFit/>
          </a:bodyPr>
          <a:lstStyle/>
          <a:p>
            <a:pPr algn="ctr"/>
            <a:r>
              <a:rPr lang="en-US" sz="1600" b="1" dirty="0"/>
              <a:t>Mitigation-adaptation continuum*</a:t>
            </a:r>
          </a:p>
        </p:txBody>
      </p:sp>
      <p:sp>
        <p:nvSpPr>
          <p:cNvPr id="8" name="TextBox 7">
            <a:extLst>
              <a:ext uri="{FF2B5EF4-FFF2-40B4-BE49-F238E27FC236}">
                <a16:creationId xmlns:a16="http://schemas.microsoft.com/office/drawing/2014/main" id="{A0369731-64DC-4609-A3C1-1BDA5AB4CD6A}"/>
              </a:ext>
            </a:extLst>
          </p:cNvPr>
          <p:cNvSpPr txBox="1"/>
          <p:nvPr/>
        </p:nvSpPr>
        <p:spPr>
          <a:xfrm>
            <a:off x="6583530" y="1808069"/>
            <a:ext cx="5321567" cy="2945935"/>
          </a:xfrm>
          <a:prstGeom prst="rect">
            <a:avLst/>
          </a:prstGeom>
          <a:noFill/>
        </p:spPr>
        <p:txBody>
          <a:bodyPr wrap="square" rtlCol="0">
            <a:spAutoFit/>
          </a:bodyPr>
          <a:lstStyle/>
          <a:p>
            <a:pPr marL="285750" indent="-285750">
              <a:lnSpc>
                <a:spcPct val="109000"/>
              </a:lnSpc>
              <a:spcAft>
                <a:spcPts val="600"/>
              </a:spcAft>
              <a:buFont typeface="Wingdings" panose="05000000000000000000" pitchFamily="2" charset="2"/>
              <a:buChar char="§"/>
            </a:pPr>
            <a:r>
              <a:rPr lang="en-US" b="1" dirty="0">
                <a:solidFill>
                  <a:srgbClr val="DDAC29"/>
                </a:solidFill>
              </a:rPr>
              <a:t>Climate resilient development</a:t>
            </a:r>
            <a:r>
              <a:rPr lang="en-US" b="1" dirty="0"/>
              <a:t>: </a:t>
            </a:r>
            <a:r>
              <a:rPr lang="en-US" dirty="0"/>
              <a:t>combining climate adaptation and mitigation strategies to support sustainable development for </a:t>
            </a:r>
            <a:r>
              <a:rPr lang="en-US" b="1" dirty="0"/>
              <a:t>everyone</a:t>
            </a:r>
          </a:p>
          <a:p>
            <a:pPr>
              <a:lnSpc>
                <a:spcPct val="109000"/>
              </a:lnSpc>
              <a:spcAft>
                <a:spcPts val="600"/>
              </a:spcAft>
            </a:pPr>
            <a:endParaRPr lang="en-US" b="1" dirty="0">
              <a:solidFill>
                <a:schemeClr val="bg2">
                  <a:lumMod val="50000"/>
                </a:schemeClr>
              </a:solidFill>
            </a:endParaRPr>
          </a:p>
          <a:p>
            <a:pPr marL="285750" indent="-285750">
              <a:lnSpc>
                <a:spcPct val="109000"/>
              </a:lnSpc>
              <a:spcAft>
                <a:spcPts val="600"/>
              </a:spcAft>
              <a:buFont typeface="Wingdings" panose="05000000000000000000" pitchFamily="2" charset="2"/>
              <a:buChar char="§"/>
            </a:pPr>
            <a:r>
              <a:rPr lang="en-US" b="1" dirty="0">
                <a:solidFill>
                  <a:srgbClr val="DDAC29"/>
                </a:solidFill>
              </a:rPr>
              <a:t>Co-benefits: </a:t>
            </a:r>
            <a:r>
              <a:rPr lang="en-US" dirty="0"/>
              <a:t>positive secondary effects generated from adaptation and mitigation initiatives (e.g. cleaner air, energy security, green livelihoods, biodiversity improvement, </a:t>
            </a:r>
            <a:r>
              <a:rPr lang="en-US" b="1" dirty="0"/>
              <a:t>social inclusion/empowerment</a:t>
            </a:r>
            <a:r>
              <a:rPr lang="en-US" dirty="0"/>
              <a:t>)</a:t>
            </a:r>
          </a:p>
        </p:txBody>
      </p:sp>
      <p:sp>
        <p:nvSpPr>
          <p:cNvPr id="19" name="TextBox 18">
            <a:extLst>
              <a:ext uri="{FF2B5EF4-FFF2-40B4-BE49-F238E27FC236}">
                <a16:creationId xmlns:a16="http://schemas.microsoft.com/office/drawing/2014/main" id="{D303A2EE-1459-4B6D-8514-B329EFF054E0}"/>
              </a:ext>
            </a:extLst>
          </p:cNvPr>
          <p:cNvSpPr txBox="1"/>
          <p:nvPr/>
        </p:nvSpPr>
        <p:spPr>
          <a:xfrm>
            <a:off x="2202331" y="6045361"/>
            <a:ext cx="3893669" cy="276999"/>
          </a:xfrm>
          <a:prstGeom prst="rect">
            <a:avLst/>
          </a:prstGeom>
          <a:noFill/>
        </p:spPr>
        <p:txBody>
          <a:bodyPr wrap="square" rtlCol="0">
            <a:spAutoFit/>
          </a:bodyPr>
          <a:lstStyle/>
          <a:p>
            <a:r>
              <a:rPr lang="en-US" sz="1200" dirty="0"/>
              <a:t>* Adapted from Mitchell and Maxwell (2010)</a:t>
            </a:r>
          </a:p>
        </p:txBody>
      </p:sp>
      <p:sp>
        <p:nvSpPr>
          <p:cNvPr id="10" name="Arrow: Down 9">
            <a:extLst>
              <a:ext uri="{FF2B5EF4-FFF2-40B4-BE49-F238E27FC236}">
                <a16:creationId xmlns:a16="http://schemas.microsoft.com/office/drawing/2014/main" id="{1CF0B604-B6BE-4A1F-B11E-2E142B5D5BDE}"/>
              </a:ext>
            </a:extLst>
          </p:cNvPr>
          <p:cNvSpPr/>
          <p:nvPr/>
        </p:nvSpPr>
        <p:spPr>
          <a:xfrm>
            <a:off x="3603011" y="4891963"/>
            <a:ext cx="283189" cy="3068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159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SI Roboto">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9893</TotalTime>
  <Words>1201</Words>
  <Application>Microsoft Office PowerPoint</Application>
  <PresentationFormat>Widescreen</PresentationFormat>
  <Paragraphs>145</Paragraphs>
  <Slides>18</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Roboto Black</vt:lpstr>
      <vt:lpstr>Roboto</vt:lpstr>
      <vt:lpstr>Verdana</vt:lpstr>
      <vt:lpstr>Arial</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Indigenous Peoples and Ethnic Minorities in East Asia and the Pacific:  2021 Stock-Take</dc:title>
  <dc:creator>Glenn Morgan</dc:creator>
  <cp:lastModifiedBy>Sophia V. Georgieva</cp:lastModifiedBy>
  <cp:revision>212</cp:revision>
  <cp:lastPrinted>2022-05-18T19:16:40Z</cp:lastPrinted>
  <dcterms:created xsi:type="dcterms:W3CDTF">2021-10-31T15:54:40Z</dcterms:created>
  <dcterms:modified xsi:type="dcterms:W3CDTF">2022-12-06T06:54:58Z</dcterms:modified>
</cp:coreProperties>
</file>