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handoutMasterIdLst>
    <p:handoutMasterId r:id="rId20"/>
  </p:handoutMasterIdLst>
  <p:sldIdLst>
    <p:sldId id="473" r:id="rId2"/>
    <p:sldId id="562" r:id="rId3"/>
    <p:sldId id="569" r:id="rId4"/>
    <p:sldId id="572" r:id="rId5"/>
    <p:sldId id="578" r:id="rId6"/>
    <p:sldId id="556" r:id="rId7"/>
    <p:sldId id="557" r:id="rId8"/>
    <p:sldId id="574" r:id="rId9"/>
    <p:sldId id="577" r:id="rId10"/>
    <p:sldId id="576" r:id="rId11"/>
    <p:sldId id="573" r:id="rId12"/>
    <p:sldId id="561" r:id="rId13"/>
    <p:sldId id="570" r:id="rId14"/>
    <p:sldId id="536" r:id="rId15"/>
    <p:sldId id="566" r:id="rId16"/>
    <p:sldId id="567" r:id="rId17"/>
    <p:sldId id="526" r:id="rId18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A44A"/>
    <a:srgbClr val="75D050"/>
    <a:srgbClr val="003300"/>
    <a:srgbClr val="FF0000"/>
    <a:srgbClr val="004821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1" autoAdjust="0"/>
    <p:restoredTop sz="92473" autoAdjust="0"/>
  </p:normalViewPr>
  <p:slideViewPr>
    <p:cSldViewPr>
      <p:cViewPr varScale="1">
        <p:scale>
          <a:sx n="70" d="100"/>
          <a:sy n="70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notesViewPr>
    <p:cSldViewPr>
      <p:cViewPr varScale="1">
        <p:scale>
          <a:sx n="57" d="100"/>
          <a:sy n="57" d="100"/>
        </p:scale>
        <p:origin x="-2616" y="-96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6868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CA46B0-42A4-4366-85CD-89CA385F403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57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85800"/>
            <a:ext cx="4570412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43400"/>
            <a:ext cx="5119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5" tIns="45747" rIns="91495" bIns="45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686800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95" tIns="45747" rIns="91495" bIns="45747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66A9C2-FA63-48EA-88F1-3DDABB4C08B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SVP revoir pour que toutes les slides ait le meme style et soiet coherentes (meme type de police, et meme “politique”, par exemple sur les bullet points)</a:t>
            </a:r>
          </a:p>
          <a:p>
            <a:r>
              <a:rPr lang="en-US" altLang="fr-FR">
                <a:latin typeface="Arial" panose="020B0604020202020204" pitchFamily="34" charset="0"/>
                <a:ea typeface="MS PGothic" panose="020B0600070205080204" pitchFamily="34" charset="-128"/>
              </a:rPr>
              <a:t>SVP evitez trop de couleur differentes, des couleurs c est bien, trop de couleurs ca n’aide pas la lisibilite. </a:t>
            </a:r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FBF221-DD4E-43AD-A81B-10DE5F41B133}" type="slidenum">
              <a:rPr lang="fr-FR" altLang="fr-FR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latin typeface="Times New Roman" panose="02020603050405020304" pitchFamily="18" charset="0"/>
              </a:rPr>
              <a:t>Atelier de lancement  PNDP II  Hilton-Hotel 04 mai 2010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Texte peut etre plus court et en plus gros, a l extreme on pourrait dire (i) Decentralisation (lois, decret, renforcement de capacities, etc)  (ii) Approche participative (incl. Grants to local councils) (iii) Local PFM (software, capacity-building, transparency; etc)</a:t>
            </a:r>
          </a:p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Texte peut etre plus court et en plus gros, a l extreme on pourrait dire (i) Decentralisation (lois, decret, renforcement de capacities, etc)  (ii) Approche participative (incl. Grants to local councils) (iii) Local PFM (software, capacity-building, transparency; etc)</a:t>
            </a:r>
          </a:p>
          <a:p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</a:rPr>
              <a:t>Texte peut etre plus court et en plus gros, a l extreme on pourrait dire (i) Decentralisation (lois, decret, renforcement de capacities, etc)  (ii) Approche participative (incl. Grants to local councils) (iii) Local PFM (software, capacity-building, transparency; etc)</a:t>
            </a:r>
          </a:p>
          <a:p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5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51500-74B4-4403-88E4-29CA40294FD7}" type="slidenum">
              <a:rPr lang="en-US" altLang="fr-FR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fr-F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d:image003.png@01D298EA.522102B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269038"/>
            <a:ext cx="21590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BG_Vertical-RGB-web_225x1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140450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a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b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848116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7870AF-5D5F-404A-8F8E-5038D72B2590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DA2F7B-B59F-4A78-917F-A178DA86119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27332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3A5115-8BD1-4295-BFE6-26FE5054A7B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8F758A-DDA4-471A-857B-DA08CB4942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36195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14B5F2-E29C-47B7-86CE-4B5CFC744172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E8A7AF-3A0E-47CC-B751-7856021EA26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92076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D4A118-ED3E-4CEC-AB31-A37E515C96CC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22E252-D00A-4F7B-814A-F4A0D0A1D16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018955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2BC8B0-4269-4FEE-9480-103BF368AFBC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2AEC1F-42EB-46FD-9A64-AD70E71C2C4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211682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E63488-DBFA-473B-A999-CDE026C18B67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1B6654-FA9B-44EE-93A1-049E36661B2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354439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F453D2-DB85-4447-9F56-1090AA09E44A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DCB683-4F4D-4DFF-8472-F793438EA87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75855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28374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284841-C745-491B-BA4B-9EED6E1C24A1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846FE8-B9A7-40B5-88AE-9CE2D948820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276245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41D181-7F35-4A98-BB1F-59B560F68346}" type="datetimeFigureOut">
              <a:rPr lang="en-US"/>
              <a:pPr>
                <a:defRPr/>
              </a:pPr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F7F91B-07F1-48F4-856D-38086E9132B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185419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3050" y="6356350"/>
            <a:ext cx="3559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C00000"/>
                </a:solidFill>
                <a:latin typeface="+mn-lt"/>
                <a:ea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13050" y="6356350"/>
            <a:ext cx="3559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0" name="Picture 2" descr="cid:image003.png@01D298EA.522102B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269038"/>
            <a:ext cx="21590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" descr="WBG_Vertical-RGB-web_225x10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6140450"/>
            <a:ext cx="1752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ransition spd="slow">
    <p:wipe/>
  </p:transition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1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230614-D710-452F-8FB8-47DC26BF12DA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itre 1"/>
          <p:cNvSpPr>
            <a:spLocks noGrp="1"/>
          </p:cNvSpPr>
          <p:nvPr>
            <p:ph type="ctrTitle" idx="4294967295"/>
          </p:nvPr>
        </p:nvSpPr>
        <p:spPr>
          <a:xfrm>
            <a:off x="250825" y="2565400"/>
            <a:ext cx="8713663" cy="647700"/>
          </a:xfrm>
        </p:spPr>
        <p:txBody>
          <a:bodyPr/>
          <a:lstStyle/>
          <a:p>
            <a:pPr algn="ctr" eaLnBrk="1" hangingPunct="1"/>
            <a:r>
              <a:rPr lang="en-US" altLang="en-US" sz="2800" b="1" i="1" dirty="0">
                <a:solidFill>
                  <a:srgbClr val="00A44A"/>
                </a:solidFill>
              </a:rPr>
              <a:t>Community Development Program Support Project</a:t>
            </a:r>
            <a:r>
              <a:rPr lang="en-US" altLang="en-US" sz="2800" b="1" dirty="0">
                <a:solidFill>
                  <a:srgbClr val="00A44A"/>
                </a:solidFill>
              </a:rPr>
              <a:t> </a:t>
            </a:r>
            <a:br>
              <a:rPr lang="en-US" altLang="en-US" sz="2800" b="1" dirty="0">
                <a:solidFill>
                  <a:srgbClr val="00A44A"/>
                </a:solidFill>
              </a:rPr>
            </a:br>
            <a:r>
              <a:rPr lang="en-US" altLang="en-US" sz="2800" b="1" i="1" dirty="0" err="1">
                <a:solidFill>
                  <a:srgbClr val="00A44A"/>
                </a:solidFill>
              </a:rPr>
              <a:t>Programme</a:t>
            </a:r>
            <a:r>
              <a:rPr lang="en-US" altLang="en-US" sz="2800" b="1" i="1" dirty="0">
                <a:solidFill>
                  <a:srgbClr val="00A44A"/>
                </a:solidFill>
              </a:rPr>
              <a:t> National de </a:t>
            </a:r>
            <a:r>
              <a:rPr lang="en-US" altLang="en-US" sz="2800" b="1" i="1" dirty="0" err="1">
                <a:solidFill>
                  <a:srgbClr val="00A44A"/>
                </a:solidFill>
              </a:rPr>
              <a:t>Développement</a:t>
            </a:r>
            <a:r>
              <a:rPr lang="en-US" altLang="en-US" sz="2800" b="1" i="1" dirty="0">
                <a:solidFill>
                  <a:srgbClr val="00A44A"/>
                </a:solidFill>
              </a:rPr>
              <a:t> </a:t>
            </a:r>
            <a:r>
              <a:rPr lang="en-US" altLang="en-US" sz="2800" b="1" i="1" dirty="0" err="1">
                <a:solidFill>
                  <a:srgbClr val="00A44A"/>
                </a:solidFill>
              </a:rPr>
              <a:t>Participatif</a:t>
            </a:r>
            <a:r>
              <a:rPr lang="en-US" altLang="en-US" sz="2800" b="1" i="1" dirty="0">
                <a:solidFill>
                  <a:srgbClr val="00A44A"/>
                </a:solidFill>
              </a:rPr>
              <a:t> (PNDP)</a:t>
            </a:r>
            <a:endParaRPr lang="fr-FR" altLang="fr-FR" sz="1200" b="1" i="1" dirty="0">
              <a:solidFill>
                <a:srgbClr val="00A44A"/>
              </a:solidFill>
              <a:ea typeface="MS PGothic" panose="020B0600070205080204" pitchFamily="34" charset="-128"/>
            </a:endParaRP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3500438"/>
            <a:ext cx="93122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07504" y="332656"/>
            <a:ext cx="8785225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Mainstreaming Citizen Engagement through Participatory Programs:</a:t>
            </a:r>
            <a:br>
              <a:rPr lang="en-US" sz="2400" b="1" dirty="0"/>
            </a:br>
            <a:r>
              <a:rPr lang="en-US" b="1" i="1" dirty="0"/>
              <a:t>The Case of Cameroon</a:t>
            </a: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Washington</a:t>
            </a:r>
            <a:r>
              <a:rPr lang="fr-CM" sz="1400" dirty="0">
                <a:ea typeface="ＭＳ Ｐゴシック" pitchFamily="34" charset="-128"/>
              </a:rPr>
              <a:t>, </a:t>
            </a:r>
            <a:r>
              <a:rPr lang="fr-CM" sz="1400" dirty="0" err="1">
                <a:ea typeface="ＭＳ Ｐゴシック" pitchFamily="34" charset="-128"/>
              </a:rPr>
              <a:t>November</a:t>
            </a:r>
            <a:r>
              <a:rPr lang="fr-CM" sz="1400" dirty="0">
                <a:ea typeface="ＭＳ Ｐゴシック" pitchFamily="34" charset="-128"/>
              </a:rPr>
              <a:t> 30, 2017</a:t>
            </a:r>
            <a:endParaRPr lang="fr-FR" sz="14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770163D-F0C0-4D23-8708-45A6488CFEC5}" type="slidenum">
              <a:rPr lang="fr-FR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itre 1"/>
          <p:cNvSpPr txBox="1">
            <a:spLocks/>
          </p:cNvSpPr>
          <p:nvPr/>
        </p:nvSpPr>
        <p:spPr bwMode="auto">
          <a:xfrm>
            <a:off x="36513" y="116632"/>
            <a:ext cx="770383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CDPSP Citizen Engagement: Scorecard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107504" y="770654"/>
            <a:ext cx="3644974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altLang="en-US" b="1" dirty="0"/>
              <a:t>Community Scorecards assess the satisfaction </a:t>
            </a:r>
            <a:r>
              <a:rPr lang="en-US" altLang="en-US" dirty="0"/>
              <a:t>of a relevant sample of users and citizens with regards to service delivery for which the local governments has a role, ranging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from basic social services (education, health, and water),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to local government’s services like (civil registry, tax administration, etc.).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n-US" b="1" dirty="0"/>
              <a:t>Results will be discussed</a:t>
            </a:r>
            <a:r>
              <a:rPr lang="en-US" altLang="en-US" dirty="0"/>
              <a:t> with the local committees, local councilors and deconcentrated service providers to identify solutions over a given period.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78" y="786078"/>
            <a:ext cx="5410944" cy="4509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55172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dirty="0"/>
              <a:t>Over 50,000 households completed the scorecard in 160 communes in the 10 regions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3E69C83-35CC-4BCA-809D-BAFC84029F6D}" type="slidenum">
              <a:rPr lang="fr-FR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itre 1"/>
          <p:cNvSpPr txBox="1">
            <a:spLocks/>
          </p:cNvSpPr>
          <p:nvPr/>
        </p:nvSpPr>
        <p:spPr bwMode="auto">
          <a:xfrm>
            <a:off x="36513" y="116632"/>
            <a:ext cx="863994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sz="2400" dirty="0"/>
              <a:t>CDPSP Citizen Engagement: Grievance Redress Mechanism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1193800"/>
            <a:ext cx="8496300" cy="3240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latin typeface="+mn-lt"/>
              </a:rPr>
              <a:t>To receive “real-time” feedback from its beneficiaries, the CDPSP established a strong GRM. The grievances can be sent to the CDPSP through a variety of different channels: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Directly at a regional office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free hotline number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PNDP website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Letters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Locally through the committees and focal points.</a:t>
            </a:r>
          </a:p>
        </p:txBody>
      </p:sp>
      <p:pic>
        <p:nvPicPr>
          <p:cNvPr id="31750" name="Picture 11" descr="Slid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r="12904"/>
          <a:stretch>
            <a:fillRect/>
          </a:stretch>
        </p:blipFill>
        <p:spPr bwMode="auto">
          <a:xfrm>
            <a:off x="4859338" y="2420938"/>
            <a:ext cx="30305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Chevron 3"/>
          <p:cNvSpPr/>
          <p:nvPr/>
        </p:nvSpPr>
        <p:spPr>
          <a:xfrm>
            <a:off x="107950" y="4581525"/>
            <a:ext cx="2808288" cy="10080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Registration: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Walk-in, M&amp;E Specialist, Call Center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Chevron 15"/>
          <p:cNvSpPr/>
          <p:nvPr/>
        </p:nvSpPr>
        <p:spPr>
          <a:xfrm>
            <a:off x="5940425" y="4605338"/>
            <a:ext cx="2879725" cy="1008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Transmission of grievances to the dedicated service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Chevron 16"/>
          <p:cNvSpPr/>
          <p:nvPr/>
        </p:nvSpPr>
        <p:spPr>
          <a:xfrm>
            <a:off x="2916238" y="4605338"/>
            <a:ext cx="3095625" cy="10080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>
                <a:solidFill>
                  <a:schemeClr val="bg1"/>
                </a:solidFill>
                <a:latin typeface="inherit"/>
                <a:cs typeface="Arial" panose="020B0604020202020204" pitchFamily="34" charset="0"/>
              </a:rPr>
              <a:t>Immediate treatment of simple grievances</a:t>
            </a: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4" name="Rectangle 1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0" y="904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7"/>
          <p:cNvSpPr>
            <a:spLocks noChangeArrowheads="1"/>
          </p:cNvSpPr>
          <p:nvPr/>
        </p:nvSpPr>
        <p:spPr bwMode="auto">
          <a:xfrm>
            <a:off x="152400" y="242888"/>
            <a:ext cx="0" cy="276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oneTexte 10"/>
          <p:cNvSpPr txBox="1">
            <a:spLocks noChangeArrowheads="1"/>
          </p:cNvSpPr>
          <p:nvPr/>
        </p:nvSpPr>
        <p:spPr bwMode="auto">
          <a:xfrm>
            <a:off x="107950" y="1124744"/>
            <a:ext cx="561657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Improvement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of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citizen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satisfaction as a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result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of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their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involvement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in the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choice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of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project</a:t>
            </a:r>
            <a:endParaRPr lang="fr-CM" alt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Adequacy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between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investments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and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citizen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formulated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needs</a:t>
            </a:r>
            <a:endParaRPr lang="fr-CM" alt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Better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coordination of public interventions at the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grass-roots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level</a:t>
            </a:r>
            <a:endParaRPr lang="fr-CM" alt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Enhancement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of the commune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funds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(local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tax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mobilization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Greater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fr-CM" altLang="en-US" sz="2400" dirty="0" err="1">
                <a:latin typeface="+mn-lt"/>
                <a:cs typeface="Arial" panose="020B0604020202020204" pitchFamily="34" charset="0"/>
              </a:rPr>
              <a:t>transparency</a:t>
            </a:r>
            <a:r>
              <a:rPr lang="fr-CM" altLang="en-US" sz="2400" dirty="0">
                <a:latin typeface="+mn-lt"/>
                <a:cs typeface="Arial" panose="020B0604020202020204" pitchFamily="34" charset="0"/>
              </a:rPr>
              <a:t> in the local public finance management</a:t>
            </a:r>
            <a:endParaRPr lang="fr-FR" altLang="en-U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652120" y="1303338"/>
            <a:ext cx="432644" cy="445611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156772" y="2570128"/>
            <a:ext cx="28797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fr-FR" sz="2000" dirty="0">
                <a:latin typeface="+mn-lt"/>
              </a:rPr>
              <a:t>Strengthening the interaction between citizen-local authority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fr-FR" sz="2000" dirty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fr-FR" sz="2000" dirty="0">
                <a:latin typeface="+mn-lt"/>
              </a:rPr>
              <a:t>Building trust between citizens and the State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Titre 1"/>
          <p:cNvSpPr txBox="1">
            <a:spLocks/>
          </p:cNvSpPr>
          <p:nvPr/>
        </p:nvSpPr>
        <p:spPr bwMode="auto">
          <a:xfrm>
            <a:off x="39688" y="157964"/>
            <a:ext cx="85647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 Citizen Engagement: Overall Objective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1052513"/>
            <a:ext cx="5256212" cy="52562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altLang="fr-FR" sz="1800" b="1" dirty="0">
                <a:solidFill>
                  <a:schemeClr val="accent1">
                    <a:lumMod val="75000"/>
                  </a:schemeClr>
                </a:solidFill>
              </a:rPr>
              <a:t>Support:</a:t>
            </a:r>
            <a:r>
              <a:rPr lang="fr-FR" altLang="fr-FR" sz="1800" dirty="0"/>
              <a:t>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fr-FR" altLang="fr-FR" sz="1800" dirty="0" err="1"/>
              <a:t>Technical</a:t>
            </a:r>
            <a:r>
              <a:rPr lang="fr-FR" altLang="fr-FR" sz="1800" dirty="0"/>
              <a:t> Assistance for </a:t>
            </a:r>
            <a:r>
              <a:rPr lang="fr-FR" altLang="fr-FR" sz="1800" dirty="0" err="1"/>
              <a:t>participatory</a:t>
            </a:r>
            <a:r>
              <a:rPr lang="fr-FR" altLang="fr-FR" sz="1800" dirty="0"/>
              <a:t> planning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fr-FR" altLang="fr-FR" sz="1800" dirty="0" err="1"/>
              <a:t>Financing</a:t>
            </a:r>
            <a:r>
              <a:rPr lang="fr-FR" altLang="fr-FR" sz="1800" dirty="0"/>
              <a:t> </a:t>
            </a:r>
            <a:r>
              <a:rPr lang="fr-FR" altLang="fr-FR" sz="1800" dirty="0" err="1"/>
              <a:t>micro-projects</a:t>
            </a:r>
            <a:endParaRPr lang="fr-FR" altLang="fr-F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fr-FR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fr-FR" sz="1800" b="1" dirty="0">
                <a:solidFill>
                  <a:schemeClr val="accent1">
                    <a:lumMod val="75000"/>
                  </a:schemeClr>
                </a:solidFill>
              </a:rPr>
              <a:t>Results: </a:t>
            </a:r>
            <a:endParaRPr lang="fr-FR" altLang="fr-F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fr-FR" altLang="fr-FR" sz="1800" dirty="0"/>
              <a:t>328 </a:t>
            </a:r>
            <a:r>
              <a:rPr lang="fr-FR" altLang="fr-FR" sz="1800" dirty="0" err="1"/>
              <a:t>councils</a:t>
            </a:r>
            <a:r>
              <a:rPr lang="fr-FR" altLang="fr-FR" sz="1800" dirty="0"/>
              <a:t> out of the 360 </a:t>
            </a:r>
            <a:r>
              <a:rPr lang="fr-FR" altLang="fr-FR" sz="1800" dirty="0" err="1"/>
              <a:t>councils</a:t>
            </a:r>
            <a:r>
              <a:rPr lang="fr-FR" altLang="fr-FR" sz="1800" dirty="0"/>
              <a:t> have Commune </a:t>
            </a:r>
            <a:r>
              <a:rPr lang="fr-FR" altLang="fr-FR" sz="1800" dirty="0" err="1"/>
              <a:t>Development</a:t>
            </a:r>
            <a:r>
              <a:rPr lang="fr-FR" altLang="fr-FR" sz="1800" dirty="0"/>
              <a:t> Plans (CDP) </a:t>
            </a:r>
            <a:r>
              <a:rPr lang="fr-FR" altLang="fr-FR" sz="1800" dirty="0" err="1"/>
              <a:t>elaborated</a:t>
            </a:r>
            <a:r>
              <a:rPr lang="fr-FR" altLang="fr-FR" sz="1800" dirty="0"/>
              <a:t> </a:t>
            </a:r>
            <a:r>
              <a:rPr lang="fr-FR" altLang="fr-FR" sz="1800" dirty="0" err="1"/>
              <a:t>through</a:t>
            </a:r>
            <a:r>
              <a:rPr lang="fr-FR" altLang="fr-FR" sz="1800" dirty="0"/>
              <a:t> a </a:t>
            </a:r>
            <a:r>
              <a:rPr lang="fr-FR" altLang="fr-FR" sz="1800" dirty="0" err="1"/>
              <a:t>participatory</a:t>
            </a:r>
            <a:r>
              <a:rPr lang="fr-FR" altLang="fr-FR" sz="1800" dirty="0"/>
              <a:t> </a:t>
            </a:r>
            <a:r>
              <a:rPr lang="fr-FR" altLang="fr-FR" sz="1800" dirty="0" err="1"/>
              <a:t>approach</a:t>
            </a:r>
            <a:r>
              <a:rPr lang="fr-FR" altLang="fr-FR" sz="1800" dirty="0"/>
              <a:t>;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fr-FR" altLang="fr-FR" sz="1800" dirty="0" err="1"/>
              <a:t>Nearly</a:t>
            </a:r>
            <a:r>
              <a:rPr lang="fr-FR" altLang="fr-FR" sz="1800" dirty="0"/>
              <a:t> 4,000 </a:t>
            </a:r>
            <a:r>
              <a:rPr lang="fr-FR" altLang="fr-FR" sz="1800" dirty="0" err="1"/>
              <a:t>microprojects</a:t>
            </a:r>
            <a:r>
              <a:rPr lang="fr-FR" altLang="fr-FR" sz="1800" dirty="0"/>
              <a:t> in </a:t>
            </a:r>
            <a:r>
              <a:rPr lang="fr-FR" altLang="fr-FR" sz="1800" dirty="0" err="1"/>
              <a:t>sectors</a:t>
            </a:r>
            <a:r>
              <a:rPr lang="fr-FR" altLang="fr-FR" sz="1800" dirty="0"/>
              <a:t> </a:t>
            </a:r>
            <a:r>
              <a:rPr lang="fr-FR" altLang="fr-FR" sz="1800" dirty="0" err="1"/>
              <a:t>such</a:t>
            </a:r>
            <a:r>
              <a:rPr lang="fr-FR" altLang="fr-FR" sz="1800" dirty="0"/>
              <a:t> as </a:t>
            </a:r>
            <a:r>
              <a:rPr lang="fr-FR" altLang="fr-FR" sz="1800" dirty="0" err="1"/>
              <a:t>education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hydraulic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electrification</a:t>
            </a:r>
            <a:r>
              <a:rPr lang="fr-FR" altLang="fr-FR" sz="1800" dirty="0"/>
              <a:t>, </a:t>
            </a:r>
            <a:r>
              <a:rPr lang="fr-FR" altLang="fr-FR" sz="1800" dirty="0" err="1"/>
              <a:t>health</a:t>
            </a:r>
            <a:r>
              <a:rPr lang="fr-FR" altLang="fr-FR" sz="1800" dirty="0"/>
              <a:t>, etc. have been </a:t>
            </a:r>
            <a:r>
              <a:rPr lang="fr-FR" altLang="fr-FR" sz="1800" dirty="0" err="1"/>
              <a:t>co-financed</a:t>
            </a:r>
            <a:r>
              <a:rPr lang="fr-FR" altLang="fr-FR" sz="1800" dirty="0"/>
              <a:t> by the Program and Communes, </a:t>
            </a:r>
            <a:r>
              <a:rPr lang="fr-FR" altLang="fr-FR" sz="1800" dirty="0" err="1"/>
              <a:t>contributing</a:t>
            </a:r>
            <a:r>
              <a:rPr lang="fr-FR" altLang="fr-FR" sz="1800" dirty="0"/>
              <a:t> to </a:t>
            </a:r>
            <a:r>
              <a:rPr lang="fr-FR" altLang="fr-FR" sz="1800" dirty="0" err="1"/>
              <a:t>improve</a:t>
            </a:r>
            <a:r>
              <a:rPr lang="fr-FR" altLang="fr-FR" sz="1800" dirty="0"/>
              <a:t> the living conditions of over 3 million people;</a:t>
            </a:r>
          </a:p>
        </p:txBody>
      </p:sp>
      <p:sp>
        <p:nvSpPr>
          <p:cNvPr id="2560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A65F460-5FCB-474D-A8F9-A20622DDA928}" type="slidenum">
              <a:rPr lang="fr-FR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Image 7" descr="Planification région N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125538"/>
            <a:ext cx="3386138" cy="2036762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Image 8" descr="COGES point d'eau Pou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076700"/>
            <a:ext cx="3348038" cy="1978025"/>
          </a:xfrm>
          <a:prstGeom prst="rect">
            <a:avLst/>
          </a:prstGeom>
          <a:noFill/>
          <a:ln w="1905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ZoneTexte 9"/>
          <p:cNvSpPr txBox="1">
            <a:spLocks noChangeArrowheads="1"/>
          </p:cNvSpPr>
          <p:nvPr/>
        </p:nvSpPr>
        <p:spPr bwMode="auto">
          <a:xfrm>
            <a:off x="184150" y="3173413"/>
            <a:ext cx="3451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US" sz="1600">
                <a:cs typeface="Arial" panose="020B0604020202020204" pitchFamily="34" charset="0"/>
              </a:rPr>
              <a:t>A group of women during a planning exercise, and just beside, a group of men and youths.</a:t>
            </a:r>
          </a:p>
        </p:txBody>
      </p:sp>
      <p:sp>
        <p:nvSpPr>
          <p:cNvPr id="25608" name="Titre 1"/>
          <p:cNvSpPr txBox="1">
            <a:spLocks/>
          </p:cNvSpPr>
          <p:nvPr/>
        </p:nvSpPr>
        <p:spPr bwMode="auto">
          <a:xfrm>
            <a:off x="-30163" y="96813"/>
            <a:ext cx="92826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PNDP: Planning activities 1/2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29063" y="1230313"/>
            <a:ext cx="4757737" cy="49847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fr-FR" altLang="fr-FR" sz="1600" dirty="0" err="1"/>
              <a:t>Fostering</a:t>
            </a:r>
            <a:r>
              <a:rPr lang="fr-FR" altLang="fr-FR" sz="1600" dirty="0"/>
              <a:t> social dialogue </a:t>
            </a:r>
            <a:r>
              <a:rPr lang="fr-FR" altLang="fr-FR" sz="1600" dirty="0" err="1"/>
              <a:t>between</a:t>
            </a:r>
            <a:r>
              <a:rPr lang="fr-FR" altLang="fr-FR" sz="1600" dirty="0"/>
              <a:t> the populations and the </a:t>
            </a:r>
            <a:r>
              <a:rPr lang="fr-FR" altLang="fr-FR" sz="1600" dirty="0" err="1"/>
              <a:t>development’s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actors</a:t>
            </a:r>
            <a:r>
              <a:rPr lang="fr-FR" altLang="fr-FR" sz="1600" dirty="0"/>
              <a:t> (diagnostic and planning </a:t>
            </a:r>
            <a:r>
              <a:rPr lang="fr-FR" altLang="fr-FR" sz="1600" dirty="0" err="1"/>
              <a:t>purposes</a:t>
            </a:r>
            <a:r>
              <a:rPr lang="fr-FR" altLang="fr-FR" sz="1600" dirty="0"/>
              <a:t>) 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fr-FR" sz="1600" dirty="0"/>
              <a:t>Setting up a </a:t>
            </a:r>
            <a:r>
              <a:rPr lang="fr-FR" altLang="fr-FR" sz="1600" dirty="0" err="1"/>
              <a:t>knowledge</a:t>
            </a:r>
            <a:r>
              <a:rPr lang="fr-FR" altLang="fr-FR" sz="1600" dirty="0"/>
              <a:t> </a:t>
            </a:r>
            <a:r>
              <a:rPr lang="fr-FR" altLang="fr-FR" sz="1600" dirty="0" err="1"/>
              <a:t>bank</a:t>
            </a:r>
            <a:r>
              <a:rPr lang="fr-FR" altLang="fr-FR" sz="1600" dirty="0"/>
              <a:t> </a:t>
            </a:r>
            <a:r>
              <a:rPr lang="fr-FR" altLang="fr-FR" sz="1600" dirty="0" err="1"/>
              <a:t>reflecting</a:t>
            </a:r>
            <a:r>
              <a:rPr lang="fr-FR" altLang="fr-FR" sz="1600" dirty="0"/>
              <a:t> the </a:t>
            </a:r>
            <a:r>
              <a:rPr lang="fr-FR" altLang="fr-FR" sz="1600" dirty="0" err="1"/>
              <a:t>overall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preferences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during</a:t>
            </a:r>
            <a:r>
              <a:rPr lang="fr-FR" altLang="fr-FR" sz="1600" dirty="0"/>
              <a:t> the </a:t>
            </a:r>
            <a:r>
              <a:rPr lang="fr-FR" altLang="fr-FR" sz="1600" dirty="0" err="1"/>
              <a:t>project’s</a:t>
            </a:r>
            <a:r>
              <a:rPr lang="fr-FR" altLang="fr-FR" sz="1600" dirty="0"/>
              <a:t> design stage, </a:t>
            </a:r>
            <a:r>
              <a:rPr lang="fr-FR" altLang="fr-FR" sz="1600" dirty="0" err="1"/>
              <a:t>with</a:t>
            </a:r>
            <a:r>
              <a:rPr lang="fr-FR" altLang="fr-FR" sz="1600" dirty="0"/>
              <a:t> a </a:t>
            </a:r>
            <a:r>
              <a:rPr lang="fr-FR" altLang="fr-FR" sz="1600" dirty="0" err="1"/>
              <a:t>view</a:t>
            </a:r>
            <a:r>
              <a:rPr lang="fr-FR" altLang="fr-FR" sz="1600" dirty="0"/>
              <a:t> to </a:t>
            </a:r>
            <a:r>
              <a:rPr lang="fr-FR" altLang="fr-FR" sz="1600" dirty="0" err="1"/>
              <a:t>arriving</a:t>
            </a:r>
            <a:r>
              <a:rPr lang="fr-FR" altLang="fr-FR" sz="1600" dirty="0"/>
              <a:t> at a </a:t>
            </a:r>
            <a:r>
              <a:rPr lang="fr-FR" altLang="fr-FR" sz="1600" dirty="0" err="1"/>
              <a:t>reasoned</a:t>
            </a:r>
            <a:r>
              <a:rPr lang="fr-FR" altLang="fr-FR" sz="1600" dirty="0"/>
              <a:t> and </a:t>
            </a:r>
            <a:r>
              <a:rPr lang="fr-FR" altLang="fr-FR" sz="1600" dirty="0" err="1"/>
              <a:t>responsible</a:t>
            </a:r>
            <a:r>
              <a:rPr lang="fr-FR" altLang="fr-FR" sz="1600" dirty="0"/>
              <a:t> </a:t>
            </a:r>
            <a:r>
              <a:rPr lang="fr-FR" altLang="fr-FR" sz="1600" dirty="0" err="1"/>
              <a:t>decision-making</a:t>
            </a:r>
            <a:r>
              <a:rPr lang="fr-FR" altLang="fr-FR" sz="1600" dirty="0"/>
              <a:t> ;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fr-FR" sz="1600" dirty="0" err="1"/>
              <a:t>Assisting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projects</a:t>
            </a:r>
            <a:r>
              <a:rPr lang="fr-FR" altLang="fr-FR" sz="1600" dirty="0"/>
              <a:t>’ identification and planning ;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fr-FR" sz="1600" dirty="0" err="1"/>
              <a:t>Supporting</a:t>
            </a:r>
            <a:r>
              <a:rPr lang="fr-FR" altLang="fr-FR" sz="1600" dirty="0"/>
              <a:t> the </a:t>
            </a:r>
            <a:r>
              <a:rPr lang="fr-FR" altLang="fr-FR" sz="1600" dirty="0" err="1"/>
              <a:t>readiness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process</a:t>
            </a:r>
            <a:r>
              <a:rPr lang="fr-FR" altLang="fr-FR" sz="1600" dirty="0"/>
              <a:t> of </a:t>
            </a:r>
            <a:r>
              <a:rPr lang="fr-FR" altLang="fr-FR" sz="1600" dirty="0" err="1"/>
              <a:t>council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projects</a:t>
            </a:r>
            <a:r>
              <a:rPr lang="fr-FR" altLang="fr-FR" sz="1600" dirty="0"/>
              <a:t>: </a:t>
            </a:r>
            <a:r>
              <a:rPr lang="fr-FR" altLang="fr-FR" sz="1600" dirty="0" err="1"/>
              <a:t>feasability</a:t>
            </a:r>
            <a:r>
              <a:rPr lang="fr-FR" altLang="fr-FR" sz="1600" dirty="0"/>
              <a:t> </a:t>
            </a:r>
            <a:r>
              <a:rPr lang="fr-FR" altLang="fr-FR" sz="1600" dirty="0" err="1"/>
              <a:t>studies</a:t>
            </a:r>
            <a:r>
              <a:rPr lang="fr-FR" altLang="fr-FR" sz="1600" dirty="0"/>
              <a:t>, </a:t>
            </a:r>
            <a:r>
              <a:rPr lang="fr-FR" altLang="fr-FR" sz="1600" dirty="0" err="1"/>
              <a:t>etc</a:t>
            </a:r>
            <a:r>
              <a:rPr lang="fr-FR" altLang="fr-FR" sz="1600" dirty="0"/>
              <a:t>;</a:t>
            </a:r>
          </a:p>
          <a:p>
            <a:pPr eaLnBrk="1" hangingPunct="1">
              <a:spcAft>
                <a:spcPts val="1200"/>
              </a:spcAft>
            </a:pPr>
            <a:r>
              <a:rPr lang="fr-FR" altLang="fr-FR" sz="1600" dirty="0" err="1"/>
              <a:t>Strengthening</a:t>
            </a:r>
            <a:r>
              <a:rPr lang="fr-FR" altLang="fr-FR" sz="1600" dirty="0"/>
              <a:t> the </a:t>
            </a:r>
            <a:r>
              <a:rPr lang="fr-FR" altLang="fr-FR" sz="1600" dirty="0" err="1"/>
              <a:t>regular</a:t>
            </a:r>
            <a:r>
              <a:rPr lang="fr-FR" altLang="fr-FR" sz="1600" dirty="0"/>
              <a:t> feedback </a:t>
            </a:r>
            <a:r>
              <a:rPr lang="fr-FR" altLang="fr-FR" sz="1600" dirty="0" err="1"/>
              <a:t>loop</a:t>
            </a:r>
            <a:r>
              <a:rPr lang="fr-FR" altLang="fr-FR" sz="1600" dirty="0"/>
              <a:t> and interaction </a:t>
            </a:r>
            <a:r>
              <a:rPr lang="fr-FR" altLang="fr-FR" sz="1600" dirty="0" err="1"/>
              <a:t>mechanisms</a:t>
            </a:r>
            <a:r>
              <a:rPr lang="fr-FR" altLang="fr-FR" sz="1600" dirty="0"/>
              <a:t> </a:t>
            </a:r>
            <a:r>
              <a:rPr lang="fr-FR" altLang="fr-FR" sz="1600" dirty="0" err="1"/>
              <a:t>between</a:t>
            </a:r>
            <a:r>
              <a:rPr lang="fr-FR" altLang="fr-FR" sz="1600" dirty="0"/>
              <a:t> </a:t>
            </a:r>
            <a:r>
              <a:rPr lang="fr-FR" altLang="fr-FR" sz="1600" dirty="0" err="1"/>
              <a:t>elected</a:t>
            </a:r>
            <a:r>
              <a:rPr lang="fr-FR" altLang="fr-FR" sz="1600" dirty="0"/>
              <a:t> </a:t>
            </a:r>
            <a:r>
              <a:rPr lang="fr-FR" altLang="fr-FR" sz="1600" dirty="0" err="1"/>
              <a:t>representative</a:t>
            </a:r>
            <a:r>
              <a:rPr lang="fr-FR" altLang="fr-FR" sz="1600" dirty="0"/>
              <a:t> at the commune </a:t>
            </a:r>
            <a:r>
              <a:rPr lang="fr-FR" altLang="fr-FR" sz="1600" dirty="0" err="1"/>
              <a:t>level</a:t>
            </a:r>
            <a:r>
              <a:rPr lang="fr-FR" altLang="fr-FR" sz="1600" dirty="0"/>
              <a:t> and </a:t>
            </a:r>
            <a:r>
              <a:rPr lang="fr-FR" altLang="fr-FR" sz="1600" dirty="0" err="1"/>
              <a:t>citizens</a:t>
            </a:r>
            <a:r>
              <a:rPr lang="fr-FR" altLang="fr-FR" sz="1600" dirty="0"/>
              <a:t> at village </a:t>
            </a:r>
            <a:r>
              <a:rPr lang="fr-FR" altLang="fr-FR" sz="1600" dirty="0" err="1"/>
              <a:t>level</a:t>
            </a:r>
            <a:r>
              <a:rPr lang="fr-FR" altLang="fr-FR" sz="1600" dirty="0"/>
              <a:t>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fr-FR" altLang="fr-FR" sz="2400" dirty="0">
              <a:ea typeface="MS PGothic" panose="020B0600070205080204" pitchFamily="34" charset="-128"/>
            </a:endParaRPr>
          </a:p>
        </p:txBody>
      </p:sp>
      <p:pic>
        <p:nvPicPr>
          <p:cNvPr id="26628" name="Picture 2" descr="H:\photos calendrier PNDP 2009\Photos page 3\PICT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33670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 10" descr="A1-SG-ACD Djoubaïdat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3829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Titre 1"/>
          <p:cNvSpPr txBox="1">
            <a:spLocks/>
          </p:cNvSpPr>
          <p:nvPr/>
        </p:nvSpPr>
        <p:spPr bwMode="auto">
          <a:xfrm>
            <a:off x="-90413" y="145149"/>
            <a:ext cx="73267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PNDP: Planning activities 2/2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ZoneTexte 9"/>
          <p:cNvSpPr txBox="1">
            <a:spLocks noChangeArrowheads="1"/>
          </p:cNvSpPr>
          <p:nvPr/>
        </p:nvSpPr>
        <p:spPr bwMode="auto">
          <a:xfrm>
            <a:off x="410369" y="1066014"/>
            <a:ext cx="847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BEFORE                                                      AFTER</a:t>
            </a:r>
          </a:p>
        </p:txBody>
      </p:sp>
      <p:sp>
        <p:nvSpPr>
          <p:cNvPr id="33797" name="ZoneTexte 10"/>
          <p:cNvSpPr txBox="1">
            <a:spLocks noChangeArrowheads="1"/>
          </p:cNvSpPr>
          <p:nvPr/>
        </p:nvSpPr>
        <p:spPr bwMode="auto">
          <a:xfrm>
            <a:off x="1403350" y="16287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3798" name="Picture 2" descr="E:\CRAD_2012\Mission de terrain\RRSE\Rapport\Photo_mission_12 au 19 mars 2012\Situation de reférence de l'EP de Mainé\DSC0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077072"/>
            <a:ext cx="2776538" cy="2184400"/>
          </a:xfrm>
          <a:prstGeom prst="rect">
            <a:avLst/>
          </a:prstGeom>
          <a:noFill/>
          <a:ln w="28575" cmpd="sng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Espace réservé du contenu 3" descr="C:\Users\Sali\Desktop\Mission de revue à miparcours_PNDP II (04-07 janv 2011)\Photos MP (Déc 2011)\MP Salle de classe EP de Baoussi (Ngan Ha)\DSC0233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248150"/>
            <a:ext cx="2952750" cy="1944688"/>
          </a:xfrm>
          <a:prstGeom prst="rect">
            <a:avLst/>
          </a:prstGeom>
          <a:noFill/>
          <a:ln w="28575" cmpd="sng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4" descr="école avant intervention PN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56792"/>
            <a:ext cx="2776538" cy="2236788"/>
          </a:xfrm>
          <a:prstGeom prst="rect">
            <a:avLst/>
          </a:prstGeom>
          <a:noFill/>
          <a:ln w="28575" cmpd="sng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10" descr="G:\Nord Ecole Publique  Sodalou  après intervention PND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93" y="1556792"/>
            <a:ext cx="2690813" cy="2306638"/>
          </a:xfrm>
          <a:prstGeom prst="rect">
            <a:avLst/>
          </a:prstGeom>
          <a:noFill/>
          <a:ln w="28575" cmpd="sng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 bwMode="auto">
          <a:xfrm>
            <a:off x="39688" y="157964"/>
            <a:ext cx="85647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PNDP: Some Results 1/2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ZoneTexte 10"/>
          <p:cNvSpPr txBox="1">
            <a:spLocks noChangeArrowheads="1"/>
          </p:cNvSpPr>
          <p:nvPr/>
        </p:nvSpPr>
        <p:spPr bwMode="auto">
          <a:xfrm>
            <a:off x="1403350" y="16287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12776"/>
            <a:ext cx="2879725" cy="187325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412776"/>
            <a:ext cx="3097213" cy="1873250"/>
          </a:xfrm>
          <a:prstGeom prst="rect">
            <a:avLst/>
          </a:prstGeom>
          <a:noFill/>
          <a:ln w="2857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ZoneTexte 9"/>
          <p:cNvSpPr txBox="1">
            <a:spLocks noChangeArrowheads="1"/>
          </p:cNvSpPr>
          <p:nvPr/>
        </p:nvSpPr>
        <p:spPr bwMode="auto">
          <a:xfrm>
            <a:off x="407988" y="980728"/>
            <a:ext cx="8470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en-US" sz="2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BEFORE                                          AFTER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/>
          </p:cNvSpPr>
          <p:nvPr/>
        </p:nvSpPr>
        <p:spPr bwMode="auto">
          <a:xfrm>
            <a:off x="39688" y="157964"/>
            <a:ext cx="856476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PNDP: Some Results 2/2</a:t>
            </a:r>
          </a:p>
        </p:txBody>
      </p:sp>
      <p:pic>
        <p:nvPicPr>
          <p:cNvPr id="34830" name="Picture 14" descr="http://pndp.org/galerie/photos/album_9/photos/1508354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56" y="3865783"/>
            <a:ext cx="3816424" cy="2139510"/>
          </a:xfrm>
          <a:prstGeom prst="rect">
            <a:avLst/>
          </a:prstGeom>
          <a:noFill/>
          <a:ln w="28575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5292080" y="4516606"/>
            <a:ext cx="3024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 modern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slaughterhouse</a:t>
            </a:r>
            <a:r>
              <a:rPr lang="fr-FR" alt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fr-FR" altLang="en-US" sz="2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Bangou</a:t>
            </a:r>
            <a:r>
              <a:rPr lang="fr-FR" alt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2"/>
          <p:cNvSpPr txBox="1">
            <a:spLocks noChangeArrowheads="1"/>
          </p:cNvSpPr>
          <p:nvPr/>
        </p:nvSpPr>
        <p:spPr bwMode="auto">
          <a:xfrm>
            <a:off x="539750" y="2060575"/>
            <a:ext cx="7715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4000500" y="6492875"/>
            <a:ext cx="2895600" cy="365125"/>
          </a:xfrm>
        </p:spPr>
        <p:txBody>
          <a:bodyPr/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800" b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FB7B84-12B4-429D-9E94-FFB2B8AD9253}" type="slidenum">
              <a:rPr lang="fr-FR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950" y="965200"/>
            <a:ext cx="381635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+mn-lt"/>
              </a:rPr>
              <a:t>Located</a:t>
            </a:r>
            <a:r>
              <a:rPr lang="fr-FR" sz="2000" dirty="0">
                <a:latin typeface="+mn-lt"/>
              </a:rPr>
              <a:t> in Central Africa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+mn-lt"/>
              </a:rPr>
              <a:t>Border countries: the Central </a:t>
            </a:r>
            <a:r>
              <a:rPr lang="fr-FR" sz="2000" dirty="0" err="1">
                <a:latin typeface="+mn-lt"/>
              </a:rPr>
              <a:t>African</a:t>
            </a:r>
            <a:r>
              <a:rPr lang="fr-FR" sz="2000" dirty="0">
                <a:latin typeface="+mn-lt"/>
              </a:rPr>
              <a:t> Republic, Chad, Congo-Brazzaville, Equatorial </a:t>
            </a:r>
            <a:r>
              <a:rPr lang="fr-FR" sz="2000" dirty="0" err="1">
                <a:latin typeface="+mn-lt"/>
              </a:rPr>
              <a:t>Guinea</a:t>
            </a:r>
            <a:r>
              <a:rPr lang="fr-FR" sz="2000" dirty="0">
                <a:latin typeface="+mn-lt"/>
              </a:rPr>
              <a:t>, Gabon and Nigeria.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+mn-lt"/>
              </a:rPr>
              <a:t>Surface area: 475,442  Square </a:t>
            </a:r>
            <a:r>
              <a:rPr lang="fr-FR" sz="2000" dirty="0" err="1">
                <a:latin typeface="+mn-lt"/>
              </a:rPr>
              <a:t>kilometers</a:t>
            </a:r>
            <a:r>
              <a:rPr lang="fr-FR" sz="2000" dirty="0">
                <a:latin typeface="+mn-lt"/>
              </a:rPr>
              <a:t> (km2).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+mn-lt"/>
              </a:rPr>
              <a:t>Population: 23.4 million (UN </a:t>
            </a:r>
            <a:r>
              <a:rPr lang="fr-FR" sz="2000" dirty="0" err="1">
                <a:latin typeface="+mn-lt"/>
              </a:rPr>
              <a:t>estimates</a:t>
            </a:r>
            <a:r>
              <a:rPr lang="fr-FR" sz="2000" dirty="0">
                <a:latin typeface="+mn-lt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latin typeface="+mn-lt"/>
              </a:rPr>
              <a:t>Administrative </a:t>
            </a:r>
            <a:r>
              <a:rPr lang="fr-FR" sz="2000" dirty="0" err="1">
                <a:latin typeface="+mn-lt"/>
              </a:rPr>
              <a:t>facts</a:t>
            </a:r>
            <a:r>
              <a:rPr lang="fr-FR" sz="2000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+mn-lt"/>
              </a:rPr>
              <a:t>Number</a:t>
            </a:r>
            <a:r>
              <a:rPr lang="fr-FR" sz="2000" dirty="0">
                <a:latin typeface="+mn-lt"/>
              </a:rPr>
              <a:t> of </a:t>
            </a:r>
            <a:r>
              <a:rPr lang="fr-FR" sz="2000" dirty="0" err="1">
                <a:latin typeface="+mn-lt"/>
              </a:rPr>
              <a:t>regions</a:t>
            </a:r>
            <a:r>
              <a:rPr lang="fr-FR" sz="2000" dirty="0">
                <a:latin typeface="+mn-lt"/>
              </a:rPr>
              <a:t>: 10 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+mn-lt"/>
              </a:rPr>
              <a:t>Number</a:t>
            </a:r>
            <a:r>
              <a:rPr lang="fr-FR" sz="2000" dirty="0">
                <a:latin typeface="+mn-lt"/>
              </a:rPr>
              <a:t> of districts: 58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2000" dirty="0" err="1">
                <a:latin typeface="+mn-lt"/>
              </a:rPr>
              <a:t>Number</a:t>
            </a:r>
            <a:r>
              <a:rPr lang="fr-FR" sz="2000" dirty="0">
                <a:latin typeface="+mn-lt"/>
              </a:rPr>
              <a:t> of communes: 360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07950" y="188913"/>
            <a:ext cx="3003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fr-FR" dirty="0"/>
              <a:t>CAMEROON</a:t>
            </a:r>
          </a:p>
        </p:txBody>
      </p:sp>
      <p:pic>
        <p:nvPicPr>
          <p:cNvPr id="17414" name="Picture 10" descr="Large detailed administrative map of Cameroon with all roads, cities and airpor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9525"/>
            <a:ext cx="5167313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764704"/>
            <a:ext cx="35638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736013" cy="43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A44A"/>
                </a:solidFill>
                <a:latin typeface="Andes Bold" panose="02000000000000000000" pitchFamily="50" charset="0"/>
              </a:rPr>
              <a:t>PNDP: Background &amp; Context</a:t>
            </a:r>
            <a:endParaRPr lang="fr-FR" sz="3200" dirty="0">
              <a:latin typeface="Andes Bold" panose="02000000000000000000" pitchFamily="50" charset="0"/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013" y="1125538"/>
            <a:ext cx="8229600" cy="5000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1994</a:t>
            </a:r>
            <a:r>
              <a:rPr lang="en-US" sz="2000" dirty="0"/>
              <a:t>: Decentralization was incorporated in Cameroon’s revised Constitution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2004</a:t>
            </a:r>
            <a:r>
              <a:rPr lang="en-US" sz="2000" dirty="0"/>
              <a:t>: World Bank initiated its support to the decentralization process through phases of community-driven development projects using a series of project (</a:t>
            </a:r>
            <a:r>
              <a:rPr lang="en-US" sz="2000" dirty="0" err="1"/>
              <a:t>SoP</a:t>
            </a:r>
            <a:r>
              <a:rPr lang="en-US" sz="2000" dirty="0"/>
              <a:t>) consisting of three four-year phases: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000" b="1" u="sng" dirty="0">
                <a:ea typeface="MS PGothic" panose="020B0600070205080204" pitchFamily="34" charset="-128"/>
              </a:rPr>
              <a:t>1st  Phase (2004 – 2009) US$20 million </a:t>
            </a:r>
            <a:r>
              <a:rPr lang="fr-FR" altLang="fr-FR" sz="2000" b="1" dirty="0">
                <a:ea typeface="MS PGothic" panose="020B0600070205080204" pitchFamily="34" charset="-128"/>
              </a:rPr>
              <a:t>: </a:t>
            </a:r>
            <a:r>
              <a:rPr lang="fr-FR" altLang="fr-FR" sz="2000" b="1" i="1" dirty="0">
                <a:ea typeface="MS PGothic" panose="020B0600070205080204" pitchFamily="34" charset="-128"/>
              </a:rPr>
              <a:t>Initiation</a:t>
            </a:r>
            <a:r>
              <a:rPr lang="fr-FR" altLang="fr-FR" sz="2000" dirty="0">
                <a:ea typeface="MS PGothic" panose="020B0600070205080204" pitchFamily="34" charset="-128"/>
              </a:rPr>
              <a:t> phase in 151 communes in 6 </a:t>
            </a:r>
            <a:r>
              <a:rPr lang="fr-FR" altLang="fr-FR" sz="2000" dirty="0" err="1">
                <a:ea typeface="MS PGothic" panose="020B0600070205080204" pitchFamily="34" charset="-128"/>
              </a:rPr>
              <a:t>regions</a:t>
            </a:r>
            <a:r>
              <a:rPr lang="fr-FR" altLang="fr-FR" sz="2000" dirty="0">
                <a:ea typeface="MS PGothic" panose="020B0600070205080204" pitchFamily="34" charset="-128"/>
              </a:rPr>
              <a:t>, </a:t>
            </a:r>
            <a:r>
              <a:rPr lang="fr-FR" altLang="fr-FR" sz="2000" dirty="0" err="1">
                <a:ea typeface="MS PGothic" panose="020B0600070205080204" pitchFamily="34" charset="-128"/>
              </a:rPr>
              <a:t>with</a:t>
            </a:r>
            <a:r>
              <a:rPr lang="fr-FR" altLang="fr-FR" sz="2000" dirty="0">
                <a:ea typeface="MS PGothic" panose="020B0600070205080204" pitchFamily="34" charset="-128"/>
              </a:rPr>
              <a:t> the </a:t>
            </a:r>
            <a:r>
              <a:rPr lang="en-US" sz="2000" dirty="0">
                <a:ea typeface="MS PGothic" panose="020B0600070205080204" pitchFamily="34" charset="-128"/>
              </a:rPr>
              <a:t>objective to assist the government in setting up and implementing a decentralized financing mechanism to ensure participatory community development in rural areas.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ea typeface="MS PGothic" panose="020B0600070205080204" pitchFamily="34" charset="-12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000" b="1" u="sng" dirty="0">
                <a:ea typeface="MS PGothic" panose="020B0600070205080204" pitchFamily="34" charset="-128"/>
              </a:rPr>
              <a:t>2nd Phase (2010 - 2013) US$40 million</a:t>
            </a:r>
            <a:r>
              <a:rPr lang="fr-FR" altLang="fr-FR" sz="2000" b="1" dirty="0">
                <a:ea typeface="MS PGothic" panose="020B0600070205080204" pitchFamily="34" charset="-128"/>
              </a:rPr>
              <a:t>: </a:t>
            </a:r>
            <a:r>
              <a:rPr lang="fr-FR" altLang="fr-FR" sz="2000" b="1" i="1" dirty="0">
                <a:ea typeface="MS PGothic" panose="020B0600070205080204" pitchFamily="34" charset="-128"/>
              </a:rPr>
              <a:t>Extension</a:t>
            </a:r>
            <a:r>
              <a:rPr lang="fr-FR" altLang="fr-FR" sz="2000" dirty="0">
                <a:ea typeface="MS PGothic" panose="020B0600070205080204" pitchFamily="34" charset="-128"/>
              </a:rPr>
              <a:t> phase to 329 communes in all 10 </a:t>
            </a:r>
            <a:r>
              <a:rPr lang="fr-FR" altLang="fr-FR" sz="2000" dirty="0" err="1">
                <a:ea typeface="MS PGothic" panose="020B0600070205080204" pitchFamily="34" charset="-128"/>
              </a:rPr>
              <a:t>regions</a:t>
            </a:r>
            <a:r>
              <a:rPr lang="fr-FR" altLang="fr-FR" sz="2000" dirty="0">
                <a:ea typeface="MS PGothic" panose="020B0600070205080204" pitchFamily="34" charset="-128"/>
              </a:rPr>
              <a:t>, </a:t>
            </a:r>
            <a:r>
              <a:rPr lang="fr-FR" altLang="fr-FR" sz="2000" dirty="0" err="1">
                <a:ea typeface="MS PGothic" panose="020B0600070205080204" pitchFamily="34" charset="-128"/>
              </a:rPr>
              <a:t>with</a:t>
            </a:r>
            <a:r>
              <a:rPr lang="fr-FR" altLang="fr-FR" sz="2000" dirty="0">
                <a:ea typeface="MS PGothic" panose="020B0600070205080204" pitchFamily="34" charset="-128"/>
              </a:rPr>
              <a:t> the objective to </a:t>
            </a:r>
            <a:r>
              <a:rPr lang="en-US" sz="2000" dirty="0">
                <a:ea typeface="MS PGothic" panose="020B0600070205080204" pitchFamily="34" charset="-128"/>
              </a:rPr>
              <a:t>improve the delivery of specified basic social services (health, education, water and sanitation) in targeted communes and to extend the ongoing process in support of decentralization to new regions.</a:t>
            </a:r>
            <a:br>
              <a:rPr lang="en-US" sz="2000" dirty="0">
                <a:ea typeface="MS PGothic" panose="020B0600070205080204" pitchFamily="34" charset="-128"/>
              </a:rPr>
            </a:br>
            <a:r>
              <a:rPr lang="en-US" sz="2000" dirty="0">
                <a:ea typeface="MS PGothic" panose="020B0600070205080204" pitchFamily="34" charset="-128"/>
              </a:rPr>
              <a:t>This phase was also supported by the </a:t>
            </a:r>
            <a:r>
              <a:rPr lang="en-US" sz="2000" dirty="0" err="1">
                <a:ea typeface="MS PGothic" panose="020B0600070205080204" pitchFamily="34" charset="-128"/>
              </a:rPr>
              <a:t>AfD</a:t>
            </a:r>
            <a:r>
              <a:rPr lang="en-US" sz="2000" dirty="0">
                <a:ea typeface="MS PGothic" panose="020B0600070205080204" pitchFamily="34" charset="-128"/>
              </a:rPr>
              <a:t> (French Development Agency)</a:t>
            </a:r>
            <a:endParaRPr lang="fr-FR" sz="2000" dirty="0">
              <a:ea typeface="MS PGothic" panose="020B0600070205080204" pitchFamily="34" charset="-128"/>
            </a:endParaRPr>
          </a:p>
        </p:txBody>
      </p:sp>
      <p:sp>
        <p:nvSpPr>
          <p:cNvPr id="184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A206F61-AD35-4E79-9B4B-ACDA583F182C}" type="slidenum">
              <a:rPr lang="fr-FR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88640"/>
            <a:ext cx="4631432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sz="3200" dirty="0">
                <a:solidFill>
                  <a:srgbClr val="00A44A"/>
                </a:solidFill>
                <a:latin typeface="Andes Bold" panose="02000000000000000000" pitchFamily="50" charset="0"/>
              </a:rPr>
              <a:t>PNDP: PHASE III 1/2</a:t>
            </a:r>
            <a:endParaRPr lang="fr-FR" sz="3200" dirty="0">
              <a:solidFill>
                <a:srgbClr val="00A44A"/>
              </a:solidFill>
              <a:latin typeface="Andes Bold" panose="02000000000000000000" pitchFamily="50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501062" cy="2087563"/>
          </a:xfrm>
        </p:spPr>
        <p:txBody>
          <a:bodyPr/>
          <a:lstStyle/>
          <a:p>
            <a:pPr eaLnBrk="1" hangingPunct="1"/>
            <a:r>
              <a:rPr lang="fr-FR" altLang="fr-FR" sz="2400" dirty="0">
                <a:ea typeface="MS PGothic" panose="020B0600070205080204" pitchFamily="34" charset="-128"/>
              </a:rPr>
              <a:t>The </a:t>
            </a:r>
            <a:r>
              <a:rPr lang="fr-FR" altLang="fr-FR" sz="2400" dirty="0" err="1">
                <a:ea typeface="MS PGothic" panose="020B0600070205080204" pitchFamily="34" charset="-128"/>
              </a:rPr>
              <a:t>third</a:t>
            </a:r>
            <a:r>
              <a:rPr lang="fr-FR" altLang="fr-FR" sz="2400" dirty="0">
                <a:ea typeface="MS PGothic" panose="020B0600070205080204" pitchFamily="34" charset="-128"/>
              </a:rPr>
              <a:t> phase of the PNDP </a:t>
            </a:r>
            <a:r>
              <a:rPr lang="fr-FR" altLang="fr-FR" sz="2400" b="1" dirty="0">
                <a:ea typeface="MS PGothic" panose="020B0600070205080204" pitchFamily="34" charset="-128"/>
              </a:rPr>
              <a:t>(2016 – 2019) $70 million</a:t>
            </a:r>
            <a:r>
              <a:rPr lang="fr-FR" altLang="fr-FR" sz="2400" dirty="0">
                <a:ea typeface="MS PGothic" panose="020B0600070205080204" pitchFamily="34" charset="-128"/>
              </a:rPr>
              <a:t> </a:t>
            </a:r>
            <a:r>
              <a:rPr lang="fr-FR" altLang="fr-FR" sz="2400" dirty="0" err="1">
                <a:ea typeface="MS PGothic" panose="020B0600070205080204" pitchFamily="34" charset="-128"/>
              </a:rPr>
              <a:t>is</a:t>
            </a:r>
            <a:r>
              <a:rPr lang="fr-FR" altLang="fr-FR" sz="2400" dirty="0">
                <a:ea typeface="MS PGothic" panose="020B0600070205080204" pitchFamily="34" charset="-128"/>
              </a:rPr>
              <a:t> the </a:t>
            </a:r>
            <a:r>
              <a:rPr lang="fr-FR" altLang="fr-FR" sz="2400" b="1" i="1" dirty="0">
                <a:ea typeface="MS PGothic" panose="020B0600070205080204" pitchFamily="34" charset="-128"/>
              </a:rPr>
              <a:t>consolidation</a:t>
            </a:r>
            <a:r>
              <a:rPr lang="fr-FR" altLang="fr-FR" sz="2400" dirty="0">
                <a:ea typeface="MS PGothic" panose="020B0600070205080204" pitchFamily="34" charset="-128"/>
              </a:rPr>
              <a:t> phase </a:t>
            </a:r>
            <a:r>
              <a:rPr lang="fr-FR" altLang="fr-FR" sz="2400" dirty="0" err="1">
                <a:ea typeface="MS PGothic" panose="020B0600070205080204" pitchFamily="34" charset="-128"/>
              </a:rPr>
              <a:t>with</a:t>
            </a:r>
            <a:r>
              <a:rPr lang="fr-FR" altLang="fr-FR" sz="2400" dirty="0">
                <a:ea typeface="MS PGothic" panose="020B0600070205080204" pitchFamily="34" charset="-128"/>
              </a:rPr>
              <a:t> the </a:t>
            </a:r>
            <a:r>
              <a:rPr lang="en-US" altLang="en-US" sz="2400" dirty="0">
                <a:ea typeface="MS PGothic" panose="020B0600070205080204" pitchFamily="34" charset="-128"/>
              </a:rPr>
              <a:t>objective to strengthen local public finance management and participatory development processes in communes for the delivery of quality and sustainable social and economic infrastructure.</a:t>
            </a:r>
          </a:p>
        </p:txBody>
      </p:sp>
      <p:sp>
        <p:nvSpPr>
          <p:cNvPr id="2" name="Arrow: Right 1"/>
          <p:cNvSpPr/>
          <p:nvPr/>
        </p:nvSpPr>
        <p:spPr>
          <a:xfrm>
            <a:off x="190500" y="4365625"/>
            <a:ext cx="925513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1274763" y="3544888"/>
            <a:ext cx="76215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100% coverage of all 360 communes in both urban and rural areas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Focus on the poorest and vulnerable population in Adamaoua, North, Far-North and Eastern regions (regions affected by the presence of refugees)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Support to the decentralization process with: (i) capacity building activities and (ii) local public financial management system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 Continued partnership with the French Development Agency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6712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88640"/>
            <a:ext cx="4631432" cy="431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sz="3200" dirty="0">
                <a:solidFill>
                  <a:srgbClr val="00A44A"/>
                </a:solidFill>
                <a:latin typeface="Andes Bold" panose="02000000000000000000" pitchFamily="50" charset="0"/>
              </a:rPr>
              <a:t>PNDP: PHASE III 2/2</a:t>
            </a:r>
            <a:endParaRPr lang="fr-FR" sz="3200" dirty="0">
              <a:solidFill>
                <a:srgbClr val="00A44A"/>
              </a:solidFill>
              <a:latin typeface="Andes Bold" panose="02000000000000000000" pitchFamily="50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6712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7504" y="1124744"/>
            <a:ext cx="275793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 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LOCAL DEVELOPMENT 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72066" y="1124744"/>
            <a:ext cx="275793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 C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COORDINATION, MANAGEMENT, M&amp;E COMMUNICATION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89785" y="1124744"/>
            <a:ext cx="275793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Component B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LOCAL DEVELOPMENT SUPPORT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07504" y="2924944"/>
            <a:ext cx="27579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A.1: Local Development Investments for Communes</a:t>
            </a:r>
            <a:endParaRPr lang="en-US" sz="1600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107504" y="3708913"/>
            <a:ext cx="2757934" cy="152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A.2: Targeted Investments for the Poorest and Vulnerable Populations</a:t>
            </a:r>
          </a:p>
          <a:p>
            <a:r>
              <a:rPr lang="en-US" sz="1600" b="1" dirty="0"/>
              <a:t>in the </a:t>
            </a:r>
            <a:r>
              <a:rPr lang="en-US" sz="1600" b="1" dirty="0" err="1"/>
              <a:t>Adamaoua</a:t>
            </a:r>
            <a:r>
              <a:rPr lang="en-US" sz="1600" b="1" dirty="0"/>
              <a:t>, North, Far North and Eastern regions</a:t>
            </a:r>
            <a:endParaRPr lang="en-US" sz="1400" dirty="0"/>
          </a:p>
        </p:txBody>
      </p:sp>
      <p:sp>
        <p:nvSpPr>
          <p:cNvPr id="18" name="Rectangle: Rounded Corners 17"/>
          <p:cNvSpPr/>
          <p:nvPr/>
        </p:nvSpPr>
        <p:spPr>
          <a:xfrm>
            <a:off x="3182218" y="2924944"/>
            <a:ext cx="27579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B.1: Institutional support to the decentralization process</a:t>
            </a:r>
            <a:endParaRPr lang="en-US" sz="1600" dirty="0"/>
          </a:p>
        </p:txBody>
      </p:sp>
      <p:sp>
        <p:nvSpPr>
          <p:cNvPr id="20" name="Rectangle: Rounded Corners 19"/>
          <p:cNvSpPr/>
          <p:nvPr/>
        </p:nvSpPr>
        <p:spPr>
          <a:xfrm>
            <a:off x="3189785" y="3708913"/>
            <a:ext cx="27579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B.2: Capacity Building</a:t>
            </a:r>
            <a:endParaRPr lang="en-US" sz="1600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3189785" y="4520774"/>
            <a:ext cx="275793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B.3: Local Public Financial Management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78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55850"/>
            <a:ext cx="53990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288" y="1052513"/>
            <a:ext cx="8569325" cy="11985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Citizen Engagement = </a:t>
            </a:r>
            <a:r>
              <a:rPr lang="en-US" b="1" u="sng" dirty="0"/>
              <a:t>Two-way interaction</a:t>
            </a:r>
            <a:r>
              <a:rPr lang="en-US" b="1" dirty="0"/>
              <a:t> </a:t>
            </a:r>
            <a:r>
              <a:rPr lang="en-US" dirty="0"/>
              <a:t>between citizens and governments or the private sector, which give citizens a stake in decision-making with the objective to improve intermediate and final development outcomes</a:t>
            </a:r>
          </a:p>
        </p:txBody>
      </p:sp>
      <p:sp>
        <p:nvSpPr>
          <p:cNvPr id="10" name="Right Arrow Callout 9"/>
          <p:cNvSpPr/>
          <p:nvPr/>
        </p:nvSpPr>
        <p:spPr>
          <a:xfrm>
            <a:off x="395288" y="2776538"/>
            <a:ext cx="2736850" cy="3211512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" lastClr="FFFFFF"/>
                </a:solidFill>
              </a:rPr>
              <a:t>CE is about creating </a:t>
            </a:r>
            <a:r>
              <a:rPr lang="en-US" b="1" u="sng" dirty="0">
                <a:solidFill>
                  <a:sysClr val="window" lastClr="FFFFFF"/>
                </a:solidFill>
              </a:rPr>
              <a:t>feedback loops </a:t>
            </a:r>
            <a:r>
              <a:rPr lang="en-US" dirty="0">
                <a:solidFill>
                  <a:sysClr val="window" lastClr="FFFFFF"/>
                </a:solidFill>
              </a:rPr>
              <a:t>between citizens and governments, to determine if citizen voices have been taken into account</a:t>
            </a:r>
          </a:p>
        </p:txBody>
      </p:sp>
      <p:sp>
        <p:nvSpPr>
          <p:cNvPr id="22533" name="Titre 1"/>
          <p:cNvSpPr txBox="1">
            <a:spLocks/>
          </p:cNvSpPr>
          <p:nvPr/>
        </p:nvSpPr>
        <p:spPr bwMode="auto">
          <a:xfrm>
            <a:off x="0" y="96813"/>
            <a:ext cx="81003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 Citizen Engagement: overview 1/2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AutoShape 10"/>
          <p:cNvSpPr>
            <a:spLocks noChangeArrowheads="1"/>
          </p:cNvSpPr>
          <p:nvPr/>
        </p:nvSpPr>
        <p:spPr bwMode="auto">
          <a:xfrm>
            <a:off x="417513" y="1196975"/>
            <a:ext cx="1468437" cy="4905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fr-FR" altLang="fr-FR" sz="1800" b="1" dirty="0">
                <a:solidFill>
                  <a:schemeClr val="bg1"/>
                </a:solidFill>
              </a:rPr>
              <a:t>PLANNING</a:t>
            </a:r>
            <a:endParaRPr lang="fr-FR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>
            <a:off x="2959100" y="1196975"/>
            <a:ext cx="2960688" cy="4905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n-US" altLang="fr-FR" sz="1800" b="1">
                <a:solidFill>
                  <a:schemeClr val="bg1"/>
                </a:solidFill>
              </a:rPr>
              <a:t>IMPLEMENTATION</a:t>
            </a:r>
            <a:endParaRPr lang="fr-FR" altLang="fr-F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6948488" y="1897063"/>
            <a:ext cx="1955800" cy="352070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fr-FR" altLang="fr-FR" sz="1400" b="1" dirty="0">
                <a:solidFill>
                  <a:schemeClr val="bg1"/>
                </a:solidFill>
              </a:rPr>
              <a:t>BENEFICIARIES’ SATISFACTION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400" b="1" dirty="0" err="1">
                <a:solidFill>
                  <a:schemeClr val="bg1"/>
                </a:solidFill>
                <a:cs typeface="Arial" charset="0"/>
              </a:rPr>
              <a:t>Surveys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on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citizen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satisfaction on service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quality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every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two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years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at the commune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level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Results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200" b="1" dirty="0" err="1">
                <a:solidFill>
                  <a:schemeClr val="bg1"/>
                </a:solidFill>
                <a:cs typeface="Arial" charset="0"/>
              </a:rPr>
              <a:t>disseminated</a:t>
            </a:r>
            <a:endParaRPr lang="fr-FR" sz="1400" dirty="0">
              <a:solidFill>
                <a:schemeClr val="bg1"/>
              </a:solidFill>
              <a:cs typeface="Arial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400" dirty="0">
                <a:solidFill>
                  <a:schemeClr val="bg1"/>
                </a:solidFill>
                <a:cs typeface="Arial" charset="0"/>
              </a:rPr>
              <a:t>Citizen feedback on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project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implementation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cs typeface="Arial" charset="0"/>
              </a:rPr>
              <a:t>through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 the </a:t>
            </a:r>
            <a:r>
              <a:rPr lang="fr-FR" sz="1400" b="1" dirty="0">
                <a:solidFill>
                  <a:schemeClr val="bg1"/>
                </a:solidFill>
                <a:cs typeface="Arial" charset="0"/>
              </a:rPr>
              <a:t>local </a:t>
            </a:r>
            <a:r>
              <a:rPr lang="fr-FR" sz="1400" b="1" dirty="0" err="1">
                <a:solidFill>
                  <a:schemeClr val="bg1"/>
                </a:solidFill>
                <a:cs typeface="Arial" charset="0"/>
              </a:rPr>
              <a:t>committees</a:t>
            </a:r>
            <a:r>
              <a:rPr lang="fr-FR" sz="1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cs typeface="Arial" charset="0"/>
              </a:rPr>
              <a:t>(COGES &amp; CC)</a:t>
            </a:r>
          </a:p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fr-FR" altLang="fr-FR" sz="1400" b="1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179388" y="1873250"/>
            <a:ext cx="1990725" cy="347821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CONSULTATION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bg1"/>
                </a:solidFill>
                <a:cs typeface="Arial" charset="0"/>
              </a:rPr>
              <a:t>Signature of a convention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with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Communes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bg1"/>
                </a:solidFill>
                <a:cs typeface="Arial" charset="0"/>
              </a:rPr>
              <a:t>Villages 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assemblies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to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prepare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the Communal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Development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Plan (CDP) and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commune’s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budgets.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471" name="AutoShape 14"/>
          <p:cNvSpPr>
            <a:spLocks noChangeArrowheads="1"/>
          </p:cNvSpPr>
          <p:nvPr/>
        </p:nvSpPr>
        <p:spPr bwMode="auto">
          <a:xfrm>
            <a:off x="7097713" y="1182688"/>
            <a:ext cx="1657350" cy="498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fr-FR" altLang="fr-FR" sz="1800" b="1">
                <a:solidFill>
                  <a:schemeClr val="bg1"/>
                </a:solidFill>
              </a:rPr>
              <a:t>EVALUATION</a:t>
            </a:r>
            <a:endParaRPr lang="fr-FR" altLang="fr-F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AutoShape 15"/>
          <p:cNvSpPr>
            <a:spLocks noChangeArrowheads="1"/>
          </p:cNvSpPr>
          <p:nvPr/>
        </p:nvSpPr>
        <p:spPr bwMode="auto">
          <a:xfrm>
            <a:off x="458788" y="5541963"/>
            <a:ext cx="8307387" cy="62388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 b="1">
                <a:solidFill>
                  <a:schemeClr val="bg1"/>
                </a:solidFill>
              </a:rPr>
              <a:t>COMMUNICATION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fr-FR" altLang="fr-FR" sz="1400">
                <a:solidFill>
                  <a:schemeClr val="bg1"/>
                </a:solidFill>
              </a:rPr>
              <a:t>(Commune websites, commune quarterly reports, Community radios and regional TVs</a:t>
            </a:r>
            <a:r>
              <a:rPr lang="fr-FR" altLang="fr-FR" sz="1400" b="1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3" name="AutoShape 16"/>
          <p:cNvSpPr>
            <a:spLocks noChangeArrowheads="1"/>
          </p:cNvSpPr>
          <p:nvPr/>
        </p:nvSpPr>
        <p:spPr bwMode="auto">
          <a:xfrm>
            <a:off x="2101850" y="1149350"/>
            <a:ext cx="584200" cy="5873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4" name="AutoShape 17"/>
          <p:cNvSpPr>
            <a:spLocks noChangeArrowheads="1"/>
          </p:cNvSpPr>
          <p:nvPr/>
        </p:nvSpPr>
        <p:spPr bwMode="auto">
          <a:xfrm>
            <a:off x="6421438" y="1177925"/>
            <a:ext cx="595312" cy="588963"/>
          </a:xfrm>
          <a:prstGeom prst="rightArrow">
            <a:avLst>
              <a:gd name="adj1" fmla="val 50000"/>
              <a:gd name="adj2" fmla="val 25261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314575" y="1873250"/>
            <a:ext cx="2473325" cy="34544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fr-FR" altLang="fr-FR" sz="1200" b="1" dirty="0">
                <a:solidFill>
                  <a:schemeClr val="bg1"/>
                </a:solidFill>
              </a:rPr>
              <a:t>PARTICIPATORY MONITORING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200" b="1" dirty="0">
                <a:solidFill>
                  <a:schemeClr val="bg1"/>
                </a:solidFill>
                <a:cs typeface="Arial" charset="0"/>
              </a:rPr>
              <a:t>Supervision </a:t>
            </a:r>
            <a:r>
              <a:rPr lang="fr-FR" sz="1200" b="1" dirty="0" err="1">
                <a:solidFill>
                  <a:schemeClr val="bg1"/>
                </a:solidFill>
                <a:cs typeface="Arial" charset="0"/>
              </a:rPr>
              <a:t>committees</a:t>
            </a:r>
            <a:endParaRPr lang="fr-FR" sz="1200" b="1" dirty="0">
              <a:solidFill>
                <a:schemeClr val="bg1"/>
              </a:solidFill>
              <a:cs typeface="Arial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bg1"/>
                </a:solidFill>
                <a:cs typeface="Arial" charset="0"/>
              </a:rPr>
              <a:t>Monitoring of CDP by COGES (</a:t>
            </a:r>
            <a:r>
              <a:rPr lang="fr-FR" sz="1200" b="1" dirty="0" err="1">
                <a:solidFill>
                  <a:schemeClr val="bg1"/>
                </a:solidFill>
                <a:cs typeface="Arial" charset="0"/>
              </a:rPr>
              <a:t>implementation</a:t>
            </a:r>
            <a:r>
              <a:rPr lang="fr-FR" sz="1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200" b="1" dirty="0" err="1">
                <a:solidFill>
                  <a:schemeClr val="bg1"/>
                </a:solidFill>
                <a:cs typeface="Arial" charset="0"/>
              </a:rPr>
              <a:t>committees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)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200" b="1" dirty="0" err="1">
                <a:solidFill>
                  <a:schemeClr val="bg1"/>
                </a:solidFill>
                <a:cs typeface="Arial" charset="0"/>
              </a:rPr>
              <a:t>Quarterly</a:t>
            </a:r>
            <a:r>
              <a:rPr lang="fr-FR" sz="1200" b="1" dirty="0">
                <a:solidFill>
                  <a:schemeClr val="bg1"/>
                </a:solidFill>
                <a:cs typeface="Arial" charset="0"/>
              </a:rPr>
              <a:t> Feedback 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of the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CDP’s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monitoring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committees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during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village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assemblies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. 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200" b="1" dirty="0">
                <a:solidFill>
                  <a:schemeClr val="bg1"/>
                </a:solidFill>
                <a:cs typeface="Arial" charset="0"/>
              </a:rPr>
              <a:t>Communication on the budget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execution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of communes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through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quartely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commune reports,  coordination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committees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, local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councils</a:t>
            </a:r>
            <a:endParaRPr lang="fr-FR" sz="1200" dirty="0">
              <a:solidFill>
                <a:schemeClr val="bg1"/>
              </a:solidFill>
              <a:cs typeface="Arial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</a:t>
            </a: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social audit </a:t>
            </a:r>
            <a:r>
              <a:rPr lang="fr-F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done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jointly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with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communes for the performance </a:t>
            </a:r>
            <a:r>
              <a:rPr lang="fr-FR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grant</a:t>
            </a:r>
            <a:r>
              <a:rPr lang="fr-F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endParaRPr lang="fr-FR" altLang="fr-FR" sz="1200" b="1" dirty="0">
              <a:solidFill>
                <a:schemeClr val="bg1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fr-FR" altLang="fr-FR" sz="11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fr-FR" altLang="fr-FR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AutoShape 3"/>
          <p:cNvSpPr>
            <a:spLocks noChangeArrowheads="1"/>
          </p:cNvSpPr>
          <p:nvPr/>
        </p:nvSpPr>
        <p:spPr bwMode="auto">
          <a:xfrm>
            <a:off x="4932363" y="1898650"/>
            <a:ext cx="1522412" cy="34512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fr-FR" altLang="fr-FR" sz="1400" b="1" dirty="0">
                <a:solidFill>
                  <a:schemeClr val="bg1"/>
                </a:solidFill>
                <a:latin typeface="+mn-lt"/>
              </a:rPr>
              <a:t>GRIEVANCE REDRESS MECHANISM (GRM)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1200" b="1" dirty="0">
                <a:solidFill>
                  <a:schemeClr val="bg1"/>
                </a:solidFill>
                <a:cs typeface="Arial" charset="0"/>
              </a:rPr>
              <a:t>GRM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established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as part of the M&amp;E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through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 a Call center, E-mails, </a:t>
            </a:r>
            <a:r>
              <a:rPr lang="fr-FR" sz="1200" dirty="0" err="1">
                <a:solidFill>
                  <a:schemeClr val="bg1"/>
                </a:solidFill>
                <a:cs typeface="Arial" charset="0"/>
              </a:rPr>
              <a:t>walk</a:t>
            </a:r>
            <a:r>
              <a:rPr lang="fr-FR" sz="1200" dirty="0">
                <a:solidFill>
                  <a:schemeClr val="bg1"/>
                </a:solidFill>
                <a:cs typeface="Arial" charset="0"/>
              </a:rPr>
              <a:t>-in, etc…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fr-FR" altLang="fr-F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592" name="Titre 1"/>
          <p:cNvSpPr txBox="1">
            <a:spLocks/>
          </p:cNvSpPr>
          <p:nvPr/>
        </p:nvSpPr>
        <p:spPr bwMode="auto">
          <a:xfrm>
            <a:off x="0" y="116632"/>
            <a:ext cx="86044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dirty="0"/>
              <a:t>PNDP Citizen Engagement: overview 2/2</a:t>
            </a:r>
          </a:p>
        </p:txBody>
      </p:sp>
      <p:sp>
        <p:nvSpPr>
          <p:cNvPr id="24593" name="Footer Placeholder 4"/>
          <p:cNvSpPr txBox="1">
            <a:spLocks/>
          </p:cNvSpPr>
          <p:nvPr/>
        </p:nvSpPr>
        <p:spPr bwMode="auto">
          <a:xfrm>
            <a:off x="2865438" y="6492875"/>
            <a:ext cx="3560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00" b="1">
                <a:solidFill>
                  <a:srgbClr val="C00000"/>
                </a:solidFill>
                <a:cs typeface="Calibri" panose="020F0502020204030204" pitchFamily="34" charset="0"/>
              </a:rPr>
              <a:t>Mainstreaming Citizen Engagement through Participatory Programs:</a:t>
            </a:r>
            <a:br>
              <a:rPr lang="en-US" altLang="en-US" sz="900" b="1">
                <a:solidFill>
                  <a:srgbClr val="898989"/>
                </a:solidFill>
                <a:cs typeface="Calibri" panose="020F0502020204030204" pitchFamily="34" charset="0"/>
              </a:rPr>
            </a:br>
            <a:r>
              <a:rPr lang="en-US" altLang="en-US" sz="900" b="1" i="1">
                <a:solidFill>
                  <a:srgbClr val="C55A11"/>
                </a:solidFill>
                <a:cs typeface="Calibri" panose="020F0502020204030204" pitchFamily="34" charset="0"/>
              </a:rPr>
              <a:t>The Case of Cameroon</a:t>
            </a:r>
            <a:endParaRPr lang="en-US" altLang="en-US" sz="900">
              <a:solidFill>
                <a:srgbClr val="898989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D4CAEB9-C9B6-41EF-8230-A54E8B64C422}" type="slidenum">
              <a:rPr lang="fr-FR" altLang="fr-FR" sz="1200" smtClean="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itre 1"/>
          <p:cNvSpPr txBox="1">
            <a:spLocks/>
          </p:cNvSpPr>
          <p:nvPr/>
        </p:nvSpPr>
        <p:spPr bwMode="auto">
          <a:xfrm>
            <a:off x="18407" y="11663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sz="2600" dirty="0"/>
              <a:t>PNDP Citizen Engagement: Performance-based Grants 1/2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492875"/>
            <a:ext cx="3560762" cy="365125"/>
          </a:xfrm>
        </p:spPr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1028700"/>
            <a:ext cx="8964613" cy="5294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Piloting of a performance-based grants in addition to the grants based on objective criteria (km2, pop.). =&gt; to incentivize local governments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Sets of indicators related to: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latin typeface="+mn-lt"/>
              </a:rPr>
              <a:t>good governance </a:t>
            </a:r>
            <a:r>
              <a:rPr lang="en-US" sz="2000" dirty="0">
                <a:latin typeface="+mn-lt"/>
              </a:rPr>
              <a:t>(e.g. effective functioning of the local councils, traceability and control of finances)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latin typeface="+mn-lt"/>
              </a:rPr>
              <a:t>participatory approaches </a:t>
            </a:r>
            <a:r>
              <a:rPr lang="en-US" sz="2000" dirty="0">
                <a:latin typeface="+mn-lt"/>
              </a:rPr>
              <a:t>and transparency,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u="sng" dirty="0">
                <a:latin typeface="+mn-lt"/>
              </a:rPr>
              <a:t>pro-activeness</a:t>
            </a:r>
            <a:r>
              <a:rPr lang="en-US" sz="2000" dirty="0">
                <a:latin typeface="+mn-lt"/>
              </a:rPr>
              <a:t> (e.g. improvement in local tax collection).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Every year, 3 local governments are selected per region, out of which 2 represent the </a:t>
            </a:r>
            <a:r>
              <a:rPr lang="en-US" sz="2000" b="1" dirty="0">
                <a:latin typeface="+mn-lt"/>
              </a:rPr>
              <a:t>best performing in their category </a:t>
            </a:r>
            <a:r>
              <a:rPr lang="en-US" sz="2000" dirty="0">
                <a:latin typeface="+mn-lt"/>
              </a:rPr>
              <a:t>(in terms of budget turnover) and 1 displays the </a:t>
            </a:r>
            <a:r>
              <a:rPr lang="en-US" sz="2000" b="1" dirty="0">
                <a:latin typeface="+mn-lt"/>
              </a:rPr>
              <a:t>most progress </a:t>
            </a:r>
            <a:r>
              <a:rPr lang="en-US" sz="2000" dirty="0">
                <a:latin typeface="+mn-lt"/>
              </a:rPr>
              <a:t>compared to the previous year.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en-US" sz="2000" dirty="0">
                <a:latin typeface="+mn-lt"/>
              </a:rPr>
              <a:t>The evaluation is also a </a:t>
            </a:r>
            <a:r>
              <a:rPr lang="en-US" sz="2000" b="1" dirty="0">
                <a:latin typeface="+mn-lt"/>
              </a:rPr>
              <a:t>learning exercise</a:t>
            </a:r>
            <a:r>
              <a:rPr lang="en-US" sz="2000" dirty="0">
                <a:latin typeface="+mn-lt"/>
              </a:rPr>
              <a:t> for all through a </a:t>
            </a:r>
            <a:r>
              <a:rPr lang="en-US" sz="2000" b="1" dirty="0">
                <a:latin typeface="+mn-lt"/>
              </a:rPr>
              <a:t>social audit </a:t>
            </a:r>
            <a:r>
              <a:rPr lang="en-US" sz="2000" dirty="0">
                <a:latin typeface="+mn-lt"/>
              </a:rPr>
              <a:t>based on a participatory process involving the communes and local stakeholders (line agencies, civil society organizations, etc.).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Þ"/>
              <a:defRPr/>
            </a:pPr>
            <a:r>
              <a:rPr lang="en-US" sz="2000" dirty="0">
                <a:latin typeface="+mn-lt"/>
              </a:rPr>
              <a:t>Results are </a:t>
            </a:r>
            <a:r>
              <a:rPr lang="en-US" sz="2000" b="1" dirty="0">
                <a:latin typeface="+mn-lt"/>
              </a:rPr>
              <a:t>published</a:t>
            </a:r>
            <a:r>
              <a:rPr lang="en-US" sz="2000" dirty="0">
                <a:latin typeface="+mn-lt"/>
              </a:rPr>
              <a:t> both through the project website and the governor’s office.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666" y="1055921"/>
            <a:ext cx="7308812" cy="5158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2000" i="1" dirty="0">
                <a:solidFill>
                  <a:schemeClr val="accent1">
                    <a:lumMod val="75000"/>
                  </a:schemeClr>
                </a:solidFill>
                <a:latin typeface="Andes Bold" panose="02000000000000000000" pitchFamily="50" charset="0"/>
              </a:rPr>
              <a:t>Performance evaluation for 2017: a wakening calls for mayors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Mainstreaming Citizen Engagement through Participatory Programs:</a:t>
            </a:r>
            <a:br>
              <a:rPr lang="en-US">
                <a:solidFill>
                  <a:schemeClr val="tx1">
                    <a:tint val="75000"/>
                  </a:schemeClr>
                </a:solidFill>
              </a:rPr>
            </a:br>
            <a:r>
              <a:rPr lang="en-US" i="1">
                <a:solidFill>
                  <a:srgbClr val="C55A11"/>
                </a:solidFill>
              </a:rPr>
              <a:t>The Case of Cameroon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4704"/>
            <a:ext cx="817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 bwMode="auto">
          <a:xfrm>
            <a:off x="18407" y="11663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685800" eaLnBrk="1" fontAlgn="auto" hangingPunct="1">
              <a:lnSpc>
                <a:spcPct val="90000"/>
              </a:lnSpc>
              <a:spcAft>
                <a:spcPts val="0"/>
              </a:spcAft>
              <a:defRPr sz="3200">
                <a:solidFill>
                  <a:srgbClr val="00A44A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  <a:lvl2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2pPr>
            <a:lvl3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3pPr>
            <a:lvl4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4pPr>
            <a:lvl5pPr defTabSz="685800">
              <a:lnSpc>
                <a:spcPct val="90000"/>
              </a:lnSpc>
              <a:defRPr sz="3300">
                <a:latin typeface="Calibri Light" panose="020F0302020204030204" pitchFamily="34" charset="0"/>
              </a:defRPr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latin typeface="Calibri Light" panose="020F0302020204030204" pitchFamily="34" charset="0"/>
              </a:defRPr>
            </a:lvl9pPr>
          </a:lstStyle>
          <a:p>
            <a:r>
              <a:rPr lang="en-US" altLang="en-US" sz="2600" dirty="0"/>
              <a:t>PNDP Citizen Engagement: Performance-based Grants 2/2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410999" cy="3672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21901</TotalTime>
  <Words>1559</Words>
  <Application>Microsoft Office PowerPoint</Application>
  <PresentationFormat>On-screen Show (4:3)</PresentationFormat>
  <Paragraphs>155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MS PGothic</vt:lpstr>
      <vt:lpstr>Andes Bold</vt:lpstr>
      <vt:lpstr>Arial</vt:lpstr>
      <vt:lpstr>Calibri</vt:lpstr>
      <vt:lpstr>Calibri Light</vt:lpstr>
      <vt:lpstr>inherit</vt:lpstr>
      <vt:lpstr>Symbol</vt:lpstr>
      <vt:lpstr>Times New Roman</vt:lpstr>
      <vt:lpstr>Office Theme</vt:lpstr>
      <vt:lpstr>Community Development Program Support Project  Programme National de Développement Participatif (PNDP)</vt:lpstr>
      <vt:lpstr>PowerPoint Presentation</vt:lpstr>
      <vt:lpstr>PNDP: Background &amp; Context</vt:lpstr>
      <vt:lpstr>PNDP: PHASE III 1/2</vt:lpstr>
      <vt:lpstr>PNDP: PHASE III 2/2</vt:lpstr>
      <vt:lpstr>PowerPoint Presentation</vt:lpstr>
      <vt:lpstr>PowerPoint Presentation</vt:lpstr>
      <vt:lpstr>PowerPoint Presentation</vt:lpstr>
      <vt:lpstr>Performance evaluation for 2017: a wakening calls for mayors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</dc:creator>
  <cp:lastModifiedBy>Evan Samuel Caplan</cp:lastModifiedBy>
  <cp:revision>1648</cp:revision>
  <cp:lastPrinted>2016-12-05T14:38:58Z</cp:lastPrinted>
  <dcterms:created xsi:type="dcterms:W3CDTF">1601-01-01T00:00:00Z</dcterms:created>
  <dcterms:modified xsi:type="dcterms:W3CDTF">2017-11-30T19:52:40Z</dcterms:modified>
</cp:coreProperties>
</file>