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53" r:id="rId2"/>
    <p:sldId id="480" r:id="rId3"/>
    <p:sldId id="489" r:id="rId4"/>
    <p:sldId id="474" r:id="rId5"/>
    <p:sldId id="473" r:id="rId6"/>
    <p:sldId id="460" r:id="rId7"/>
    <p:sldId id="459" r:id="rId8"/>
    <p:sldId id="461" r:id="rId9"/>
    <p:sldId id="464" r:id="rId10"/>
    <p:sldId id="465" r:id="rId11"/>
    <p:sldId id="466" r:id="rId12"/>
    <p:sldId id="467" r:id="rId13"/>
    <p:sldId id="469" r:id="rId14"/>
    <p:sldId id="470" r:id="rId15"/>
    <p:sldId id="476" r:id="rId16"/>
    <p:sldId id="486" r:id="rId17"/>
    <p:sldId id="490" r:id="rId18"/>
    <p:sldId id="484" r:id="rId19"/>
    <p:sldId id="483" r:id="rId20"/>
    <p:sldId id="485" r:id="rId21"/>
  </p:sldIdLst>
  <p:sldSz cx="6858000" cy="9144000" type="screen4x3"/>
  <p:notesSz cx="7010400" cy="9296400"/>
  <p:defaultTextStyle>
    <a:defPPr>
      <a:defRPr lang="en-US"/>
    </a:defPPr>
    <a:lvl1pPr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1pPr>
    <a:lvl2pPr marL="4572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2pPr>
    <a:lvl3pPr marL="9144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3pPr>
    <a:lvl4pPr marL="13716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4pPr>
    <a:lvl5pPr marL="1828800" algn="l" rtl="0" fontAlgn="base">
      <a:spcBef>
        <a:spcPct val="50000"/>
      </a:spcBef>
      <a:spcAft>
        <a:spcPct val="0"/>
      </a:spcAft>
      <a:buChar char="•"/>
      <a:defRPr sz="1300" kern="1200">
        <a:solidFill>
          <a:schemeClr val="tx1"/>
        </a:solidFill>
        <a:latin typeface="Trebuchet MS" pitchFamily="34" charset="0"/>
        <a:ea typeface="+mn-ea"/>
        <a:cs typeface="Times New Roman" pitchFamily="18" charset="0"/>
      </a:defRPr>
    </a:lvl5pPr>
    <a:lvl6pPr marL="2286000" algn="l" defTabSz="914400" rtl="0" eaLnBrk="1" latinLnBrk="0" hangingPunct="1">
      <a:defRPr sz="1300" kern="1200">
        <a:solidFill>
          <a:schemeClr val="tx1"/>
        </a:solidFill>
        <a:latin typeface="Trebuchet MS" pitchFamily="34" charset="0"/>
        <a:ea typeface="+mn-ea"/>
        <a:cs typeface="Times New Roman" pitchFamily="18" charset="0"/>
      </a:defRPr>
    </a:lvl6pPr>
    <a:lvl7pPr marL="2743200" algn="l" defTabSz="914400" rtl="0" eaLnBrk="1" latinLnBrk="0" hangingPunct="1">
      <a:defRPr sz="1300" kern="1200">
        <a:solidFill>
          <a:schemeClr val="tx1"/>
        </a:solidFill>
        <a:latin typeface="Trebuchet MS" pitchFamily="34" charset="0"/>
        <a:ea typeface="+mn-ea"/>
        <a:cs typeface="Times New Roman" pitchFamily="18" charset="0"/>
      </a:defRPr>
    </a:lvl7pPr>
    <a:lvl8pPr marL="3200400" algn="l" defTabSz="914400" rtl="0" eaLnBrk="1" latinLnBrk="0" hangingPunct="1">
      <a:defRPr sz="1300" kern="1200">
        <a:solidFill>
          <a:schemeClr val="tx1"/>
        </a:solidFill>
        <a:latin typeface="Trebuchet MS" pitchFamily="34" charset="0"/>
        <a:ea typeface="+mn-ea"/>
        <a:cs typeface="Times New Roman" pitchFamily="18" charset="0"/>
      </a:defRPr>
    </a:lvl8pPr>
    <a:lvl9pPr marL="3657600" algn="l" defTabSz="914400" rtl="0" eaLnBrk="1" latinLnBrk="0" hangingPunct="1">
      <a:defRPr sz="1300" kern="1200">
        <a:solidFill>
          <a:schemeClr val="tx1"/>
        </a:solidFill>
        <a:latin typeface="Trebuchet MS" pitchFamily="34"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Berriman" initials="E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36E"/>
    <a:srgbClr val="037567"/>
    <a:srgbClr val="03755F"/>
    <a:srgbClr val="00783C"/>
    <a:srgbClr val="03756A"/>
    <a:srgbClr val="002A18"/>
    <a:srgbClr val="000C07"/>
    <a:srgbClr val="646464"/>
    <a:srgbClr val="C0C0C0"/>
    <a:srgbClr val="014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65" autoAdjust="0"/>
    <p:restoredTop sz="95071" autoAdjust="0"/>
  </p:normalViewPr>
  <p:slideViewPr>
    <p:cSldViewPr snapToGrid="0">
      <p:cViewPr>
        <p:scale>
          <a:sx n="62" d="100"/>
          <a:sy n="62" d="100"/>
        </p:scale>
        <p:origin x="-2694" y="-972"/>
      </p:cViewPr>
      <p:guideLst>
        <p:guide orient="horz" pos="1005"/>
        <p:guide pos="593"/>
        <p:guide pos="25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06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3146" tIns="46573" rIns="93146" bIns="46573" numCol="1" anchor="t" anchorCtr="0" compatLnSpc="1">
            <a:prstTxWarp prst="textNoShape">
              <a:avLst/>
            </a:prstTxWarp>
          </a:bodyPr>
          <a:lstStyle>
            <a:lvl1pPr defTabSz="931430">
              <a:spcBef>
                <a:spcPct val="0"/>
              </a:spcBef>
              <a:buFontTx/>
              <a:buNone/>
              <a:defRPr sz="1200">
                <a:latin typeface="Times New Roman" pitchFamily="18" charset="0"/>
              </a:defRPr>
            </a:lvl1pPr>
          </a:lstStyle>
          <a:p>
            <a:pPr>
              <a:defRPr/>
            </a:pPr>
            <a:endParaRPr lang="en-US" dirty="0"/>
          </a:p>
        </p:txBody>
      </p:sp>
      <p:sp>
        <p:nvSpPr>
          <p:cNvPr id="10243"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3146" tIns="46573" rIns="93146" bIns="46573" numCol="1" anchor="t" anchorCtr="0" compatLnSpc="1">
            <a:prstTxWarp prst="textNoShape">
              <a:avLst/>
            </a:prstTxWarp>
          </a:bodyPr>
          <a:lstStyle>
            <a:lvl1pPr algn="r" defTabSz="931430">
              <a:spcBef>
                <a:spcPct val="0"/>
              </a:spcBef>
              <a:buFontTx/>
              <a:buNone/>
              <a:defRPr sz="1200">
                <a:latin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3146" tIns="46573" rIns="93146" bIns="46573" numCol="1" anchor="b" anchorCtr="0" compatLnSpc="1">
            <a:prstTxWarp prst="textNoShape">
              <a:avLst/>
            </a:prstTxWarp>
          </a:bodyPr>
          <a:lstStyle>
            <a:lvl1pPr defTabSz="931430">
              <a:spcBef>
                <a:spcPct val="0"/>
              </a:spcBef>
              <a:buFontTx/>
              <a:buNone/>
              <a:defRPr sz="1200">
                <a:latin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3146" tIns="46573" rIns="93146" bIns="46573" numCol="1" anchor="b" anchorCtr="0" compatLnSpc="1">
            <a:prstTxWarp prst="textNoShape">
              <a:avLst/>
            </a:prstTxWarp>
          </a:bodyPr>
          <a:lstStyle>
            <a:lvl1pPr algn="r" defTabSz="931430">
              <a:spcBef>
                <a:spcPct val="0"/>
              </a:spcBef>
              <a:buFontTx/>
              <a:buNone/>
              <a:defRPr sz="1200">
                <a:latin typeface="Times New Roman" pitchFamily="18" charset="0"/>
              </a:defRPr>
            </a:lvl1pPr>
          </a:lstStyle>
          <a:p>
            <a:pPr>
              <a:defRPr/>
            </a:pPr>
            <a:fld id="{58709D5F-5336-4CDA-996A-26E7B05DA988}" type="slidenum">
              <a:rPr lang="en-US"/>
              <a:pPr>
                <a:defRPr/>
              </a:pPr>
              <a:t>‹#›</a:t>
            </a:fld>
            <a:endParaRPr lang="en-US" dirty="0"/>
          </a:p>
        </p:txBody>
      </p:sp>
    </p:spTree>
    <p:extLst>
      <p:ext uri="{BB962C8B-B14F-4D97-AF65-F5344CB8AC3E}">
        <p14:creationId xmlns:p14="http://schemas.microsoft.com/office/powerpoint/2010/main" val="266351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3146" tIns="46573" rIns="93146" bIns="46573" numCol="1" anchor="t" anchorCtr="0" compatLnSpc="1">
            <a:prstTxWarp prst="textNoShape">
              <a:avLst/>
            </a:prstTxWarp>
          </a:bodyPr>
          <a:lstStyle>
            <a:lvl1pPr defTabSz="931430">
              <a:spcBef>
                <a:spcPct val="0"/>
              </a:spcBef>
              <a:buFontTx/>
              <a:buNone/>
              <a:defRPr sz="120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972029" y="0"/>
            <a:ext cx="3038371" cy="464820"/>
          </a:xfrm>
          <a:prstGeom prst="rect">
            <a:avLst/>
          </a:prstGeom>
          <a:noFill/>
          <a:ln w="9525">
            <a:noFill/>
            <a:miter lim="800000"/>
            <a:headEnd/>
            <a:tailEnd/>
          </a:ln>
          <a:effectLst/>
        </p:spPr>
        <p:txBody>
          <a:bodyPr vert="horz" wrap="square" lIns="93146" tIns="46573" rIns="93146" bIns="46573" numCol="1" anchor="t" anchorCtr="0" compatLnSpc="1">
            <a:prstTxWarp prst="textNoShape">
              <a:avLst/>
            </a:prstTxWarp>
          </a:bodyPr>
          <a:lstStyle>
            <a:lvl1pPr algn="r" defTabSz="931430">
              <a:spcBef>
                <a:spcPct val="0"/>
              </a:spcBef>
              <a:buFontTx/>
              <a:buNone/>
              <a:defRPr sz="1200">
                <a:latin typeface="Times New Roman" pitchFamily="18"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2198688" y="696913"/>
            <a:ext cx="2613025"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658" y="4415790"/>
            <a:ext cx="5143084" cy="4183380"/>
          </a:xfrm>
          <a:prstGeom prst="rect">
            <a:avLst/>
          </a:prstGeom>
          <a:noFill/>
          <a:ln w="9525">
            <a:noFill/>
            <a:miter lim="800000"/>
            <a:headEnd/>
            <a:tailEnd/>
          </a:ln>
          <a:effectLst/>
        </p:spPr>
        <p:txBody>
          <a:bodyPr vert="horz" wrap="square" lIns="93146" tIns="46573" rIns="93146" bIns="465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580"/>
            <a:ext cx="3038372" cy="464820"/>
          </a:xfrm>
          <a:prstGeom prst="rect">
            <a:avLst/>
          </a:prstGeom>
          <a:noFill/>
          <a:ln w="9525">
            <a:noFill/>
            <a:miter lim="800000"/>
            <a:headEnd/>
            <a:tailEnd/>
          </a:ln>
          <a:effectLst/>
        </p:spPr>
        <p:txBody>
          <a:bodyPr vert="horz" wrap="square" lIns="93146" tIns="46573" rIns="93146" bIns="46573" numCol="1" anchor="b" anchorCtr="0" compatLnSpc="1">
            <a:prstTxWarp prst="textNoShape">
              <a:avLst/>
            </a:prstTxWarp>
          </a:bodyPr>
          <a:lstStyle>
            <a:lvl1pPr defTabSz="931430">
              <a:spcBef>
                <a:spcPct val="0"/>
              </a:spcBef>
              <a:buFontTx/>
              <a:buNone/>
              <a:defRPr sz="120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029" y="8831580"/>
            <a:ext cx="3038371" cy="464820"/>
          </a:xfrm>
          <a:prstGeom prst="rect">
            <a:avLst/>
          </a:prstGeom>
          <a:noFill/>
          <a:ln w="9525">
            <a:noFill/>
            <a:miter lim="800000"/>
            <a:headEnd/>
            <a:tailEnd/>
          </a:ln>
          <a:effectLst/>
        </p:spPr>
        <p:txBody>
          <a:bodyPr vert="horz" wrap="square" lIns="93146" tIns="46573" rIns="93146" bIns="46573" numCol="1" anchor="b" anchorCtr="0" compatLnSpc="1">
            <a:prstTxWarp prst="textNoShape">
              <a:avLst/>
            </a:prstTxWarp>
          </a:bodyPr>
          <a:lstStyle>
            <a:lvl1pPr algn="r" defTabSz="931430">
              <a:spcBef>
                <a:spcPct val="0"/>
              </a:spcBef>
              <a:buFontTx/>
              <a:buNone/>
              <a:defRPr sz="1200">
                <a:latin typeface="Times New Roman" pitchFamily="18" charset="0"/>
              </a:defRPr>
            </a:lvl1pPr>
          </a:lstStyle>
          <a:p>
            <a:pPr>
              <a:defRPr/>
            </a:pPr>
            <a:fld id="{709575BD-03E2-4C00-B189-B5BF9224588D}" type="slidenum">
              <a:rPr lang="en-US"/>
              <a:pPr>
                <a:defRPr/>
              </a:pPr>
              <a:t>‹#›</a:t>
            </a:fld>
            <a:endParaRPr lang="en-US" dirty="0"/>
          </a:p>
        </p:txBody>
      </p:sp>
    </p:spTree>
    <p:extLst>
      <p:ext uri="{BB962C8B-B14F-4D97-AF65-F5344CB8AC3E}">
        <p14:creationId xmlns:p14="http://schemas.microsoft.com/office/powerpoint/2010/main" val="195954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14350" y="1890201"/>
            <a:ext cx="5829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2752B4-7BA7-4EF0-819F-216C16F1BE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D3424FF0-BFE8-4CFC-B23F-9FC3D9052992}"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8273" y="186188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486150" y="1876056"/>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F3E39F-AEA2-4B1F-9CFF-4FFA0155AEA8}" type="slidenum">
              <a:rPr lang="en-US"/>
              <a:pPr>
                <a:defRPr/>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
        <p:nvSpPr>
          <p:cNvPr id="10" name="Title 1"/>
          <p:cNvSpPr txBox="1">
            <a:spLocks/>
          </p:cNvSpPr>
          <p:nvPr userDrawn="1"/>
        </p:nvSpPr>
        <p:spPr bwMode="auto">
          <a:xfrm>
            <a:off x="514350" y="694199"/>
            <a:ext cx="5829300" cy="751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014C6D"/>
                </a:solidFill>
                <a:effectLst/>
                <a:uLnTx/>
                <a:uFillTx/>
                <a:latin typeface="+mj-lt"/>
                <a:ea typeface="+mj-ea"/>
                <a:cs typeface="+mj-cs"/>
              </a:rPr>
              <a:t>Click to edit Master title style</a:t>
            </a:r>
            <a:endParaRPr kumimoji="0" lang="en-US" sz="2600" b="1" i="0" u="none" strike="noStrike" kern="0" cap="none" spc="0" normalizeH="0" baseline="0" noProof="0" dirty="0">
              <a:ln>
                <a:noFill/>
              </a:ln>
              <a:solidFill>
                <a:srgbClr val="014C6D"/>
              </a:solidFill>
              <a:effectLst/>
              <a:uLnTx/>
              <a:uFillTx/>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D232655-BD87-4F16-B666-555E10BED24F}" type="slidenum">
              <a:rPr lang="en-US"/>
              <a:pPr>
                <a:defRPr/>
              </a:pPr>
              <a:t>‹#›</a:t>
            </a:fld>
            <a:endParaRPr lang="en-US" dirty="0"/>
          </a:p>
        </p:txBody>
      </p:sp>
      <p:pic>
        <p:nvPicPr>
          <p:cNvPr id="10"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D9FDECF-E04E-4149-B335-7B795A3AA7AB}"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CA10889-D986-4A75-B221-5716E1404117}" type="slidenum">
              <a:rPr lang="en-US"/>
              <a:pPr>
                <a:defRPr/>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2EEA9E6-6506-49A1-A502-0577E1A34C57}" type="slidenum">
              <a:rPr lang="en-US"/>
              <a:pPr>
                <a:defRPr/>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FF53DD-1E1D-4153-BA8E-8CAE04EB5147}" type="slidenum">
              <a:rPr lang="en-US"/>
              <a:pPr>
                <a:defRPr/>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5843611" y="7388354"/>
            <a:ext cx="1014389" cy="771473"/>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14350" y="1904409"/>
            <a:ext cx="58293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95DC02-DAA6-42A8-8416-951CEF7B90DA}"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
        <p:nvSpPr>
          <p:cNvPr id="8" name="Title 1"/>
          <p:cNvSpPr>
            <a:spLocks noGrp="1"/>
          </p:cNvSpPr>
          <p:nvPr>
            <p:ph type="title"/>
          </p:nvPr>
        </p:nvSpPr>
        <p:spPr>
          <a:xfrm>
            <a:off x="514350" y="694199"/>
            <a:ext cx="5829300" cy="751416"/>
          </a:xfrm>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1162051"/>
            <a:ext cx="1457325" cy="696594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1162051"/>
            <a:ext cx="4257675" cy="69659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930004" y="8534400"/>
            <a:ext cx="1428750" cy="6096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656410" y="8534400"/>
            <a:ext cx="1175147" cy="6096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C2CC1E7-08B1-4542-BCB4-482BF0460B85}"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5544238" y="8144847"/>
            <a:ext cx="1313762" cy="99915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2" name="Rectangle 108"/>
          <p:cNvSpPr>
            <a:spLocks noChangeArrowheads="1"/>
          </p:cNvSpPr>
          <p:nvPr userDrawn="1"/>
        </p:nvSpPr>
        <p:spPr bwMode="auto">
          <a:xfrm>
            <a:off x="0" y="8703129"/>
            <a:ext cx="6858000" cy="440871"/>
          </a:xfrm>
          <a:prstGeom prst="rect">
            <a:avLst/>
          </a:prstGeom>
          <a:solidFill>
            <a:srgbClr val="014C6D"/>
          </a:solidFill>
          <a:ln w="9525">
            <a:noFill/>
            <a:miter lim="800000"/>
            <a:headEnd/>
            <a:tailEnd/>
          </a:ln>
          <a:effectLst/>
        </p:spPr>
        <p:txBody>
          <a:bodyPr/>
          <a:lstStyle/>
          <a:p>
            <a:pPr>
              <a:defRPr/>
            </a:pPr>
            <a:endParaRPr lang="en-US" dirty="0"/>
          </a:p>
        </p:txBody>
      </p:sp>
      <p:grpSp>
        <p:nvGrpSpPr>
          <p:cNvPr id="1029" name="Group 114"/>
          <p:cNvGrpSpPr>
            <a:grpSpLocks/>
          </p:cNvGrpSpPr>
          <p:nvPr userDrawn="1"/>
        </p:nvGrpSpPr>
        <p:grpSpPr bwMode="auto">
          <a:xfrm flipH="1">
            <a:off x="5829300" y="8703127"/>
            <a:ext cx="1028696" cy="375557"/>
            <a:chOff x="0" y="2744"/>
            <a:chExt cx="1740" cy="1576"/>
          </a:xfrm>
        </p:grpSpPr>
        <p:sp>
          <p:nvSpPr>
            <p:cNvPr id="1139" name="Freeform 11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defRPr/>
              </a:pPr>
              <a:endParaRPr lang="en-US" dirty="0"/>
            </a:p>
          </p:txBody>
        </p:sp>
        <p:sp>
          <p:nvSpPr>
            <p:cNvPr id="1140" name="Freeform 11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defRPr/>
              </a:pPr>
              <a:endParaRPr lang="en-US" dirty="0"/>
            </a:p>
          </p:txBody>
        </p:sp>
      </p:grpSp>
      <p:sp>
        <p:nvSpPr>
          <p:cNvPr id="1031" name="Rectangle 2"/>
          <p:cNvSpPr>
            <a:spLocks noGrp="1" noChangeArrowheads="1"/>
          </p:cNvSpPr>
          <p:nvPr>
            <p:ph type="title"/>
          </p:nvPr>
        </p:nvSpPr>
        <p:spPr bwMode="auto">
          <a:xfrm>
            <a:off x="514350" y="1162051"/>
            <a:ext cx="5829300" cy="7514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2724151" y="8809573"/>
            <a:ext cx="1413272" cy="3344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100" b="1">
                <a:solidFill>
                  <a:schemeClr val="bg1"/>
                </a:solidFill>
              </a:defRPr>
            </a:lvl1pPr>
          </a:lstStyle>
          <a:p>
            <a:pPr>
              <a:defRPr/>
            </a:pPr>
            <a:fld id="{D3424FF0-BFE8-4CFC-B23F-9FC3D9052992}" type="slidenum">
              <a:rPr lang="en-US"/>
              <a:pPr>
                <a:defRPr/>
              </a:pPr>
              <a:t>‹#›</a:t>
            </a:fld>
            <a:endParaRPr lang="en-US" dirty="0"/>
          </a:p>
        </p:txBody>
      </p:sp>
      <p:pic>
        <p:nvPicPr>
          <p:cNvPr id="1026" name="Picture 2" descr="C:\Users\wb445909\Pictures\Spark Banner.bmp"/>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0"/>
            <a:ext cx="6858000" cy="47589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4" r:id="rId10"/>
  </p:sldLayoutIdLst>
  <p:hf hdr="0" ftr="0" dt="0"/>
  <p:txStyles>
    <p:title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227013" indent="-227013" algn="l" rtl="0" eaLnBrk="0" fontAlgn="base" hangingPunct="0">
        <a:lnSpc>
          <a:spcPct val="115000"/>
        </a:lnSpc>
        <a:spcBef>
          <a:spcPct val="20000"/>
        </a:spcBef>
        <a:spcAft>
          <a:spcPct val="0"/>
        </a:spcAft>
        <a:buClr>
          <a:srgbClr val="00783C"/>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00783C"/>
        </a:buClr>
        <a:buFont typeface="Wingdings" pitchFamily="2" charset="2"/>
        <a:buChar char="§"/>
        <a:defRPr sz="1600">
          <a:solidFill>
            <a:schemeClr val="tx1"/>
          </a:solidFill>
          <a:latin typeface="+mn-lt"/>
        </a:defRPr>
      </a:lvl2pPr>
      <a:lvl3pPr marL="1143000" indent="-228600" algn="l" rtl="0" eaLnBrk="0" fontAlgn="base" hangingPunct="0">
        <a:spcBef>
          <a:spcPct val="20000"/>
        </a:spcBef>
        <a:spcAft>
          <a:spcPct val="0"/>
        </a:spcAft>
        <a:buClr>
          <a:srgbClr val="00783C"/>
        </a:buClr>
        <a:buChar char="•"/>
        <a:defRPr sz="1600">
          <a:solidFill>
            <a:schemeClr val="tx1"/>
          </a:solidFill>
          <a:latin typeface="+mn-lt"/>
        </a:defRPr>
      </a:lvl3pPr>
      <a:lvl4pPr marL="1600200" indent="-228600" algn="l" rtl="0" eaLnBrk="0" fontAlgn="base" hangingPunct="0">
        <a:spcBef>
          <a:spcPct val="20000"/>
        </a:spcBef>
        <a:spcAft>
          <a:spcPct val="0"/>
        </a:spcAft>
        <a:buClr>
          <a:srgbClr val="00783C"/>
        </a:buClr>
        <a:buChar char="–"/>
        <a:defRPr sz="1600">
          <a:solidFill>
            <a:schemeClr val="tx1"/>
          </a:solidFill>
          <a:latin typeface="+mn-lt"/>
        </a:defRPr>
      </a:lvl4pPr>
      <a:lvl5pPr marL="2057400" indent="-228600" algn="l" rtl="0" eaLnBrk="0" fontAlgn="base" hangingPunct="0">
        <a:spcBef>
          <a:spcPct val="20000"/>
        </a:spcBef>
        <a:spcAft>
          <a:spcPct val="0"/>
        </a:spcAft>
        <a:buClr>
          <a:srgbClr val="00783C"/>
        </a:buClr>
        <a:buChar char="»"/>
        <a:defRPr sz="1600">
          <a:solidFill>
            <a:schemeClr val="tx1"/>
          </a:solidFill>
          <a:latin typeface="+mn-lt"/>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ollaboration.worldbank.org/get-started"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7.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a:t>
            </a:fld>
            <a:endParaRPr lang="en-US" dirty="0"/>
          </a:p>
        </p:txBody>
      </p:sp>
      <p:sp>
        <p:nvSpPr>
          <p:cNvPr id="5" name="Title 1"/>
          <p:cNvSpPr>
            <a:spLocks noGrp="1"/>
          </p:cNvSpPr>
          <p:nvPr>
            <p:ph type="title"/>
          </p:nvPr>
        </p:nvSpPr>
        <p:spPr>
          <a:xfrm>
            <a:off x="-160637" y="2829697"/>
            <a:ext cx="7228702" cy="877329"/>
          </a:xfrm>
          <a:noFill/>
        </p:spPr>
        <p:txBody>
          <a:bodyPr/>
          <a:lstStyle/>
          <a:p>
            <a:r>
              <a:rPr lang="en-US" sz="2000" dirty="0" smtClean="0"/>
              <a:t/>
            </a:r>
            <a:br>
              <a:rPr lang="en-US" sz="2000" dirty="0" smtClean="0"/>
            </a:br>
            <a:r>
              <a:rPr lang="en-US" sz="2000" dirty="0" smtClean="0">
                <a:solidFill>
                  <a:srgbClr val="03755F"/>
                </a:solidFill>
              </a:rPr>
              <a:t/>
            </a:r>
            <a:br>
              <a:rPr lang="en-US" sz="2000" dirty="0" smtClean="0">
                <a:solidFill>
                  <a:srgbClr val="03755F"/>
                </a:solidFill>
              </a:rPr>
            </a:br>
            <a:r>
              <a:rPr lang="en-US" sz="3600" kern="1200" dirty="0" smtClean="0">
                <a:solidFill>
                  <a:srgbClr val="4F7D7C"/>
                </a:solidFill>
                <a:latin typeface="Gill Sans MT" pitchFamily="34" charset="0"/>
                <a:ea typeface="+mn-ea"/>
                <a:cs typeface="+mn-cs"/>
              </a:rPr>
              <a:t>Quick Guide to </a:t>
            </a:r>
            <a:r>
              <a:rPr lang="en-US" sz="3600" kern="1200" dirty="0">
                <a:solidFill>
                  <a:srgbClr val="4F7D7C"/>
                </a:solidFill>
                <a:latin typeface="Gill Sans MT" pitchFamily="34" charset="0"/>
                <a:ea typeface="+mn-ea"/>
                <a:cs typeface="+mn-cs"/>
              </a:rPr>
              <a:t/>
            </a:r>
            <a:br>
              <a:rPr lang="en-US" sz="3600" kern="1200" dirty="0">
                <a:solidFill>
                  <a:srgbClr val="4F7D7C"/>
                </a:solidFill>
                <a:latin typeface="Gill Sans MT" pitchFamily="34" charset="0"/>
                <a:ea typeface="+mn-ea"/>
                <a:cs typeface="+mn-cs"/>
              </a:rPr>
            </a:br>
            <a:r>
              <a:rPr lang="en-US" sz="3600" kern="1200" dirty="0" smtClean="0">
                <a:solidFill>
                  <a:srgbClr val="4F7D7C"/>
                </a:solidFill>
                <a:latin typeface="Gill Sans MT" pitchFamily="34" charset="0"/>
                <a:ea typeface="+mn-ea"/>
                <a:cs typeface="+mn-cs"/>
              </a:rPr>
              <a:t>Collaboration for Development</a:t>
            </a:r>
            <a:r>
              <a:rPr lang="en-US" sz="1600" kern="1200" dirty="0">
                <a:solidFill>
                  <a:srgbClr val="4F7D7C"/>
                </a:solidFill>
                <a:latin typeface="Gill Sans MT" pitchFamily="34" charset="0"/>
                <a:ea typeface="+mn-ea"/>
                <a:cs typeface="+mn-cs"/>
              </a:rPr>
              <a:t/>
            </a:r>
            <a:br>
              <a:rPr lang="en-US" sz="1600" kern="1200" dirty="0">
                <a:solidFill>
                  <a:srgbClr val="4F7D7C"/>
                </a:solidFill>
                <a:latin typeface="Gill Sans MT" pitchFamily="34" charset="0"/>
                <a:ea typeface="+mn-ea"/>
                <a:cs typeface="+mn-cs"/>
              </a:rPr>
            </a:br>
            <a:r>
              <a:rPr lang="en-US" sz="2000" dirty="0" smtClean="0"/>
              <a:t>                        </a:t>
            </a:r>
            <a:endParaRPr lang="en-US" sz="2000" dirty="0"/>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37373"/>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10</a:t>
            </a:fld>
            <a:endParaRPr lang="en-US" dirty="0"/>
          </a:p>
        </p:txBody>
      </p:sp>
      <p:sp>
        <p:nvSpPr>
          <p:cNvPr id="5" name="Title 1"/>
          <p:cNvSpPr>
            <a:spLocks noGrp="1"/>
          </p:cNvSpPr>
          <p:nvPr>
            <p:ph type="title"/>
          </p:nvPr>
        </p:nvSpPr>
        <p:spPr>
          <a:xfrm>
            <a:off x="655388" y="674030"/>
            <a:ext cx="5646607" cy="251945"/>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Using Tags </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52084" y="1677724"/>
            <a:ext cx="3069203" cy="6098652"/>
          </a:xfrm>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1. Tags and Tagging</a:t>
            </a:r>
          </a:p>
          <a:p>
            <a:pPr marL="228600" indent="-228600">
              <a:buNone/>
            </a:pPr>
            <a:endParaRPr lang="en-US" sz="900" b="1" dirty="0" smtClean="0">
              <a:solidFill>
                <a:srgbClr val="646464"/>
              </a:solidFill>
              <a:latin typeface="Arial" pitchFamily="34" charset="0"/>
              <a:cs typeface="Arial" pitchFamily="34" charset="0"/>
            </a:endParaRPr>
          </a:p>
          <a:p>
            <a:pPr lvl="0"/>
            <a:r>
              <a:rPr lang="en-US" sz="900" dirty="0" smtClean="0">
                <a:solidFill>
                  <a:srgbClr val="646464"/>
                </a:solidFill>
                <a:latin typeface="Arial" pitchFamily="34" charset="0"/>
                <a:cs typeface="Arial" pitchFamily="34" charset="0"/>
              </a:rPr>
              <a:t>When you have content that you want to tag, scroll to the </a:t>
            </a:r>
            <a:r>
              <a:rPr lang="en-US" sz="900" b="1" dirty="0" smtClean="0">
                <a:solidFill>
                  <a:srgbClr val="646464"/>
                </a:solidFill>
                <a:latin typeface="Arial" pitchFamily="34" charset="0"/>
                <a:cs typeface="Arial" pitchFamily="34" charset="0"/>
              </a:rPr>
              <a:t>Tags</a:t>
            </a:r>
            <a:r>
              <a:rPr lang="en-US" sz="900" dirty="0" smtClean="0">
                <a:solidFill>
                  <a:srgbClr val="646464"/>
                </a:solidFill>
                <a:latin typeface="Arial" pitchFamily="34" charset="0"/>
                <a:cs typeface="Arial" pitchFamily="34" charset="0"/>
              </a:rPr>
              <a:t> field at the bottom of the page. Enter the tags that you wish to use.</a:t>
            </a:r>
          </a:p>
          <a:p>
            <a:pPr lvl="0"/>
            <a:r>
              <a:rPr lang="en-US" sz="900" dirty="0" smtClean="0">
                <a:solidFill>
                  <a:srgbClr val="646464"/>
                </a:solidFill>
                <a:latin typeface="Arial" pitchFamily="34" charset="0"/>
                <a:cs typeface="Arial" pitchFamily="34" charset="0"/>
              </a:rPr>
              <a:t>Use an underscore (“</a:t>
            </a:r>
            <a:r>
              <a:rPr lang="en-US" sz="900" b="1" dirty="0" smtClean="0">
                <a:solidFill>
                  <a:srgbClr val="646464"/>
                </a:solidFill>
                <a:latin typeface="Arial" pitchFamily="34" charset="0"/>
                <a:cs typeface="Arial" pitchFamily="34" charset="0"/>
              </a:rPr>
              <a:t>_”</a:t>
            </a:r>
            <a:r>
              <a:rPr lang="en-US" sz="900" dirty="0" smtClean="0">
                <a:solidFill>
                  <a:srgbClr val="646464"/>
                </a:solidFill>
                <a:latin typeface="Arial" pitchFamily="34" charset="0"/>
                <a:cs typeface="Arial" pitchFamily="34" charset="0"/>
              </a:rPr>
              <a:t>) between words that you wish to keep together  as one tag (e.g. </a:t>
            </a:r>
            <a:r>
              <a:rPr lang="en-US" sz="900" dirty="0" err="1" smtClean="0">
                <a:solidFill>
                  <a:srgbClr val="646464"/>
                </a:solidFill>
                <a:latin typeface="Arial" pitchFamily="34" charset="0"/>
                <a:cs typeface="Arial" pitchFamily="34" charset="0"/>
              </a:rPr>
              <a:t>East_Asia</a:t>
            </a:r>
            <a:r>
              <a:rPr lang="en-US" sz="900" dirty="0" smtClean="0">
                <a:solidFill>
                  <a:srgbClr val="646464"/>
                </a:solidFill>
                <a:latin typeface="Arial" pitchFamily="34" charset="0"/>
                <a:cs typeface="Arial" pitchFamily="34" charset="0"/>
              </a:rPr>
              <a:t>)</a:t>
            </a:r>
          </a:p>
          <a:p>
            <a:pPr lvl="0"/>
            <a:r>
              <a:rPr lang="en-US" sz="900" dirty="0" smtClean="0">
                <a:solidFill>
                  <a:srgbClr val="646464"/>
                </a:solidFill>
                <a:latin typeface="Arial" pitchFamily="34" charset="0"/>
                <a:cs typeface="Arial" pitchFamily="34" charset="0"/>
              </a:rPr>
              <a:t>As you enter your tag(s), existing tags may show up as suggestions.</a:t>
            </a:r>
          </a:p>
          <a:p>
            <a:pPr>
              <a:buNone/>
            </a:pPr>
            <a:r>
              <a:rPr lang="en-US" sz="900" b="1" dirty="0" smtClean="0">
                <a:solidFill>
                  <a:srgbClr val="646464"/>
                </a:solidFill>
                <a:latin typeface="Arial" pitchFamily="34" charset="0"/>
                <a:cs typeface="Arial" pitchFamily="34" charset="0"/>
              </a:rPr>
              <a:t> </a:t>
            </a:r>
            <a:r>
              <a:rPr lang="en-US" sz="900" dirty="0" smtClean="0">
                <a:latin typeface="Arial" pitchFamily="34" charset="0"/>
                <a:cs typeface="Arial" pitchFamily="34" charset="0"/>
              </a:rPr>
              <a:t/>
            </a:r>
            <a:br>
              <a:rPr lang="en-US" sz="900" dirty="0" smtClean="0">
                <a:latin typeface="Arial" pitchFamily="34" charset="0"/>
                <a:cs typeface="Arial" pitchFamily="34" charset="0"/>
              </a:rPr>
            </a:br>
            <a:endParaRPr lang="en-US" sz="900" dirty="0" smtClean="0">
              <a:latin typeface="Arial" pitchFamily="34" charset="0"/>
              <a:cs typeface="Arial" pitchFamily="34" charset="0"/>
            </a:endParaRPr>
          </a:p>
          <a:p>
            <a:pPr>
              <a:buNone/>
            </a:pPr>
            <a:endParaRPr lang="en-US" sz="900"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Other Features</a:t>
            </a:r>
          </a:p>
          <a:p>
            <a:pPr marL="228600" indent="-228600">
              <a:buNone/>
            </a:pPr>
            <a:endParaRPr lang="en-US" sz="1200" dirty="0" smtClean="0">
              <a:latin typeface="Arial" pitchFamily="34" charset="0"/>
              <a:cs typeface="Arial" pitchFamily="34" charset="0"/>
            </a:endParaRPr>
          </a:p>
          <a:p>
            <a:pPr marL="0">
              <a:buNone/>
            </a:pPr>
            <a:r>
              <a:rPr lang="en-US" sz="900" dirty="0" smtClean="0">
                <a:solidFill>
                  <a:srgbClr val="646464"/>
                </a:solidFill>
                <a:latin typeface="Arial" pitchFamily="34" charset="0"/>
                <a:cs typeface="Arial" pitchFamily="34" charset="0"/>
              </a:rPr>
              <a:t>You may see a “tag cloud” on group homepages on C4D. This is a box that shows tags that are used in that group: the size of the tag indicates how frequently that tag has been used associated to content. </a:t>
            </a:r>
          </a:p>
          <a:p>
            <a:pPr marL="228600" indent="-228600">
              <a:buNone/>
            </a:pPr>
            <a:endParaRPr lang="en-US" sz="900" b="1" dirty="0" smtClean="0">
              <a:solidFill>
                <a:srgbClr val="646464"/>
              </a:solidFill>
              <a:latin typeface="Arial" pitchFamily="34" charset="0"/>
              <a:cs typeface="Arial" pitchFamily="34" charset="0"/>
            </a:endParaRPr>
          </a:p>
        </p:txBody>
      </p:sp>
      <p:sp>
        <p:nvSpPr>
          <p:cNvPr id="30" name="Title 1"/>
          <p:cNvSpPr txBox="1">
            <a:spLocks/>
          </p:cNvSpPr>
          <p:nvPr/>
        </p:nvSpPr>
        <p:spPr bwMode="auto">
          <a:xfrm>
            <a:off x="0" y="1041723"/>
            <a:ext cx="6689035" cy="7671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smtClean="0">
                <a:latin typeface="Arial" pitchFamily="34" charset="0"/>
                <a:ea typeface="Times New Roman" pitchFamily="18" charset="0"/>
                <a:cs typeface="Arial" pitchFamily="34" charset="0"/>
              </a:rPr>
              <a:t>    </a:t>
            </a:r>
            <a:r>
              <a:rPr lang="en-US" sz="900" dirty="0" smtClean="0">
                <a:solidFill>
                  <a:srgbClr val="646464"/>
                </a:solidFill>
                <a:latin typeface="Arial" pitchFamily="34" charset="0"/>
                <a:ea typeface="Times New Roman" pitchFamily="18" charset="0"/>
                <a:cs typeface="Arial" pitchFamily="34" charset="0"/>
              </a:rPr>
              <a:t>   Tags are keywords that users can associate to a piece of content: they help to describe the content, but most importantly they help to make that piece of content more easily findable in searches. </a:t>
            </a:r>
            <a:endParaRPr lang="en-US" sz="900" dirty="0" smtClean="0">
              <a:solidFill>
                <a:srgbClr val="646464"/>
              </a:solidFill>
              <a:latin typeface="Arial" pitchFamily="34" charset="0"/>
              <a:cs typeface="Arial" pitchFamily="34" charset="0"/>
            </a:endParaRPr>
          </a:p>
        </p:txBody>
      </p:sp>
      <p:sp>
        <p:nvSpPr>
          <p:cNvPr id="13" name="Rounded Rectangle 12"/>
          <p:cNvSpPr/>
          <p:nvPr/>
        </p:nvSpPr>
        <p:spPr bwMode="auto">
          <a:xfrm>
            <a:off x="221849" y="3321758"/>
            <a:ext cx="987707" cy="164151"/>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6" name="Picture 4"/>
          <p:cNvPicPr>
            <a:picLocks noChangeAspect="1" noChangeArrowheads="1"/>
          </p:cNvPicPr>
          <p:nvPr/>
        </p:nvPicPr>
        <p:blipFill>
          <a:blip r:embed="rId2" cstate="print"/>
          <a:srcRect/>
          <a:stretch>
            <a:fillRect/>
          </a:stretch>
        </p:blipFill>
        <p:spPr bwMode="auto">
          <a:xfrm>
            <a:off x="196771" y="2359806"/>
            <a:ext cx="2986268" cy="1357394"/>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18" name="Picture 17"/>
          <p:cNvPicPr/>
          <p:nvPr/>
        </p:nvPicPr>
        <p:blipFill>
          <a:blip r:embed="rId3" cstate="print"/>
          <a:srcRect/>
          <a:stretch>
            <a:fillRect/>
          </a:stretch>
        </p:blipFill>
        <p:spPr bwMode="auto">
          <a:xfrm>
            <a:off x="477455" y="4157737"/>
            <a:ext cx="2295525" cy="154305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19" name="Rounded Rectangle 18"/>
          <p:cNvSpPr/>
          <p:nvPr/>
        </p:nvSpPr>
        <p:spPr bwMode="auto">
          <a:xfrm>
            <a:off x="451412" y="4143739"/>
            <a:ext cx="987707" cy="26621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Rounded Rectangle 19"/>
          <p:cNvSpPr/>
          <p:nvPr/>
        </p:nvSpPr>
        <p:spPr bwMode="auto">
          <a:xfrm>
            <a:off x="231493" y="2472946"/>
            <a:ext cx="972274" cy="235529"/>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11</a:t>
            </a:fld>
            <a:endParaRPr lang="en-US" dirty="0"/>
          </a:p>
        </p:txBody>
      </p:sp>
      <p:sp>
        <p:nvSpPr>
          <p:cNvPr id="5" name="Title 1"/>
          <p:cNvSpPr>
            <a:spLocks noGrp="1"/>
          </p:cNvSpPr>
          <p:nvPr>
            <p:ph type="title"/>
          </p:nvPr>
        </p:nvSpPr>
        <p:spPr>
          <a:xfrm>
            <a:off x="655388" y="674031"/>
            <a:ext cx="5646607" cy="423250"/>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Streams</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429000" y="1487531"/>
            <a:ext cx="2883606" cy="6689541"/>
          </a:xfrm>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r>
              <a:rPr lang="en-US" sz="1200" b="1" dirty="0" smtClean="0">
                <a:latin typeface="Arial" pitchFamily="34" charset="0"/>
                <a:cs typeface="Arial" pitchFamily="34" charset="0"/>
              </a:rPr>
              <a:t>1. Create a Custom Stream</a:t>
            </a:r>
          </a:p>
          <a:p>
            <a:pPr marL="228600" indent="-228600">
              <a:buNone/>
            </a:pPr>
            <a:endParaRPr lang="en-US" sz="1200" dirty="0" smtClean="0">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Click on your profile at the top of the screen and select “inbox and activity”</a:t>
            </a:r>
          </a:p>
          <a:p>
            <a:pPr lvl="0">
              <a:buNone/>
            </a:pPr>
            <a:endParaRPr lang="en-US" sz="1200" dirty="0" smtClean="0">
              <a:latin typeface="Arial" pitchFamily="34" charset="0"/>
              <a:cs typeface="Arial" pitchFamily="34" charset="0"/>
            </a:endParaRPr>
          </a:p>
          <a:p>
            <a:pPr lvl="0">
              <a:buNone/>
            </a:pPr>
            <a:endParaRPr lang="en-US" sz="1200" dirty="0">
              <a:latin typeface="Arial" pitchFamily="34" charset="0"/>
              <a:cs typeface="Arial" pitchFamily="34" charset="0"/>
            </a:endParaRPr>
          </a:p>
          <a:p>
            <a:pPr lvl="0">
              <a:buNone/>
            </a:pPr>
            <a:endParaRPr lang="en-US" sz="1200" dirty="0" smtClean="0">
              <a:latin typeface="Arial" pitchFamily="34" charset="0"/>
              <a:cs typeface="Arial" pitchFamily="34" charset="0"/>
            </a:endParaRPr>
          </a:p>
          <a:p>
            <a:pPr lvl="0">
              <a:buNone/>
            </a:pPr>
            <a:endParaRPr lang="en-US" sz="1200" dirty="0" smtClean="0">
              <a:latin typeface="Arial" pitchFamily="34" charset="0"/>
              <a:cs typeface="Arial" pitchFamily="34" charset="0"/>
            </a:endParaRPr>
          </a:p>
          <a:p>
            <a:pPr lvl="0">
              <a:buNone/>
            </a:pPr>
            <a:endParaRPr lang="en-US" sz="1200" dirty="0" smtClean="0">
              <a:latin typeface="Arial" pitchFamily="34" charset="0"/>
              <a:cs typeface="Arial" pitchFamily="34" charset="0"/>
            </a:endParaRPr>
          </a:p>
          <a:p>
            <a:pPr marL="228600" lvl="0" indent="-228600">
              <a:buNone/>
            </a:pPr>
            <a:r>
              <a:rPr lang="en-US" sz="1200" b="1" dirty="0" smtClean="0">
                <a:latin typeface="Arial" pitchFamily="34" charset="0"/>
                <a:cs typeface="Arial" pitchFamily="34" charset="0"/>
              </a:rPr>
              <a:t>2. Create a Custom Stream</a:t>
            </a:r>
          </a:p>
          <a:p>
            <a:pPr marL="228600" lvl="0" indent="-228600">
              <a:buNone/>
            </a:pPr>
            <a:endParaRPr lang="en-US" sz="1200" b="1" dirty="0" smtClean="0">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To create a new connection stream Click “ New Stream and provide a name to your stream.</a:t>
            </a:r>
          </a:p>
          <a:p>
            <a:pPr lvl="0">
              <a:buNone/>
            </a:pPr>
            <a:endParaRPr lang="en-US" sz="900" dirty="0">
              <a:solidFill>
                <a:srgbClr val="646464"/>
              </a:solidFill>
              <a:latin typeface="Arial" pitchFamily="34" charset="0"/>
              <a:cs typeface="Arial" pitchFamily="34" charset="0"/>
            </a:endParaRPr>
          </a:p>
          <a:p>
            <a:pPr lvl="0">
              <a:buNone/>
            </a:pPr>
            <a:endParaRPr lang="en-US" sz="900" dirty="0" smtClean="0">
              <a:solidFill>
                <a:srgbClr val="646464"/>
              </a:solidFill>
              <a:latin typeface="Arial" pitchFamily="34" charset="0"/>
              <a:cs typeface="Arial" pitchFamily="34" charset="0"/>
            </a:endParaRPr>
          </a:p>
          <a:p>
            <a:pPr lvl="0">
              <a:buNone/>
            </a:pPr>
            <a:endParaRPr lang="en-US" sz="900" dirty="0">
              <a:solidFill>
                <a:srgbClr val="646464"/>
              </a:solidFill>
              <a:latin typeface="Arial" pitchFamily="34" charset="0"/>
              <a:cs typeface="Arial" pitchFamily="34" charset="0"/>
            </a:endParaRPr>
          </a:p>
          <a:p>
            <a:pPr lvl="0">
              <a:buNone/>
            </a:pPr>
            <a:endParaRPr lang="en-US" sz="900" dirty="0" smtClean="0">
              <a:solidFill>
                <a:srgbClr val="646464"/>
              </a:solidFill>
              <a:latin typeface="Arial" pitchFamily="34" charset="0"/>
              <a:cs typeface="Arial" pitchFamily="34" charset="0"/>
            </a:endParaRPr>
          </a:p>
          <a:p>
            <a:pPr lvl="0">
              <a:buNone/>
            </a:pPr>
            <a:endParaRPr lang="en-US" sz="900" dirty="0">
              <a:solidFill>
                <a:srgbClr val="646464"/>
              </a:solidFill>
              <a:latin typeface="Arial" pitchFamily="34" charset="0"/>
              <a:cs typeface="Arial" pitchFamily="34" charset="0"/>
            </a:endParaRPr>
          </a:p>
          <a:p>
            <a:pPr lvl="0">
              <a:buNone/>
            </a:pPr>
            <a:endParaRPr lang="en-US" sz="900" dirty="0" smtClean="0">
              <a:solidFill>
                <a:srgbClr val="646464"/>
              </a:solidFill>
              <a:latin typeface="Arial" pitchFamily="34" charset="0"/>
              <a:cs typeface="Arial" pitchFamily="34" charset="0"/>
            </a:endParaRPr>
          </a:p>
          <a:p>
            <a:pPr lvl="0">
              <a:buNone/>
            </a:pPr>
            <a:endParaRPr lang="en-US" sz="900" dirty="0">
              <a:solidFill>
                <a:srgbClr val="646464"/>
              </a:solidFill>
              <a:latin typeface="Arial" pitchFamily="34" charset="0"/>
              <a:cs typeface="Arial" pitchFamily="34" charset="0"/>
            </a:endParaRPr>
          </a:p>
          <a:p>
            <a:pPr lvl="0">
              <a:buNone/>
            </a:pPr>
            <a:r>
              <a:rPr lang="en-US" sz="1200" b="1" dirty="0" smtClean="0">
                <a:latin typeface="Arial" pitchFamily="34" charset="0"/>
                <a:cs typeface="Arial" pitchFamily="34" charset="0"/>
              </a:rPr>
              <a:t>3. Adding to your stream</a:t>
            </a:r>
          </a:p>
          <a:p>
            <a:pPr lvl="0">
              <a:buNone/>
            </a:pPr>
            <a:endParaRPr lang="en-US" sz="900" b="1" dirty="0">
              <a:solidFill>
                <a:srgbClr val="646464"/>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You can add a combination of People, Content and places to your custom streams. </a:t>
            </a:r>
          </a:p>
          <a:p>
            <a:pPr lvl="0">
              <a:buNone/>
            </a:pPr>
            <a:endParaRPr lang="en-US" sz="900" dirty="0">
              <a:solidFill>
                <a:srgbClr val="646464"/>
              </a:solidFill>
              <a:latin typeface="Arial" pitchFamily="34" charset="0"/>
              <a:cs typeface="Arial" pitchFamily="34" charset="0"/>
            </a:endParaRPr>
          </a:p>
          <a:p>
            <a:pPr lvl="0">
              <a:buNone/>
            </a:pPr>
            <a:r>
              <a:rPr lang="en-US" sz="900" dirty="0">
                <a:solidFill>
                  <a:srgbClr val="646464"/>
                </a:solidFill>
                <a:latin typeface="Arial" pitchFamily="34" charset="0"/>
                <a:cs typeface="Arial" pitchFamily="34" charset="0"/>
              </a:rPr>
              <a:t>Use custom streams when there is so much activity, that you can’t follow it all</a:t>
            </a:r>
          </a:p>
          <a:p>
            <a:pPr lvl="0">
              <a:buNone/>
            </a:pPr>
            <a:endParaRPr lang="en-US" sz="1200" dirty="0" smtClean="0">
              <a:solidFill>
                <a:srgbClr val="646464"/>
              </a:solidFill>
              <a:latin typeface="Arial" pitchFamily="34" charset="0"/>
              <a:cs typeface="Arial" pitchFamily="34" charset="0"/>
            </a:endParaRPr>
          </a:p>
          <a:p>
            <a:pPr lvl="0">
              <a:buNone/>
            </a:pPr>
            <a:endParaRPr lang="en-US" sz="900" dirty="0" smtClean="0">
              <a:solidFill>
                <a:srgbClr val="646464"/>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 </a:t>
            </a:r>
            <a:endParaRPr lang="en-US" sz="1200" dirty="0" smtClean="0">
              <a:latin typeface="Arial" pitchFamily="34" charset="0"/>
              <a:cs typeface="Arial" pitchFamily="34" charset="0"/>
            </a:endParaRPr>
          </a:p>
        </p:txBody>
      </p:sp>
      <p:sp>
        <p:nvSpPr>
          <p:cNvPr id="30" name="Title 1"/>
          <p:cNvSpPr txBox="1">
            <a:spLocks/>
          </p:cNvSpPr>
          <p:nvPr/>
        </p:nvSpPr>
        <p:spPr bwMode="auto">
          <a:xfrm>
            <a:off x="254442" y="874643"/>
            <a:ext cx="6464410" cy="6559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buNone/>
            </a:pPr>
            <a:r>
              <a:rPr lang="en-US" sz="900" dirty="0">
                <a:latin typeface="Arial" panose="020B0604020202020204" pitchFamily="34" charset="0"/>
                <a:cs typeface="Arial" panose="020B0604020202020204" pitchFamily="34" charset="0"/>
              </a:rPr>
              <a:t>A stream shows you real-time updates of activity as people interact with content, people, and places in the community. You can see all public activity in the Activity Stream, or create your own custom streams that show only the people, places, and content items </a:t>
            </a:r>
            <a:r>
              <a:rPr lang="en-US" sz="900" dirty="0" smtClean="0">
                <a:latin typeface="Arial" panose="020B0604020202020204" pitchFamily="34" charset="0"/>
                <a:cs typeface="Arial" panose="020B0604020202020204" pitchFamily="34" charset="0"/>
              </a:rPr>
              <a:t>you select.</a:t>
            </a:r>
            <a:r>
              <a:rPr lang="en-US" sz="900" dirty="0" smtClean="0">
                <a:solidFill>
                  <a:srgbClr val="646464"/>
                </a:solidFill>
                <a:latin typeface="Arial" pitchFamily="34" charset="0"/>
                <a:cs typeface="Arial" pitchFamily="34" charset="0"/>
              </a:rPr>
              <a:t> </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8</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789" y="1520591"/>
            <a:ext cx="2171945" cy="219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488" r="30256"/>
          <a:stretch/>
        </p:blipFill>
        <p:spPr bwMode="auto">
          <a:xfrm>
            <a:off x="156906" y="4053840"/>
            <a:ext cx="3012117" cy="207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906" y="6559296"/>
            <a:ext cx="3005747" cy="130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12</a:t>
            </a:fld>
            <a:endParaRPr lang="en-US" dirty="0"/>
          </a:p>
        </p:txBody>
      </p:sp>
      <p:sp>
        <p:nvSpPr>
          <p:cNvPr id="5" name="Title 1"/>
          <p:cNvSpPr>
            <a:spLocks noGrp="1"/>
          </p:cNvSpPr>
          <p:nvPr>
            <p:ph type="title"/>
          </p:nvPr>
        </p:nvSpPr>
        <p:spPr>
          <a:xfrm>
            <a:off x="655388" y="674031"/>
            <a:ext cx="5646607" cy="423250"/>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Photos</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426106" y="1764260"/>
            <a:ext cx="2883606" cy="6063322"/>
          </a:xfrm>
          <a:prstGeom prst="rect">
            <a:avLst/>
          </a:prstGeom>
          <a:ln>
            <a:noFill/>
          </a:ln>
        </p:spPr>
        <p:txBody>
          <a:bodyPr/>
          <a:lstStyle/>
          <a:p>
            <a:pPr marL="228600" lvl="0" indent="-228600">
              <a:buNone/>
            </a:pPr>
            <a:endParaRPr lang="en-US" sz="1200" b="1" dirty="0" smtClean="0">
              <a:solidFill>
                <a:srgbClr val="646464"/>
              </a:solidFill>
              <a:latin typeface="+mj-lt"/>
            </a:endParaRPr>
          </a:p>
          <a:p>
            <a:pPr marL="228600" lvl="0" indent="-228600">
              <a:buNone/>
            </a:pPr>
            <a:r>
              <a:rPr lang="en-US" sz="1200" b="1" dirty="0" smtClean="0">
                <a:latin typeface="Arial" pitchFamily="34" charset="0"/>
                <a:cs typeface="Arial" pitchFamily="34" charset="0"/>
              </a:rPr>
              <a:t>1. Create A Photo Album</a:t>
            </a:r>
          </a:p>
          <a:p>
            <a:pPr marL="228600" indent="-228600">
              <a:buNone/>
            </a:pPr>
            <a:r>
              <a:rPr lang="en-US" sz="900" dirty="0" smtClean="0">
                <a:solidFill>
                  <a:srgbClr val="646464"/>
                </a:solidFill>
                <a:latin typeface="Arial" pitchFamily="34" charset="0"/>
                <a:cs typeface="Arial" pitchFamily="34" charset="0"/>
              </a:rPr>
              <a:t>Photo albums in C4D are anchored within specific </a:t>
            </a:r>
          </a:p>
          <a:p>
            <a:pPr marL="228600" indent="-228600">
              <a:buNone/>
            </a:pPr>
            <a:r>
              <a:rPr lang="en-US" sz="900" dirty="0" smtClean="0">
                <a:solidFill>
                  <a:srgbClr val="646464"/>
                </a:solidFill>
                <a:latin typeface="Arial" pitchFamily="34" charset="0"/>
                <a:cs typeface="Arial" pitchFamily="34" charset="0"/>
              </a:rPr>
              <a:t>groups. To start one, navigate to the group  where </a:t>
            </a:r>
          </a:p>
          <a:p>
            <a:pPr marL="228600" indent="-228600">
              <a:buNone/>
            </a:pPr>
            <a:r>
              <a:rPr lang="en-US" sz="900" dirty="0" smtClean="0">
                <a:solidFill>
                  <a:srgbClr val="646464"/>
                </a:solidFill>
                <a:latin typeface="Arial" pitchFamily="34" charset="0"/>
                <a:cs typeface="Arial" pitchFamily="34" charset="0"/>
              </a:rPr>
              <a:t>you intend to start your album.</a:t>
            </a:r>
          </a:p>
          <a:p>
            <a:pPr lvl="0">
              <a:buNone/>
            </a:pPr>
            <a:r>
              <a:rPr lang="en-US" sz="900" dirty="0" smtClean="0">
                <a:solidFill>
                  <a:srgbClr val="646464"/>
                </a:solidFill>
                <a:latin typeface="Arial" pitchFamily="34" charset="0"/>
                <a:cs typeface="Arial" pitchFamily="34" charset="0"/>
              </a:rPr>
              <a:t>In the Actions box select </a:t>
            </a:r>
            <a:r>
              <a:rPr lang="en-US" sz="900" b="1" dirty="0" smtClean="0">
                <a:solidFill>
                  <a:srgbClr val="646464"/>
                </a:solidFill>
                <a:latin typeface="Arial" pitchFamily="34" charset="0"/>
                <a:cs typeface="Arial" pitchFamily="34" charset="0"/>
              </a:rPr>
              <a:t>“Create a photo </a:t>
            </a:r>
          </a:p>
          <a:p>
            <a:pPr lvl="0">
              <a:buNone/>
            </a:pPr>
            <a:r>
              <a:rPr lang="en-US" sz="900" b="1" dirty="0" smtClean="0">
                <a:solidFill>
                  <a:srgbClr val="646464"/>
                </a:solidFill>
                <a:latin typeface="Arial" pitchFamily="34" charset="0"/>
                <a:cs typeface="Arial" pitchFamily="34" charset="0"/>
              </a:rPr>
              <a:t>album”</a:t>
            </a:r>
            <a:r>
              <a:rPr lang="en-US" sz="900" dirty="0" smtClean="0">
                <a:solidFill>
                  <a:srgbClr val="646464"/>
                </a:solidFill>
                <a:latin typeface="Arial" pitchFamily="34" charset="0"/>
                <a:cs typeface="Arial" pitchFamily="34" charset="0"/>
              </a:rPr>
              <a:t> and fill out the required fields. Then, click </a:t>
            </a:r>
          </a:p>
          <a:p>
            <a:pPr lvl="0">
              <a:buNone/>
            </a:pPr>
            <a:r>
              <a:rPr lang="en-US" sz="900" b="1" dirty="0" smtClean="0">
                <a:solidFill>
                  <a:srgbClr val="646464"/>
                </a:solidFill>
                <a:latin typeface="Arial" pitchFamily="34" charset="0"/>
                <a:cs typeface="Arial" pitchFamily="34" charset="0"/>
              </a:rPr>
              <a:t>“Create photo album.”</a:t>
            </a:r>
            <a:endParaRPr lang="en-US" sz="900" dirty="0" smtClean="0">
              <a:solidFill>
                <a:srgbClr val="646464"/>
              </a:solidFill>
              <a:latin typeface="Arial" pitchFamily="34" charset="0"/>
              <a:cs typeface="Arial" pitchFamily="34" charset="0"/>
            </a:endParaRPr>
          </a:p>
          <a:p>
            <a:pPr lvl="0">
              <a:buNone/>
            </a:pPr>
            <a:endParaRPr lang="en-US" sz="900" dirty="0" smtClean="0">
              <a:latin typeface="Arial" pitchFamily="34" charset="0"/>
              <a:cs typeface="Arial" pitchFamily="34" charset="0"/>
            </a:endParaRPr>
          </a:p>
          <a:p>
            <a:pPr marL="228600" lvl="0" indent="-228600">
              <a:buNone/>
            </a:pPr>
            <a:endParaRPr lang="en-US" sz="900" dirty="0" smtClean="0">
              <a:latin typeface="Arial" pitchFamily="34" charset="0"/>
              <a:cs typeface="Arial" pitchFamily="34" charset="0"/>
            </a:endParaRPr>
          </a:p>
          <a:p>
            <a:pPr marL="228600" lvl="0" indent="-228600">
              <a:buNone/>
            </a:pPr>
            <a:r>
              <a:rPr lang="en-US" sz="1200" b="1" dirty="0" smtClean="0">
                <a:latin typeface="Arial" pitchFamily="34" charset="0"/>
                <a:cs typeface="Arial" pitchFamily="34" charset="0"/>
              </a:rPr>
              <a:t>2. Add Photos</a:t>
            </a: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r>
              <a:rPr lang="en-US" sz="900" dirty="0" smtClean="0">
                <a:solidFill>
                  <a:srgbClr val="646464"/>
                </a:solidFill>
                <a:latin typeface="Arial" pitchFamily="34" charset="0"/>
                <a:cs typeface="Arial" pitchFamily="34" charset="0"/>
              </a:rPr>
              <a:t>Once you have completed this step, you will be able </a:t>
            </a:r>
          </a:p>
          <a:p>
            <a:pPr marL="228600" lvl="0" indent="-228600">
              <a:buNone/>
            </a:pPr>
            <a:r>
              <a:rPr lang="en-US" sz="900" dirty="0" smtClean="0">
                <a:solidFill>
                  <a:srgbClr val="646464"/>
                </a:solidFill>
                <a:latin typeface="Arial" pitchFamily="34" charset="0"/>
                <a:cs typeface="Arial" pitchFamily="34" charset="0"/>
              </a:rPr>
              <a:t>to add photos. Enter your album and click </a:t>
            </a:r>
            <a:r>
              <a:rPr lang="en-US" sz="900" b="1" dirty="0" smtClean="0">
                <a:solidFill>
                  <a:srgbClr val="646464"/>
                </a:solidFill>
                <a:latin typeface="Arial" pitchFamily="34" charset="0"/>
                <a:cs typeface="Arial" pitchFamily="34" charset="0"/>
              </a:rPr>
              <a:t>“Add </a:t>
            </a:r>
          </a:p>
          <a:p>
            <a:pPr marL="228600" lvl="0" indent="-228600">
              <a:buNone/>
            </a:pPr>
            <a:r>
              <a:rPr lang="en-US" sz="900" b="1" dirty="0" smtClean="0">
                <a:solidFill>
                  <a:srgbClr val="646464"/>
                </a:solidFill>
                <a:latin typeface="Arial" pitchFamily="34" charset="0"/>
                <a:cs typeface="Arial" pitchFamily="34" charset="0"/>
              </a:rPr>
              <a:t>photos.”</a:t>
            </a:r>
            <a:r>
              <a:rPr lang="en-US" sz="900" dirty="0" smtClean="0">
                <a:solidFill>
                  <a:srgbClr val="646464"/>
                </a:solidFill>
                <a:latin typeface="Arial" pitchFamily="34" charset="0"/>
                <a:cs typeface="Arial" pitchFamily="34" charset="0"/>
              </a:rPr>
              <a:t>  You can add multiple photos at once </a:t>
            </a:r>
          </a:p>
          <a:p>
            <a:pPr marL="228600" lvl="0" indent="-228600">
              <a:buNone/>
            </a:pPr>
            <a:r>
              <a:rPr lang="en-US" sz="900" dirty="0" smtClean="0">
                <a:solidFill>
                  <a:srgbClr val="646464"/>
                </a:solidFill>
                <a:latin typeface="Arial" pitchFamily="34" charset="0"/>
                <a:cs typeface="Arial" pitchFamily="34" charset="0"/>
              </a:rPr>
              <a:t>uploading a zip file containing all your photos.</a:t>
            </a:r>
          </a:p>
          <a:p>
            <a:pPr marL="228600" lvl="0" indent="-228600">
              <a:buNone/>
            </a:pPr>
            <a:endParaRPr lang="en-US" sz="900" dirty="0" smtClean="0">
              <a:latin typeface="Arial" pitchFamily="34" charset="0"/>
              <a:cs typeface="Arial" pitchFamily="34" charset="0"/>
            </a:endParaRPr>
          </a:p>
          <a:p>
            <a:pPr marL="228600" lvl="0" indent="-228600">
              <a:buNone/>
            </a:pPr>
            <a:endParaRPr lang="en-US" sz="900" dirty="0" smtClean="0">
              <a:latin typeface="Arial" pitchFamily="34" charset="0"/>
              <a:cs typeface="Arial" pitchFamily="34" charset="0"/>
            </a:endParaRPr>
          </a:p>
          <a:p>
            <a:pPr marL="228600" lvl="0" indent="-228600">
              <a:buNone/>
            </a:pPr>
            <a:r>
              <a:rPr lang="en-US" sz="1200" b="1" dirty="0" smtClean="0">
                <a:latin typeface="Arial" pitchFamily="34" charset="0"/>
                <a:cs typeface="Arial" pitchFamily="34" charset="0"/>
              </a:rPr>
              <a:t>3. Other Features</a:t>
            </a:r>
            <a:endParaRPr lang="en-US" sz="1200" dirty="0" smtClean="0">
              <a:latin typeface="Arial" pitchFamily="34" charset="0"/>
              <a:cs typeface="Arial" pitchFamily="34" charset="0"/>
            </a:endParaRPr>
          </a:p>
          <a:p>
            <a:pPr marL="228600" lvl="0" indent="-228600">
              <a:buNone/>
            </a:pPr>
            <a:endParaRPr lang="en-US" sz="1200" dirty="0" smtClean="0">
              <a:solidFill>
                <a:srgbClr val="646464"/>
              </a:solidFill>
              <a:latin typeface="Arial" pitchFamily="34" charset="0"/>
              <a:cs typeface="Arial" pitchFamily="34" charset="0"/>
            </a:endParaRPr>
          </a:p>
          <a:p>
            <a:pPr marL="228600" lvl="0" indent="-228600">
              <a:buNone/>
            </a:pPr>
            <a:r>
              <a:rPr lang="en-US" sz="900" dirty="0" smtClean="0">
                <a:solidFill>
                  <a:srgbClr val="646464"/>
                </a:solidFill>
                <a:latin typeface="Arial" pitchFamily="34" charset="0"/>
                <a:cs typeface="Arial" pitchFamily="34" charset="0"/>
              </a:rPr>
              <a:t>Note that you can also add more than one photo at a</a:t>
            </a:r>
          </a:p>
          <a:p>
            <a:pPr marL="228600" lvl="0" indent="-228600">
              <a:buNone/>
            </a:pPr>
            <a:r>
              <a:rPr lang="en-US" sz="900" dirty="0" smtClean="0">
                <a:solidFill>
                  <a:srgbClr val="646464"/>
                </a:solidFill>
                <a:latin typeface="Arial" pitchFamily="34" charset="0"/>
                <a:cs typeface="Arial" pitchFamily="34" charset="0"/>
              </a:rPr>
              <a:t>time. To do so, click </a:t>
            </a:r>
            <a:r>
              <a:rPr lang="en-US" sz="900" b="1" dirty="0" smtClean="0">
                <a:solidFill>
                  <a:srgbClr val="646464"/>
                </a:solidFill>
                <a:latin typeface="Arial" pitchFamily="34" charset="0"/>
                <a:cs typeface="Arial" pitchFamily="34" charset="0"/>
              </a:rPr>
              <a:t>“add another photo”</a:t>
            </a:r>
            <a:r>
              <a:rPr lang="en-US" sz="900" dirty="0" smtClean="0">
                <a:solidFill>
                  <a:srgbClr val="646464"/>
                </a:solidFill>
                <a:latin typeface="Arial" pitchFamily="34" charset="0"/>
                <a:cs typeface="Arial" pitchFamily="34" charset="0"/>
              </a:rPr>
              <a:t> at the </a:t>
            </a:r>
          </a:p>
          <a:p>
            <a:pPr marL="228600" lvl="0" indent="-228600">
              <a:buNone/>
            </a:pPr>
            <a:r>
              <a:rPr lang="en-US" sz="900" dirty="0" smtClean="0">
                <a:solidFill>
                  <a:srgbClr val="646464"/>
                </a:solidFill>
                <a:latin typeface="Arial" pitchFamily="34" charset="0"/>
                <a:cs typeface="Arial" pitchFamily="34" charset="0"/>
              </a:rPr>
              <a:t>bottom of the page before clicking the </a:t>
            </a:r>
            <a:r>
              <a:rPr lang="en-US" sz="900" b="1" dirty="0" smtClean="0">
                <a:solidFill>
                  <a:srgbClr val="646464"/>
                </a:solidFill>
                <a:latin typeface="Arial" pitchFamily="34" charset="0"/>
                <a:cs typeface="Arial" pitchFamily="34" charset="0"/>
              </a:rPr>
              <a:t>“Add”</a:t>
            </a:r>
            <a:r>
              <a:rPr lang="en-US" sz="900" dirty="0" smtClean="0">
                <a:solidFill>
                  <a:srgbClr val="646464"/>
                </a:solidFill>
                <a:latin typeface="Arial" pitchFamily="34" charset="0"/>
                <a:cs typeface="Arial" pitchFamily="34" charset="0"/>
              </a:rPr>
              <a:t> button </a:t>
            </a:r>
          </a:p>
          <a:p>
            <a:pPr marL="228600" lvl="0" indent="-228600">
              <a:buNone/>
            </a:pPr>
            <a:r>
              <a:rPr lang="en-US" sz="900" dirty="0" smtClean="0">
                <a:solidFill>
                  <a:srgbClr val="646464"/>
                </a:solidFill>
                <a:latin typeface="Arial" pitchFamily="34" charset="0"/>
                <a:cs typeface="Arial" pitchFamily="34" charset="0"/>
              </a:rPr>
              <a:t>at the very bottom, which is at the end of the page. </a:t>
            </a:r>
          </a:p>
          <a:p>
            <a:pPr marL="228600" lvl="0" indent="-228600">
              <a:buNone/>
            </a:pPr>
            <a:r>
              <a:rPr lang="en-US" sz="900" dirty="0" smtClean="0">
                <a:solidFill>
                  <a:srgbClr val="646464"/>
                </a:solidFill>
                <a:latin typeface="Arial" pitchFamily="34" charset="0"/>
                <a:cs typeface="Arial" pitchFamily="34" charset="0"/>
              </a:rPr>
              <a:t>Please note that this application supports the </a:t>
            </a:r>
          </a:p>
          <a:p>
            <a:pPr marL="228600" lvl="0" indent="-228600">
              <a:buNone/>
            </a:pPr>
            <a:r>
              <a:rPr lang="en-US" sz="900" dirty="0" smtClean="0">
                <a:solidFill>
                  <a:srgbClr val="646464"/>
                </a:solidFill>
                <a:latin typeface="Arial" pitchFamily="34" charset="0"/>
                <a:cs typeface="Arial" pitchFamily="34" charset="0"/>
              </a:rPr>
              <a:t>following file types: BMP, GIF, JPEG, JPG, PJPEG, </a:t>
            </a:r>
          </a:p>
          <a:p>
            <a:pPr marL="228600" lvl="0" indent="-228600">
              <a:buNone/>
            </a:pPr>
            <a:r>
              <a:rPr lang="en-US" sz="900" dirty="0" smtClean="0">
                <a:solidFill>
                  <a:srgbClr val="646464"/>
                </a:solidFill>
                <a:latin typeface="Arial" pitchFamily="34" charset="0"/>
                <a:cs typeface="Arial" pitchFamily="34" charset="0"/>
              </a:rPr>
              <a:t>PNG, WBMP, TIFF.</a:t>
            </a:r>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buNone/>
            </a:pPr>
            <a:r>
              <a:rPr lang="en-US" sz="900" dirty="0" smtClean="0">
                <a:solidFill>
                  <a:srgbClr val="646464"/>
                </a:solidFill>
                <a:latin typeface="Arial" pitchFamily="34" charset="0"/>
                <a:cs typeface="Arial" pitchFamily="34" charset="0"/>
              </a:rPr>
              <a:t>Photo albums are a way for you to share photos from your group conferences, workshops, study tours,  and other events. This easy  to use feature lets users store a large number of photos. </a:t>
            </a:r>
          </a:p>
        </p:txBody>
      </p:sp>
      <p:sp>
        <p:nvSpPr>
          <p:cNvPr id="24" name="Rounded Rectangle 23"/>
          <p:cNvSpPr/>
          <p:nvPr/>
        </p:nvSpPr>
        <p:spPr bwMode="auto">
          <a:xfrm>
            <a:off x="113239" y="4312266"/>
            <a:ext cx="2002421" cy="158186"/>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9</a:t>
            </a: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1067"/>
          <a:stretch/>
        </p:blipFill>
        <p:spPr bwMode="auto">
          <a:xfrm>
            <a:off x="483699" y="1499616"/>
            <a:ext cx="1631961" cy="252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 y="4023360"/>
            <a:ext cx="3045841" cy="178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046" y="5945002"/>
            <a:ext cx="3023235" cy="2085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13</a:t>
            </a:fld>
            <a:endParaRPr lang="en-US" dirty="0"/>
          </a:p>
        </p:txBody>
      </p:sp>
      <p:sp>
        <p:nvSpPr>
          <p:cNvPr id="5" name="Title 1"/>
          <p:cNvSpPr>
            <a:spLocks noGrp="1"/>
          </p:cNvSpPr>
          <p:nvPr>
            <p:ph type="title"/>
          </p:nvPr>
        </p:nvSpPr>
        <p:spPr>
          <a:xfrm>
            <a:off x="552449" y="635931"/>
            <a:ext cx="5686425" cy="316570"/>
          </a:xfrm>
          <a:solidFill>
            <a:schemeClr val="bg1"/>
          </a:solidFill>
        </p:spPr>
        <p:txBody>
          <a:bodyPr/>
          <a:lstStyle/>
          <a:p>
            <a:pPr lvl="0"/>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Activity</a:t>
            </a:r>
            <a:br>
              <a:rPr lang="en-US" sz="1200" dirty="0" smtClean="0">
                <a:solidFill>
                  <a:schemeClr val="tx1"/>
                </a:solidFill>
                <a:latin typeface="Arial" pitchFamily="34" charset="0"/>
                <a:cs typeface="Arial" pitchFamily="34" charset="0"/>
              </a:rPr>
            </a:br>
            <a:r>
              <a:rPr lang="en-US" sz="1200" dirty="0" smtClean="0">
                <a:solidFill>
                  <a:srgbClr val="646464"/>
                </a:solidFill>
                <a:latin typeface="Arial" pitchFamily="34" charset="0"/>
                <a:cs typeface="Arial" pitchFamily="34" charset="0"/>
              </a:rPr>
              <a:t/>
            </a:r>
            <a:br>
              <a:rPr lang="en-US" sz="1200" dirty="0" smtClean="0">
                <a:solidFill>
                  <a:srgbClr val="646464"/>
                </a:solidFill>
                <a:latin typeface="Arial" pitchFamily="34" charset="0"/>
                <a:cs typeface="Arial" pitchFamily="34" charset="0"/>
              </a:rPr>
            </a:br>
            <a:r>
              <a:rPr lang="en-US" sz="1200" dirty="0" smtClean="0">
                <a:solidFill>
                  <a:srgbClr val="646464"/>
                </a:solidFill>
                <a:latin typeface="Arial" pitchFamily="34" charset="0"/>
                <a:cs typeface="Arial" pitchFamily="34" charset="0"/>
              </a:rPr>
              <a:t/>
            </a:r>
            <a:br>
              <a:rPr lang="en-US" sz="1200" dirty="0" smtClean="0">
                <a:solidFill>
                  <a:srgbClr val="646464"/>
                </a:solidFill>
                <a:latin typeface="Arial" pitchFamily="34" charset="0"/>
                <a:cs typeface="Arial" pitchFamily="34" charset="0"/>
              </a:rPr>
            </a:br>
            <a:r>
              <a:rPr lang="en-US" sz="900" b="0" dirty="0" smtClean="0">
                <a:solidFill>
                  <a:schemeClr val="tx1"/>
                </a:solidFill>
                <a:latin typeface="Arial" pitchFamily="34" charset="0"/>
                <a:cs typeface="Arial" pitchFamily="34" charset="0"/>
              </a:rPr>
              <a:t/>
            </a:r>
            <a:br>
              <a:rPr lang="en-US" sz="900" b="0" dirty="0" smtClean="0">
                <a:solidFill>
                  <a:schemeClr val="tx1"/>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457574" y="3105149"/>
            <a:ext cx="2852137" cy="4752249"/>
          </a:xfrm>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endParaRPr lang="en-US" sz="1200" b="1" dirty="0" smtClean="0">
              <a:solidFill>
                <a:srgbClr val="646464"/>
              </a:solidFill>
              <a:latin typeface="+mj-lt"/>
            </a:endParaRPr>
          </a:p>
          <a:p>
            <a:pPr lvl="0">
              <a:buNone/>
            </a:pPr>
            <a:endParaRPr lang="en-US" sz="900" dirty="0" smtClean="0">
              <a:latin typeface="Arial" pitchFamily="34" charset="0"/>
              <a:cs typeface="Arial" pitchFamily="34" charset="0"/>
            </a:endParaRPr>
          </a:p>
          <a:p>
            <a:pPr marL="228600" lvl="0" indent="-228600">
              <a:buAutoNum type="arabicPeriod" startAt="2"/>
            </a:pPr>
            <a:endParaRPr lang="en-US" sz="1200" b="1" dirty="0" smtClean="0">
              <a:latin typeface="Arial" pitchFamily="34" charset="0"/>
              <a:cs typeface="Arial" pitchFamily="34" charset="0"/>
            </a:endParaRPr>
          </a:p>
          <a:p>
            <a:pPr marL="228600" lvl="0" indent="-228600">
              <a:buNone/>
            </a:pPr>
            <a:endParaRPr lang="en-US" sz="1200" b="1" dirty="0" smtClean="0">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latin typeface="Arial" pitchFamily="34" charset="0"/>
              <a:cs typeface="Arial" pitchFamily="34" charset="0"/>
            </a:endParaRPr>
          </a:p>
        </p:txBody>
      </p:sp>
      <p:sp>
        <p:nvSpPr>
          <p:cNvPr id="34" name="Rectangle 33"/>
          <p:cNvSpPr/>
          <p:nvPr/>
        </p:nvSpPr>
        <p:spPr>
          <a:xfrm>
            <a:off x="3159949" y="1681720"/>
            <a:ext cx="3248024" cy="5747727"/>
          </a:xfrm>
          <a:prstGeom prst="rect">
            <a:avLst/>
          </a:prstGeom>
        </p:spPr>
        <p:txBody>
          <a:bodyPr wrap="square">
            <a:spAutoFit/>
          </a:bodyPr>
          <a:lstStyle/>
          <a:p>
            <a:pPr lvl="0"/>
            <a:endParaRPr lang="en-US" sz="1200" dirty="0" smtClean="0">
              <a:latin typeface="Arial" pitchFamily="34" charset="0"/>
              <a:cs typeface="Arial" pitchFamily="34" charset="0"/>
            </a:endParaRPr>
          </a:p>
          <a:p>
            <a:pPr marL="228600" lvl="0" indent="-228600">
              <a:buAutoNum type="arabicPeriod"/>
            </a:pPr>
            <a:r>
              <a:rPr lang="en-US" sz="1200" b="1" dirty="0" smtClean="0">
                <a:latin typeface="Arial" pitchFamily="34" charset="0"/>
                <a:cs typeface="Arial" pitchFamily="34" charset="0"/>
              </a:rPr>
              <a:t>Go to Activity</a:t>
            </a:r>
          </a:p>
          <a:p>
            <a:pPr marL="228600" lvl="0" indent="-228600">
              <a:buNone/>
            </a:pPr>
            <a:r>
              <a:rPr lang="en-US" sz="900" dirty="0" smtClean="0">
                <a:solidFill>
                  <a:srgbClr val="646464"/>
                </a:solidFill>
                <a:latin typeface="Arial" pitchFamily="34" charset="0"/>
                <a:cs typeface="Arial" pitchFamily="34" charset="0"/>
              </a:rPr>
              <a:t>Click on your profile at the top of the screen and select “Inbox &amp; Activity”. Then Click “Activity”  </a:t>
            </a:r>
            <a:r>
              <a:rPr lang="en-US" sz="900" dirty="0" smtClean="0">
                <a:solidFill>
                  <a:srgbClr val="646464"/>
                </a:solidFill>
                <a:latin typeface="Arial" pitchFamily="34" charset="0"/>
                <a:ea typeface="Calibri" pitchFamily="34" charset="0"/>
                <a:cs typeface="Arial" pitchFamily="34" charset="0"/>
              </a:rPr>
              <a:t> </a:t>
            </a: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r>
              <a:rPr lang="en-US" sz="900" dirty="0" smtClean="0">
                <a:solidFill>
                  <a:srgbClr val="646464"/>
                </a:solidFill>
                <a:latin typeface="Arial" pitchFamily="34" charset="0"/>
                <a:cs typeface="Arial" pitchFamily="34" charset="0"/>
              </a:rPr>
              <a:t>Click on </a:t>
            </a:r>
            <a:r>
              <a:rPr lang="en-US" sz="900" b="1" dirty="0" smtClean="0">
                <a:solidFill>
                  <a:srgbClr val="646464"/>
                </a:solidFill>
                <a:latin typeface="Arial" pitchFamily="34" charset="0"/>
                <a:cs typeface="Arial" pitchFamily="34" charset="0"/>
              </a:rPr>
              <a:t>“expand”</a:t>
            </a:r>
            <a:r>
              <a:rPr lang="en-US" sz="900" dirty="0" smtClean="0">
                <a:solidFill>
                  <a:srgbClr val="646464"/>
                </a:solidFill>
                <a:latin typeface="Arial" pitchFamily="34" charset="0"/>
                <a:cs typeface="Arial" pitchFamily="34" charset="0"/>
              </a:rPr>
              <a:t> or </a:t>
            </a:r>
            <a:r>
              <a:rPr lang="en-US" sz="900" b="1" dirty="0" smtClean="0">
                <a:solidFill>
                  <a:srgbClr val="646464"/>
                </a:solidFill>
                <a:latin typeface="Arial" pitchFamily="34" charset="0"/>
                <a:cs typeface="Arial" pitchFamily="34" charset="0"/>
              </a:rPr>
              <a:t>“preview”</a:t>
            </a:r>
            <a:r>
              <a:rPr lang="en-US" sz="900" dirty="0" smtClean="0">
                <a:solidFill>
                  <a:srgbClr val="646464"/>
                </a:solidFill>
                <a:latin typeface="Arial" pitchFamily="34" charset="0"/>
                <a:cs typeface="Arial" pitchFamily="34" charset="0"/>
              </a:rPr>
              <a:t> to the right-hand side of </a:t>
            </a:r>
          </a:p>
          <a:p>
            <a:pPr marL="228600" lvl="0" indent="-228600">
              <a:buNone/>
            </a:pPr>
            <a:r>
              <a:rPr lang="en-US" sz="900" dirty="0" smtClean="0">
                <a:solidFill>
                  <a:srgbClr val="646464"/>
                </a:solidFill>
                <a:latin typeface="Arial" pitchFamily="34" charset="0"/>
                <a:cs typeface="Arial" pitchFamily="34" charset="0"/>
              </a:rPr>
              <a:t>each activity to view the contents of that activity in the </a:t>
            </a:r>
          </a:p>
          <a:p>
            <a:pPr marL="228600" lvl="0" indent="-228600">
              <a:buNone/>
            </a:pPr>
            <a:r>
              <a:rPr lang="en-US" sz="900" dirty="0" smtClean="0">
                <a:solidFill>
                  <a:srgbClr val="646464"/>
                </a:solidFill>
                <a:latin typeface="Arial" pitchFamily="34" charset="0"/>
                <a:cs typeface="Arial" pitchFamily="34" charset="0"/>
              </a:rPr>
              <a:t>activity stream. Within the preview, you can leave </a:t>
            </a:r>
          </a:p>
          <a:p>
            <a:pPr marL="228600" lvl="0" indent="-228600">
              <a:buNone/>
            </a:pPr>
            <a:r>
              <a:rPr lang="en-US" sz="900" dirty="0" smtClean="0">
                <a:solidFill>
                  <a:srgbClr val="646464"/>
                </a:solidFill>
                <a:latin typeface="Arial" pitchFamily="34" charset="0"/>
                <a:cs typeface="Arial" pitchFamily="34" charset="0"/>
              </a:rPr>
              <a:t>comments, replies, likes, or you can share the item.   </a:t>
            </a: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AutoNum type="arabicPeriod" startAt="2"/>
            </a:pPr>
            <a:r>
              <a:rPr lang="en-US" sz="1200" b="1" dirty="0" smtClean="0">
                <a:latin typeface="Arial" pitchFamily="34" charset="0"/>
                <a:cs typeface="Arial" pitchFamily="34" charset="0"/>
              </a:rPr>
              <a:t>Update Your Status</a:t>
            </a:r>
          </a:p>
          <a:p>
            <a:pPr marL="228600" lvl="0" indent="-228600">
              <a:buNone/>
            </a:pPr>
            <a:r>
              <a:rPr lang="en-US" sz="900" dirty="0" smtClean="0">
                <a:solidFill>
                  <a:srgbClr val="646464"/>
                </a:solidFill>
                <a:latin typeface="Arial" pitchFamily="34" charset="0"/>
                <a:cs typeface="Arial" pitchFamily="34" charset="0"/>
              </a:rPr>
              <a:t>Update your status by clicking in the text box at the very top </a:t>
            </a:r>
          </a:p>
          <a:p>
            <a:pPr marL="228600" lvl="0" indent="-228600">
              <a:buNone/>
            </a:pPr>
            <a:r>
              <a:rPr lang="en-US" sz="900" dirty="0" smtClean="0">
                <a:solidFill>
                  <a:srgbClr val="646464"/>
                </a:solidFill>
                <a:latin typeface="Arial" pitchFamily="34" charset="0"/>
                <a:cs typeface="Arial" pitchFamily="34" charset="0"/>
              </a:rPr>
              <a:t>of the activity section on C4D. Include pictures or links </a:t>
            </a:r>
          </a:p>
          <a:p>
            <a:pPr marL="228600" lvl="0" indent="-228600">
              <a:buNone/>
            </a:pPr>
            <a:r>
              <a:rPr lang="en-US" sz="900" dirty="0" smtClean="0">
                <a:solidFill>
                  <a:srgbClr val="646464"/>
                </a:solidFill>
                <a:latin typeface="Arial" pitchFamily="34" charset="0"/>
                <a:cs typeface="Arial" pitchFamily="34" charset="0"/>
              </a:rPr>
              <a:t>using the icons, and then click </a:t>
            </a:r>
            <a:r>
              <a:rPr lang="en-US" sz="900" b="1" dirty="0" smtClean="0">
                <a:solidFill>
                  <a:srgbClr val="646464"/>
                </a:solidFill>
                <a:latin typeface="Arial" pitchFamily="34" charset="0"/>
                <a:cs typeface="Arial" pitchFamily="34" charset="0"/>
              </a:rPr>
              <a:t>“Post”</a:t>
            </a:r>
            <a:r>
              <a:rPr lang="en-US" sz="900" dirty="0" smtClean="0">
                <a:solidFill>
                  <a:srgbClr val="646464"/>
                </a:solidFill>
                <a:latin typeface="Arial" pitchFamily="34" charset="0"/>
                <a:cs typeface="Arial" pitchFamily="34" charset="0"/>
              </a:rPr>
              <a:t> when you are ready </a:t>
            </a:r>
          </a:p>
          <a:p>
            <a:pPr marL="228600" lvl="0" indent="-228600">
              <a:buNone/>
            </a:pPr>
            <a:r>
              <a:rPr lang="en-US" sz="900" dirty="0" smtClean="0">
                <a:solidFill>
                  <a:srgbClr val="646464"/>
                </a:solidFill>
                <a:latin typeface="Arial" pitchFamily="34" charset="0"/>
                <a:cs typeface="Arial" pitchFamily="34" charset="0"/>
              </a:rPr>
              <a:t>to finalize and post your status. </a:t>
            </a:r>
            <a:endParaRPr lang="en-US" sz="900" dirty="0">
              <a:solidFill>
                <a:srgbClr val="646464"/>
              </a:solidFill>
              <a:latin typeface="Arial" pitchFamily="34" charset="0"/>
              <a:cs typeface="Arial"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10</a:t>
            </a:r>
            <a:endParaRPr lang="en-US" b="1" dirty="0">
              <a:solidFill>
                <a:schemeClr val="bg1"/>
              </a:solidFill>
            </a:endParaRPr>
          </a:p>
        </p:txBody>
      </p:sp>
      <p:sp>
        <p:nvSpPr>
          <p:cNvPr id="2" name="TextBox 1"/>
          <p:cNvSpPr txBox="1"/>
          <p:nvPr/>
        </p:nvSpPr>
        <p:spPr>
          <a:xfrm>
            <a:off x="197705" y="1173889"/>
            <a:ext cx="6524368" cy="507831"/>
          </a:xfrm>
          <a:prstGeom prst="rect">
            <a:avLst/>
          </a:prstGeom>
          <a:noFill/>
        </p:spPr>
        <p:txBody>
          <a:bodyPr wrap="square" rtlCol="0">
            <a:spAutoFit/>
          </a:bodyPr>
          <a:lstStyle/>
          <a:p>
            <a:pPr>
              <a:buNone/>
            </a:pPr>
            <a:r>
              <a:rPr lang="en-US" sz="900" dirty="0" smtClean="0">
                <a:solidFill>
                  <a:srgbClr val="646464"/>
                </a:solidFill>
                <a:latin typeface="Arial" pitchFamily="34" charset="0"/>
                <a:ea typeface="Times New Roman" pitchFamily="18" charset="0"/>
                <a:cs typeface="Arial" pitchFamily="34" charset="0"/>
              </a:rPr>
              <a:t>Under </a:t>
            </a:r>
            <a:r>
              <a:rPr lang="en-US" sz="900" dirty="0">
                <a:solidFill>
                  <a:srgbClr val="646464"/>
                </a:solidFill>
                <a:latin typeface="Arial" pitchFamily="34" charset="0"/>
                <a:ea typeface="Times New Roman" pitchFamily="18" charset="0"/>
                <a:cs typeface="Arial" pitchFamily="34" charset="0"/>
              </a:rPr>
              <a:t>the  “Activity” section you can either look at </a:t>
            </a:r>
            <a:r>
              <a:rPr lang="en-US" sz="900" dirty="0" smtClean="0">
                <a:solidFill>
                  <a:srgbClr val="646464"/>
                </a:solidFill>
                <a:latin typeface="Arial" pitchFamily="34" charset="0"/>
                <a:ea typeface="Times New Roman" pitchFamily="18" charset="0"/>
                <a:cs typeface="Arial" pitchFamily="34" charset="0"/>
              </a:rPr>
              <a:t>“All activity” </a:t>
            </a:r>
            <a:r>
              <a:rPr lang="en-US" sz="900" dirty="0">
                <a:solidFill>
                  <a:srgbClr val="646464"/>
                </a:solidFill>
                <a:latin typeface="Arial" pitchFamily="34" charset="0"/>
                <a:ea typeface="Times New Roman" pitchFamily="18" charset="0"/>
                <a:cs typeface="Arial" pitchFamily="34" charset="0"/>
              </a:rPr>
              <a:t>or you can only see the activity stream for the </a:t>
            </a:r>
            <a:r>
              <a:rPr lang="en-US" sz="900" dirty="0" smtClean="0">
                <a:solidFill>
                  <a:srgbClr val="646464"/>
                </a:solidFill>
                <a:latin typeface="Arial" pitchFamily="34" charset="0"/>
                <a:ea typeface="Times New Roman" pitchFamily="18" charset="0"/>
                <a:cs typeface="Arial" pitchFamily="34" charset="0"/>
              </a:rPr>
              <a:t>people</a:t>
            </a:r>
            <a:r>
              <a:rPr lang="en-US" sz="900" dirty="0">
                <a:solidFill>
                  <a:srgbClr val="646464"/>
                </a:solidFill>
                <a:latin typeface="Arial" pitchFamily="34" charset="0"/>
                <a:ea typeface="Times New Roman" pitchFamily="18" charset="0"/>
                <a:cs typeface="Arial" pitchFamily="34" charset="0"/>
              </a:rPr>
              <a:t>, groups, and content that you follow. The  Activity section can be found in the top menu bar, and it </a:t>
            </a:r>
            <a:r>
              <a:rPr lang="en-US" sz="900" dirty="0" smtClean="0">
                <a:solidFill>
                  <a:srgbClr val="646464"/>
                </a:solidFill>
                <a:latin typeface="Arial" pitchFamily="34" charset="0"/>
                <a:ea typeface="Times New Roman" pitchFamily="18" charset="0"/>
                <a:cs typeface="Arial" pitchFamily="34" charset="0"/>
              </a:rPr>
              <a:t>will glow </a:t>
            </a:r>
            <a:r>
              <a:rPr lang="en-US" sz="900" dirty="0">
                <a:solidFill>
                  <a:srgbClr val="646464"/>
                </a:solidFill>
                <a:latin typeface="Arial" pitchFamily="34" charset="0"/>
                <a:ea typeface="Times New Roman" pitchFamily="18" charset="0"/>
                <a:cs typeface="Arial" pitchFamily="34" charset="0"/>
              </a:rPr>
              <a:t>when new activity has appeared in the stream.</a:t>
            </a:r>
            <a:endParaRPr lang="en-US" sz="9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86" y="1889760"/>
            <a:ext cx="2062286" cy="167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8014"/>
          <a:stretch/>
        </p:blipFill>
        <p:spPr bwMode="auto">
          <a:xfrm>
            <a:off x="625766" y="4093404"/>
            <a:ext cx="1201176" cy="134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129" y="6468571"/>
            <a:ext cx="2948695" cy="56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14</a:t>
            </a:fld>
            <a:endParaRPr lang="en-US" dirty="0"/>
          </a:p>
        </p:txBody>
      </p:sp>
      <p:sp>
        <p:nvSpPr>
          <p:cNvPr id="17" name="Content Placeholder 3"/>
          <p:cNvSpPr>
            <a:spLocks noGrp="1"/>
          </p:cNvSpPr>
          <p:nvPr>
            <p:ph sz="half" idx="4294967295"/>
          </p:nvPr>
        </p:nvSpPr>
        <p:spPr>
          <a:xfrm>
            <a:off x="3426105" y="3925957"/>
            <a:ext cx="3034329" cy="3931442"/>
          </a:xfrm>
          <a:prstGeom prst="rect">
            <a:avLst/>
          </a:prstGeom>
          <a:ln>
            <a:noFill/>
          </a:ln>
        </p:spPr>
        <p:txBody>
          <a:bodyPr/>
          <a:lstStyle/>
          <a:p>
            <a:pPr marL="228600" indent="-228600">
              <a:buNone/>
            </a:pPr>
            <a:endParaRPr lang="en-US" sz="1200" b="1" dirty="0" smtClean="0">
              <a:solidFill>
                <a:srgbClr val="646464"/>
              </a:solidFill>
              <a:latin typeface="+mj-lt"/>
            </a:endParaRPr>
          </a:p>
          <a:p>
            <a:pPr lvl="0">
              <a:buNone/>
            </a:pPr>
            <a:endParaRPr lang="en-US" sz="900" dirty="0" smtClean="0">
              <a:latin typeface="Arial" pitchFamily="34" charset="0"/>
              <a:cs typeface="Arial" pitchFamily="34" charset="0"/>
            </a:endParaRPr>
          </a:p>
          <a:p>
            <a:pPr marL="228600" lvl="0" indent="-228600">
              <a:buNone/>
            </a:pPr>
            <a:endParaRPr lang="en-US" sz="1200" b="1" dirty="0" smtClean="0">
              <a:latin typeface="Arial" pitchFamily="34" charset="0"/>
              <a:cs typeface="Arial" pitchFamily="34" charset="0"/>
            </a:endParaRPr>
          </a:p>
          <a:p>
            <a:pPr marL="228600" lvl="0" indent="-228600">
              <a:buNone/>
            </a:pPr>
            <a:endParaRPr lang="en-US" sz="900" dirty="0" smtClean="0">
              <a:solidFill>
                <a:srgbClr val="646464"/>
              </a:solidFill>
              <a:latin typeface="Arial" pitchFamily="34" charset="0"/>
              <a:cs typeface="Arial" pitchFamily="34" charset="0"/>
            </a:endParaRPr>
          </a:p>
          <a:p>
            <a:pPr marL="228600" lvl="0" indent="-228600">
              <a:buNone/>
            </a:pPr>
            <a:endParaRPr lang="en-US" sz="900" dirty="0" smtClean="0">
              <a:latin typeface="Arial" pitchFamily="34" charset="0"/>
              <a:cs typeface="Arial" pitchFamily="34" charset="0"/>
            </a:endParaRPr>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smtClean="0">
              <a:solidFill>
                <a:srgbClr val="646464"/>
              </a:solidFill>
              <a:latin typeface="Arial" pitchFamily="34" charset="0"/>
              <a:cs typeface="Arial" pitchFamily="34" charset="0"/>
            </a:endParaRPr>
          </a:p>
        </p:txBody>
      </p:sp>
      <p:sp>
        <p:nvSpPr>
          <p:cNvPr id="19" name="Title 18"/>
          <p:cNvSpPr>
            <a:spLocks noGrp="1"/>
          </p:cNvSpPr>
          <p:nvPr>
            <p:ph type="title"/>
          </p:nvPr>
        </p:nvSpPr>
        <p:spPr>
          <a:xfrm>
            <a:off x="514350" y="694199"/>
            <a:ext cx="5436507" cy="278258"/>
          </a:xfrm>
        </p:spPr>
        <p:txBody>
          <a:bodyPr/>
          <a:lstStyle/>
          <a:p>
            <a:r>
              <a:rPr lang="en-US" sz="1200" dirty="0" smtClean="0">
                <a:solidFill>
                  <a:schemeClr val="tx1"/>
                </a:solidFill>
                <a:latin typeface="Arial" pitchFamily="34" charset="0"/>
                <a:cs typeface="Arial" pitchFamily="34" charset="0"/>
              </a:rPr>
              <a:t>Inbox &amp; Actions</a:t>
            </a:r>
            <a:endParaRPr lang="en-US" sz="1200" dirty="0">
              <a:solidFill>
                <a:schemeClr val="tx1"/>
              </a:solidFill>
              <a:latin typeface="Arial" pitchFamily="34" charset="0"/>
              <a:cs typeface="Arial" pitchFamily="34" charset="0"/>
            </a:endParaRPr>
          </a:p>
        </p:txBody>
      </p:sp>
      <p:sp>
        <p:nvSpPr>
          <p:cNvPr id="21" name="Rectangle 20"/>
          <p:cNvSpPr/>
          <p:nvPr/>
        </p:nvSpPr>
        <p:spPr>
          <a:xfrm>
            <a:off x="2852531" y="1055690"/>
            <a:ext cx="3568147" cy="7148111"/>
          </a:xfrm>
          <a:prstGeom prst="rect">
            <a:avLst/>
          </a:prstGeom>
        </p:spPr>
        <p:txBody>
          <a:bodyPr wrap="square">
            <a:spAutoFit/>
          </a:bodyPr>
          <a:lstStyle/>
          <a:p>
            <a:pPr>
              <a:buNone/>
            </a:pPr>
            <a:endParaRPr lang="en-US" dirty="0" smtClean="0"/>
          </a:p>
          <a:p>
            <a:pPr lvl="0">
              <a:buNone/>
            </a:pPr>
            <a:endParaRPr lang="en-US" sz="900" b="1" dirty="0" smtClean="0">
              <a:solidFill>
                <a:srgbClr val="646464"/>
              </a:solidFill>
              <a:latin typeface="Arial" pitchFamily="34" charset="0"/>
              <a:cs typeface="Arial" pitchFamily="34" charset="0"/>
            </a:endParaRPr>
          </a:p>
          <a:p>
            <a:pPr lvl="0">
              <a:buNone/>
            </a:pPr>
            <a:r>
              <a:rPr lang="en-US" sz="1200" b="1" dirty="0" smtClean="0">
                <a:latin typeface="Arial" pitchFamily="34" charset="0"/>
                <a:cs typeface="Arial" pitchFamily="34" charset="0"/>
              </a:rPr>
              <a:t>1.  How to Use the Inbox Section</a:t>
            </a:r>
          </a:p>
          <a:p>
            <a:pPr lvl="0">
              <a:buNone/>
            </a:pPr>
            <a:endParaRPr lang="en-US" sz="900" dirty="0" smtClean="0">
              <a:solidFill>
                <a:srgbClr val="646464"/>
              </a:solidFill>
              <a:latin typeface="Arial" pitchFamily="34" charset="0"/>
              <a:cs typeface="Arial" pitchFamily="34" charset="0"/>
            </a:endParaRPr>
          </a:p>
          <a:p>
            <a:pPr>
              <a:buNone/>
            </a:pPr>
            <a:r>
              <a:rPr lang="en-US" sz="900" dirty="0">
                <a:solidFill>
                  <a:srgbClr val="646464"/>
                </a:solidFill>
                <a:latin typeface="Arial" pitchFamily="34" charset="0"/>
                <a:ea typeface="Times New Roman" pitchFamily="18" charset="0"/>
                <a:cs typeface="Arial" pitchFamily="34" charset="0"/>
              </a:rPr>
              <a:t>The </a:t>
            </a:r>
            <a:r>
              <a:rPr lang="en-US" sz="900" dirty="0" smtClean="0">
                <a:solidFill>
                  <a:srgbClr val="646464"/>
                </a:solidFill>
                <a:latin typeface="Arial" pitchFamily="34" charset="0"/>
                <a:ea typeface="Times New Roman" pitchFamily="18" charset="0"/>
                <a:cs typeface="Arial" pitchFamily="34" charset="0"/>
              </a:rPr>
              <a:t>“Inbox” </a:t>
            </a:r>
            <a:r>
              <a:rPr lang="en-US" sz="900" dirty="0">
                <a:solidFill>
                  <a:srgbClr val="646464"/>
                </a:solidFill>
                <a:latin typeface="Arial" pitchFamily="34" charset="0"/>
                <a:ea typeface="Times New Roman" pitchFamily="18" charset="0"/>
                <a:cs typeface="Arial" pitchFamily="34" charset="0"/>
              </a:rPr>
              <a:t>section is you-centric and tracks activity </a:t>
            </a:r>
            <a:r>
              <a:rPr lang="en-US" sz="900" dirty="0" smtClean="0">
                <a:solidFill>
                  <a:srgbClr val="646464"/>
                </a:solidFill>
                <a:latin typeface="Arial" pitchFamily="34" charset="0"/>
                <a:ea typeface="Times New Roman" pitchFamily="18" charset="0"/>
                <a:cs typeface="Arial" pitchFamily="34" charset="0"/>
              </a:rPr>
              <a:t>on items related to you. </a:t>
            </a:r>
            <a:r>
              <a:rPr lang="en-US" sz="900" dirty="0">
                <a:solidFill>
                  <a:srgbClr val="646464"/>
                </a:solidFill>
                <a:latin typeface="Arial" pitchFamily="34" charset="0"/>
                <a:ea typeface="Times New Roman" pitchFamily="18" charset="0"/>
                <a:cs typeface="Arial" pitchFamily="34" charset="0"/>
              </a:rPr>
              <a:t>This includes discussions that you are participating in, @ mentions, content that is shared with you, and direct messaging. You can also choose to track other things so that they show up in your Inbox section. </a:t>
            </a:r>
            <a:endParaRPr lang="en-US" sz="900" dirty="0" smtClean="0">
              <a:solidFill>
                <a:srgbClr val="646464"/>
              </a:solidFill>
              <a:latin typeface="Arial" pitchFamily="34" charset="0"/>
              <a:cs typeface="Arial" pitchFamily="34" charset="0"/>
            </a:endParaRPr>
          </a:p>
          <a:p>
            <a:pPr lvl="0">
              <a:buNone/>
            </a:pPr>
            <a:r>
              <a:rPr lang="en-US" sz="900" dirty="0" smtClean="0">
                <a:solidFill>
                  <a:srgbClr val="646464"/>
                </a:solidFill>
                <a:latin typeface="Arial" pitchFamily="34" charset="0"/>
                <a:cs typeface="Arial" pitchFamily="34" charset="0"/>
              </a:rPr>
              <a:t>In this section, you will see unread alerts in the list on the left-hand side. </a:t>
            </a:r>
          </a:p>
          <a:p>
            <a:pPr lvl="0">
              <a:buNone/>
            </a:pPr>
            <a:r>
              <a:rPr lang="en-US" sz="900" dirty="0" smtClean="0">
                <a:solidFill>
                  <a:srgbClr val="646464"/>
                </a:solidFill>
                <a:latin typeface="Arial" pitchFamily="34" charset="0"/>
                <a:cs typeface="Arial" pitchFamily="34" charset="0"/>
              </a:rPr>
              <a:t>Click on an alert to view the details of this item in a window in the right-hand column. </a:t>
            </a:r>
          </a:p>
          <a:p>
            <a:pPr lvl="0">
              <a:buNone/>
            </a:pPr>
            <a:r>
              <a:rPr lang="en-US" sz="900" dirty="0" smtClean="0">
                <a:solidFill>
                  <a:srgbClr val="646464"/>
                </a:solidFill>
                <a:latin typeface="Arial" pitchFamily="34" charset="0"/>
                <a:cs typeface="Arial" pitchFamily="34" charset="0"/>
              </a:rPr>
              <a:t>In the </a:t>
            </a:r>
            <a:r>
              <a:rPr lang="en-US" sz="900" b="1" dirty="0" smtClean="0">
                <a:solidFill>
                  <a:srgbClr val="646464"/>
                </a:solidFill>
                <a:latin typeface="Arial" pitchFamily="34" charset="0"/>
                <a:cs typeface="Arial" pitchFamily="34" charset="0"/>
              </a:rPr>
              <a:t>preview</a:t>
            </a:r>
            <a:r>
              <a:rPr lang="en-US" sz="900" dirty="0" smtClean="0">
                <a:solidFill>
                  <a:srgbClr val="646464"/>
                </a:solidFill>
                <a:latin typeface="Arial" pitchFamily="34" charset="0"/>
                <a:cs typeface="Arial" pitchFamily="34" charset="0"/>
              </a:rPr>
              <a:t> on the right-hand side, you can easily reply to discussions, comment on documents</a:t>
            </a:r>
            <a:r>
              <a:rPr lang="en-US" sz="900" b="1" dirty="0" smtClean="0">
                <a:solidFill>
                  <a:srgbClr val="646464"/>
                </a:solidFill>
                <a:latin typeface="Arial" pitchFamily="34" charset="0"/>
                <a:cs typeface="Arial" pitchFamily="34" charset="0"/>
              </a:rPr>
              <a:t>, “like”</a:t>
            </a:r>
            <a:r>
              <a:rPr lang="en-US" sz="900" dirty="0" smtClean="0">
                <a:solidFill>
                  <a:srgbClr val="646464"/>
                </a:solidFill>
                <a:latin typeface="Arial" pitchFamily="34" charset="0"/>
                <a:cs typeface="Arial" pitchFamily="34" charset="0"/>
              </a:rPr>
              <a:t> an item, repost, or share. </a:t>
            </a:r>
          </a:p>
          <a:p>
            <a:pPr lvl="0">
              <a:buNone/>
            </a:pPr>
            <a:r>
              <a:rPr lang="en-US" sz="900" dirty="0" smtClean="0">
                <a:solidFill>
                  <a:srgbClr val="646464"/>
                </a:solidFill>
                <a:latin typeface="Arial" pitchFamily="34" charset="0"/>
                <a:cs typeface="Arial" pitchFamily="34" charset="0"/>
              </a:rPr>
              <a:t>Go to  </a:t>
            </a:r>
            <a:r>
              <a:rPr lang="en-US" sz="900" b="1" dirty="0" smtClean="0">
                <a:solidFill>
                  <a:srgbClr val="646464"/>
                </a:solidFill>
                <a:latin typeface="Arial" pitchFamily="34" charset="0"/>
                <a:cs typeface="Arial" pitchFamily="34" charset="0"/>
              </a:rPr>
              <a:t>“Send Direct Message”</a:t>
            </a:r>
            <a:r>
              <a:rPr lang="en-US" sz="900" dirty="0" smtClean="0">
                <a:solidFill>
                  <a:srgbClr val="646464"/>
                </a:solidFill>
                <a:latin typeface="Arial" pitchFamily="34" charset="0"/>
                <a:cs typeface="Arial" pitchFamily="34" charset="0"/>
              </a:rPr>
              <a:t>  in the upper right-hand corner to send a personal message directly to someone.  </a:t>
            </a:r>
          </a:p>
          <a:p>
            <a:pPr lvl="0">
              <a:buNone/>
            </a:pPr>
            <a:r>
              <a:rPr lang="en-US" sz="900" dirty="0" smtClean="0">
                <a:solidFill>
                  <a:srgbClr val="646464"/>
                </a:solidFill>
                <a:latin typeface="Arial" pitchFamily="34" charset="0"/>
                <a:cs typeface="Arial" pitchFamily="34" charset="0"/>
              </a:rPr>
              <a:t>Use the </a:t>
            </a:r>
            <a:r>
              <a:rPr lang="en-US" sz="900" b="1" dirty="0" smtClean="0">
                <a:solidFill>
                  <a:srgbClr val="646464"/>
                </a:solidFill>
                <a:latin typeface="Arial" pitchFamily="34" charset="0"/>
                <a:cs typeface="Arial" pitchFamily="34" charset="0"/>
              </a:rPr>
              <a:t>“Filter”</a:t>
            </a:r>
            <a:r>
              <a:rPr lang="en-US" sz="900" dirty="0" smtClean="0">
                <a:solidFill>
                  <a:srgbClr val="646464"/>
                </a:solidFill>
                <a:latin typeface="Arial" pitchFamily="34" charset="0"/>
                <a:cs typeface="Arial" pitchFamily="34" charset="0"/>
              </a:rPr>
              <a:t> button above the alert feed to filter types of content that shows up in the alert list.</a:t>
            </a:r>
          </a:p>
          <a:p>
            <a:pPr lvl="0">
              <a:buNone/>
            </a:pPr>
            <a:endParaRPr lang="en-US" sz="900" dirty="0" smtClean="0">
              <a:solidFill>
                <a:srgbClr val="646464"/>
              </a:solidFill>
              <a:latin typeface="Arial" pitchFamily="34" charset="0"/>
              <a:cs typeface="Arial" pitchFamily="34" charset="0"/>
            </a:endParaRPr>
          </a:p>
          <a:p>
            <a:pPr marL="228600" lvl="0" indent="-228600">
              <a:buAutoNum type="arabicPeriod" startAt="2"/>
            </a:pPr>
            <a:r>
              <a:rPr lang="en-US" sz="1200" b="1" dirty="0" smtClean="0">
                <a:latin typeface="Arial" pitchFamily="34" charset="0"/>
                <a:cs typeface="Arial" pitchFamily="34" charset="0"/>
              </a:rPr>
              <a:t>How to Use the Actions Section</a:t>
            </a:r>
            <a:endParaRPr lang="en-US" sz="900" dirty="0" smtClean="0">
              <a:solidFill>
                <a:srgbClr val="646464"/>
              </a:solidFill>
              <a:latin typeface="Arial" pitchFamily="34" charset="0"/>
              <a:ea typeface="Times New Roman" pitchFamily="18" charset="0"/>
              <a:cs typeface="Arial" pitchFamily="34" charset="0"/>
            </a:endParaRPr>
          </a:p>
          <a:p>
            <a:pPr lvl="0">
              <a:buNone/>
            </a:pPr>
            <a:r>
              <a:rPr lang="en-US" sz="900" dirty="0">
                <a:solidFill>
                  <a:srgbClr val="646464"/>
                </a:solidFill>
                <a:latin typeface="Arial" pitchFamily="34" charset="0"/>
                <a:ea typeface="Times New Roman" pitchFamily="18" charset="0"/>
                <a:cs typeface="Arial" pitchFamily="34" charset="0"/>
              </a:rPr>
              <a:t>The “Actions”  section is focused on alerting you to things that you need to act on. These alerts include notifications, assigned  tasks, to-dos,  and required actions such as document revision or a group membership approval. </a:t>
            </a:r>
            <a:endParaRPr lang="en-US" sz="900" dirty="0" smtClean="0">
              <a:solidFill>
                <a:srgbClr val="646464"/>
              </a:solidFill>
              <a:latin typeface="Arial" pitchFamily="34" charset="0"/>
              <a:ea typeface="Times New Roman" pitchFamily="18" charset="0"/>
              <a:cs typeface="Arial" pitchFamily="34" charset="0"/>
            </a:endParaRPr>
          </a:p>
          <a:p>
            <a:pPr lvl="0">
              <a:buNone/>
            </a:pPr>
            <a:r>
              <a:rPr lang="en-US" sz="900" dirty="0" smtClean="0">
                <a:solidFill>
                  <a:srgbClr val="646464"/>
                </a:solidFill>
                <a:latin typeface="Arial" pitchFamily="34" charset="0"/>
                <a:cs typeface="Arial" pitchFamily="34" charset="0"/>
              </a:rPr>
              <a:t>Once </a:t>
            </a:r>
            <a:r>
              <a:rPr lang="en-US" sz="900" dirty="0">
                <a:solidFill>
                  <a:srgbClr val="646464"/>
                </a:solidFill>
                <a:latin typeface="Arial" pitchFamily="34" charset="0"/>
                <a:cs typeface="Arial" pitchFamily="34" charset="0"/>
              </a:rPr>
              <a:t>you are in the Actions section, there are three main tabs that contain “</a:t>
            </a:r>
            <a:r>
              <a:rPr lang="en-US" sz="900" b="1" dirty="0">
                <a:solidFill>
                  <a:srgbClr val="646464"/>
                </a:solidFill>
                <a:latin typeface="Arial" pitchFamily="34" charset="0"/>
                <a:cs typeface="Arial" pitchFamily="34" charset="0"/>
              </a:rPr>
              <a:t>Actions Alerts,” </a:t>
            </a:r>
            <a:r>
              <a:rPr lang="en-US" sz="900" dirty="0">
                <a:solidFill>
                  <a:srgbClr val="646464"/>
                </a:solidFill>
                <a:latin typeface="Arial" pitchFamily="34" charset="0"/>
                <a:cs typeface="Arial" pitchFamily="34" charset="0"/>
              </a:rPr>
              <a:t>“</a:t>
            </a:r>
            <a:r>
              <a:rPr lang="en-US" sz="900" b="1" dirty="0">
                <a:solidFill>
                  <a:srgbClr val="646464"/>
                </a:solidFill>
                <a:latin typeface="Arial" pitchFamily="34" charset="0"/>
                <a:cs typeface="Arial" pitchFamily="34" charset="0"/>
              </a:rPr>
              <a:t>Notifications,” </a:t>
            </a:r>
            <a:r>
              <a:rPr lang="en-US" sz="900" dirty="0">
                <a:solidFill>
                  <a:srgbClr val="646464"/>
                </a:solidFill>
                <a:latin typeface="Arial" pitchFamily="34" charset="0"/>
                <a:cs typeface="Arial" pitchFamily="34" charset="0"/>
              </a:rPr>
              <a:t>and “</a:t>
            </a:r>
            <a:r>
              <a:rPr lang="en-US" sz="900" b="1" dirty="0">
                <a:solidFill>
                  <a:srgbClr val="646464"/>
                </a:solidFill>
                <a:latin typeface="Arial" pitchFamily="34" charset="0"/>
                <a:cs typeface="Arial" pitchFamily="34" charset="0"/>
              </a:rPr>
              <a:t>Tasks”. </a:t>
            </a:r>
            <a:r>
              <a:rPr lang="en-US" sz="900" dirty="0">
                <a:solidFill>
                  <a:srgbClr val="646464"/>
                </a:solidFill>
                <a:latin typeface="Arial" pitchFamily="34" charset="0"/>
                <a:cs typeface="Arial" pitchFamily="34" charset="0"/>
              </a:rPr>
              <a:t>If there is content that requires your moderation, a fourth tab will also appear. Each tab will also have a number to alert you to the number of actions within that tab. In order to view actions in each tab, click on that tab. </a:t>
            </a:r>
          </a:p>
          <a:p>
            <a:pPr lvl="0">
              <a:buNone/>
            </a:pPr>
            <a:r>
              <a:rPr lang="en-US" sz="900" dirty="0">
                <a:solidFill>
                  <a:srgbClr val="646464"/>
                </a:solidFill>
                <a:latin typeface="Arial" pitchFamily="34" charset="0"/>
                <a:cs typeface="Arial" pitchFamily="34" charset="0"/>
              </a:rPr>
              <a:t>a) Click on an alert to view details.</a:t>
            </a:r>
          </a:p>
          <a:p>
            <a:pPr lvl="0">
              <a:buNone/>
            </a:pPr>
            <a:r>
              <a:rPr lang="en-US" sz="900" dirty="0">
                <a:solidFill>
                  <a:srgbClr val="646464"/>
                </a:solidFill>
                <a:latin typeface="Arial" pitchFamily="34" charset="0"/>
                <a:cs typeface="Arial" pitchFamily="34" charset="0"/>
              </a:rPr>
              <a:t>b) Click on a link to the right of an alert to take action on an alert and remove it from your alerts list.  In order to remove an alert, you can click “Dismiss.”</a:t>
            </a:r>
          </a:p>
          <a:p>
            <a:pPr lvl="0">
              <a:buNone/>
            </a:pPr>
            <a:r>
              <a:rPr lang="en-US" sz="900" dirty="0">
                <a:solidFill>
                  <a:srgbClr val="646464"/>
                </a:solidFill>
                <a:latin typeface="Arial" pitchFamily="34" charset="0"/>
                <a:cs typeface="Arial" pitchFamily="34" charset="0"/>
              </a:rPr>
              <a:t>c</a:t>
            </a:r>
            <a:r>
              <a:rPr lang="en-US" sz="900" dirty="0" smtClean="0">
                <a:solidFill>
                  <a:srgbClr val="646464"/>
                </a:solidFill>
                <a:latin typeface="Arial" pitchFamily="34" charset="0"/>
                <a:cs typeface="Arial" pitchFamily="34" charset="0"/>
              </a:rPr>
              <a:t>) </a:t>
            </a:r>
            <a:r>
              <a:rPr lang="en-US" sz="900" dirty="0">
                <a:solidFill>
                  <a:srgbClr val="646464"/>
                </a:solidFill>
                <a:latin typeface="Arial" pitchFamily="34" charset="0"/>
                <a:cs typeface="Arial" pitchFamily="34" charset="0"/>
              </a:rPr>
              <a:t>To mark a task as completed, click on the checkbox to the left of a task. </a:t>
            </a:r>
          </a:p>
          <a:p>
            <a:pPr lvl="0">
              <a:buNone/>
            </a:pPr>
            <a:r>
              <a:rPr lang="en-US" sz="900" b="1" dirty="0">
                <a:solidFill>
                  <a:srgbClr val="646464"/>
                </a:solidFill>
                <a:latin typeface="Arial" pitchFamily="34" charset="0"/>
                <a:cs typeface="Arial" pitchFamily="34" charset="0"/>
              </a:rPr>
              <a:t>Note: </a:t>
            </a:r>
            <a:r>
              <a:rPr lang="en-US" sz="900" dirty="0">
                <a:solidFill>
                  <a:srgbClr val="646464"/>
                </a:solidFill>
                <a:latin typeface="Arial" pitchFamily="34" charset="0"/>
                <a:cs typeface="Arial" pitchFamily="34" charset="0"/>
              </a:rPr>
              <a:t>You need to create a </a:t>
            </a:r>
            <a:r>
              <a:rPr lang="en-US" sz="900" b="1" dirty="0">
                <a:solidFill>
                  <a:srgbClr val="646464"/>
                </a:solidFill>
                <a:latin typeface="Arial" pitchFamily="34" charset="0"/>
                <a:cs typeface="Arial" pitchFamily="34" charset="0"/>
              </a:rPr>
              <a:t>Project </a:t>
            </a:r>
            <a:r>
              <a:rPr lang="en-US" sz="900" dirty="0">
                <a:solidFill>
                  <a:srgbClr val="646464"/>
                </a:solidFill>
                <a:latin typeface="Arial" pitchFamily="34" charset="0"/>
                <a:cs typeface="Arial" pitchFamily="34" charset="0"/>
              </a:rPr>
              <a:t>first before using the </a:t>
            </a:r>
            <a:r>
              <a:rPr lang="en-US" sz="900" b="1" dirty="0">
                <a:solidFill>
                  <a:srgbClr val="646464"/>
                </a:solidFill>
                <a:latin typeface="Arial" pitchFamily="34" charset="0"/>
                <a:cs typeface="Arial" pitchFamily="34" charset="0"/>
              </a:rPr>
              <a:t>Tasks </a:t>
            </a:r>
            <a:r>
              <a:rPr lang="en-US" sz="900" dirty="0" smtClean="0">
                <a:solidFill>
                  <a:srgbClr val="646464"/>
                </a:solidFill>
                <a:latin typeface="Arial" pitchFamily="34" charset="0"/>
                <a:cs typeface="Arial" pitchFamily="34" charset="0"/>
              </a:rPr>
              <a:t>feature.</a:t>
            </a:r>
            <a:endParaRPr lang="en-US" sz="900" b="1" dirty="0" smtClean="0">
              <a:latin typeface="Arial" pitchFamily="34" charset="0"/>
              <a:cs typeface="Arial" pitchFamily="34" charset="0"/>
            </a:endParaRPr>
          </a:p>
        </p:txBody>
      </p:sp>
      <p:sp>
        <p:nvSpPr>
          <p:cNvPr id="32" name="Rectangle 31"/>
          <p:cNvSpPr/>
          <p:nvPr/>
        </p:nvSpPr>
        <p:spPr>
          <a:xfrm>
            <a:off x="347870" y="1055690"/>
            <a:ext cx="6221895" cy="369332"/>
          </a:xfrm>
          <a:prstGeom prst="rect">
            <a:avLst/>
          </a:prstGeom>
        </p:spPr>
        <p:txBody>
          <a:bodyPr wrap="square">
            <a:spAutoFit/>
          </a:bodyPr>
          <a:lstStyle/>
          <a:p>
            <a:pPr>
              <a:buNone/>
            </a:pPr>
            <a:r>
              <a:rPr lang="en-US" sz="900" dirty="0" smtClean="0">
                <a:solidFill>
                  <a:srgbClr val="646464"/>
                </a:solidFill>
                <a:latin typeface="Arial" pitchFamily="34" charset="0"/>
                <a:ea typeface="Times New Roman" pitchFamily="18" charset="0"/>
                <a:cs typeface="Arial" pitchFamily="34" charset="0"/>
              </a:rPr>
              <a:t>The Communications stream shows what is relevant for you while the Actions stream shows items that you need to take action on. Both can be accessed in the top menu bar.</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4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11</a:t>
            </a:r>
            <a:endParaRPr lang="en-US" b="1" dirty="0">
              <a:solidFill>
                <a:schemeClr val="bg1"/>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7531"/>
          <a:stretch/>
        </p:blipFill>
        <p:spPr bwMode="auto">
          <a:xfrm>
            <a:off x="254442" y="4948170"/>
            <a:ext cx="2161032" cy="246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37291" b="29508"/>
          <a:stretch/>
        </p:blipFill>
        <p:spPr bwMode="auto">
          <a:xfrm>
            <a:off x="138041" y="2023872"/>
            <a:ext cx="2714490" cy="108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15</a:t>
            </a:fld>
            <a:endParaRPr lang="en-US" dirty="0"/>
          </a:p>
        </p:txBody>
      </p:sp>
      <p:sp>
        <p:nvSpPr>
          <p:cNvPr id="5" name="Title 1"/>
          <p:cNvSpPr>
            <a:spLocks noGrp="1"/>
          </p:cNvSpPr>
          <p:nvPr>
            <p:ph type="title"/>
          </p:nvPr>
        </p:nvSpPr>
        <p:spPr>
          <a:xfrm>
            <a:off x="679242" y="531342"/>
            <a:ext cx="5646607" cy="333631"/>
          </a:xfrm>
          <a:solidFill>
            <a:schemeClr val="bg1"/>
          </a:solidFill>
        </p:spPr>
        <p:txBody>
          <a:bodyPr/>
          <a:lstStyle/>
          <a:p>
            <a:r>
              <a:rPr lang="en-US" sz="1200" dirty="0" smtClean="0">
                <a:solidFill>
                  <a:schemeClr val="tx1"/>
                </a:solidFill>
                <a:latin typeface="Arial" pitchFamily="34" charset="0"/>
                <a:cs typeface="Arial" pitchFamily="34" charset="0"/>
              </a:rPr>
              <a:t>The Use of Status Update, Share, @mention, Like and Direct Messages </a:t>
            </a:r>
            <a:endParaRPr lang="en-US" sz="1200" dirty="0">
              <a:solidFill>
                <a:schemeClr val="tx1"/>
              </a:solidFill>
            </a:endParaRPr>
          </a:p>
        </p:txBody>
      </p:sp>
      <p:sp>
        <p:nvSpPr>
          <p:cNvPr id="17" name="Content Placeholder 3"/>
          <p:cNvSpPr>
            <a:spLocks noGrp="1"/>
          </p:cNvSpPr>
          <p:nvPr>
            <p:ph sz="half" idx="4294967295"/>
          </p:nvPr>
        </p:nvSpPr>
        <p:spPr>
          <a:xfrm>
            <a:off x="3180521" y="805806"/>
            <a:ext cx="3323968" cy="7880994"/>
          </a:xfrm>
          <a:prstGeom prst="rect">
            <a:avLst/>
          </a:prstGeom>
        </p:spPr>
        <p:txBody>
          <a:bodyPr/>
          <a:lstStyle/>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1. Status Update</a:t>
            </a:r>
          </a:p>
          <a:p>
            <a:pPr marL="228600" indent="-228600">
              <a:lnSpc>
                <a:spcPct val="100000"/>
              </a:lnSpc>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Allows you to share with the community a brief thought, a link or your current location. Go to </a:t>
            </a:r>
            <a:r>
              <a:rPr lang="en-US" sz="900" b="1" dirty="0" smtClean="0">
                <a:solidFill>
                  <a:srgbClr val="646464"/>
                </a:solidFill>
                <a:latin typeface="Arial" pitchFamily="34" charset="0"/>
                <a:cs typeface="Arial" pitchFamily="34" charset="0"/>
              </a:rPr>
              <a:t>Create&gt;Status Update.</a:t>
            </a:r>
            <a:endParaRPr lang="en-US" sz="900" dirty="0" smtClean="0">
              <a:solidFill>
                <a:srgbClr val="646464"/>
              </a:solidFill>
              <a:latin typeface="+mj-lt"/>
            </a:endParaRPr>
          </a:p>
          <a:p>
            <a:pPr marL="0" indent="0">
              <a:lnSpc>
                <a:spcPct val="100000"/>
              </a:lnSpc>
              <a:buNone/>
            </a:pPr>
            <a:endParaRPr lang="en-US" sz="900" dirty="0" smtClean="0">
              <a:solidFill>
                <a:srgbClr val="646464"/>
              </a:solidFill>
              <a:latin typeface="+mj-lt"/>
            </a:endParaRPr>
          </a:p>
          <a:p>
            <a:pPr marL="228600" indent="-228600">
              <a:buNone/>
            </a:pPr>
            <a:r>
              <a:rPr lang="en-US" sz="1200" b="1" dirty="0" smtClean="0">
                <a:latin typeface="Arial" pitchFamily="34" charset="0"/>
                <a:cs typeface="Arial" pitchFamily="34" charset="0"/>
              </a:rPr>
              <a:t>2. Sharing</a:t>
            </a:r>
          </a:p>
          <a:p>
            <a:pPr marL="228600" indent="-228600">
              <a:lnSpc>
                <a:spcPct val="100000"/>
              </a:lnSpc>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Access the content that you would like to share with another user. Click on Share to the right hand side of the content and select the user that you would like to share this content with. You can also add a message explaining why you think they should take a look at it. </a:t>
            </a:r>
          </a:p>
          <a:p>
            <a:pPr marL="0" indent="0">
              <a:buNone/>
            </a:pPr>
            <a:endParaRPr lang="en-US" sz="900" b="1" dirty="0" smtClean="0">
              <a:latin typeface="+mj-lt"/>
            </a:endParaRPr>
          </a:p>
          <a:p>
            <a:pPr marL="228600" indent="-228600">
              <a:buNone/>
            </a:pPr>
            <a:r>
              <a:rPr lang="en-US" sz="1200" b="1" dirty="0" smtClean="0">
                <a:latin typeface="Arial" pitchFamily="34" charset="0"/>
                <a:cs typeface="Arial" pitchFamily="34" charset="0"/>
              </a:rPr>
              <a:t>3. @mention</a:t>
            </a:r>
          </a:p>
          <a:p>
            <a:pPr marL="228600" indent="-228600">
              <a:lnSpc>
                <a:spcPct val="100000"/>
              </a:lnSpc>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Allows you to easily link to content, people or groups in C4D. Within any content or comment to a content you can @mention users, content or groups. Every time you type @ followed by the title of a content, the name of a user, or the title of a group you will see a drop down menu appear and you will be able to pick the link you were looking for (make sure to use underscore between words). If you @mention users they will get a notification in their Inbox: this is another easy way to share content with someone or to connect people</a:t>
            </a:r>
            <a:r>
              <a:rPr lang="en-US" sz="900" b="1" dirty="0" smtClean="0">
                <a:solidFill>
                  <a:srgbClr val="646464"/>
                </a:solidFill>
                <a:latin typeface="Arial" pitchFamily="34" charset="0"/>
                <a:cs typeface="Arial" pitchFamily="34" charset="0"/>
              </a:rPr>
              <a:t>.</a:t>
            </a:r>
            <a:endParaRPr lang="en-US" sz="900" dirty="0" smtClean="0">
              <a:solidFill>
                <a:srgbClr val="646464"/>
              </a:solidFill>
              <a:latin typeface="Arial" pitchFamily="34" charset="0"/>
              <a:cs typeface="Arial" pitchFamily="34" charset="0"/>
            </a:endParaRPr>
          </a:p>
          <a:p>
            <a:pPr marL="228600" indent="-228600">
              <a:lnSpc>
                <a:spcPct val="100000"/>
              </a:lnSpc>
              <a:buNone/>
            </a:pPr>
            <a:endParaRPr lang="en-US" sz="900" b="1" dirty="0" smtClean="0">
              <a:latin typeface="+mj-lt"/>
            </a:endParaRPr>
          </a:p>
          <a:p>
            <a:pPr marL="228600" indent="-228600">
              <a:buNone/>
            </a:pPr>
            <a:r>
              <a:rPr lang="en-US" sz="1200" b="1" dirty="0" smtClean="0">
                <a:latin typeface="Arial" pitchFamily="34" charset="0"/>
                <a:cs typeface="Arial" pitchFamily="34" charset="0"/>
              </a:rPr>
              <a:t>4. Liking</a:t>
            </a:r>
          </a:p>
          <a:p>
            <a:pPr marL="0" indent="0">
              <a:lnSpc>
                <a:spcPct val="100000"/>
              </a:lnSpc>
              <a:buNone/>
            </a:pPr>
            <a:endParaRPr lang="en-US" sz="900" dirty="0" smtClean="0">
              <a:solidFill>
                <a:srgbClr val="646464"/>
              </a:solidFill>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You can also express appreciation for any type of content. This will be recorded as an activity and people who follow you will be able to see which documents, discussions or blogs that you like. You can find the </a:t>
            </a:r>
            <a:r>
              <a:rPr lang="en-US" sz="900" b="1" dirty="0" smtClean="0">
                <a:solidFill>
                  <a:srgbClr val="646464"/>
                </a:solidFill>
                <a:latin typeface="Arial" pitchFamily="34" charset="0"/>
                <a:cs typeface="Arial" pitchFamily="34" charset="0"/>
              </a:rPr>
              <a:t>Like</a:t>
            </a:r>
            <a:r>
              <a:rPr lang="en-US" sz="900" dirty="0" smtClean="0">
                <a:solidFill>
                  <a:srgbClr val="646464"/>
                </a:solidFill>
                <a:latin typeface="Arial" pitchFamily="34" charset="0"/>
                <a:cs typeface="Arial" pitchFamily="34" charset="0"/>
              </a:rPr>
              <a:t> option on the right hand side of any content.</a:t>
            </a:r>
          </a:p>
          <a:p>
            <a:pPr marL="0" indent="0">
              <a:lnSpc>
                <a:spcPct val="100000"/>
              </a:lnSpc>
              <a:buNone/>
            </a:pPr>
            <a:endParaRPr lang="en-US" sz="900" dirty="0" smtClean="0">
              <a:solidFill>
                <a:srgbClr val="646464"/>
              </a:solidFill>
              <a:latin typeface="+mj-lt"/>
            </a:endParaRPr>
          </a:p>
          <a:p>
            <a:pPr marL="228600" indent="-228600">
              <a:buNone/>
            </a:pPr>
            <a:r>
              <a:rPr lang="en-US" sz="1200" b="1" dirty="0" smtClean="0">
                <a:latin typeface="Arial" pitchFamily="34" charset="0"/>
                <a:cs typeface="Arial" pitchFamily="34" charset="0"/>
              </a:rPr>
              <a:t>5. Direct Messages</a:t>
            </a:r>
          </a:p>
          <a:p>
            <a:pPr marL="228600" indent="-228600">
              <a:lnSpc>
                <a:spcPct val="100000"/>
              </a:lnSpc>
              <a:spcBef>
                <a:spcPts val="0"/>
              </a:spcBef>
              <a:buNone/>
            </a:pPr>
            <a:endParaRPr lang="en-US" sz="1200" b="1" dirty="0" smtClean="0">
              <a:latin typeface="Arial" pitchFamily="34" charset="0"/>
              <a:cs typeface="Arial" pitchFamily="34" charset="0"/>
            </a:endParaRPr>
          </a:p>
          <a:p>
            <a:pPr marL="0" indent="-228600">
              <a:buNone/>
            </a:pPr>
            <a:r>
              <a:rPr lang="en-US" sz="900" dirty="0" smtClean="0">
                <a:solidFill>
                  <a:srgbClr val="646464"/>
                </a:solidFill>
                <a:latin typeface="Arial" pitchFamily="34" charset="0"/>
                <a:cs typeface="Arial" pitchFamily="34" charset="0"/>
              </a:rPr>
              <a:t>You can send a message to one person  or a group of users in C4D.</a:t>
            </a:r>
            <a:r>
              <a:rPr lang="en-US" sz="900" dirty="0">
                <a:solidFill>
                  <a:srgbClr val="646464"/>
                </a:solidFill>
                <a:latin typeface="Arial" pitchFamily="34" charset="0"/>
                <a:cs typeface="Arial" pitchFamily="34" charset="0"/>
              </a:rPr>
              <a:t> </a:t>
            </a:r>
            <a:r>
              <a:rPr lang="en-US" sz="900" dirty="0" smtClean="0">
                <a:solidFill>
                  <a:srgbClr val="646464"/>
                </a:solidFill>
                <a:latin typeface="Arial" pitchFamily="34" charset="0"/>
                <a:cs typeface="Arial" pitchFamily="34" charset="0"/>
              </a:rPr>
              <a:t>The message will appear in both your and their Inbox. You  can send a Direct Message by either hovering over a person’s  name when it appears as a hyperlink (and selecting the Direct Message option) or by going to your Inbox (you will find the  Send Direct Message button in the top right corner). </a:t>
            </a:r>
          </a:p>
          <a:p>
            <a:pPr marL="0" indent="0">
              <a:buNone/>
            </a:pPr>
            <a:r>
              <a:rPr lang="en-US" sz="900" dirty="0" smtClean="0">
                <a:solidFill>
                  <a:srgbClr val="646464"/>
                </a:solidFill>
                <a:latin typeface="Arial" pitchFamily="34" charset="0"/>
                <a:cs typeface="Arial" pitchFamily="34" charset="0"/>
              </a:rPr>
              <a:t> </a:t>
            </a:r>
          </a:p>
        </p:txBody>
      </p:sp>
      <p:pic>
        <p:nvPicPr>
          <p:cNvPr id="25" name="Immagine 24" descr="Schermata 05-2456440 alle 18.41.40.png"/>
          <p:cNvPicPr>
            <a:picLocks noChangeAspect="1"/>
          </p:cNvPicPr>
          <p:nvPr/>
        </p:nvPicPr>
        <p:blipFill>
          <a:blip r:embed="rId2" cstate="print"/>
          <a:stretch>
            <a:fillRect/>
          </a:stretch>
        </p:blipFill>
        <p:spPr>
          <a:xfrm>
            <a:off x="146049" y="848783"/>
            <a:ext cx="1708150" cy="256536"/>
          </a:xfrm>
          <a:prstGeom prst="rect">
            <a:avLst/>
          </a:prstGeom>
          <a:effectLst>
            <a:outerShdw blurRad="50800" dist="50800" dir="5400000" algn="ctr" rotWithShape="0">
              <a:schemeClr val="bg1">
                <a:lumMod val="75000"/>
              </a:schemeClr>
            </a:outerShdw>
          </a:effectLst>
        </p:spPr>
      </p:pic>
      <p:sp>
        <p:nvSpPr>
          <p:cNvPr id="27" name="Rounded Rectangle 5"/>
          <p:cNvSpPr/>
          <p:nvPr/>
        </p:nvSpPr>
        <p:spPr bwMode="auto">
          <a:xfrm>
            <a:off x="355600" y="904771"/>
            <a:ext cx="609601" cy="153562"/>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8" name="Immagine 27" descr="Schermata 05-2456440 alle 18.47.16.png"/>
          <p:cNvPicPr>
            <a:picLocks noChangeAspect="1"/>
          </p:cNvPicPr>
          <p:nvPr/>
        </p:nvPicPr>
        <p:blipFill>
          <a:blip r:embed="rId3" cstate="print"/>
          <a:stretch>
            <a:fillRect/>
          </a:stretch>
        </p:blipFill>
        <p:spPr>
          <a:xfrm>
            <a:off x="334433" y="1100667"/>
            <a:ext cx="2849033" cy="837267"/>
          </a:xfrm>
          <a:prstGeom prst="rect">
            <a:avLst/>
          </a:prstGeom>
          <a:effectLst>
            <a:outerShdw blurRad="50800" dist="50800" dir="5400000" algn="ctr" rotWithShape="0">
              <a:schemeClr val="bg1">
                <a:lumMod val="75000"/>
              </a:schemeClr>
            </a:outerShdw>
          </a:effectLst>
        </p:spPr>
      </p:pic>
      <p:pic>
        <p:nvPicPr>
          <p:cNvPr id="1026" name="Picture 2" descr="C:\Users\wb445909\Documents\Spark Training\Screenshots\li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104" y="5290587"/>
            <a:ext cx="2786062" cy="1208337"/>
          </a:xfrm>
          <a:prstGeom prst="rect">
            <a:avLst/>
          </a:prstGeom>
          <a:noFill/>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Lst>
        </p:spPr>
      </p:pic>
      <p:sp>
        <p:nvSpPr>
          <p:cNvPr id="21" name="Rounded Rectangle 5"/>
          <p:cNvSpPr/>
          <p:nvPr/>
        </p:nvSpPr>
        <p:spPr bwMode="auto">
          <a:xfrm>
            <a:off x="1867758" y="6208058"/>
            <a:ext cx="679622" cy="172995"/>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027" name="Picture 3" descr="C:\Users\wb445909\Documents\Spark Training\Screenshots\share and lik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2605" y="2115997"/>
            <a:ext cx="1174215" cy="1056203"/>
          </a:xfrm>
          <a:prstGeom prst="rect">
            <a:avLst/>
          </a:prstGeom>
          <a:noFill/>
          <a:effectLst>
            <a:outerShdw blurRad="50800" dist="50800" dir="5400000" algn="ctr" rotWithShape="0">
              <a:schemeClr val="bg1">
                <a:lumMod val="75000"/>
              </a:schemeClr>
            </a:outerShdw>
          </a:effectLst>
          <a:extLst>
            <a:ext uri="{909E8E84-426E-40DD-AFC4-6F175D3DCCD1}">
              <a14:hiddenFill xmlns:a14="http://schemas.microsoft.com/office/drawing/2010/main">
                <a:solidFill>
                  <a:srgbClr val="FFFFFF"/>
                </a:solidFill>
              </a14:hiddenFill>
            </a:ext>
          </a:extLst>
        </p:spPr>
      </p:pic>
      <p:sp>
        <p:nvSpPr>
          <p:cNvPr id="6" name="Rounded Rectangle 5"/>
          <p:cNvSpPr/>
          <p:nvPr/>
        </p:nvSpPr>
        <p:spPr bwMode="auto">
          <a:xfrm>
            <a:off x="2002605" y="2469538"/>
            <a:ext cx="979728" cy="17299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1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013" y="5340596"/>
            <a:ext cx="2903824" cy="130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22"/>
          <p:cNvSpPr/>
          <p:nvPr/>
        </p:nvSpPr>
        <p:spPr bwMode="auto">
          <a:xfrm>
            <a:off x="1553212" y="6311878"/>
            <a:ext cx="1450181" cy="26028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12</a:t>
            </a:r>
            <a:endParaRPr lang="en-US" b="1" dirty="0">
              <a:solidFill>
                <a:schemeClr val="bg1"/>
              </a:solidFill>
            </a:endParaRPr>
          </a:p>
        </p:txBody>
      </p:sp>
      <p:pic>
        <p:nvPicPr>
          <p:cNvPr id="7170" name="Picture 2" descr="C:\Users\wb445909\Documents\C4D\C4D screenshots\Quick guide\at menti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420" y="3567981"/>
            <a:ext cx="2708404" cy="16999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765" y="2164079"/>
            <a:ext cx="1790296" cy="1403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968" y="6923913"/>
            <a:ext cx="26384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98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16</a:t>
            </a:fld>
            <a:endParaRPr lang="en-US" dirty="0"/>
          </a:p>
        </p:txBody>
      </p:sp>
      <p:sp>
        <p:nvSpPr>
          <p:cNvPr id="17" name="Content Placeholder 3"/>
          <p:cNvSpPr>
            <a:spLocks noGrp="1"/>
          </p:cNvSpPr>
          <p:nvPr>
            <p:ph sz="half" idx="4294967295"/>
          </p:nvPr>
        </p:nvSpPr>
        <p:spPr>
          <a:xfrm>
            <a:off x="3296093" y="1888435"/>
            <a:ext cx="3228275" cy="6341840"/>
          </a:xfrm>
          <a:prstGeom prst="rect">
            <a:avLst/>
          </a:prstGeom>
          <a:effectLst>
            <a:outerShdw blurRad="50800" dist="50800" dir="5400000" algn="ctr" rotWithShape="0">
              <a:schemeClr val="bg1"/>
            </a:outerShdw>
          </a:effectLst>
        </p:spPr>
        <p:txBody>
          <a:bodyPr/>
          <a:lstStyle/>
          <a:p>
            <a:pPr marL="0" indent="0">
              <a:buNone/>
            </a:pPr>
            <a:r>
              <a:rPr lang="en-US" sz="900" b="1" dirty="0" smtClean="0">
                <a:latin typeface="Arial" pitchFamily="34" charset="0"/>
                <a:cs typeface="Arial" pitchFamily="34" charset="0"/>
              </a:rPr>
              <a:t>To create </a:t>
            </a:r>
            <a:r>
              <a:rPr lang="en-US" sz="900" b="1" dirty="0">
                <a:latin typeface="Arial" pitchFamily="34" charset="0"/>
                <a:cs typeface="Arial" pitchFamily="34" charset="0"/>
              </a:rPr>
              <a:t>content in a </a:t>
            </a:r>
            <a:r>
              <a:rPr lang="en-US" sz="900" b="1" dirty="0" smtClean="0">
                <a:latin typeface="Arial" pitchFamily="34" charset="0"/>
                <a:cs typeface="Arial" pitchFamily="34" charset="0"/>
              </a:rPr>
              <a:t>group </a:t>
            </a:r>
            <a:r>
              <a:rPr lang="en-US" sz="900" b="1" dirty="0">
                <a:latin typeface="Arial" pitchFamily="34" charset="0"/>
                <a:cs typeface="Arial" pitchFamily="34" charset="0"/>
              </a:rPr>
              <a:t>via email you need to </a:t>
            </a:r>
            <a:r>
              <a:rPr lang="en-US" sz="900" b="1" dirty="0" smtClean="0">
                <a:latin typeface="Arial" pitchFamily="34" charset="0"/>
                <a:cs typeface="Arial" pitchFamily="34" charset="0"/>
              </a:rPr>
              <a:t>first obtain specific content email addresses:</a:t>
            </a:r>
          </a:p>
          <a:p>
            <a:pPr marL="0" indent="0">
              <a:buNone/>
            </a:pPr>
            <a:endParaRPr lang="en-US" sz="900" dirty="0">
              <a:latin typeface="Arial" pitchFamily="34" charset="0"/>
              <a:cs typeface="Arial" pitchFamily="34" charset="0"/>
            </a:endParaRPr>
          </a:p>
          <a:p>
            <a:pPr marL="228600" indent="-228600">
              <a:buAutoNum type="arabicPeriod"/>
            </a:pPr>
            <a:r>
              <a:rPr lang="en-US" sz="900" dirty="0" smtClean="0">
                <a:latin typeface="Arial" pitchFamily="34" charset="0"/>
                <a:cs typeface="Arial" pitchFamily="34" charset="0"/>
              </a:rPr>
              <a:t>Access the group </a:t>
            </a:r>
            <a:r>
              <a:rPr lang="en-US" sz="900" dirty="0">
                <a:latin typeface="Arial" pitchFamily="34" charset="0"/>
                <a:cs typeface="Arial" pitchFamily="34" charset="0"/>
              </a:rPr>
              <a:t>that you would like to be able to create content by email for</a:t>
            </a:r>
            <a:r>
              <a:rPr lang="en-US" sz="900" dirty="0" smtClean="0">
                <a:latin typeface="Arial" pitchFamily="34" charset="0"/>
                <a:cs typeface="Arial" pitchFamily="34" charset="0"/>
              </a:rPr>
              <a:t>.</a:t>
            </a:r>
          </a:p>
          <a:p>
            <a:pPr marL="228600" indent="-228600">
              <a:buAutoNum type="arabicPeriod"/>
            </a:pPr>
            <a:endParaRPr lang="en-US" sz="900" dirty="0" smtClean="0">
              <a:latin typeface="Arial" pitchFamily="34" charset="0"/>
              <a:cs typeface="Arial" pitchFamily="34" charset="0"/>
            </a:endParaRPr>
          </a:p>
          <a:p>
            <a:pPr marL="228600" indent="-228600">
              <a:buFont typeface="Wingdings" pitchFamily="2" charset="2"/>
              <a:buAutoNum type="arabicPeriod"/>
            </a:pPr>
            <a:r>
              <a:rPr lang="en-US" sz="900" dirty="0" smtClean="0">
                <a:latin typeface="Arial" pitchFamily="34" charset="0"/>
                <a:cs typeface="Arial" pitchFamily="34" charset="0"/>
              </a:rPr>
              <a:t>Under the “Actions” menu on your group banner you </a:t>
            </a:r>
            <a:r>
              <a:rPr lang="en-US" sz="900" dirty="0">
                <a:latin typeface="Arial" pitchFamily="34" charset="0"/>
                <a:cs typeface="Arial" pitchFamily="34" charset="0"/>
              </a:rPr>
              <a:t>will see the </a:t>
            </a:r>
            <a:r>
              <a:rPr lang="en-US" sz="900" dirty="0" smtClean="0">
                <a:latin typeface="Arial" pitchFamily="34" charset="0"/>
                <a:cs typeface="Arial" pitchFamily="34" charset="0"/>
              </a:rPr>
              <a:t>“Create </a:t>
            </a:r>
            <a:r>
              <a:rPr lang="en-US" sz="900" dirty="0">
                <a:latin typeface="Arial" pitchFamily="34" charset="0"/>
                <a:cs typeface="Arial" pitchFamily="34" charset="0"/>
              </a:rPr>
              <a:t>by email" </a:t>
            </a:r>
            <a:r>
              <a:rPr lang="en-US" sz="900" dirty="0" smtClean="0">
                <a:latin typeface="Arial" pitchFamily="34" charset="0"/>
                <a:cs typeface="Arial" pitchFamily="34" charset="0"/>
              </a:rPr>
              <a:t>option under the “Actions” menu. </a:t>
            </a:r>
            <a:r>
              <a:rPr lang="en-US" sz="900" dirty="0">
                <a:latin typeface="Arial" pitchFamily="34" charset="0"/>
                <a:cs typeface="Arial" pitchFamily="34" charset="0"/>
              </a:rPr>
              <a:t>If you select it a window will pop up allowing you to choose the type of content you would like to create by email</a:t>
            </a:r>
            <a:r>
              <a:rPr lang="en-US" sz="900" dirty="0" smtClean="0">
                <a:latin typeface="Arial" pitchFamily="34" charset="0"/>
                <a:cs typeface="Arial" pitchFamily="34" charset="0"/>
              </a:rPr>
              <a:t>.</a:t>
            </a:r>
          </a:p>
          <a:p>
            <a:pPr marL="228600" indent="-228600">
              <a:buFont typeface="Wingdings" pitchFamily="2" charset="2"/>
              <a:buAutoNum type="arabicPeriod"/>
            </a:pPr>
            <a:endParaRPr lang="en-US" sz="900" dirty="0" smtClean="0">
              <a:latin typeface="Arial" pitchFamily="34" charset="0"/>
              <a:cs typeface="Arial" pitchFamily="34" charset="0"/>
            </a:endParaRPr>
          </a:p>
          <a:p>
            <a:pPr marL="228600" lvl="0" indent="-228600">
              <a:buFont typeface="Wingdings" pitchFamily="2" charset="2"/>
              <a:buAutoNum type="arabicPeriod"/>
            </a:pPr>
            <a:r>
              <a:rPr lang="en-US" sz="900" dirty="0">
                <a:latin typeface="Arial" pitchFamily="34" charset="0"/>
                <a:cs typeface="Arial" pitchFamily="34" charset="0"/>
              </a:rPr>
              <a:t>Once you have selected the type of content, you can </a:t>
            </a:r>
            <a:r>
              <a:rPr lang="en-US" sz="900" dirty="0" smtClean="0">
                <a:latin typeface="Arial" pitchFamily="34" charset="0"/>
                <a:cs typeface="Arial" pitchFamily="34" charset="0"/>
              </a:rPr>
              <a:t>select to email </a:t>
            </a:r>
            <a:r>
              <a:rPr lang="en-US" sz="900" dirty="0">
                <a:latin typeface="Arial" pitchFamily="34" charset="0"/>
                <a:cs typeface="Arial" pitchFamily="34" charset="0"/>
              </a:rPr>
              <a:t>the addresses for those types of content to </a:t>
            </a:r>
            <a:r>
              <a:rPr lang="en-US" sz="900" dirty="0" smtClean="0">
                <a:latin typeface="Arial" pitchFamily="34" charset="0"/>
                <a:cs typeface="Arial" pitchFamily="34" charset="0"/>
              </a:rPr>
              <a:t>your inbox. These </a:t>
            </a:r>
            <a:r>
              <a:rPr lang="en-US" sz="900" dirty="0">
                <a:latin typeface="Arial" pitchFamily="34" charset="0"/>
                <a:cs typeface="Arial" pitchFamily="34" charset="0"/>
              </a:rPr>
              <a:t>will be the addresses that you will use to create content via email.</a:t>
            </a:r>
          </a:p>
          <a:p>
            <a:pPr marL="0" indent="0">
              <a:buNone/>
            </a:pPr>
            <a:endParaRPr lang="en-US" sz="900" dirty="0" smtClean="0">
              <a:latin typeface="Arial" pitchFamily="34" charset="0"/>
              <a:cs typeface="Arial" pitchFamily="34" charset="0"/>
            </a:endParaRPr>
          </a:p>
          <a:p>
            <a:pPr marL="0" indent="0">
              <a:buNone/>
            </a:pPr>
            <a:r>
              <a:rPr lang="en-US" sz="900" dirty="0">
                <a:latin typeface="Arial" pitchFamily="34" charset="0"/>
                <a:cs typeface="Arial" pitchFamily="34" charset="0"/>
              </a:rPr>
              <a:t>To create content via </a:t>
            </a:r>
            <a:r>
              <a:rPr lang="en-US" sz="900" dirty="0" smtClean="0">
                <a:latin typeface="Arial" pitchFamily="34" charset="0"/>
                <a:cs typeface="Arial" pitchFamily="34" charset="0"/>
              </a:rPr>
              <a:t>email, </a:t>
            </a:r>
            <a:r>
              <a:rPr lang="en-US" sz="900" dirty="0">
                <a:latin typeface="Arial" pitchFamily="34" charset="0"/>
                <a:cs typeface="Arial" pitchFamily="34" charset="0"/>
              </a:rPr>
              <a:t>choose </a:t>
            </a:r>
            <a:r>
              <a:rPr lang="en-US" sz="900" dirty="0" smtClean="0">
                <a:latin typeface="Arial" pitchFamily="34" charset="0"/>
                <a:cs typeface="Arial" pitchFamily="34" charset="0"/>
              </a:rPr>
              <a:t>the email address related to the </a:t>
            </a:r>
            <a:r>
              <a:rPr lang="en-US" sz="900" dirty="0">
                <a:latin typeface="Arial" pitchFamily="34" charset="0"/>
                <a:cs typeface="Arial" pitchFamily="34" charset="0"/>
              </a:rPr>
              <a:t>content type </a:t>
            </a:r>
            <a:r>
              <a:rPr lang="en-US" sz="900" dirty="0" smtClean="0">
                <a:latin typeface="Arial" pitchFamily="34" charset="0"/>
                <a:cs typeface="Arial" pitchFamily="34" charset="0"/>
              </a:rPr>
              <a:t>that you would like to create (from the email that you have received from the system):</a:t>
            </a:r>
            <a:r>
              <a:rPr lang="en-US" sz="900" i="1" dirty="0">
                <a:latin typeface="Arial" pitchFamily="34" charset="0"/>
                <a:cs typeface="Arial" pitchFamily="34" charset="0"/>
              </a:rPr>
              <a:t> the subject of the email will become the title of your content, while the actual content of your email will become the body of the content</a:t>
            </a:r>
            <a:r>
              <a:rPr lang="en-US" sz="900" i="1" dirty="0" smtClean="0">
                <a:latin typeface="Arial" pitchFamily="34" charset="0"/>
                <a:cs typeface="Arial" pitchFamily="34" charset="0"/>
              </a:rPr>
              <a:t>.</a:t>
            </a:r>
          </a:p>
          <a:p>
            <a:pPr marL="0" indent="0">
              <a:buNone/>
            </a:pPr>
            <a:endParaRPr lang="en-US" sz="900" i="1" dirty="0" smtClean="0">
              <a:latin typeface="Arial" pitchFamily="34" charset="0"/>
              <a:cs typeface="Arial" pitchFamily="34" charset="0"/>
            </a:endParaRPr>
          </a:p>
          <a:p>
            <a:pPr marL="0" indent="0">
              <a:buNone/>
            </a:pPr>
            <a:endParaRPr lang="en-US" sz="900" i="1" dirty="0" smtClean="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endParaRPr lang="en-US" sz="900" i="1" dirty="0" smtClean="0">
              <a:latin typeface="Arial" pitchFamily="34" charset="0"/>
              <a:cs typeface="Arial" pitchFamily="34" charset="0"/>
            </a:endParaRPr>
          </a:p>
          <a:p>
            <a:pPr marL="0" indent="0">
              <a:buNone/>
            </a:pPr>
            <a:endParaRPr lang="en-US" sz="900" i="1" dirty="0">
              <a:latin typeface="Arial" pitchFamily="34" charset="0"/>
              <a:cs typeface="Arial" pitchFamily="34" charset="0"/>
            </a:endParaRPr>
          </a:p>
          <a:p>
            <a:pPr marL="0" indent="0">
              <a:buNone/>
            </a:pPr>
            <a:r>
              <a:rPr lang="en-US" sz="900" b="1" dirty="0">
                <a:latin typeface="Arial" pitchFamily="34" charset="0"/>
                <a:cs typeface="Arial" pitchFamily="34" charset="0"/>
              </a:rPr>
              <a:t>To be able to comment on content via email please do the following:</a:t>
            </a:r>
            <a:endParaRPr lang="en-US" sz="900" dirty="0">
              <a:latin typeface="Arial" pitchFamily="34" charset="0"/>
              <a:cs typeface="Arial" pitchFamily="34" charset="0"/>
            </a:endParaRPr>
          </a:p>
          <a:p>
            <a:pPr marL="228600" lvl="0" indent="-228600">
              <a:buFont typeface="+mj-lt"/>
              <a:buAutoNum type="arabicPeriod"/>
            </a:pPr>
            <a:r>
              <a:rPr lang="en-US" sz="900" dirty="0" smtClean="0">
                <a:latin typeface="Arial" pitchFamily="34" charset="0"/>
                <a:cs typeface="Arial" pitchFamily="34" charset="0"/>
              </a:rPr>
              <a:t>Go to </a:t>
            </a:r>
            <a:r>
              <a:rPr lang="en-US" sz="900" dirty="0" err="1" smtClean="0">
                <a:latin typeface="Arial" pitchFamily="34" charset="0"/>
                <a:cs typeface="Arial" pitchFamily="34" charset="0"/>
              </a:rPr>
              <a:t>To</a:t>
            </a:r>
            <a:r>
              <a:rPr lang="en-US" sz="900" dirty="0" smtClean="0">
                <a:latin typeface="Arial" pitchFamily="34" charset="0"/>
                <a:cs typeface="Arial" pitchFamily="34" charset="0"/>
              </a:rPr>
              <a:t> your Profile and select “Preferences”</a:t>
            </a:r>
            <a:endParaRPr lang="en-US" sz="900" dirty="0">
              <a:latin typeface="Arial" pitchFamily="34" charset="0"/>
              <a:cs typeface="Arial" pitchFamily="34" charset="0"/>
            </a:endParaRPr>
          </a:p>
          <a:p>
            <a:pPr marL="228600" lvl="0" indent="-228600">
              <a:buFont typeface="+mj-lt"/>
              <a:buAutoNum type="arabicPeriod"/>
            </a:pPr>
            <a:r>
              <a:rPr lang="en-US" sz="900" dirty="0">
                <a:latin typeface="Arial" pitchFamily="34" charset="0"/>
                <a:cs typeface="Arial" pitchFamily="34" charset="0"/>
              </a:rPr>
              <a:t>Under the </a:t>
            </a:r>
            <a:r>
              <a:rPr lang="en-US" sz="900" dirty="0" smtClean="0">
                <a:latin typeface="Arial" pitchFamily="34" charset="0"/>
                <a:cs typeface="Arial" pitchFamily="34" charset="0"/>
              </a:rPr>
              <a:t>Email preferences </a:t>
            </a:r>
            <a:r>
              <a:rPr lang="en-US" sz="900" dirty="0">
                <a:latin typeface="Arial" pitchFamily="34" charset="0"/>
                <a:cs typeface="Arial" pitchFamily="34" charset="0"/>
              </a:rPr>
              <a:t>options on the </a:t>
            </a:r>
            <a:r>
              <a:rPr lang="en-US" sz="900" dirty="0" smtClean="0">
                <a:latin typeface="Arial" pitchFamily="34" charset="0"/>
                <a:cs typeface="Arial" pitchFamily="34" charset="0"/>
              </a:rPr>
              <a:t>top  select items which you would like to receive </a:t>
            </a:r>
            <a:r>
              <a:rPr lang="en-US" sz="900" dirty="0">
                <a:latin typeface="Arial" pitchFamily="34" charset="0"/>
                <a:cs typeface="Arial" pitchFamily="34" charset="0"/>
              </a:rPr>
              <a:t>email </a:t>
            </a:r>
            <a:r>
              <a:rPr lang="en-US" sz="900" dirty="0" smtClean="0">
                <a:latin typeface="Arial" pitchFamily="34" charset="0"/>
                <a:cs typeface="Arial" pitchFamily="34" charset="0"/>
              </a:rPr>
              <a:t>notifications on.</a:t>
            </a:r>
            <a:endParaRPr lang="en-US" sz="900" dirty="0">
              <a:latin typeface="Arial" pitchFamily="34" charset="0"/>
              <a:cs typeface="Arial" pitchFamily="34" charset="0"/>
            </a:endParaRPr>
          </a:p>
          <a:p>
            <a:pPr marL="228600" lvl="0" indent="-228600">
              <a:buFont typeface="+mj-lt"/>
              <a:buAutoNum type="arabicPeriod"/>
            </a:pPr>
            <a:r>
              <a:rPr lang="en-US" sz="900" dirty="0">
                <a:latin typeface="Arial" pitchFamily="34" charset="0"/>
                <a:cs typeface="Arial" pitchFamily="34" charset="0"/>
              </a:rPr>
              <a:t>Now every time someone updates that specific </a:t>
            </a:r>
            <a:r>
              <a:rPr lang="en-US" sz="900" dirty="0" smtClean="0">
                <a:latin typeface="Arial" pitchFamily="34" charset="0"/>
                <a:cs typeface="Arial" pitchFamily="34" charset="0"/>
              </a:rPr>
              <a:t>group </a:t>
            </a:r>
            <a:r>
              <a:rPr lang="en-US" sz="900" dirty="0">
                <a:latin typeface="Arial" pitchFamily="34" charset="0"/>
                <a:cs typeface="Arial" pitchFamily="34" charset="0"/>
              </a:rPr>
              <a:t>or content you will receive a notification: simply reply by email to that notification to comment </a:t>
            </a:r>
            <a:r>
              <a:rPr lang="en-US" sz="900" dirty="0" smtClean="0">
                <a:latin typeface="Arial" pitchFamily="34" charset="0"/>
                <a:cs typeface="Arial" pitchFamily="34" charset="0"/>
              </a:rPr>
              <a:t>on updates.</a:t>
            </a:r>
            <a:endParaRPr lang="en-US" sz="900" dirty="0">
              <a:latin typeface="Arial" pitchFamily="34" charset="0"/>
              <a:cs typeface="Arial" pitchFamily="34" charset="0"/>
            </a:endParaRPr>
          </a:p>
          <a:p>
            <a:pPr marL="0" indent="0">
              <a:buNone/>
            </a:pPr>
            <a:endParaRPr lang="en-US" sz="900" dirty="0">
              <a:latin typeface="Arial" pitchFamily="34" charset="0"/>
              <a:cs typeface="Arial" pitchFamily="34" charset="0"/>
            </a:endParaRPr>
          </a:p>
        </p:txBody>
      </p:sp>
      <p:pic>
        <p:nvPicPr>
          <p:cNvPr id="15" name="Picture 14" descr="C:\Users\wb445909\Documents\Spark Training\Screenshots\create by em1.PNG"/>
          <p:cNvPicPr/>
          <p:nvPr/>
        </p:nvPicPr>
        <p:blipFill>
          <a:blip r:embed="rId2">
            <a:extLst>
              <a:ext uri="{28A0092B-C50C-407E-A947-70E740481C1C}">
                <a14:useLocalDpi xmlns:a14="http://schemas.microsoft.com/office/drawing/2010/main" val="0"/>
              </a:ext>
            </a:extLst>
          </a:blip>
          <a:srcRect/>
          <a:stretch>
            <a:fillRect/>
          </a:stretch>
        </p:blipFill>
        <p:spPr bwMode="auto">
          <a:xfrm>
            <a:off x="122457" y="3320279"/>
            <a:ext cx="2860675" cy="1600200"/>
          </a:xfrm>
          <a:prstGeom prst="rect">
            <a:avLst/>
          </a:prstGeom>
          <a:noFill/>
          <a:ln>
            <a:noFill/>
          </a:ln>
          <a:effectLst>
            <a:outerShdw blurRad="50800" dist="38100" dir="5400000" algn="t" rotWithShape="0">
              <a:prstClr val="black">
                <a:alpha val="40000"/>
              </a:prstClr>
            </a:outerShdw>
          </a:effectLst>
        </p:spPr>
      </p:pic>
      <p:pic>
        <p:nvPicPr>
          <p:cNvPr id="16" name="Picture 15" descr="C:\Users\wb445909\Documents\Spark Training\Screenshots\create by em2.PNG"/>
          <p:cNvPicPr/>
          <p:nvPr/>
        </p:nvPicPr>
        <p:blipFill>
          <a:blip r:embed="rId3">
            <a:extLst>
              <a:ext uri="{28A0092B-C50C-407E-A947-70E740481C1C}">
                <a14:useLocalDpi xmlns:a14="http://schemas.microsoft.com/office/drawing/2010/main" val="0"/>
              </a:ext>
            </a:extLst>
          </a:blip>
          <a:srcRect/>
          <a:stretch>
            <a:fillRect/>
          </a:stretch>
        </p:blipFill>
        <p:spPr bwMode="auto">
          <a:xfrm>
            <a:off x="58765" y="5029200"/>
            <a:ext cx="2988057" cy="1404111"/>
          </a:xfrm>
          <a:prstGeom prst="rect">
            <a:avLst/>
          </a:prstGeom>
          <a:noFill/>
          <a:ln>
            <a:noFill/>
          </a:ln>
          <a:effectLst>
            <a:outerShdw blurRad="50800" dist="38100" dir="5400000" algn="t" rotWithShape="0">
              <a:prstClr val="black">
                <a:alpha val="40000"/>
              </a:prstClr>
            </a:outerShdw>
          </a:effectLst>
        </p:spPr>
      </p:pic>
      <p:sp>
        <p:nvSpPr>
          <p:cNvPr id="13" name="Title 1"/>
          <p:cNvSpPr txBox="1">
            <a:spLocks/>
          </p:cNvSpPr>
          <p:nvPr/>
        </p:nvSpPr>
        <p:spPr bwMode="auto">
          <a:xfrm>
            <a:off x="288235" y="748658"/>
            <a:ext cx="6370982" cy="72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buNone/>
            </a:pPr>
            <a:r>
              <a:rPr lang="en-US" sz="1200" dirty="0" smtClean="0">
                <a:solidFill>
                  <a:schemeClr val="tx1"/>
                </a:solidFill>
                <a:latin typeface="Arial" pitchFamily="34" charset="0"/>
                <a:cs typeface="Arial" pitchFamily="34" charset="0"/>
              </a:rPr>
              <a:t>		      Create Content by Email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900" b="0" dirty="0" smtClean="0">
                <a:solidFill>
                  <a:srgbClr val="646464"/>
                </a:solidFill>
                <a:latin typeface="Arial" pitchFamily="34" charset="0"/>
                <a:cs typeface="Arial" pitchFamily="34" charset="0"/>
              </a:rPr>
              <a:t>With the advanced incoming email you can post  documents, blogs, discussions, status updates, announcements and project tasks via email and also reply to discussions,  comment on documents and blog posts, reply to direct messages and shares.</a:t>
            </a:r>
            <a:r>
              <a:rPr lang="en-US" sz="1200" dirty="0" smtClean="0">
                <a:solidFill>
                  <a:srgbClr val="3366FF"/>
                </a:solidFill>
                <a:latin typeface="Garamond" pitchFamily="18" charset="0"/>
                <a:cs typeface="Arial" pitchFamily="34" charset="0"/>
              </a:rPr>
              <a:t/>
            </a:r>
            <a:br>
              <a:rPr lang="en-US" sz="1200" dirty="0" smtClean="0">
                <a:solidFill>
                  <a:srgbClr val="3366FF"/>
                </a:solidFill>
                <a:latin typeface="Garamond" pitchFamily="18" charset="0"/>
                <a:cs typeface="Arial" pitchFamily="34" charset="0"/>
              </a:rPr>
            </a:br>
            <a:endParaRPr lang="en-US" sz="1200" dirty="0">
              <a:solidFill>
                <a:schemeClr val="tx1"/>
              </a:solidFill>
              <a:latin typeface="Arial" pitchFamily="34" charset="0"/>
              <a:cs typeface="Arial"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auto">
          <a:xfrm>
            <a:off x="205085" y="4419600"/>
            <a:ext cx="837331" cy="609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13</a:t>
            </a:r>
            <a:endParaRPr lang="en-US" b="1" dirty="0">
              <a:solidFill>
                <a:schemeClr val="bg1"/>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2416" y="1395984"/>
            <a:ext cx="786296" cy="181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712" y="6525766"/>
            <a:ext cx="1578327" cy="1262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6797413"/>
            <a:ext cx="2028389" cy="183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528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17</a:t>
            </a:fld>
            <a:endParaRPr lang="en-US" dirty="0"/>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smtClean="0">
              <a:solidFill>
                <a:srgbClr val="646464"/>
              </a:solidFill>
              <a:latin typeface="Arial" pitchFamily="34" charset="0"/>
              <a:cs typeface="Arial" pitchFamily="34" charset="0"/>
            </a:endParaRPr>
          </a:p>
        </p:txBody>
      </p:sp>
      <p:sp>
        <p:nvSpPr>
          <p:cNvPr id="19" name="Title 18"/>
          <p:cNvSpPr>
            <a:spLocks noGrp="1"/>
          </p:cNvSpPr>
          <p:nvPr>
            <p:ph type="title"/>
          </p:nvPr>
        </p:nvSpPr>
        <p:spPr>
          <a:xfrm>
            <a:off x="514350" y="694199"/>
            <a:ext cx="5436507" cy="278258"/>
          </a:xfrm>
        </p:spPr>
        <p:txBody>
          <a:bodyPr/>
          <a:lstStyle/>
          <a:p>
            <a:r>
              <a:rPr lang="en-US" sz="1200" dirty="0" smtClean="0">
                <a:solidFill>
                  <a:schemeClr val="tx1"/>
                </a:solidFill>
                <a:latin typeface="Arial" pitchFamily="34" charset="0"/>
                <a:cs typeface="Arial" pitchFamily="34" charset="0"/>
              </a:rPr>
              <a:t>Access from Mobile</a:t>
            </a:r>
            <a:br>
              <a:rPr lang="en-US" sz="1200" dirty="0" smtClean="0">
                <a:solidFill>
                  <a:schemeClr val="tx1"/>
                </a:solidFill>
                <a:latin typeface="Arial" pitchFamily="34" charset="0"/>
                <a:cs typeface="Arial" pitchFamily="34" charset="0"/>
              </a:rPr>
            </a:br>
            <a:endParaRPr lang="en-US" sz="1200" dirty="0">
              <a:solidFill>
                <a:schemeClr val="tx1"/>
              </a:solidFill>
              <a:latin typeface="Arial" pitchFamily="34" charset="0"/>
              <a:cs typeface="Arial" pitchFamily="34" charset="0"/>
            </a:endParaRPr>
          </a:p>
        </p:txBody>
      </p:sp>
      <p:sp>
        <p:nvSpPr>
          <p:cNvPr id="21" name="Rounded Rectangle 20"/>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Rectangle 14"/>
          <p:cNvSpPr/>
          <p:nvPr/>
        </p:nvSpPr>
        <p:spPr>
          <a:xfrm>
            <a:off x="208722" y="731682"/>
            <a:ext cx="6311347" cy="784830"/>
          </a:xfrm>
          <a:prstGeom prst="rect">
            <a:avLst/>
          </a:prstGeom>
        </p:spPr>
        <p:txBody>
          <a:bodyPr wrap="square">
            <a:spAutoFit/>
          </a:bodyPr>
          <a:lstStyle/>
          <a:p>
            <a:pPr lvl="0">
              <a:spcBef>
                <a:spcPct val="0"/>
              </a:spcBef>
              <a:buNone/>
            </a:pPr>
            <a:endParaRPr lang="en-US" sz="900" dirty="0" smtClean="0">
              <a:solidFill>
                <a:srgbClr val="646464"/>
              </a:solidFill>
              <a:latin typeface="Arial" pitchFamily="34" charset="0"/>
              <a:cs typeface="Arial" pitchFamily="34" charset="0"/>
            </a:endParaRPr>
          </a:p>
          <a:p>
            <a:pPr lvl="0">
              <a:spcBef>
                <a:spcPct val="0"/>
              </a:spcBef>
              <a:buNone/>
            </a:pPr>
            <a:endParaRPr lang="en-US" sz="900" dirty="0" smtClean="0">
              <a:solidFill>
                <a:srgbClr val="646464"/>
              </a:solidFill>
              <a:latin typeface="Arial" pitchFamily="34" charset="0"/>
              <a:cs typeface="Arial" pitchFamily="34" charset="0"/>
            </a:endParaRPr>
          </a:p>
          <a:p>
            <a:pPr lvl="0">
              <a:spcBef>
                <a:spcPct val="0"/>
              </a:spcBef>
              <a:buNone/>
            </a:pPr>
            <a:r>
              <a:rPr lang="en-US" sz="900" dirty="0" smtClean="0">
                <a:solidFill>
                  <a:srgbClr val="646464"/>
                </a:solidFill>
                <a:latin typeface="Arial" pitchFamily="34" charset="0"/>
                <a:cs typeface="Arial" pitchFamily="34" charset="0"/>
              </a:rPr>
              <a:t>The search function in is a powerful tool that helps you to quickly and easily find content, people, and groups. You may do a quick search – also known as a spotlight search – from any screen in C4D or you may choose to do an advanced search</a:t>
            </a:r>
          </a:p>
        </p:txBody>
      </p:sp>
      <p:sp>
        <p:nvSpPr>
          <p:cNvPr id="27" name="Content Placeholder 3"/>
          <p:cNvSpPr>
            <a:spLocks noGrp="1"/>
          </p:cNvSpPr>
          <p:nvPr>
            <p:ph sz="half" idx="4294967295"/>
          </p:nvPr>
        </p:nvSpPr>
        <p:spPr>
          <a:xfrm>
            <a:off x="3578086" y="1451113"/>
            <a:ext cx="3061251" cy="6886031"/>
          </a:xfrm>
          <a:prstGeom prst="rect">
            <a:avLst/>
          </a:prstGeom>
          <a:solidFill>
            <a:schemeClr val="bg1"/>
          </a:solidFill>
        </p:spPr>
        <p:txBody>
          <a:bodyPr/>
          <a:lstStyle/>
          <a:p>
            <a:pPr marL="228600" lvl="0" indent="-228600">
              <a:buFont typeface="+mj-lt"/>
              <a:buAutoNum type="arabicPeriod"/>
            </a:pPr>
            <a:r>
              <a:rPr lang="en-US" sz="900" b="1" cap="small" dirty="0"/>
              <a:t>On your mobile device, open the internet browser (for example Safari on iPhone or iPad) and type collaboration.worldbank.org in the URL bar. You will land on the homepage shown in point 1</a:t>
            </a:r>
            <a:r>
              <a:rPr lang="en-US" sz="900" b="1" cap="small" dirty="0" smtClean="0"/>
              <a:t>.</a:t>
            </a:r>
            <a:endParaRPr lang="en-US" sz="900"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r>
              <a:rPr lang="en-US" sz="900" b="1" cap="small" dirty="0"/>
              <a:t>  </a:t>
            </a:r>
            <a:r>
              <a:rPr lang="en-US" sz="900" b="1" cap="small" dirty="0" smtClean="0"/>
              <a:t>Click </a:t>
            </a:r>
            <a:r>
              <a:rPr lang="en-US" sz="900" b="1" cap="small" dirty="0"/>
              <a:t>on Login (top right corner on your screen). You will land on the page shown in point 2. Here please select the “Click Here to Login” if you are World Bank Group staff. If you are not World Bank Group staff, please enter your credentials (username and password) in the section below, titled Log in to </a:t>
            </a:r>
            <a:r>
              <a:rPr lang="en-US" sz="900" b="1" cap="small" dirty="0" smtClean="0"/>
              <a:t>C4D.</a:t>
            </a:r>
            <a:endParaRPr lang="en-US" sz="900"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a:p>
          <a:p>
            <a:pPr marL="228600" lvl="0" indent="-228600">
              <a:buFont typeface="+mj-lt"/>
              <a:buAutoNum type="arabicPeriod"/>
            </a:pPr>
            <a:endParaRPr lang="en-US" sz="900" b="1" cap="small" dirty="0" smtClean="0"/>
          </a:p>
          <a:p>
            <a:pPr marL="228600" lvl="0" indent="-228600">
              <a:buFont typeface="+mj-lt"/>
              <a:buAutoNum type="arabicPeriod"/>
            </a:pPr>
            <a:r>
              <a:rPr lang="en-US" sz="900" b="1" cap="small" dirty="0" smtClean="0"/>
              <a:t>World </a:t>
            </a:r>
            <a:r>
              <a:rPr lang="en-US" sz="900" b="1" cap="small" dirty="0"/>
              <a:t>Bank Group Staff only: after clicking on the “Click here to log in” you will be redirected to a page where you need to enter your UPI and Passkey. This is the last step, you have now successfully logged in to C4D using your mobile device.</a:t>
            </a:r>
            <a:endParaRPr lang="en-US" sz="900"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14</a:t>
            </a:r>
            <a:endParaRPr lang="en-US" b="1" dirty="0">
              <a:solidFill>
                <a:schemeClr val="bg1"/>
              </a:solidFill>
            </a:endParaRPr>
          </a:p>
        </p:txBody>
      </p:sp>
      <p:pic>
        <p:nvPicPr>
          <p:cNvPr id="18" name="Picture 17" descr="C:\Users\wb445909\Pictures\GP on C4D\photo 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066" y="1574357"/>
            <a:ext cx="1346934" cy="2020401"/>
          </a:xfrm>
          <a:prstGeom prst="rect">
            <a:avLst/>
          </a:prstGeom>
          <a:noFill/>
          <a:ln>
            <a:noFill/>
          </a:ln>
        </p:spPr>
      </p:pic>
      <p:pic>
        <p:nvPicPr>
          <p:cNvPr id="20" name="Picture 19" descr="C:\Users\wb445909\Pictures\GP on C4D\photo 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0762" y="3851485"/>
            <a:ext cx="1406718" cy="2110077"/>
          </a:xfrm>
          <a:prstGeom prst="rect">
            <a:avLst/>
          </a:prstGeom>
          <a:noFill/>
          <a:ln>
            <a:noFill/>
          </a:ln>
        </p:spPr>
      </p:pic>
      <p:pic>
        <p:nvPicPr>
          <p:cNvPr id="22" name="Picture 21" descr="C:\Users\wb445909\Pictures\GP on C4D\photo 3.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9322" y="6067047"/>
            <a:ext cx="1513398" cy="2270097"/>
          </a:xfrm>
          <a:prstGeom prst="rect">
            <a:avLst/>
          </a:prstGeom>
          <a:noFill/>
          <a:ln>
            <a:noFill/>
          </a:ln>
        </p:spPr>
      </p:pic>
    </p:spTree>
    <p:extLst>
      <p:ext uri="{BB962C8B-B14F-4D97-AF65-F5344CB8AC3E}">
        <p14:creationId xmlns:p14="http://schemas.microsoft.com/office/powerpoint/2010/main" val="1219549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18</a:t>
            </a:fld>
            <a:endParaRPr lang="en-US" dirty="0"/>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smtClean="0">
              <a:solidFill>
                <a:srgbClr val="646464"/>
              </a:solidFill>
              <a:latin typeface="Arial" pitchFamily="34" charset="0"/>
              <a:cs typeface="Arial" pitchFamily="34" charset="0"/>
            </a:endParaRPr>
          </a:p>
        </p:txBody>
      </p:sp>
      <p:sp>
        <p:nvSpPr>
          <p:cNvPr id="19" name="Title 18"/>
          <p:cNvSpPr>
            <a:spLocks noGrp="1"/>
          </p:cNvSpPr>
          <p:nvPr>
            <p:ph type="title"/>
          </p:nvPr>
        </p:nvSpPr>
        <p:spPr>
          <a:xfrm>
            <a:off x="514350" y="694199"/>
            <a:ext cx="6124989" cy="406816"/>
          </a:xfrm>
        </p:spPr>
        <p:txBody>
          <a:bodyPr/>
          <a:lstStyle/>
          <a:p>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Following, Tracking in Communications and Email Notifications</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a:solidFill>
                <a:schemeClr val="tx1"/>
              </a:solidFill>
              <a:latin typeface="Arial" pitchFamily="34" charset="0"/>
              <a:cs typeface="Arial" pitchFamily="34" charset="0"/>
            </a:endParaRPr>
          </a:p>
        </p:txBody>
      </p:sp>
      <p:sp>
        <p:nvSpPr>
          <p:cNvPr id="15" name="Rectangle 14"/>
          <p:cNvSpPr/>
          <p:nvPr/>
        </p:nvSpPr>
        <p:spPr>
          <a:xfrm>
            <a:off x="208722" y="731682"/>
            <a:ext cx="6311347" cy="369332"/>
          </a:xfrm>
          <a:prstGeom prst="rect">
            <a:avLst/>
          </a:prstGeom>
        </p:spPr>
        <p:txBody>
          <a:bodyPr wrap="square">
            <a:spAutoFit/>
          </a:bodyPr>
          <a:lstStyle/>
          <a:p>
            <a:pPr lvl="0">
              <a:spcBef>
                <a:spcPct val="0"/>
              </a:spcBef>
              <a:buNone/>
            </a:pPr>
            <a:endParaRPr lang="en-US" sz="900" dirty="0" smtClean="0">
              <a:solidFill>
                <a:srgbClr val="646464"/>
              </a:solidFill>
              <a:latin typeface="Arial" pitchFamily="34" charset="0"/>
              <a:cs typeface="Arial" pitchFamily="34" charset="0"/>
            </a:endParaRPr>
          </a:p>
          <a:p>
            <a:pPr lvl="0">
              <a:spcBef>
                <a:spcPct val="0"/>
              </a:spcBef>
              <a:buNone/>
            </a:pPr>
            <a:endParaRPr lang="en-US" sz="900" dirty="0" smtClean="0">
              <a:solidFill>
                <a:srgbClr val="646464"/>
              </a:solidFill>
              <a:latin typeface="Arial" pitchFamily="34" charset="0"/>
              <a:cs typeface="Arial" pitchFamily="34" charset="0"/>
            </a:endParaRPr>
          </a:p>
        </p:txBody>
      </p:sp>
      <p:sp>
        <p:nvSpPr>
          <p:cNvPr id="27" name="Content Placeholder 3"/>
          <p:cNvSpPr>
            <a:spLocks noGrp="1"/>
          </p:cNvSpPr>
          <p:nvPr>
            <p:ph sz="half" idx="4294967295"/>
          </p:nvPr>
        </p:nvSpPr>
        <p:spPr>
          <a:xfrm>
            <a:off x="3578086" y="1451114"/>
            <a:ext cx="3061251" cy="6424918"/>
          </a:xfrm>
          <a:prstGeom prst="rect">
            <a:avLst/>
          </a:prstGeom>
          <a:solidFill>
            <a:schemeClr val="bg1"/>
          </a:solidFill>
        </p:spPr>
        <p:txBody>
          <a:bodyPr/>
          <a:lstStyle/>
          <a:p>
            <a:pPr marL="228600" indent="-228600">
              <a:buNone/>
            </a:pPr>
            <a:endParaRPr lang="en-US" sz="9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Following</a:t>
            </a:r>
          </a:p>
          <a:p>
            <a:pPr marL="228600" indent="-228600">
              <a:buNone/>
            </a:pPr>
            <a:r>
              <a:rPr lang="en-US" sz="900" dirty="0" smtClean="0">
                <a:solidFill>
                  <a:srgbClr val="646464"/>
                </a:solidFill>
                <a:latin typeface="Arial" pitchFamily="34" charset="0"/>
                <a:cs typeface="Arial" pitchFamily="34" charset="0"/>
              </a:rPr>
              <a:t>You can follow people, content or groups in Collaboration for Development: new activity related to the content, users or places that you follow will appear under the NEW connection streams, accessible through the top menu.</a:t>
            </a:r>
          </a:p>
          <a:p>
            <a:pPr marL="228600" indent="-228600">
              <a:buNone/>
            </a:pPr>
            <a:endParaRPr lang="en-US" sz="900" b="1" dirty="0">
              <a:solidFill>
                <a:srgbClr val="646464"/>
              </a:solidFill>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endParaRPr lang="en-US" sz="900" dirty="0" smtClean="0">
              <a:latin typeface="Arial" pitchFamily="34" charset="0"/>
              <a:cs typeface="Arial" pitchFamily="34" charset="0"/>
            </a:endParaRPr>
          </a:p>
          <a:p>
            <a:pPr marL="228600" indent="-228600">
              <a:buNone/>
            </a:pPr>
            <a:endParaRPr lang="en-US" sz="900"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Change Your Preferences</a:t>
            </a:r>
          </a:p>
          <a:p>
            <a:pPr marL="228600" indent="-228600">
              <a:buNone/>
            </a:pPr>
            <a:r>
              <a:rPr lang="en-US" sz="900" dirty="0" smtClean="0">
                <a:solidFill>
                  <a:srgbClr val="646464"/>
                </a:solidFill>
                <a:latin typeface="Arial" pitchFamily="34" charset="0"/>
                <a:cs typeface="Arial" pitchFamily="34" charset="0"/>
              </a:rPr>
              <a:t>By default the platform will send you notifications when certain activities occur. To change your default email notifications settings:</a:t>
            </a:r>
          </a:p>
          <a:p>
            <a:pPr marL="228600" indent="-228600">
              <a:buNone/>
            </a:pPr>
            <a:endParaRPr lang="en-US" sz="1200" b="1" dirty="0" smtClean="0">
              <a:latin typeface="Arial" pitchFamily="34" charset="0"/>
              <a:cs typeface="Arial" pitchFamily="34" charset="0"/>
            </a:endParaRPr>
          </a:p>
          <a:p>
            <a:pPr marL="228600" indent="-228600">
              <a:buAutoNum type="alphaLcParenR"/>
            </a:pPr>
            <a:r>
              <a:rPr lang="en-US" sz="900" dirty="0" smtClean="0">
                <a:solidFill>
                  <a:srgbClr val="646464"/>
                </a:solidFill>
                <a:latin typeface="Arial" pitchFamily="34" charset="0"/>
                <a:cs typeface="Arial" pitchFamily="34" charset="0"/>
              </a:rPr>
              <a:t>Click on your profile name then select  the </a:t>
            </a:r>
            <a:r>
              <a:rPr lang="en-US" sz="900" b="1" dirty="0" smtClean="0">
                <a:solidFill>
                  <a:srgbClr val="646464"/>
                </a:solidFill>
                <a:latin typeface="Arial" pitchFamily="34" charset="0"/>
                <a:cs typeface="Arial" pitchFamily="34" charset="0"/>
              </a:rPr>
              <a:t>Preferences </a:t>
            </a:r>
            <a:r>
              <a:rPr lang="en-US" sz="900" dirty="0" smtClean="0">
                <a:solidFill>
                  <a:srgbClr val="646464"/>
                </a:solidFill>
                <a:latin typeface="Arial" pitchFamily="34" charset="0"/>
                <a:cs typeface="Arial" pitchFamily="34" charset="0"/>
              </a:rPr>
              <a:t>tab. </a:t>
            </a:r>
          </a:p>
          <a:p>
            <a:pPr marL="228600" indent="-228600">
              <a:buAutoNum type="alphaLcParenR"/>
            </a:pPr>
            <a:r>
              <a:rPr lang="en-US" sz="900" dirty="0" smtClean="0">
                <a:solidFill>
                  <a:srgbClr val="646464"/>
                </a:solidFill>
                <a:latin typeface="Arial" pitchFamily="34" charset="0"/>
                <a:cs typeface="Arial" pitchFamily="34" charset="0"/>
              </a:rPr>
              <a:t>Here you can choose to set  notification options from </a:t>
            </a:r>
            <a:r>
              <a:rPr lang="en-US" sz="900" b="1" dirty="0" smtClean="0">
                <a:solidFill>
                  <a:srgbClr val="646464"/>
                </a:solidFill>
                <a:latin typeface="Arial" pitchFamily="34" charset="0"/>
                <a:cs typeface="Arial" pitchFamily="34" charset="0"/>
              </a:rPr>
              <a:t>“On” </a:t>
            </a:r>
            <a:r>
              <a:rPr lang="en-US" sz="900" dirty="0" smtClean="0">
                <a:solidFill>
                  <a:srgbClr val="646464"/>
                </a:solidFill>
                <a:latin typeface="Arial" pitchFamily="34" charset="0"/>
                <a:cs typeface="Arial" pitchFamily="34" charset="0"/>
              </a:rPr>
              <a:t>to “</a:t>
            </a:r>
            <a:r>
              <a:rPr lang="en-US" sz="900" b="1" dirty="0" smtClean="0">
                <a:solidFill>
                  <a:srgbClr val="646464"/>
                </a:solidFill>
                <a:latin typeface="Arial" pitchFamily="34" charset="0"/>
                <a:cs typeface="Arial" pitchFamily="34" charset="0"/>
              </a:rPr>
              <a:t>Of” </a:t>
            </a:r>
            <a:r>
              <a:rPr lang="en-US" sz="900" dirty="0" smtClean="0">
                <a:solidFill>
                  <a:srgbClr val="646464"/>
                </a:solidFill>
                <a:latin typeface="Arial" pitchFamily="34" charset="0"/>
                <a:cs typeface="Arial" pitchFamily="34" charset="0"/>
              </a:rPr>
              <a:t>depending on your interests.</a:t>
            </a:r>
          </a:p>
        </p:txBody>
      </p:sp>
      <p:sp>
        <p:nvSpPr>
          <p:cNvPr id="2" name="TextBox 1"/>
          <p:cNvSpPr txBox="1"/>
          <p:nvPr/>
        </p:nvSpPr>
        <p:spPr>
          <a:xfrm>
            <a:off x="531341" y="1088572"/>
            <a:ext cx="5770605" cy="600164"/>
          </a:xfrm>
          <a:prstGeom prst="rect">
            <a:avLst/>
          </a:prstGeom>
          <a:noFill/>
        </p:spPr>
        <p:txBody>
          <a:bodyPr wrap="square" rtlCol="0">
            <a:spAutoFit/>
          </a:bodyPr>
          <a:lstStyle/>
          <a:p>
            <a:pPr>
              <a:buNone/>
            </a:pPr>
            <a:r>
              <a:rPr lang="en-US" sz="1100" dirty="0" smtClean="0">
                <a:solidFill>
                  <a:srgbClr val="646464"/>
                </a:solidFill>
                <a:latin typeface="Arial" pitchFamily="34" charset="0"/>
                <a:cs typeface="Arial" pitchFamily="34" charset="0"/>
              </a:rPr>
              <a:t>C4D </a:t>
            </a:r>
            <a:r>
              <a:rPr lang="en-US" sz="1100" dirty="0">
                <a:solidFill>
                  <a:srgbClr val="646464"/>
                </a:solidFill>
                <a:latin typeface="Arial" pitchFamily="34" charset="0"/>
                <a:cs typeface="Arial" pitchFamily="34" charset="0"/>
              </a:rPr>
              <a:t>can create a high number of notifications, alerting  you of new </a:t>
            </a:r>
            <a:r>
              <a:rPr lang="en-US" sz="1100" dirty="0" smtClean="0">
                <a:solidFill>
                  <a:srgbClr val="646464"/>
                </a:solidFill>
                <a:latin typeface="Arial" pitchFamily="34" charset="0"/>
                <a:cs typeface="Arial" pitchFamily="34" charset="0"/>
              </a:rPr>
              <a:t>activity in the platform, either in your default connections streams, a newly created custom stream or by email. </a:t>
            </a:r>
            <a:r>
              <a:rPr lang="en-US" sz="1100" dirty="0">
                <a:solidFill>
                  <a:srgbClr val="646464"/>
                </a:solidFill>
                <a:latin typeface="Arial" pitchFamily="34" charset="0"/>
                <a:cs typeface="Arial" pitchFamily="34" charset="0"/>
              </a:rPr>
              <a:t>You have different options to receive email notifications </a:t>
            </a:r>
            <a:r>
              <a:rPr lang="en-US" sz="1100" dirty="0" smtClean="0">
                <a:solidFill>
                  <a:srgbClr val="646464"/>
                </a:solidFill>
                <a:latin typeface="Arial" pitchFamily="34" charset="0"/>
                <a:cs typeface="Arial" pitchFamily="34" charset="0"/>
              </a:rPr>
              <a:t>depending on the type of activity.</a:t>
            </a:r>
            <a:endParaRPr lang="en-US" sz="1100"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15</a:t>
            </a:r>
            <a:endParaRPr lang="en-US" b="1"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645" y="3582490"/>
            <a:ext cx="978048" cy="141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3031" y="5230368"/>
            <a:ext cx="2305277" cy="188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1403" y="1688736"/>
            <a:ext cx="1148532" cy="184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19</a:t>
            </a:fld>
            <a:endParaRPr lang="en-US" dirty="0"/>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endParaRPr lang="en-US" sz="900" dirty="0" smtClean="0">
              <a:solidFill>
                <a:srgbClr val="646464"/>
              </a:solidFill>
              <a:latin typeface="Arial" pitchFamily="34" charset="0"/>
              <a:cs typeface="Arial" pitchFamily="34" charset="0"/>
            </a:endParaRPr>
          </a:p>
        </p:txBody>
      </p:sp>
      <p:sp>
        <p:nvSpPr>
          <p:cNvPr id="19" name="Title 18"/>
          <p:cNvSpPr>
            <a:spLocks noGrp="1"/>
          </p:cNvSpPr>
          <p:nvPr>
            <p:ph type="title"/>
          </p:nvPr>
        </p:nvSpPr>
        <p:spPr>
          <a:xfrm>
            <a:off x="514350" y="694199"/>
            <a:ext cx="5436507" cy="278258"/>
          </a:xfrm>
        </p:spPr>
        <p:txBody>
          <a:bodyPr/>
          <a:lstStyle/>
          <a:p>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Search</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endParaRPr lang="en-US" sz="1200" dirty="0">
              <a:solidFill>
                <a:schemeClr val="tx1"/>
              </a:solidFill>
              <a:latin typeface="Arial" pitchFamily="34" charset="0"/>
              <a:cs typeface="Arial" pitchFamily="34" charset="0"/>
            </a:endParaRPr>
          </a:p>
        </p:txBody>
      </p:sp>
      <p:sp>
        <p:nvSpPr>
          <p:cNvPr id="21" name="Rounded Rectangle 20"/>
          <p:cNvSpPr/>
          <p:nvPr/>
        </p:nvSpPr>
        <p:spPr bwMode="auto">
          <a:xfrm>
            <a:off x="3971274" y="5940048"/>
            <a:ext cx="936171" cy="25399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15" name="Rectangle 14"/>
          <p:cNvSpPr/>
          <p:nvPr/>
        </p:nvSpPr>
        <p:spPr>
          <a:xfrm>
            <a:off x="208722" y="731682"/>
            <a:ext cx="6311347" cy="784830"/>
          </a:xfrm>
          <a:prstGeom prst="rect">
            <a:avLst/>
          </a:prstGeom>
        </p:spPr>
        <p:txBody>
          <a:bodyPr wrap="square">
            <a:spAutoFit/>
          </a:bodyPr>
          <a:lstStyle/>
          <a:p>
            <a:pPr lvl="0">
              <a:spcBef>
                <a:spcPct val="0"/>
              </a:spcBef>
              <a:buNone/>
            </a:pPr>
            <a:endParaRPr lang="en-US" sz="900" dirty="0" smtClean="0">
              <a:solidFill>
                <a:srgbClr val="646464"/>
              </a:solidFill>
              <a:latin typeface="Arial" pitchFamily="34" charset="0"/>
              <a:cs typeface="Arial" pitchFamily="34" charset="0"/>
            </a:endParaRPr>
          </a:p>
          <a:p>
            <a:pPr lvl="0">
              <a:spcBef>
                <a:spcPct val="0"/>
              </a:spcBef>
              <a:buNone/>
            </a:pPr>
            <a:endParaRPr lang="en-US" sz="900" dirty="0" smtClean="0">
              <a:solidFill>
                <a:srgbClr val="646464"/>
              </a:solidFill>
              <a:latin typeface="Arial" pitchFamily="34" charset="0"/>
              <a:cs typeface="Arial" pitchFamily="34" charset="0"/>
            </a:endParaRPr>
          </a:p>
          <a:p>
            <a:pPr lvl="0">
              <a:spcBef>
                <a:spcPct val="0"/>
              </a:spcBef>
              <a:buNone/>
            </a:pPr>
            <a:r>
              <a:rPr lang="en-US" sz="900" dirty="0" smtClean="0">
                <a:solidFill>
                  <a:srgbClr val="646464"/>
                </a:solidFill>
                <a:latin typeface="Arial" pitchFamily="34" charset="0"/>
                <a:cs typeface="Arial" pitchFamily="34" charset="0"/>
              </a:rPr>
              <a:t>The search function in is a powerful tool that helps you to quickly and easily find content, people, and groups. You may do a quick search – also known as a spotlight search – from any screen in C4D or you may choose to do an advanced search</a:t>
            </a:r>
          </a:p>
        </p:txBody>
      </p:sp>
      <p:sp>
        <p:nvSpPr>
          <p:cNvPr id="27" name="Content Placeholder 3"/>
          <p:cNvSpPr>
            <a:spLocks noGrp="1"/>
          </p:cNvSpPr>
          <p:nvPr>
            <p:ph sz="half" idx="4294967295"/>
          </p:nvPr>
        </p:nvSpPr>
        <p:spPr>
          <a:xfrm>
            <a:off x="3578086" y="1451113"/>
            <a:ext cx="3061251" cy="5965031"/>
          </a:xfrm>
          <a:prstGeom prst="rect">
            <a:avLst/>
          </a:prstGeom>
          <a:solidFill>
            <a:schemeClr val="bg1"/>
          </a:solidFill>
        </p:spPr>
        <p:txBody>
          <a:bodyPr/>
          <a:lstStyle/>
          <a:p>
            <a:pPr marL="228600" indent="-228600">
              <a:buNone/>
            </a:pPr>
            <a:endParaRPr lang="en-US" sz="900" b="1" dirty="0" smtClean="0">
              <a:latin typeface="Arial" pitchFamily="34" charset="0"/>
              <a:cs typeface="Arial" pitchFamily="34" charset="0"/>
            </a:endParaRPr>
          </a:p>
          <a:p>
            <a:pPr marL="228600" indent="-228600">
              <a:buNone/>
            </a:pPr>
            <a:endParaRPr lang="en-US" sz="900" b="1" dirty="0" smtClean="0">
              <a:latin typeface="Arial" pitchFamily="34" charset="0"/>
              <a:cs typeface="Arial" pitchFamily="34" charset="0"/>
            </a:endParaRPr>
          </a:p>
          <a:p>
            <a:pPr marL="228600" indent="-228600">
              <a:buAutoNum type="arabicPeriod"/>
            </a:pPr>
            <a:r>
              <a:rPr lang="en-US" sz="1200" b="1" dirty="0" smtClean="0">
                <a:latin typeface="Arial" pitchFamily="34" charset="0"/>
                <a:cs typeface="Arial" pitchFamily="34" charset="0"/>
              </a:rPr>
              <a:t>Spotlight Search</a:t>
            </a:r>
          </a:p>
          <a:p>
            <a:pPr marL="228600" indent="-228600">
              <a:buNone/>
            </a:pPr>
            <a:endParaRPr lang="en-US" sz="1200" b="1" dirty="0" smtClean="0">
              <a:latin typeface="Arial" pitchFamily="34" charset="0"/>
              <a:cs typeface="Arial" pitchFamily="34" charset="0"/>
            </a:endParaRP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Begin typing  in your search terms – the auto suggest </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box will show up beneath the search box as you type</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slowly.</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The other auto suggest box is divided  in Content ( </a:t>
            </a:r>
            <a:r>
              <a:rPr lang="en-US" sz="900" dirty="0" err="1" smtClean="0">
                <a:solidFill>
                  <a:srgbClr val="646464"/>
                </a:solidFill>
                <a:latin typeface="Arial" pitchFamily="34" charset="0"/>
                <a:ea typeface="Calibri" pitchFamily="34" charset="0"/>
                <a:cs typeface="Arial" pitchFamily="34" charset="0"/>
              </a:rPr>
              <a:t>eg</a:t>
            </a:r>
            <a:r>
              <a:rPr lang="en-US" sz="900" dirty="0" smtClean="0">
                <a:solidFill>
                  <a:srgbClr val="646464"/>
                </a:solidFill>
                <a:latin typeface="Arial" pitchFamily="34" charset="0"/>
                <a:ea typeface="Calibri" pitchFamily="34" charset="0"/>
                <a:cs typeface="Arial" pitchFamily="34" charset="0"/>
              </a:rPr>
              <a:t>. </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documents, discussions etc.), people ( profiles) and </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groups (spaces and groups)</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If you do not see the relevant results click on View all </a:t>
            </a:r>
          </a:p>
          <a:p>
            <a:pPr marL="228600" lvl="0">
              <a:lnSpc>
                <a:spcPct val="114000"/>
              </a:lnSpc>
              <a:spcBef>
                <a:spcPts val="216"/>
              </a:spcBef>
              <a:buNone/>
            </a:pPr>
            <a:r>
              <a:rPr lang="en-US" sz="900" dirty="0" smtClean="0">
                <a:solidFill>
                  <a:srgbClr val="646464"/>
                </a:solidFill>
                <a:latin typeface="Arial" pitchFamily="34" charset="0"/>
                <a:ea typeface="Calibri" pitchFamily="34" charset="0"/>
                <a:cs typeface="Arial" pitchFamily="34" charset="0"/>
              </a:rPr>
              <a:t>Results or press Enter.</a:t>
            </a:r>
            <a:endParaRPr lang="en-US" sz="900" dirty="0" smtClean="0">
              <a:solidFill>
                <a:srgbClr val="646464"/>
              </a:solidFill>
              <a:latin typeface="Arial" pitchFamily="34" charset="0"/>
              <a:cs typeface="Arial" pitchFamily="34" charset="0"/>
            </a:endParaRPr>
          </a:p>
          <a:p>
            <a:pPr lvl="0">
              <a:spcBef>
                <a:spcPct val="0"/>
              </a:spcBef>
              <a:buNone/>
            </a:pPr>
            <a:endParaRPr lang="en-US" sz="1200" dirty="0" smtClean="0">
              <a:latin typeface="Arial" pitchFamily="34" charset="0"/>
              <a:cs typeface="Arial" pitchFamily="34" charset="0"/>
            </a:endParaRPr>
          </a:p>
          <a:p>
            <a:pPr marL="228600" indent="-228600">
              <a:buAutoNum type="arabicPeriod" startAt="2"/>
            </a:pPr>
            <a:r>
              <a:rPr lang="en-US" sz="1200" b="1" dirty="0" smtClean="0">
                <a:latin typeface="Arial" pitchFamily="34" charset="0"/>
                <a:cs typeface="Arial" pitchFamily="34" charset="0"/>
              </a:rPr>
              <a:t>Advanced Search</a:t>
            </a:r>
          </a:p>
          <a:p>
            <a:pPr marL="228600" indent="-228600">
              <a:buNone/>
            </a:pPr>
            <a:r>
              <a:rPr lang="en-US" sz="900" dirty="0" smtClean="0">
                <a:latin typeface="Arial" pitchFamily="34" charset="0"/>
                <a:cs typeface="Arial" pitchFamily="34" charset="0"/>
              </a:rPr>
              <a:t> </a:t>
            </a:r>
            <a:r>
              <a:rPr lang="en-US" sz="900" dirty="0">
                <a:solidFill>
                  <a:srgbClr val="646464"/>
                </a:solidFill>
                <a:latin typeface="Arial" pitchFamily="34" charset="0"/>
                <a:cs typeface="Arial" pitchFamily="34" charset="0"/>
              </a:rPr>
              <a:t>O</a:t>
            </a:r>
            <a:r>
              <a:rPr lang="en-US" sz="900" dirty="0" smtClean="0">
                <a:solidFill>
                  <a:srgbClr val="646464"/>
                </a:solidFill>
                <a:latin typeface="Arial" pitchFamily="34" charset="0"/>
                <a:cs typeface="Arial" pitchFamily="34" charset="0"/>
              </a:rPr>
              <a:t>nce you have pressed enter from a search in the</a:t>
            </a:r>
          </a:p>
          <a:p>
            <a:pPr marL="228600" indent="-228600">
              <a:buNone/>
            </a:pPr>
            <a:r>
              <a:rPr lang="en-US" sz="900" dirty="0" smtClean="0">
                <a:solidFill>
                  <a:srgbClr val="646464"/>
                </a:solidFill>
                <a:latin typeface="Arial" pitchFamily="34" charset="0"/>
                <a:cs typeface="Arial" pitchFamily="34" charset="0"/>
              </a:rPr>
              <a:t> spotlight you will access an </a:t>
            </a:r>
            <a:r>
              <a:rPr lang="en-US" sz="900" dirty="0">
                <a:solidFill>
                  <a:srgbClr val="646464"/>
                </a:solidFill>
                <a:latin typeface="Arial" pitchFamily="34" charset="0"/>
                <a:cs typeface="Arial" pitchFamily="34" charset="0"/>
              </a:rPr>
              <a:t>a</a:t>
            </a:r>
            <a:r>
              <a:rPr lang="en-US" sz="900" dirty="0" smtClean="0">
                <a:solidFill>
                  <a:srgbClr val="646464"/>
                </a:solidFill>
                <a:latin typeface="Arial" pitchFamily="34" charset="0"/>
                <a:cs typeface="Arial" pitchFamily="34" charset="0"/>
              </a:rPr>
              <a:t>dvanced Search menu, </a:t>
            </a:r>
          </a:p>
          <a:p>
            <a:pPr marL="228600" indent="-228600">
              <a:buNone/>
            </a:pPr>
            <a:r>
              <a:rPr lang="en-US" sz="900" dirty="0">
                <a:solidFill>
                  <a:srgbClr val="646464"/>
                </a:solidFill>
                <a:latin typeface="Arial" pitchFamily="34" charset="0"/>
                <a:cs typeface="Arial" pitchFamily="34" charset="0"/>
              </a:rPr>
              <a:t>t</a:t>
            </a:r>
            <a:r>
              <a:rPr lang="en-US" sz="900" dirty="0" smtClean="0">
                <a:solidFill>
                  <a:srgbClr val="646464"/>
                </a:solidFill>
                <a:latin typeface="Arial" pitchFamily="34" charset="0"/>
                <a:cs typeface="Arial" pitchFamily="34" charset="0"/>
              </a:rPr>
              <a:t>here you will be able to browse all of the content, </a:t>
            </a:r>
          </a:p>
          <a:p>
            <a:pPr marL="228600" indent="-228600">
              <a:buNone/>
            </a:pPr>
            <a:r>
              <a:rPr lang="en-US" sz="900" dirty="0" smtClean="0">
                <a:solidFill>
                  <a:srgbClr val="646464"/>
                </a:solidFill>
                <a:latin typeface="Arial" pitchFamily="34" charset="0"/>
                <a:cs typeface="Arial" pitchFamily="34" charset="0"/>
              </a:rPr>
              <a:t>people, and groups that are related to the search term or </a:t>
            </a:r>
          </a:p>
          <a:p>
            <a:pPr marL="228600" indent="-228600">
              <a:buNone/>
            </a:pPr>
            <a:r>
              <a:rPr lang="en-US" sz="900" dirty="0" smtClean="0">
                <a:solidFill>
                  <a:srgbClr val="646464"/>
                </a:solidFill>
                <a:latin typeface="Arial" pitchFamily="34" charset="0"/>
                <a:cs typeface="Arial" pitchFamily="34" charset="0"/>
              </a:rPr>
              <a:t>terms that you entered by using the tabs. You can even</a:t>
            </a:r>
          </a:p>
          <a:p>
            <a:pPr marL="228600" indent="-228600">
              <a:buNone/>
            </a:pPr>
            <a:r>
              <a:rPr lang="en-US" sz="900" dirty="0" smtClean="0">
                <a:solidFill>
                  <a:srgbClr val="646464"/>
                </a:solidFill>
                <a:latin typeface="Arial" pitchFamily="34" charset="0"/>
                <a:cs typeface="Arial" pitchFamily="34" charset="0"/>
              </a:rPr>
              <a:t>browse status updates and your direct messages in your </a:t>
            </a:r>
          </a:p>
          <a:p>
            <a:pPr marL="228600" indent="-228600">
              <a:buNone/>
            </a:pPr>
            <a:r>
              <a:rPr lang="en-US" sz="900" dirty="0" smtClean="0">
                <a:solidFill>
                  <a:srgbClr val="646464"/>
                </a:solidFill>
                <a:latin typeface="Arial" pitchFamily="34" charset="0"/>
                <a:cs typeface="Arial" pitchFamily="34" charset="0"/>
              </a:rPr>
              <a:t>search. Use the filters  to sort results by relevance and</a:t>
            </a:r>
          </a:p>
          <a:p>
            <a:pPr marL="228600" indent="-228600">
              <a:buNone/>
            </a:pPr>
            <a:r>
              <a:rPr lang="en-US" sz="900" dirty="0">
                <a:solidFill>
                  <a:srgbClr val="646464"/>
                </a:solidFill>
                <a:latin typeface="Arial" pitchFamily="34" charset="0"/>
                <a:cs typeface="Arial" pitchFamily="34" charset="0"/>
              </a:rPr>
              <a:t>o</a:t>
            </a:r>
            <a:r>
              <a:rPr lang="en-US" sz="900" dirty="0" smtClean="0">
                <a:solidFill>
                  <a:srgbClr val="646464"/>
                </a:solidFill>
                <a:latin typeface="Arial" pitchFamily="34" charset="0"/>
                <a:cs typeface="Arial" pitchFamily="34" charset="0"/>
              </a:rPr>
              <a:t>ther characteristics, by  content type, or to limit your </a:t>
            </a:r>
          </a:p>
          <a:p>
            <a:pPr marL="228600" indent="-228600">
              <a:buNone/>
            </a:pPr>
            <a:r>
              <a:rPr lang="en-US" sz="900" dirty="0" smtClean="0">
                <a:solidFill>
                  <a:srgbClr val="646464"/>
                </a:solidFill>
                <a:latin typeface="Arial" pitchFamily="34" charset="0"/>
                <a:cs typeface="Arial" pitchFamily="34" charset="0"/>
              </a:rPr>
              <a:t>search to a specific  time period.  You can also click on </a:t>
            </a:r>
          </a:p>
          <a:p>
            <a:pPr marL="228600" indent="-228600">
              <a:buNone/>
            </a:pPr>
            <a:r>
              <a:rPr lang="en-US" sz="900" dirty="0" smtClean="0">
                <a:solidFill>
                  <a:srgbClr val="646464"/>
                </a:solidFill>
                <a:latin typeface="Arial" pitchFamily="34" charset="0"/>
                <a:cs typeface="Arial" pitchFamily="34" charset="0"/>
              </a:rPr>
              <a:t>the “Search Tips” link to get to Advanced Search </a:t>
            </a:r>
          </a:p>
          <a:p>
            <a:pPr marL="228600" indent="-228600">
              <a:buNone/>
            </a:pPr>
            <a:r>
              <a:rPr lang="en-US" sz="900" dirty="0" smtClean="0">
                <a:solidFill>
                  <a:srgbClr val="646464"/>
                </a:solidFill>
                <a:latin typeface="Arial" pitchFamily="34" charset="0"/>
                <a:cs typeface="Arial" pitchFamily="34" charset="0"/>
              </a:rPr>
              <a:t>guidelines. </a:t>
            </a:r>
          </a:p>
          <a:p>
            <a:pPr marL="228600" indent="-228600">
              <a:buNone/>
            </a:pPr>
            <a:endParaRPr lang="en-US" sz="900" b="1" dirty="0" smtClean="0">
              <a:latin typeface="Arial" pitchFamily="34" charset="0"/>
              <a:cs typeface="Arial"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a:off x="503052" y="1574357"/>
            <a:ext cx="2034196" cy="519691"/>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2" name="TextBox 31"/>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16</a:t>
            </a:r>
            <a:endParaRPr lang="en-US" b="1" dirty="0">
              <a:solidFill>
                <a:schemeClr val="bg1"/>
              </a:solidFill>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7648"/>
          <a:stretch/>
        </p:blipFill>
        <p:spPr bwMode="auto">
          <a:xfrm>
            <a:off x="580908" y="1627323"/>
            <a:ext cx="1857375" cy="38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8935"/>
          <a:stretch/>
        </p:blipFill>
        <p:spPr bwMode="auto">
          <a:xfrm>
            <a:off x="944657" y="2322576"/>
            <a:ext cx="1736961" cy="354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22" y="6338656"/>
            <a:ext cx="3971274" cy="151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2</a:t>
            </a:fld>
            <a:endParaRPr lang="en-US" dirty="0"/>
          </a:p>
        </p:txBody>
      </p:sp>
      <p:sp>
        <p:nvSpPr>
          <p:cNvPr id="5" name="Title 1"/>
          <p:cNvSpPr>
            <a:spLocks noGrp="1"/>
          </p:cNvSpPr>
          <p:nvPr>
            <p:ph type="title"/>
          </p:nvPr>
        </p:nvSpPr>
        <p:spPr>
          <a:xfrm>
            <a:off x="666963" y="662456"/>
            <a:ext cx="5646607" cy="423250"/>
          </a:xfrm>
          <a:solidFill>
            <a:schemeClr val="bg1"/>
          </a:solidFill>
        </p:spPr>
        <p:txBody>
          <a:bodyPr/>
          <a:lstStyle/>
          <a:p>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Introduction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sp>
        <p:nvSpPr>
          <p:cNvPr id="17" name="Content Placeholder 3"/>
          <p:cNvSpPr>
            <a:spLocks noGrp="1"/>
          </p:cNvSpPr>
          <p:nvPr>
            <p:ph sz="half" idx="4294967295"/>
          </p:nvPr>
        </p:nvSpPr>
        <p:spPr>
          <a:xfrm>
            <a:off x="3208542" y="3045348"/>
            <a:ext cx="2611688" cy="5445509"/>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sp>
        <p:nvSpPr>
          <p:cNvPr id="22" name="Rectangle 21"/>
          <p:cNvSpPr/>
          <p:nvPr/>
        </p:nvSpPr>
        <p:spPr>
          <a:xfrm>
            <a:off x="682171" y="1403310"/>
            <a:ext cx="5297716" cy="5047536"/>
          </a:xfrm>
          <a:prstGeom prst="rect">
            <a:avLst/>
          </a:prstGeom>
        </p:spPr>
        <p:txBody>
          <a:bodyPr wrap="square">
            <a:spAutoFit/>
          </a:bodyPr>
          <a:lstStyle/>
          <a:p>
            <a:pPr marL="0">
              <a:buNone/>
            </a:pPr>
            <a:r>
              <a:rPr lang="en-US" sz="1400" b="1" dirty="0" smtClean="0">
                <a:latin typeface="Arial" pitchFamily="34" charset="0"/>
                <a:cs typeface="Arial" pitchFamily="34" charset="0"/>
              </a:rPr>
              <a:t>This guide is created as a resource</a:t>
            </a:r>
            <a:r>
              <a:rPr lang="en-US" sz="1400" dirty="0" smtClean="0">
                <a:latin typeface="Arial" pitchFamily="34" charset="0"/>
                <a:cs typeface="Arial" pitchFamily="34" charset="0"/>
              </a:rPr>
              <a:t> to provide you with a simple overview of the Collaboration for Development (C4D) platform</a:t>
            </a:r>
            <a:r>
              <a:rPr lang="en-US" sz="1400" dirty="0" smtClean="0"/>
              <a:t>.  </a:t>
            </a:r>
          </a:p>
          <a:p>
            <a:pPr marL="0">
              <a:buNone/>
            </a:pPr>
            <a:endParaRPr lang="en-US" sz="1400" dirty="0" smtClean="0">
              <a:latin typeface="Arial" pitchFamily="34" charset="0"/>
              <a:cs typeface="Arial" pitchFamily="34" charset="0"/>
            </a:endParaRPr>
          </a:p>
          <a:p>
            <a:pPr marL="0">
              <a:buNone/>
            </a:pPr>
            <a:r>
              <a:rPr lang="en-US" sz="1400" dirty="0" smtClean="0">
                <a:latin typeface="Arial" pitchFamily="34" charset="0"/>
                <a:cs typeface="Arial" pitchFamily="34" charset="0"/>
              </a:rPr>
              <a:t>Collaboration </a:t>
            </a:r>
            <a:r>
              <a:rPr lang="en-US" sz="1400" dirty="0">
                <a:latin typeface="Arial" pitchFamily="34" charset="0"/>
                <a:cs typeface="Arial" pitchFamily="34" charset="0"/>
              </a:rPr>
              <a:t>for Development (C4D) </a:t>
            </a:r>
            <a:r>
              <a:rPr lang="en-US" sz="1400" dirty="0" smtClean="0">
                <a:latin typeface="Arial" pitchFamily="34" charset="0"/>
                <a:cs typeface="Arial" pitchFamily="34" charset="0"/>
              </a:rPr>
              <a:t>is a </a:t>
            </a:r>
            <a:r>
              <a:rPr lang="en-US" sz="1400" dirty="0">
                <a:latin typeface="Arial" pitchFamily="34" charset="0"/>
                <a:cs typeface="Arial" pitchFamily="34" charset="0"/>
              </a:rPr>
              <a:t>secure social collaboration platform </a:t>
            </a:r>
            <a:r>
              <a:rPr lang="en-US" sz="1400" dirty="0" smtClean="0">
                <a:latin typeface="Arial" pitchFamily="34" charset="0"/>
                <a:cs typeface="Arial" pitchFamily="34" charset="0"/>
              </a:rPr>
              <a:t>focused </a:t>
            </a:r>
            <a:r>
              <a:rPr lang="en-US" sz="1400" dirty="0">
                <a:latin typeface="Arial" pitchFamily="34" charset="0"/>
                <a:cs typeface="Arial" pitchFamily="34" charset="0"/>
              </a:rPr>
              <a:t>on development issues, </a:t>
            </a:r>
            <a:r>
              <a:rPr lang="en-US" sz="1400" dirty="0" smtClean="0">
                <a:latin typeface="Arial" pitchFamily="34" charset="0"/>
                <a:cs typeface="Arial" pitchFamily="34" charset="0"/>
              </a:rPr>
              <a:t>that enables experts and practitioners to conduct online </a:t>
            </a:r>
            <a:r>
              <a:rPr lang="en-US" sz="1400" dirty="0">
                <a:latin typeface="Arial" pitchFamily="34" charset="0"/>
                <a:cs typeface="Arial" pitchFamily="34" charset="0"/>
              </a:rPr>
              <a:t>brainstorming, </a:t>
            </a:r>
            <a:r>
              <a:rPr lang="en-US" sz="1400" dirty="0" smtClean="0">
                <a:latin typeface="Arial" pitchFamily="34" charset="0"/>
                <a:cs typeface="Arial" pitchFamily="34" charset="0"/>
              </a:rPr>
              <a:t>consultations</a:t>
            </a:r>
            <a:r>
              <a:rPr lang="en-US" sz="1400" dirty="0">
                <a:latin typeface="Arial" pitchFamily="34" charset="0"/>
                <a:cs typeface="Arial" pitchFamily="34" charset="0"/>
              </a:rPr>
              <a:t>, discussions, </a:t>
            </a:r>
            <a:r>
              <a:rPr lang="en-US" sz="1400" dirty="0" smtClean="0">
                <a:latin typeface="Arial" pitchFamily="34" charset="0"/>
                <a:cs typeface="Arial" pitchFamily="34" charset="0"/>
              </a:rPr>
              <a:t>knowledge-sharing </a:t>
            </a:r>
            <a:r>
              <a:rPr lang="en-US" sz="1400" dirty="0">
                <a:latin typeface="Arial" pitchFamily="34" charset="0"/>
                <a:cs typeface="Arial" pitchFamily="34" charset="0"/>
              </a:rPr>
              <a:t>and </a:t>
            </a:r>
            <a:r>
              <a:rPr lang="en-US" sz="1400" dirty="0" smtClean="0">
                <a:latin typeface="Arial" pitchFamily="34" charset="0"/>
                <a:cs typeface="Arial" pitchFamily="34" charset="0"/>
              </a:rPr>
              <a:t>learning, and </a:t>
            </a:r>
            <a:r>
              <a:rPr lang="en-US" sz="1400" dirty="0">
                <a:latin typeface="Arial" pitchFamily="34" charset="0"/>
                <a:cs typeface="Arial" pitchFamily="34" charset="0"/>
              </a:rPr>
              <a:t>much </a:t>
            </a:r>
            <a:r>
              <a:rPr lang="en-US" sz="1400" dirty="0" smtClean="0">
                <a:latin typeface="Arial" pitchFamily="34" charset="0"/>
                <a:cs typeface="Arial" pitchFamily="34" charset="0"/>
              </a:rPr>
              <a:t>more.</a:t>
            </a:r>
            <a:endParaRPr lang="en-US" sz="1400" dirty="0">
              <a:latin typeface="Arial" pitchFamily="34" charset="0"/>
              <a:cs typeface="Arial" pitchFamily="34" charset="0"/>
            </a:endParaRPr>
          </a:p>
          <a:p>
            <a:pPr marL="0">
              <a:buNone/>
            </a:pPr>
            <a:endParaRPr lang="en-US" sz="1400" dirty="0" smtClean="0">
              <a:latin typeface="Arial" pitchFamily="34" charset="0"/>
              <a:cs typeface="Arial" pitchFamily="34" charset="0"/>
            </a:endParaRPr>
          </a:p>
          <a:p>
            <a:pPr marL="0">
              <a:buNone/>
            </a:pPr>
            <a:endParaRPr lang="en-US" sz="1400" dirty="0" smtClean="0">
              <a:latin typeface="Arial" pitchFamily="34" charset="0"/>
              <a:cs typeface="Arial" pitchFamily="34" charset="0"/>
            </a:endParaRPr>
          </a:p>
          <a:p>
            <a:pPr marL="0">
              <a:buNone/>
            </a:pPr>
            <a:r>
              <a:rPr lang="en-US" sz="1400" dirty="0" smtClean="0">
                <a:latin typeface="Arial" pitchFamily="34" charset="0"/>
                <a:cs typeface="Arial" pitchFamily="34" charset="0"/>
              </a:rPr>
              <a:t>You are encouraged to familiarize yourself with the platform by walking through the main features.</a:t>
            </a:r>
          </a:p>
          <a:p>
            <a:pPr marL="0">
              <a:buNone/>
            </a:pPr>
            <a:endParaRPr lang="en-US" sz="1400" dirty="0" smtClean="0">
              <a:latin typeface="Arial" pitchFamily="34" charset="0"/>
              <a:cs typeface="Arial" pitchFamily="34" charset="0"/>
            </a:endParaRPr>
          </a:p>
          <a:p>
            <a:pPr lvl="1">
              <a:buNone/>
            </a:pPr>
            <a:endParaRPr lang="en-US" sz="1400" dirty="0" smtClean="0">
              <a:latin typeface="Arial" pitchFamily="34" charset="0"/>
              <a:cs typeface="Arial" pitchFamily="34" charset="0"/>
            </a:endParaRPr>
          </a:p>
          <a:p>
            <a:pPr lvl="1">
              <a:buBlip>
                <a:blip r:embed="rId2"/>
              </a:buBlip>
            </a:pPr>
            <a:endParaRPr lang="en-US" sz="1400" dirty="0" smtClean="0">
              <a:latin typeface="Arial" pitchFamily="34" charset="0"/>
              <a:cs typeface="Arial" pitchFamily="34" charset="0"/>
            </a:endParaRPr>
          </a:p>
          <a:p>
            <a:pPr marL="0"/>
            <a:endParaRPr lang="en-US" sz="1400" dirty="0" smtClean="0">
              <a:latin typeface="Arial" pitchFamily="34" charset="0"/>
              <a:cs typeface="Arial" pitchFamily="34" charset="0"/>
            </a:endParaRPr>
          </a:p>
          <a:p>
            <a:pPr marL="0"/>
            <a:endParaRPr lang="en-US" sz="1400" dirty="0" smtClean="0">
              <a:latin typeface="Arial" pitchFamily="34" charset="0"/>
              <a:cs typeface="Arial"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i</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588226" y="8779077"/>
            <a:ext cx="1413272" cy="334427"/>
          </a:xfrm>
        </p:spPr>
        <p:txBody>
          <a:bodyPr/>
          <a:lstStyle/>
          <a:p>
            <a:pPr>
              <a:defRPr/>
            </a:pPr>
            <a:fld id="{9E2752B4-7BA7-4EF0-819F-216C16F1BE65}" type="slidenum">
              <a:rPr lang="en-US" smtClean="0"/>
              <a:pPr>
                <a:defRPr/>
              </a:pPr>
              <a:t>20</a:t>
            </a:fld>
            <a:endParaRPr lang="en-US" dirty="0"/>
          </a:p>
        </p:txBody>
      </p:sp>
      <p:sp>
        <p:nvSpPr>
          <p:cNvPr id="5" name="Title 1"/>
          <p:cNvSpPr>
            <a:spLocks noGrp="1"/>
          </p:cNvSpPr>
          <p:nvPr>
            <p:ph type="title"/>
          </p:nvPr>
        </p:nvSpPr>
        <p:spPr>
          <a:xfrm>
            <a:off x="567572" y="2978273"/>
            <a:ext cx="5646607" cy="423250"/>
          </a:xfrm>
          <a:solidFill>
            <a:schemeClr val="bg1"/>
          </a:solidFill>
        </p:spPr>
        <p:txBody>
          <a:bodyPr/>
          <a:lstStyle/>
          <a:p>
            <a:r>
              <a:rPr lang="en-US" sz="2000" dirty="0" smtClean="0"/>
              <a:t/>
            </a:r>
            <a:br>
              <a:rPr lang="en-US" sz="2000" dirty="0" smtClean="0"/>
            </a:br>
            <a:r>
              <a:rPr lang="en-US" sz="2000" dirty="0" smtClean="0">
                <a:solidFill>
                  <a:srgbClr val="037567"/>
                </a:solidFill>
              </a:rPr>
              <a:t/>
            </a:r>
            <a:br>
              <a:rPr lang="en-US" sz="2000" dirty="0" smtClean="0">
                <a:solidFill>
                  <a:srgbClr val="037567"/>
                </a:solidFill>
              </a:rPr>
            </a:br>
            <a:r>
              <a:rPr lang="en-US" sz="3600" kern="1200" dirty="0">
                <a:solidFill>
                  <a:srgbClr val="4F7D7C"/>
                </a:solidFill>
                <a:latin typeface="Gill Sans MT" pitchFamily="34" charset="0"/>
                <a:ea typeface="+mn-ea"/>
                <a:cs typeface="+mn-cs"/>
              </a:rPr>
              <a:t>C4D Facilitation Team</a:t>
            </a:r>
            <a:r>
              <a:rPr lang="en-US" sz="3600" dirty="0" smtClean="0"/>
              <a:t/>
            </a:r>
            <a:br>
              <a:rPr lang="en-US" sz="3600" dirty="0" smtClean="0"/>
            </a:br>
            <a:r>
              <a:rPr lang="en-US" sz="3600" dirty="0" smtClean="0"/>
              <a:t/>
            </a:r>
            <a:br>
              <a:rPr lang="en-US" sz="3600" dirty="0" smtClean="0"/>
            </a:br>
            <a:r>
              <a:rPr lang="en-US" sz="3600" dirty="0" smtClean="0"/>
              <a:t>  </a:t>
            </a: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08542" y="4462670"/>
            <a:ext cx="1770962" cy="4028187"/>
          </a:xfrm>
          <a:prstGeom prst="rect">
            <a:avLst/>
          </a:prstGeom>
          <a:ln>
            <a:noFill/>
          </a:ln>
        </p:spPr>
        <p:txBody>
          <a:bodyPr/>
          <a:lstStyle/>
          <a:p>
            <a:pPr marL="228600" indent="-228600">
              <a:buNone/>
            </a:pPr>
            <a:r>
              <a:rPr lang="en-US" sz="900" dirty="0" smtClean="0">
                <a:solidFill>
                  <a:srgbClr val="646464"/>
                </a:solidFill>
                <a:latin typeface="Arial" pitchFamily="34" charset="0"/>
                <a:cs typeface="Arial" pitchFamily="34" charset="0"/>
              </a:rPr>
              <a:t>.</a:t>
            </a:r>
          </a:p>
        </p:txBody>
      </p:sp>
      <p:sp>
        <p:nvSpPr>
          <p:cNvPr id="6" name="Rectangle 5"/>
          <p:cNvSpPr/>
          <p:nvPr/>
        </p:nvSpPr>
        <p:spPr>
          <a:xfrm>
            <a:off x="964097" y="3597964"/>
            <a:ext cx="5247860" cy="892552"/>
          </a:xfrm>
          <a:prstGeom prst="rect">
            <a:avLst/>
          </a:prstGeom>
        </p:spPr>
        <p:txBody>
          <a:bodyPr wrap="square">
            <a:spAutoFit/>
          </a:bodyPr>
          <a:lstStyle/>
          <a:p>
            <a:pPr>
              <a:buNone/>
            </a:pPr>
            <a:r>
              <a:rPr lang="en-US" dirty="0" smtClean="0">
                <a:solidFill>
                  <a:schemeClr val="accent4">
                    <a:lumMod val="75000"/>
                  </a:schemeClr>
                </a:solidFill>
                <a:latin typeface="Arial" pitchFamily="34" charset="0"/>
                <a:cs typeface="Arial" pitchFamily="34" charset="0"/>
              </a:rPr>
              <a:t>To find more help or resources:</a:t>
            </a:r>
          </a:p>
          <a:p>
            <a:pPr marL="285750" indent="-285750">
              <a:buFontTx/>
              <a:buChar char="-"/>
            </a:pPr>
            <a:r>
              <a:rPr lang="en-US" dirty="0" smtClean="0">
                <a:solidFill>
                  <a:schemeClr val="accent4">
                    <a:lumMod val="75000"/>
                  </a:schemeClr>
                </a:solidFill>
                <a:latin typeface="Arial" pitchFamily="34" charset="0"/>
                <a:cs typeface="Arial" pitchFamily="34" charset="0"/>
              </a:rPr>
              <a:t>Access the </a:t>
            </a:r>
            <a:r>
              <a:rPr lang="en-US" dirty="0" smtClean="0">
                <a:solidFill>
                  <a:schemeClr val="accent4">
                    <a:lumMod val="75000"/>
                  </a:schemeClr>
                </a:solidFill>
                <a:latin typeface="Arial" pitchFamily="34" charset="0"/>
                <a:cs typeface="Arial" pitchFamily="34" charset="0"/>
                <a:hlinkClick r:id="rId2"/>
              </a:rPr>
              <a:t>Getting Started </a:t>
            </a:r>
            <a:r>
              <a:rPr lang="en-US" dirty="0" smtClean="0">
                <a:solidFill>
                  <a:schemeClr val="accent4">
                    <a:lumMod val="75000"/>
                  </a:schemeClr>
                </a:solidFill>
                <a:latin typeface="Arial" pitchFamily="34" charset="0"/>
                <a:cs typeface="Arial" pitchFamily="34" charset="0"/>
              </a:rPr>
              <a:t>Page on C4D</a:t>
            </a:r>
          </a:p>
          <a:p>
            <a:pPr marL="285750" indent="-285750">
              <a:buFontTx/>
              <a:buChar char="-"/>
            </a:pPr>
            <a:r>
              <a:rPr lang="en-US" dirty="0" smtClean="0">
                <a:solidFill>
                  <a:schemeClr val="accent4">
                    <a:lumMod val="75000"/>
                  </a:schemeClr>
                </a:solidFill>
                <a:latin typeface="Arial" pitchFamily="34" charset="0"/>
                <a:cs typeface="Arial" pitchFamily="34" charset="0"/>
              </a:rPr>
              <a:t>Contact our team at collab4devadmin@worldbank.org</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8F3E39F-AEA2-4B1F-9CFF-4FFA0155AEA8}" type="slidenum">
              <a:rPr lang="en-US" smtClean="0"/>
              <a:pPr>
                <a:defRPr/>
              </a:pPr>
              <a:t>3</a:t>
            </a:fld>
            <a:endParaRPr lang="en-US" dirty="0"/>
          </a:p>
        </p:txBody>
      </p:sp>
      <p:sp>
        <p:nvSpPr>
          <p:cNvPr id="25" name="Title 1"/>
          <p:cNvSpPr txBox="1">
            <a:spLocks/>
          </p:cNvSpPr>
          <p:nvPr/>
        </p:nvSpPr>
        <p:spPr>
          <a:xfrm>
            <a:off x="666963" y="847679"/>
            <a:ext cx="5646607" cy="423250"/>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br>
              <a:rPr lang="en-US" sz="2000" dirty="0" smtClean="0">
                <a:solidFill>
                  <a:schemeClr val="tx1"/>
                </a:solidFill>
                <a:latin typeface="Arial" pitchFamily="34" charset="0"/>
                <a:cs typeface="Arial" pitchFamily="34" charset="0"/>
              </a:rPr>
            </a:b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sp>
        <p:nvSpPr>
          <p:cNvPr id="26" name="TextBox 25"/>
          <p:cNvSpPr txBox="1"/>
          <p:nvPr/>
        </p:nvSpPr>
        <p:spPr>
          <a:xfrm>
            <a:off x="666963" y="847679"/>
            <a:ext cx="5535094" cy="400110"/>
          </a:xfrm>
          <a:prstGeom prst="rect">
            <a:avLst/>
          </a:prstGeom>
          <a:noFill/>
        </p:spPr>
        <p:txBody>
          <a:bodyPr wrap="square" rtlCol="0">
            <a:spAutoFit/>
          </a:bodyPr>
          <a:lstStyle/>
          <a:p>
            <a:pPr algn="ctr">
              <a:buNone/>
            </a:pPr>
            <a:r>
              <a:rPr lang="en-US" sz="2000" b="1" dirty="0" smtClean="0"/>
              <a:t>Table of Contents </a:t>
            </a:r>
            <a:endParaRPr lang="en-US" sz="2000" b="1" dirty="0"/>
          </a:p>
        </p:txBody>
      </p:sp>
      <p:sp>
        <p:nvSpPr>
          <p:cNvPr id="28" name="Title 1"/>
          <p:cNvSpPr txBox="1">
            <a:spLocks/>
          </p:cNvSpPr>
          <p:nvPr/>
        </p:nvSpPr>
        <p:spPr>
          <a:xfrm>
            <a:off x="3904735" y="6754336"/>
            <a:ext cx="2953265" cy="1549403"/>
          </a:xfrm>
          <a:prstGeom prst="rect">
            <a:avLst/>
          </a:prstGeom>
          <a:solidFill>
            <a:schemeClr val="bg1"/>
          </a:solidFill>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buNone/>
            </a:pPr>
            <a:r>
              <a:rPr lang="en-US" sz="2000" dirty="0" smtClean="0">
                <a:solidFill>
                  <a:schemeClr val="tx1"/>
                </a:solidFill>
                <a:latin typeface="Arial" pitchFamily="34" charset="0"/>
                <a:cs typeface="Arial" pitchFamily="34" charset="0"/>
              </a:rPr>
              <a:t>                        </a:t>
            </a:r>
            <a:endParaRPr lang="en-US" sz="2000" dirty="0">
              <a:solidFill>
                <a:schemeClr val="tx1"/>
              </a:solidFill>
              <a:latin typeface="Arial" pitchFamily="34" charset="0"/>
              <a:cs typeface="Arial" pitchFamily="34" charset="0"/>
            </a:endParaRPr>
          </a:p>
        </p:txBody>
      </p:sp>
      <p:pic>
        <p:nvPicPr>
          <p:cNvPr id="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Table 30"/>
          <p:cNvGraphicFramePr>
            <a:graphicFrameLocks noGrp="1"/>
          </p:cNvGraphicFramePr>
          <p:nvPr>
            <p:extLst>
              <p:ext uri="{D42A27DB-BD31-4B8C-83A1-F6EECF244321}">
                <p14:modId xmlns:p14="http://schemas.microsoft.com/office/powerpoint/2010/main" val="2905334765"/>
              </p:ext>
            </p:extLst>
          </p:nvPr>
        </p:nvGraphicFramePr>
        <p:xfrm>
          <a:off x="383059" y="1303062"/>
          <a:ext cx="6030098" cy="6471920"/>
        </p:xfrm>
        <a:graphic>
          <a:graphicData uri="http://schemas.openxmlformats.org/drawingml/2006/table">
            <a:tbl>
              <a:tblPr firstRow="1" bandRow="1">
                <a:tableStyleId>{2D5ABB26-0587-4C30-8999-92F81FD0307C}</a:tableStyleId>
              </a:tblPr>
              <a:tblGrid>
                <a:gridCol w="5523471"/>
                <a:gridCol w="506627"/>
              </a:tblGrid>
              <a:tr h="370840">
                <a:tc>
                  <a:txBody>
                    <a:bodyPr/>
                    <a:lstStyle/>
                    <a:p>
                      <a:r>
                        <a:rPr lang="en-US" dirty="0" smtClean="0"/>
                        <a:t>Accessing  and  discovering</a:t>
                      </a:r>
                      <a:r>
                        <a:rPr lang="en-US" baseline="0" dirty="0" smtClean="0"/>
                        <a:t> </a:t>
                      </a:r>
                      <a:r>
                        <a:rPr lang="en-US" dirty="0" smtClean="0"/>
                        <a:t>C4D……………………………….</a:t>
                      </a:r>
                      <a:endParaRPr lang="en-US" dirty="0"/>
                    </a:p>
                  </a:txBody>
                  <a:tcPr/>
                </a:tc>
                <a:tc>
                  <a:txBody>
                    <a:bodyPr/>
                    <a:lstStyle/>
                    <a:p>
                      <a:r>
                        <a:rPr lang="en-US" dirty="0" smtClean="0"/>
                        <a:t>1</a:t>
                      </a:r>
                      <a:endParaRPr lang="en-US" dirty="0"/>
                    </a:p>
                  </a:txBody>
                  <a:tcPr/>
                </a:tc>
              </a:tr>
              <a:tr h="370840">
                <a:tc>
                  <a:txBody>
                    <a:bodyPr/>
                    <a:lstStyle/>
                    <a:p>
                      <a:r>
                        <a:rPr lang="en-US" dirty="0" smtClean="0"/>
                        <a:t>Creating a Personal Profile ………………………………………</a:t>
                      </a:r>
                      <a:endParaRPr lang="en-US" dirty="0"/>
                    </a:p>
                  </a:txBody>
                  <a:tcPr/>
                </a:tc>
                <a:tc>
                  <a:txBody>
                    <a:bodyPr/>
                    <a:lstStyle/>
                    <a:p>
                      <a:r>
                        <a:rPr lang="en-US" dirty="0" smtClean="0"/>
                        <a:t>2</a:t>
                      </a:r>
                      <a:endParaRPr lang="en-US" dirty="0"/>
                    </a:p>
                  </a:txBody>
                  <a:tcPr/>
                </a:tc>
              </a:tr>
              <a:tr h="370840">
                <a:tc>
                  <a:txBody>
                    <a:bodyPr/>
                    <a:lstStyle/>
                    <a:p>
                      <a:r>
                        <a:rPr lang="en-US" dirty="0" smtClean="0"/>
                        <a:t>Participate in an existing Discussion</a:t>
                      </a:r>
                      <a:r>
                        <a:rPr lang="en-US" baseline="0" dirty="0" smtClean="0"/>
                        <a:t> or create a new one</a:t>
                      </a:r>
                      <a:r>
                        <a:rPr lang="en-US" dirty="0" smtClean="0"/>
                        <a:t> ……………………………………………………………………</a:t>
                      </a:r>
                      <a:endParaRPr lang="en-US" dirty="0"/>
                    </a:p>
                  </a:txBody>
                  <a:tcPr/>
                </a:tc>
                <a:tc>
                  <a:txBody>
                    <a:bodyPr/>
                    <a:lstStyle/>
                    <a:p>
                      <a:endParaRPr lang="en-US" dirty="0" smtClean="0"/>
                    </a:p>
                    <a:p>
                      <a:r>
                        <a:rPr lang="en-US" dirty="0" smtClean="0"/>
                        <a:t>3</a:t>
                      </a:r>
                      <a:endParaRPr lang="en-US" dirty="0"/>
                    </a:p>
                  </a:txBody>
                  <a:tcPr/>
                </a:tc>
              </a:tr>
              <a:tr h="370840">
                <a:tc>
                  <a:txBody>
                    <a:bodyPr/>
                    <a:lstStyle/>
                    <a:p>
                      <a:r>
                        <a:rPr lang="en-US" dirty="0" smtClean="0"/>
                        <a:t>Create a Document</a:t>
                      </a:r>
                      <a:r>
                        <a:rPr lang="en-US" baseline="0" dirty="0" smtClean="0"/>
                        <a:t> </a:t>
                      </a:r>
                      <a:r>
                        <a:rPr lang="en-US" dirty="0" smtClean="0"/>
                        <a:t>…………………….……………………………</a:t>
                      </a:r>
                      <a:endParaRPr lang="en-US" dirty="0"/>
                    </a:p>
                  </a:txBody>
                  <a:tcPr/>
                </a:tc>
                <a:tc>
                  <a:txBody>
                    <a:bodyPr/>
                    <a:lstStyle/>
                    <a:p>
                      <a:r>
                        <a:rPr lang="en-US" dirty="0" smtClean="0"/>
                        <a:t>4</a:t>
                      </a:r>
                      <a:endParaRPr lang="en-US" dirty="0"/>
                    </a:p>
                  </a:txBody>
                  <a:tcPr/>
                </a:tc>
              </a:tr>
              <a:tr h="370840">
                <a:tc>
                  <a:txBody>
                    <a:bodyPr/>
                    <a:lstStyle/>
                    <a:p>
                      <a:r>
                        <a:rPr lang="en-US" dirty="0" smtClean="0"/>
                        <a:t>Managing versions in Documents ….…………………………</a:t>
                      </a:r>
                      <a:endParaRPr lang="en-US" dirty="0"/>
                    </a:p>
                  </a:txBody>
                  <a:tcPr/>
                </a:tc>
                <a:tc>
                  <a:txBody>
                    <a:bodyPr/>
                    <a:lstStyle/>
                    <a:p>
                      <a:r>
                        <a:rPr lang="en-US" dirty="0" smtClean="0"/>
                        <a:t>5</a:t>
                      </a:r>
                      <a:endParaRPr lang="en-US" dirty="0"/>
                    </a:p>
                  </a:txBody>
                  <a:tcPr/>
                </a:tc>
              </a:tr>
              <a:tr h="370840">
                <a:tc>
                  <a:txBody>
                    <a:bodyPr/>
                    <a:lstStyle/>
                    <a:p>
                      <a:r>
                        <a:rPr lang="en-US" dirty="0" smtClean="0"/>
                        <a:t>Create  Blogs</a:t>
                      </a:r>
                      <a:r>
                        <a:rPr lang="en-US" baseline="0" dirty="0" smtClean="0"/>
                        <a:t> </a:t>
                      </a:r>
                      <a:r>
                        <a:rPr lang="en-US" dirty="0" smtClean="0"/>
                        <a:t>……………………………………………............</a:t>
                      </a:r>
                      <a:endParaRPr lang="en-US" dirty="0"/>
                    </a:p>
                  </a:txBody>
                  <a:tcPr/>
                </a:tc>
                <a:tc>
                  <a:txBody>
                    <a:bodyPr/>
                    <a:lstStyle/>
                    <a:p>
                      <a:r>
                        <a:rPr lang="en-US" dirty="0" smtClean="0"/>
                        <a:t>6</a:t>
                      </a:r>
                      <a:endParaRPr lang="en-US" dirty="0"/>
                    </a:p>
                  </a:txBody>
                  <a:tcPr/>
                </a:tc>
              </a:tr>
              <a:tr h="370840">
                <a:tc>
                  <a:txBody>
                    <a:bodyPr/>
                    <a:lstStyle/>
                    <a:p>
                      <a:r>
                        <a:rPr lang="en-US" dirty="0" smtClean="0"/>
                        <a:t>Using Tags</a:t>
                      </a:r>
                      <a:r>
                        <a:rPr lang="en-US" baseline="0" dirty="0" smtClean="0"/>
                        <a:t> ………………………………………………………………..</a:t>
                      </a:r>
                      <a:endParaRPr lang="en-US" dirty="0"/>
                    </a:p>
                  </a:txBody>
                  <a:tcPr/>
                </a:tc>
                <a:tc>
                  <a:txBody>
                    <a:bodyPr/>
                    <a:lstStyle/>
                    <a:p>
                      <a:r>
                        <a:rPr lang="en-US" dirty="0" smtClean="0"/>
                        <a:t>7</a:t>
                      </a:r>
                    </a:p>
                  </a:txBody>
                  <a:tcPr/>
                </a:tc>
              </a:tr>
              <a:tr h="370840">
                <a:tc>
                  <a:txBody>
                    <a:bodyPr/>
                    <a:lstStyle/>
                    <a:p>
                      <a:r>
                        <a:rPr lang="en-US" baseline="0" dirty="0" smtClean="0"/>
                        <a:t>Connection Stream …………………….......................</a:t>
                      </a:r>
                      <a:endParaRPr lang="en-US" dirty="0"/>
                    </a:p>
                  </a:txBody>
                  <a:tcPr/>
                </a:tc>
                <a:tc>
                  <a:txBody>
                    <a:bodyPr/>
                    <a:lstStyle/>
                    <a:p>
                      <a:r>
                        <a:rPr lang="en-US" dirty="0" smtClean="0"/>
                        <a:t>8</a:t>
                      </a:r>
                    </a:p>
                  </a:txBody>
                  <a:tcPr/>
                </a:tc>
              </a:tr>
              <a:tr h="370840">
                <a:tc>
                  <a:txBody>
                    <a:bodyPr/>
                    <a:lstStyle/>
                    <a:p>
                      <a:r>
                        <a:rPr lang="en-US" dirty="0" smtClean="0"/>
                        <a:t>Upload Photos …………………………….......................</a:t>
                      </a:r>
                      <a:endParaRPr lang="en-US" dirty="0"/>
                    </a:p>
                  </a:txBody>
                  <a:tcPr/>
                </a:tc>
                <a:tc>
                  <a:txBody>
                    <a:bodyPr/>
                    <a:lstStyle/>
                    <a:p>
                      <a:r>
                        <a:rPr lang="en-US" dirty="0" smtClean="0"/>
                        <a:t>9</a:t>
                      </a:r>
                    </a:p>
                  </a:txBody>
                  <a:tcPr/>
                </a:tc>
              </a:tr>
              <a:tr h="370840">
                <a:tc>
                  <a:txBody>
                    <a:bodyPr/>
                    <a:lstStyle/>
                    <a:p>
                      <a:r>
                        <a:rPr lang="en-US" dirty="0" smtClean="0"/>
                        <a:t>Activity …………………………………………………………………….</a:t>
                      </a:r>
                      <a:endParaRPr lang="en-US" dirty="0"/>
                    </a:p>
                  </a:txBody>
                  <a:tcPr/>
                </a:tc>
                <a:tc>
                  <a:txBody>
                    <a:bodyPr/>
                    <a:lstStyle/>
                    <a:p>
                      <a:r>
                        <a:rPr lang="en-US" dirty="0" smtClean="0"/>
                        <a:t>10</a:t>
                      </a:r>
                    </a:p>
                  </a:txBody>
                  <a:tcPr/>
                </a:tc>
              </a:tr>
              <a:tr h="370840">
                <a:tc>
                  <a:txBody>
                    <a:bodyPr/>
                    <a:lstStyle/>
                    <a:p>
                      <a:r>
                        <a:rPr lang="en-US" dirty="0" smtClean="0"/>
                        <a:t>Inbox </a:t>
                      </a:r>
                      <a:r>
                        <a:rPr lang="en-US" baseline="0" dirty="0" smtClean="0"/>
                        <a:t>&amp; Actions …………</a:t>
                      </a:r>
                      <a:r>
                        <a:rPr lang="en-US" dirty="0" smtClean="0"/>
                        <a:t>……………………………</a:t>
                      </a:r>
                      <a:r>
                        <a:rPr lang="en-US" baseline="0" dirty="0" smtClean="0"/>
                        <a:t> </a:t>
                      </a:r>
                      <a:endParaRPr lang="en-US" dirty="0"/>
                    </a:p>
                  </a:txBody>
                  <a:tcPr/>
                </a:tc>
                <a:tc>
                  <a:txBody>
                    <a:bodyPr/>
                    <a:lstStyle/>
                    <a:p>
                      <a:r>
                        <a:rPr lang="en-US" dirty="0" smtClean="0"/>
                        <a:t>11</a:t>
                      </a:r>
                    </a:p>
                  </a:txBody>
                  <a:tcPr/>
                </a:tc>
              </a:tr>
              <a:tr h="370840">
                <a:tc>
                  <a:txBody>
                    <a:bodyPr/>
                    <a:lstStyle/>
                    <a:p>
                      <a:r>
                        <a:rPr lang="en-US" sz="1800" kern="1200" dirty="0" smtClean="0">
                          <a:effectLst/>
                        </a:rPr>
                        <a:t>Status Update, Share, @Mention, Like and Direct Messages ……………</a:t>
                      </a:r>
                      <a:r>
                        <a:rPr lang="en-US" dirty="0" smtClean="0"/>
                        <a:t>…………………………………………………….</a:t>
                      </a:r>
                      <a:endParaRPr lang="en-US" dirty="0"/>
                    </a:p>
                  </a:txBody>
                  <a:tcPr/>
                </a:tc>
                <a:tc>
                  <a:txBody>
                    <a:bodyPr/>
                    <a:lstStyle/>
                    <a:p>
                      <a:r>
                        <a:rPr lang="en-US" dirty="0" smtClean="0"/>
                        <a:t>12</a:t>
                      </a:r>
                    </a:p>
                  </a:txBody>
                  <a:tcPr/>
                </a:tc>
              </a:tr>
              <a:tr h="370840">
                <a:tc>
                  <a:txBody>
                    <a:bodyPr/>
                    <a:lstStyle/>
                    <a:p>
                      <a:r>
                        <a:rPr lang="en-US" dirty="0" smtClean="0"/>
                        <a:t>Create Content by</a:t>
                      </a:r>
                      <a:r>
                        <a:rPr lang="en-US" baseline="0" dirty="0" smtClean="0"/>
                        <a:t> Email ………</a:t>
                      </a:r>
                      <a:r>
                        <a:rPr lang="en-US" dirty="0" smtClean="0"/>
                        <a:t>…………………………………</a:t>
                      </a:r>
                      <a:endParaRPr lang="en-US" dirty="0"/>
                    </a:p>
                  </a:txBody>
                  <a:tcPr/>
                </a:tc>
                <a:tc>
                  <a:txBody>
                    <a:bodyPr/>
                    <a:lstStyle/>
                    <a:p>
                      <a:r>
                        <a:rPr lang="en-US" dirty="0" smtClean="0"/>
                        <a:t>13</a:t>
                      </a:r>
                    </a:p>
                  </a:txBody>
                  <a:tcPr/>
                </a:tc>
              </a:tr>
              <a:tr h="370840">
                <a:tc>
                  <a:txBody>
                    <a:bodyPr/>
                    <a:lstStyle/>
                    <a:p>
                      <a:r>
                        <a:rPr lang="en-US" dirty="0" smtClean="0"/>
                        <a:t>Access from Mobile …………………………………………………</a:t>
                      </a:r>
                      <a:endParaRPr lang="en-US" dirty="0"/>
                    </a:p>
                  </a:txBody>
                  <a:tcPr/>
                </a:tc>
                <a:tc>
                  <a:txBody>
                    <a:bodyPr/>
                    <a:lstStyle/>
                    <a:p>
                      <a:r>
                        <a:rPr lang="en-US" dirty="0" smtClean="0"/>
                        <a:t>14</a:t>
                      </a:r>
                    </a:p>
                  </a:txBody>
                  <a:tcPr/>
                </a:tc>
              </a:tr>
              <a:tr h="370840">
                <a:tc>
                  <a:txBody>
                    <a:bodyPr/>
                    <a:lstStyle/>
                    <a:p>
                      <a:r>
                        <a:rPr lang="en-US" dirty="0" smtClean="0"/>
                        <a:t>Email</a:t>
                      </a:r>
                      <a:r>
                        <a:rPr lang="en-US" baseline="0" dirty="0" smtClean="0"/>
                        <a:t> Notification …………………………</a:t>
                      </a:r>
                      <a:r>
                        <a:rPr lang="en-US" dirty="0" smtClean="0"/>
                        <a:t>…………………………</a:t>
                      </a:r>
                      <a:endParaRPr lang="en-US" dirty="0"/>
                    </a:p>
                  </a:txBody>
                  <a:tcPr/>
                </a:tc>
                <a:tc>
                  <a:txBody>
                    <a:bodyPr/>
                    <a:lstStyle/>
                    <a:p>
                      <a:r>
                        <a:rPr lang="en-US" dirty="0" smtClean="0"/>
                        <a:t>15</a:t>
                      </a:r>
                    </a:p>
                  </a:txBody>
                  <a:tcPr/>
                </a:tc>
              </a:tr>
              <a:tr h="370840">
                <a:tc>
                  <a:txBody>
                    <a:bodyPr/>
                    <a:lstStyle/>
                    <a:p>
                      <a:r>
                        <a:rPr lang="en-US" dirty="0" smtClean="0"/>
                        <a:t>Search ……………………………………………………………………..</a:t>
                      </a:r>
                      <a:endParaRPr lang="en-US" dirty="0"/>
                    </a:p>
                  </a:txBody>
                  <a:tcPr/>
                </a:tc>
                <a:tc>
                  <a:txBody>
                    <a:bodyPr/>
                    <a:lstStyle/>
                    <a:p>
                      <a:r>
                        <a:rPr lang="en-US" dirty="0" smtClean="0"/>
                        <a:t>16</a:t>
                      </a:r>
                    </a:p>
                  </a:txBody>
                  <a:tcPr/>
                </a:tc>
              </a:tr>
            </a:tbl>
          </a:graphicData>
        </a:graphic>
      </p:graphicFrame>
    </p:spTree>
    <p:extLst>
      <p:ext uri="{BB962C8B-B14F-4D97-AF65-F5344CB8AC3E}">
        <p14:creationId xmlns:p14="http://schemas.microsoft.com/office/powerpoint/2010/main" val="142264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4</a:t>
            </a:fld>
            <a:endParaRPr lang="en-US" dirty="0"/>
          </a:p>
        </p:txBody>
      </p:sp>
      <p:sp>
        <p:nvSpPr>
          <p:cNvPr id="5" name="Title 1"/>
          <p:cNvSpPr>
            <a:spLocks noGrp="1"/>
          </p:cNvSpPr>
          <p:nvPr>
            <p:ph type="title"/>
          </p:nvPr>
        </p:nvSpPr>
        <p:spPr>
          <a:xfrm>
            <a:off x="574216" y="636538"/>
            <a:ext cx="5646607" cy="581109"/>
          </a:xfrm>
          <a:solidFill>
            <a:schemeClr val="bg1"/>
          </a:solidFill>
        </p:spPr>
        <p:txBody>
          <a:bodyPr/>
          <a:lstStyle/>
          <a:p>
            <a:r>
              <a:rPr lang="en-US" sz="1600" dirty="0" smtClean="0">
                <a:solidFill>
                  <a:schemeClr val="tx1"/>
                </a:solidFill>
                <a:latin typeface="Arial" pitchFamily="34" charset="0"/>
                <a:cs typeface="Arial" pitchFamily="34" charset="0"/>
              </a:rPr>
              <a:t>Accessing and discovering C4D</a:t>
            </a: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96092" y="1619748"/>
            <a:ext cx="3228275" cy="6906414"/>
          </a:xfrm>
          <a:prstGeom prst="rect">
            <a:avLst/>
          </a:prstGeom>
          <a:effectLst>
            <a:outerShdw blurRad="50800" dist="50800" dir="5400000" algn="ctr" rotWithShape="0">
              <a:schemeClr val="bg1"/>
            </a:outerShdw>
          </a:effectLst>
        </p:spPr>
        <p:txBody>
          <a:bodyPr/>
          <a:lstStyle/>
          <a:p>
            <a:pPr marL="228600" indent="-228600">
              <a:buNone/>
            </a:pPr>
            <a:r>
              <a:rPr lang="en-US" sz="1200" b="1" dirty="0" smtClean="0">
                <a:latin typeface="Arial" pitchFamily="34" charset="0"/>
                <a:cs typeface="Arial" pitchFamily="34" charset="0"/>
              </a:rPr>
              <a:t>1. Access C4D</a:t>
            </a:r>
          </a:p>
          <a:p>
            <a:pPr marL="228600" indent="-228600">
              <a:buNone/>
            </a:pPr>
            <a:endParaRPr lang="en-US" sz="1200" b="1" dirty="0" smtClean="0">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access the platform  type in your browser: </a:t>
            </a:r>
          </a:p>
          <a:p>
            <a:pPr marL="228600" indent="-228600">
              <a:buNone/>
            </a:pPr>
            <a:r>
              <a:rPr lang="en-US" sz="900" dirty="0" smtClean="0">
                <a:solidFill>
                  <a:srgbClr val="646464"/>
                </a:solidFill>
                <a:latin typeface="Arial" pitchFamily="34" charset="0"/>
                <a:cs typeface="Arial" pitchFamily="34" charset="0"/>
              </a:rPr>
              <a:t>http://collaboration.worldbank.org</a:t>
            </a:r>
            <a:endParaRPr lang="en-US" sz="900" b="1" dirty="0" smtClean="0">
              <a:latin typeface="Arial" pitchFamily="34" charset="0"/>
              <a:cs typeface="Arial" pitchFamily="34" charset="0"/>
            </a:endParaRPr>
          </a:p>
          <a:p>
            <a:pPr marL="228600" indent="-228600">
              <a:buNone/>
            </a:pPr>
            <a:endParaRPr lang="en-US" sz="900" b="1" dirty="0" smtClean="0">
              <a:latin typeface="Arial" pitchFamily="34" charset="0"/>
              <a:cs typeface="Arial" pitchFamily="34" charset="0"/>
            </a:endParaRPr>
          </a:p>
          <a:p>
            <a:pPr marL="228600" lvl="0" indent="-228600">
              <a:buNone/>
            </a:pPr>
            <a:r>
              <a:rPr lang="en-US" sz="1200" b="1" dirty="0">
                <a:solidFill>
                  <a:srgbClr val="000000"/>
                </a:solidFill>
                <a:latin typeface="Arial" pitchFamily="34" charset="0"/>
                <a:cs typeface="Arial" pitchFamily="34" charset="0"/>
              </a:rPr>
              <a:t>2. </a:t>
            </a:r>
            <a:r>
              <a:rPr lang="en-US" sz="1200" b="1" dirty="0" smtClean="0">
                <a:solidFill>
                  <a:srgbClr val="000000"/>
                </a:solidFill>
                <a:latin typeface="Arial" pitchFamily="34" charset="0"/>
                <a:cs typeface="Arial" pitchFamily="34" charset="0"/>
              </a:rPr>
              <a:t>Log into C4D</a:t>
            </a:r>
          </a:p>
          <a:p>
            <a:pPr marL="228600" lvl="0" indent="-228600">
              <a:buNone/>
            </a:pPr>
            <a:endParaRPr lang="en-US" sz="1200" b="1" dirty="0">
              <a:solidFill>
                <a:srgbClr val="000000"/>
              </a:solidFill>
              <a:latin typeface="Arial" pitchFamily="34" charset="0"/>
              <a:cs typeface="Arial" pitchFamily="34" charset="0"/>
            </a:endParaRPr>
          </a:p>
          <a:p>
            <a:r>
              <a:rPr lang="en-US" sz="900" b="1" i="1" dirty="0">
                <a:solidFill>
                  <a:srgbClr val="646464"/>
                </a:solidFill>
                <a:latin typeface="Arial" pitchFamily="34" charset="0"/>
                <a:cs typeface="Arial" pitchFamily="34" charset="0"/>
              </a:rPr>
              <a:t>World Bank Staff:  </a:t>
            </a:r>
            <a:r>
              <a:rPr lang="en-US" sz="900" dirty="0">
                <a:solidFill>
                  <a:srgbClr val="646464"/>
                </a:solidFill>
                <a:latin typeface="Arial" pitchFamily="34" charset="0"/>
                <a:cs typeface="Arial" pitchFamily="34" charset="0"/>
              </a:rPr>
              <a:t>On the upper white box on the log-in page click on the red log-in tab. Once on the log-in page enter your UPI and Passkey</a:t>
            </a:r>
            <a:r>
              <a:rPr lang="en-US" sz="900" dirty="0" smtClean="0">
                <a:solidFill>
                  <a:srgbClr val="646464"/>
                </a:solidFill>
                <a:latin typeface="Arial" pitchFamily="34" charset="0"/>
                <a:cs typeface="Arial" pitchFamily="34" charset="0"/>
              </a:rPr>
              <a:t>.</a:t>
            </a:r>
          </a:p>
          <a:p>
            <a:pPr marL="0" indent="0">
              <a:buNone/>
            </a:pPr>
            <a:endParaRPr lang="en-US" sz="900" dirty="0">
              <a:solidFill>
                <a:srgbClr val="646464"/>
              </a:solidFill>
              <a:latin typeface="Arial" pitchFamily="34" charset="0"/>
              <a:cs typeface="Arial" pitchFamily="34" charset="0"/>
            </a:endParaRPr>
          </a:p>
          <a:p>
            <a:r>
              <a:rPr lang="en-US" sz="900" b="1" i="1" dirty="0">
                <a:solidFill>
                  <a:srgbClr val="646464"/>
                </a:solidFill>
                <a:latin typeface="Arial" pitchFamily="34" charset="0"/>
                <a:cs typeface="Arial" pitchFamily="34" charset="0"/>
              </a:rPr>
              <a:t>External Members</a:t>
            </a:r>
            <a:r>
              <a:rPr lang="en-US" sz="900" dirty="0">
                <a:solidFill>
                  <a:srgbClr val="646464"/>
                </a:solidFill>
                <a:latin typeface="Arial" pitchFamily="34" charset="0"/>
                <a:cs typeface="Arial" pitchFamily="34" charset="0"/>
              </a:rPr>
              <a:t>: On the lower </a:t>
            </a:r>
            <a:r>
              <a:rPr lang="en-US" sz="900" dirty="0" smtClean="0">
                <a:solidFill>
                  <a:srgbClr val="646464"/>
                </a:solidFill>
                <a:latin typeface="Arial" pitchFamily="34" charset="0"/>
                <a:cs typeface="Arial" pitchFamily="34" charset="0"/>
              </a:rPr>
              <a:t>right corner </a:t>
            </a:r>
            <a:r>
              <a:rPr lang="en-US" sz="900" dirty="0">
                <a:solidFill>
                  <a:srgbClr val="646464"/>
                </a:solidFill>
                <a:latin typeface="Arial" pitchFamily="34" charset="0"/>
                <a:cs typeface="Arial" pitchFamily="34" charset="0"/>
              </a:rPr>
              <a:t>of the log-in page, enter your email address and click on the Confirm Address button below. An email confirmation will be sent with a token. Click on the link provided in the email and create a log-in and password. Use the log-in and password to sign in under </a:t>
            </a:r>
            <a:r>
              <a:rPr lang="en-US" sz="900" dirty="0" smtClean="0">
                <a:solidFill>
                  <a:srgbClr val="646464"/>
                </a:solidFill>
                <a:latin typeface="Arial" pitchFamily="34" charset="0"/>
                <a:cs typeface="Arial" pitchFamily="34" charset="0"/>
              </a:rPr>
              <a:t>Log in to C4D for </a:t>
            </a:r>
            <a:r>
              <a:rPr lang="en-US" sz="900" dirty="0">
                <a:solidFill>
                  <a:srgbClr val="646464"/>
                </a:solidFill>
                <a:latin typeface="Arial" pitchFamily="34" charset="0"/>
                <a:cs typeface="Arial" pitchFamily="34" charset="0"/>
              </a:rPr>
              <a:t>future visits. </a:t>
            </a:r>
          </a:p>
          <a:p>
            <a:pPr marL="228600" indent="-228600">
              <a:buNone/>
            </a:pPr>
            <a:endParaRPr lang="en-US" sz="9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3</a:t>
            </a:r>
            <a:r>
              <a:rPr lang="en-US" sz="1200" b="1" dirty="0" smtClean="0">
                <a:latin typeface="Arial" pitchFamily="34" charset="0"/>
                <a:cs typeface="Arial" pitchFamily="34" charset="0"/>
              </a:rPr>
              <a:t>. Explore the Menu</a:t>
            </a:r>
          </a:p>
          <a:p>
            <a:pPr marL="228600" indent="-228600">
              <a:buNone/>
            </a:pPr>
            <a:endParaRPr lang="en-US" sz="1200" b="1" dirty="0" smtClean="0">
              <a:latin typeface="Arial" pitchFamily="34" charset="0"/>
              <a:cs typeface="Arial" pitchFamily="34" charset="0"/>
            </a:endParaRPr>
          </a:p>
          <a:p>
            <a:pPr marL="228600" indent="-228600">
              <a:spcBef>
                <a:spcPts val="216"/>
              </a:spcBef>
              <a:buNone/>
            </a:pPr>
            <a:r>
              <a:rPr lang="en-US" sz="900" b="1" dirty="0" smtClean="0">
                <a:solidFill>
                  <a:srgbClr val="646464"/>
                </a:solidFill>
                <a:latin typeface="Arial" pitchFamily="34" charset="0"/>
                <a:cs typeface="Arial" pitchFamily="34" charset="0"/>
              </a:rPr>
              <a:t>Inbox &amp; Activity</a:t>
            </a:r>
            <a:r>
              <a:rPr lang="en-US" sz="900" dirty="0" smtClean="0">
                <a:solidFill>
                  <a:srgbClr val="646464"/>
                </a:solidFill>
                <a:latin typeface="Arial" pitchFamily="34" charset="0"/>
                <a:cs typeface="Arial" pitchFamily="34" charset="0"/>
              </a:rPr>
              <a:t>: captures activity for people and groups you follow</a:t>
            </a:r>
          </a:p>
          <a:p>
            <a:pPr marL="0" indent="0">
              <a:spcBef>
                <a:spcPts val="216"/>
              </a:spcBef>
              <a:buNone/>
            </a:pPr>
            <a:r>
              <a:rPr lang="en-US" sz="900" b="1" dirty="0" smtClean="0">
                <a:solidFill>
                  <a:srgbClr val="646464"/>
                </a:solidFill>
                <a:latin typeface="Arial" pitchFamily="34" charset="0"/>
                <a:cs typeface="Arial" pitchFamily="34" charset="0"/>
              </a:rPr>
              <a:t>View Profile</a:t>
            </a:r>
            <a:r>
              <a:rPr lang="en-US" sz="900" dirty="0" smtClean="0">
                <a:solidFill>
                  <a:srgbClr val="646464"/>
                </a:solidFill>
                <a:latin typeface="Arial" pitchFamily="34" charset="0"/>
                <a:cs typeface="Arial" pitchFamily="34" charset="0"/>
              </a:rPr>
              <a:t>: shows your profile as it will be seen by the community</a:t>
            </a:r>
          </a:p>
          <a:p>
            <a:pPr marL="0" indent="-228600">
              <a:buNone/>
            </a:pPr>
            <a:r>
              <a:rPr lang="en-US" sz="900" b="1" dirty="0" smtClean="0">
                <a:solidFill>
                  <a:srgbClr val="646464"/>
                </a:solidFill>
                <a:latin typeface="Arial" pitchFamily="34" charset="0"/>
                <a:cs typeface="Arial" pitchFamily="34" charset="0"/>
              </a:rPr>
              <a:t>Edit Profile</a:t>
            </a:r>
            <a:r>
              <a:rPr lang="en-US" sz="900" dirty="0" smtClean="0">
                <a:solidFill>
                  <a:srgbClr val="646464"/>
                </a:solidFill>
                <a:latin typeface="Arial" pitchFamily="34" charset="0"/>
                <a:cs typeface="Arial" pitchFamily="34" charset="0"/>
              </a:rPr>
              <a:t>: allows you to update your profile information avatar and privacy settings</a:t>
            </a:r>
          </a:p>
          <a:p>
            <a:pPr marL="0" indent="-228600">
              <a:buNone/>
            </a:pPr>
            <a:r>
              <a:rPr lang="en-US" sz="900" b="1" dirty="0" smtClean="0">
                <a:solidFill>
                  <a:srgbClr val="646464"/>
                </a:solidFill>
                <a:latin typeface="Arial" pitchFamily="34" charset="0"/>
                <a:cs typeface="Arial" pitchFamily="34" charset="0"/>
              </a:rPr>
              <a:t>Preferences: </a:t>
            </a:r>
            <a:r>
              <a:rPr lang="en-US" sz="900" dirty="0" smtClean="0">
                <a:solidFill>
                  <a:srgbClr val="646464"/>
                </a:solidFill>
                <a:latin typeface="Arial" pitchFamily="34" charset="0"/>
                <a:cs typeface="Arial" pitchFamily="34" charset="0"/>
              </a:rPr>
              <a:t>allows you to set your email preferences, pair your mobile device </a:t>
            </a:r>
          </a:p>
          <a:p>
            <a:pPr marL="228600" indent="-228600">
              <a:buNone/>
            </a:pPr>
            <a:r>
              <a:rPr lang="en-US" sz="900" b="1" dirty="0" smtClean="0">
                <a:solidFill>
                  <a:srgbClr val="646464"/>
                </a:solidFill>
                <a:latin typeface="Arial" pitchFamily="34" charset="0"/>
                <a:cs typeface="Arial" pitchFamily="34" charset="0"/>
              </a:rPr>
              <a:t>Jive Help: </a:t>
            </a:r>
            <a:r>
              <a:rPr lang="en-US" sz="900" dirty="0" smtClean="0">
                <a:solidFill>
                  <a:srgbClr val="646464"/>
                </a:solidFill>
                <a:latin typeface="Arial" pitchFamily="34" charset="0"/>
                <a:cs typeface="Arial" pitchFamily="34" charset="0"/>
              </a:rPr>
              <a:t>takes you to Jive help manual</a:t>
            </a:r>
            <a:endParaRPr lang="en-US" sz="900" dirty="0">
              <a:latin typeface="Arial" pitchFamily="34" charset="0"/>
              <a:cs typeface="Arial" pitchFamily="34" charset="0"/>
            </a:endParaRPr>
          </a:p>
          <a:p>
            <a:pPr marL="228600" indent="-228600">
              <a:buNone/>
            </a:pPr>
            <a:r>
              <a:rPr lang="en-US" sz="900" b="1" dirty="0" smtClean="0">
                <a:solidFill>
                  <a:srgbClr val="646464"/>
                </a:solidFill>
                <a:latin typeface="Arial" pitchFamily="34" charset="0"/>
                <a:cs typeface="Arial" pitchFamily="34" charset="0"/>
              </a:rPr>
              <a:t>Calendar</a:t>
            </a:r>
            <a:r>
              <a:rPr lang="en-US" sz="900" dirty="0" smtClean="0">
                <a:solidFill>
                  <a:srgbClr val="646464"/>
                </a:solidFill>
                <a:latin typeface="Arial" pitchFamily="34" charset="0"/>
                <a:cs typeface="Arial" pitchFamily="34" charset="0"/>
              </a:rPr>
              <a:t>: shows events you are scheduled to attend</a:t>
            </a:r>
            <a:endParaRPr lang="en-US" sz="9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4</a:t>
            </a:r>
            <a:r>
              <a:rPr lang="en-US" sz="1200" b="1" dirty="0" smtClean="0">
                <a:latin typeface="Arial" pitchFamily="34" charset="0"/>
                <a:cs typeface="Arial" pitchFamily="34" charset="0"/>
              </a:rPr>
              <a:t>. Discover C4D</a:t>
            </a:r>
          </a:p>
          <a:p>
            <a:pPr marL="228600" indent="-228600">
              <a:buNone/>
            </a:pPr>
            <a:endParaRPr lang="en-US" sz="1200" b="1" dirty="0" smtClean="0">
              <a:latin typeface="Arial" pitchFamily="34" charset="0"/>
              <a:cs typeface="Arial" pitchFamily="34" charset="0"/>
            </a:endParaRPr>
          </a:p>
          <a:p>
            <a:pPr marL="0" indent="0">
              <a:buNone/>
            </a:pPr>
            <a:r>
              <a:rPr lang="en-US" sz="900" dirty="0" smtClean="0">
                <a:solidFill>
                  <a:srgbClr val="646464"/>
                </a:solidFill>
                <a:latin typeface="Arial" pitchFamily="34" charset="0"/>
                <a:cs typeface="Arial" pitchFamily="34" charset="0"/>
              </a:rPr>
              <a:t>In the </a:t>
            </a:r>
            <a:r>
              <a:rPr lang="en-US" sz="900" b="1" dirty="0" smtClean="0">
                <a:solidFill>
                  <a:srgbClr val="646464"/>
                </a:solidFill>
                <a:latin typeface="Arial" pitchFamily="34" charset="0"/>
                <a:cs typeface="Arial" pitchFamily="34" charset="0"/>
              </a:rPr>
              <a:t>Get Started </a:t>
            </a:r>
            <a:r>
              <a:rPr lang="en-US" sz="900" dirty="0" smtClean="0">
                <a:solidFill>
                  <a:srgbClr val="646464"/>
                </a:solidFill>
                <a:latin typeface="Arial" pitchFamily="34" charset="0"/>
                <a:cs typeface="Arial" pitchFamily="34" charset="0"/>
              </a:rPr>
              <a:t>section on the your Inbox &amp; Activity page you will be able take a guided tour and learn functionality of the platform.</a:t>
            </a:r>
          </a:p>
          <a:p>
            <a:pPr marL="228600" indent="-228600">
              <a:buNone/>
            </a:pPr>
            <a:endParaRPr lang="en-US" sz="900" b="1" dirty="0" smtClean="0">
              <a:latin typeface="Arial" pitchFamily="34" charset="0"/>
              <a:cs typeface="Arial" pitchFamily="34" charset="0"/>
            </a:endParaRPr>
          </a:p>
        </p:txBody>
      </p:sp>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1</a:t>
            </a:r>
          </a:p>
        </p:txBody>
      </p:sp>
      <p:pic>
        <p:nvPicPr>
          <p:cNvPr id="1026" name="Picture 2" descr="C:\Users\wb445909\Documents\C4D\C4D screenshots\Quick guide\access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61" y="1369288"/>
            <a:ext cx="2686648" cy="13800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94" y="2967894"/>
            <a:ext cx="2856662" cy="234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387" y="5376671"/>
            <a:ext cx="1782877" cy="155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6852"/>
          <a:stretch/>
        </p:blipFill>
        <p:spPr bwMode="auto">
          <a:xfrm>
            <a:off x="828522" y="7065264"/>
            <a:ext cx="1322553" cy="157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46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wb445909\Documents\C4D\C4D screenshots\Quick guide\profil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83" y="4468137"/>
            <a:ext cx="2990513" cy="18748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5</a:t>
            </a:fld>
            <a:endParaRPr lang="en-US" dirty="0"/>
          </a:p>
        </p:txBody>
      </p:sp>
      <p:sp>
        <p:nvSpPr>
          <p:cNvPr id="5" name="Title 1"/>
          <p:cNvSpPr>
            <a:spLocks noGrp="1"/>
          </p:cNvSpPr>
          <p:nvPr>
            <p:ph type="title"/>
          </p:nvPr>
        </p:nvSpPr>
        <p:spPr>
          <a:xfrm>
            <a:off x="350071" y="693949"/>
            <a:ext cx="5646607" cy="423250"/>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Create a Personal Profile </a:t>
            </a:r>
            <a:br>
              <a:rPr lang="en-US" sz="1200" dirty="0" smtClean="0">
                <a:solidFill>
                  <a:schemeClr val="tx1"/>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52084" y="1677723"/>
            <a:ext cx="3069203" cy="6363033"/>
          </a:xfrm>
          <a:prstGeom prst="rect">
            <a:avLst/>
          </a:prstGeom>
          <a:ln>
            <a:noFill/>
          </a:ln>
        </p:spPr>
        <p:txBody>
          <a:bodyPr/>
          <a:lstStyle/>
          <a:p>
            <a:pPr marL="228600" indent="-228600">
              <a:buNone/>
            </a:pPr>
            <a:r>
              <a:rPr lang="en-US" sz="1200" b="1" dirty="0">
                <a:latin typeface="Arial" pitchFamily="34" charset="0"/>
                <a:cs typeface="Arial" pitchFamily="34" charset="0"/>
              </a:rPr>
              <a:t>1</a:t>
            </a:r>
            <a:r>
              <a:rPr lang="en-US" sz="1200" b="1" dirty="0" smtClean="0">
                <a:latin typeface="Arial" pitchFamily="34" charset="0"/>
                <a:cs typeface="Arial" pitchFamily="34" charset="0"/>
              </a:rPr>
              <a:t>. Access Your Profile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Once you have logged into C4D, click on your name on upper right hand corner of the screen.</a:t>
            </a:r>
          </a:p>
          <a:p>
            <a:pPr marL="228600" indent="-228600">
              <a:buNone/>
            </a:pPr>
            <a:endParaRPr lang="en-US" sz="1200"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2</a:t>
            </a:r>
            <a:r>
              <a:rPr lang="en-US" sz="1200" b="1" dirty="0" smtClean="0">
                <a:latin typeface="Arial" pitchFamily="34" charset="0"/>
                <a:cs typeface="Arial" pitchFamily="34" charset="0"/>
              </a:rPr>
              <a:t>. Update Your Information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Click on the “Edit Profile” menu once you click on your name at the top right of the screen you can a) </a:t>
            </a:r>
            <a:r>
              <a:rPr lang="en-US" sz="900" dirty="0">
                <a:solidFill>
                  <a:srgbClr val="646464"/>
                </a:solidFill>
                <a:latin typeface="Arial" pitchFamily="34" charset="0"/>
                <a:cs typeface="Arial" pitchFamily="34" charset="0"/>
              </a:rPr>
              <a:t>Update your photo </a:t>
            </a:r>
            <a:r>
              <a:rPr lang="en-US" sz="900" dirty="0" smtClean="0">
                <a:solidFill>
                  <a:srgbClr val="646464"/>
                </a:solidFill>
                <a:latin typeface="Arial" pitchFamily="34" charset="0"/>
                <a:cs typeface="Arial" pitchFamily="34" charset="0"/>
              </a:rPr>
              <a:t>and avatar </a:t>
            </a:r>
            <a:r>
              <a:rPr lang="en-US" sz="900" dirty="0">
                <a:solidFill>
                  <a:srgbClr val="646464"/>
                </a:solidFill>
                <a:latin typeface="Arial" pitchFamily="34" charset="0"/>
                <a:cs typeface="Arial" pitchFamily="34" charset="0"/>
              </a:rPr>
              <a:t>b) Edit your profile and </a:t>
            </a:r>
            <a:r>
              <a:rPr lang="en-US" sz="900" dirty="0" smtClean="0">
                <a:solidFill>
                  <a:srgbClr val="646464"/>
                </a:solidFill>
                <a:latin typeface="Arial" pitchFamily="34" charset="0"/>
                <a:cs typeface="Arial" pitchFamily="34" charset="0"/>
              </a:rPr>
              <a:t>c) set your privacy preferences </a:t>
            </a:r>
          </a:p>
          <a:p>
            <a:pPr marL="228600" indent="-228600">
              <a:buNone/>
            </a:pPr>
            <a:endParaRPr lang="en-US" sz="1200" b="1" dirty="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3</a:t>
            </a:r>
            <a:r>
              <a:rPr lang="en-US" sz="1200" b="1" dirty="0" smtClean="0">
                <a:latin typeface="Arial" pitchFamily="34" charset="0"/>
                <a:cs typeface="Arial" pitchFamily="34" charset="0"/>
              </a:rPr>
              <a:t>. Edit Your Profile</a:t>
            </a:r>
          </a:p>
          <a:p>
            <a:pPr marL="228600" indent="-228600">
              <a:buNone/>
            </a:pPr>
            <a:endParaRPr lang="en-US" sz="1200" b="1" dirty="0" smtClean="0">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edit your profile click on the “Your profile ” link. There you can update your  biography and  your expertise.</a:t>
            </a: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4. Update your photo</a:t>
            </a:r>
          </a:p>
          <a:p>
            <a:pPr marL="228600" indent="-228600">
              <a:buNone/>
            </a:pPr>
            <a:endParaRPr lang="en-US" sz="1200" b="1" dirty="0" smtClean="0">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update your profile image, click on “Avatar &amp; photos” you will then be able to “Add photo”: select the one you are interested from your computer, upload it, crop it if needed, and finalize.</a:t>
            </a:r>
          </a:p>
        </p:txBody>
      </p:sp>
      <p:sp>
        <p:nvSpPr>
          <p:cNvPr id="25" name="Rounded Rectangle 24"/>
          <p:cNvSpPr/>
          <p:nvPr/>
        </p:nvSpPr>
        <p:spPr bwMode="auto">
          <a:xfrm>
            <a:off x="142483" y="4486168"/>
            <a:ext cx="569612" cy="24647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6" name="Rounded Rectangle 25"/>
          <p:cNvSpPr/>
          <p:nvPr/>
        </p:nvSpPr>
        <p:spPr bwMode="auto">
          <a:xfrm>
            <a:off x="176695" y="5405577"/>
            <a:ext cx="619239" cy="22910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0" name="Title 1"/>
          <p:cNvSpPr txBox="1">
            <a:spLocks/>
          </p:cNvSpPr>
          <p:nvPr/>
        </p:nvSpPr>
        <p:spPr bwMode="auto">
          <a:xfrm>
            <a:off x="335464" y="816769"/>
            <a:ext cx="6225871" cy="69971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effectLst>
                  <a:outerShdw blurRad="50800" dist="50800" dir="5400000" algn="ctr" rotWithShape="0">
                    <a:srgbClr val="C0C0C0">
                      <a:alpha val="0"/>
                    </a:srgbClr>
                  </a:outerShdw>
                </a:effectLst>
                <a:latin typeface="Arial" pitchFamily="34" charset="0"/>
                <a:cs typeface="Arial" pitchFamily="34" charset="0"/>
              </a:rPr>
              <a:t>       Your profile  is a good way to share your interests and expertise with members of your group. On your profile page you can enter your biography, prior experience, languages, and expertise. You can also change your default picture to another image of your choice!</a:t>
            </a:r>
            <a:endParaRPr lang="en-US" sz="900" b="1" dirty="0" smtClean="0">
              <a:solidFill>
                <a:srgbClr val="646464"/>
              </a:solidFill>
            </a:endParaRP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46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55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2</a:t>
            </a:r>
          </a:p>
        </p:txBody>
      </p:sp>
      <p:pic>
        <p:nvPicPr>
          <p:cNvPr id="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21356"/>
          <a:stretch/>
        </p:blipFill>
        <p:spPr bwMode="auto">
          <a:xfrm>
            <a:off x="203210" y="1734313"/>
            <a:ext cx="2843614" cy="5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r="21487"/>
          <a:stretch/>
        </p:blipFill>
        <p:spPr bwMode="auto">
          <a:xfrm>
            <a:off x="59627" y="2993136"/>
            <a:ext cx="274453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825" y="6343018"/>
            <a:ext cx="2408135" cy="204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6</a:t>
            </a:fld>
            <a:endParaRPr lang="en-US" dirty="0"/>
          </a:p>
        </p:txBody>
      </p:sp>
      <p:sp>
        <p:nvSpPr>
          <p:cNvPr id="5" name="Title 1"/>
          <p:cNvSpPr>
            <a:spLocks noGrp="1"/>
          </p:cNvSpPr>
          <p:nvPr>
            <p:ph type="title"/>
          </p:nvPr>
        </p:nvSpPr>
        <p:spPr>
          <a:xfrm>
            <a:off x="655388" y="674031"/>
            <a:ext cx="5646607" cy="423250"/>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Participate in a Discussion or Create a new one</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52084" y="1396314"/>
            <a:ext cx="3069203" cy="7012190"/>
          </a:xfrm>
          <a:prstGeom prst="rect">
            <a:avLst/>
          </a:prstGeom>
          <a:ln>
            <a:noFill/>
          </a:ln>
        </p:spPr>
        <p:txBody>
          <a:bodyPr/>
          <a:lstStyle/>
          <a:p>
            <a:pPr marL="228600" indent="-228600">
              <a:buNone/>
            </a:pPr>
            <a:r>
              <a:rPr lang="en-US" sz="1200" b="1" dirty="0" smtClean="0">
                <a:latin typeface="Arial" pitchFamily="34" charset="0"/>
                <a:cs typeface="Arial" pitchFamily="34" charset="0"/>
              </a:rPr>
              <a:t>1. Browse for your</a:t>
            </a:r>
            <a:r>
              <a:rPr lang="en-US" sz="1200" b="1" dirty="0">
                <a:latin typeface="Arial" pitchFamily="34" charset="0"/>
                <a:cs typeface="Arial" pitchFamily="34" charset="0"/>
              </a:rPr>
              <a:t> </a:t>
            </a:r>
            <a:r>
              <a:rPr lang="en-US" sz="1200" b="1" dirty="0" smtClean="0">
                <a:latin typeface="Arial" pitchFamily="34" charset="0"/>
                <a:cs typeface="Arial" pitchFamily="34" charset="0"/>
              </a:rPr>
              <a:t>Group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Discussions in C4D  are anchored within specific</a:t>
            </a:r>
          </a:p>
          <a:p>
            <a:pPr marL="0" indent="-228600">
              <a:buNone/>
            </a:pPr>
            <a:r>
              <a:rPr lang="en-US" sz="900" dirty="0" smtClean="0">
                <a:solidFill>
                  <a:srgbClr val="646464"/>
                </a:solidFill>
                <a:latin typeface="Arial" pitchFamily="34" charset="0"/>
                <a:cs typeface="Arial" pitchFamily="34" charset="0"/>
              </a:rPr>
              <a:t>Communities/groups. To participate in a discussion or start a new one browse “My Groups”  in the middle right of the page to find your  community/group. You can also use the search bar on the upper right corner to find your Group.  </a:t>
            </a:r>
            <a:endParaRPr lang="en-US" sz="9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a:t>
            </a:r>
            <a:r>
              <a:rPr lang="en-US" sz="1200" b="1" dirty="0">
                <a:latin typeface="Arial" pitchFamily="34" charset="0"/>
                <a:cs typeface="Arial" pitchFamily="34" charset="0"/>
              </a:rPr>
              <a:t>. </a:t>
            </a:r>
            <a:r>
              <a:rPr lang="en-US" sz="1200" b="1" dirty="0" smtClean="0">
                <a:latin typeface="Arial" pitchFamily="34" charset="0"/>
                <a:cs typeface="Arial" pitchFamily="34" charset="0"/>
              </a:rPr>
              <a:t>Participate in an existing Discussion</a:t>
            </a:r>
            <a:endParaRPr lang="en-US" sz="1200" b="1" dirty="0">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Once you are on the homepage of your group you can participate in existing discussions by clicking on titles of discussions that are of interest to you.</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Create your Discussion</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Once you have selected the Group  where you want to </a:t>
            </a:r>
          </a:p>
          <a:p>
            <a:pPr marL="228600" indent="-228600">
              <a:buNone/>
            </a:pPr>
            <a:r>
              <a:rPr lang="en-US" sz="900" dirty="0" smtClean="0">
                <a:solidFill>
                  <a:srgbClr val="646464"/>
                </a:solidFill>
                <a:latin typeface="Arial" pitchFamily="34" charset="0"/>
                <a:cs typeface="Arial" pitchFamily="34" charset="0"/>
              </a:rPr>
              <a:t>create  a discussion, go to the “Actions” submenu </a:t>
            </a:r>
          </a:p>
          <a:p>
            <a:pPr marL="228600" indent="-228600">
              <a:buNone/>
            </a:pPr>
            <a:r>
              <a:rPr lang="en-US" sz="900" dirty="0" smtClean="0">
                <a:solidFill>
                  <a:srgbClr val="646464"/>
                </a:solidFill>
                <a:latin typeface="Arial" pitchFamily="34" charset="0"/>
                <a:cs typeface="Arial" pitchFamily="34" charset="0"/>
              </a:rPr>
              <a:t>and click under “ Start a discussion” link. </a:t>
            </a:r>
            <a:endParaRPr lang="en-US" sz="900"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3. Your Discussion Post as a Question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If you choose to mark your  discussion as a question,</a:t>
            </a:r>
          </a:p>
          <a:p>
            <a:pPr marL="228600" indent="-228600">
              <a:buNone/>
            </a:pPr>
            <a:r>
              <a:rPr lang="en-US" sz="900" dirty="0" smtClean="0">
                <a:solidFill>
                  <a:srgbClr val="646464"/>
                </a:solidFill>
                <a:latin typeface="Arial" pitchFamily="34" charset="0"/>
                <a:cs typeface="Arial" pitchFamily="34" charset="0"/>
              </a:rPr>
              <a:t>you will be able to mark it as ‘answered’ later on.  Once</a:t>
            </a:r>
          </a:p>
          <a:p>
            <a:pPr marL="228600" indent="-228600">
              <a:buNone/>
            </a:pPr>
            <a:r>
              <a:rPr lang="en-US" sz="900" dirty="0" smtClean="0">
                <a:solidFill>
                  <a:srgbClr val="646464"/>
                </a:solidFill>
                <a:latin typeface="Arial" pitchFamily="34" charset="0"/>
                <a:cs typeface="Arial" pitchFamily="34" charset="0"/>
              </a:rPr>
              <a:t>you have posted your discussion it will be visible to other </a:t>
            </a:r>
          </a:p>
          <a:p>
            <a:pPr marL="228600" indent="-228600">
              <a:buNone/>
            </a:pPr>
            <a:r>
              <a:rPr lang="en-US" sz="900" dirty="0" smtClean="0">
                <a:solidFill>
                  <a:srgbClr val="646464"/>
                </a:solidFill>
                <a:latin typeface="Arial" pitchFamily="34" charset="0"/>
                <a:cs typeface="Arial" pitchFamily="34" charset="0"/>
              </a:rPr>
              <a:t>members of your group and they will receive an e-mail</a:t>
            </a:r>
          </a:p>
          <a:p>
            <a:pPr marL="228600" indent="-228600">
              <a:buNone/>
            </a:pPr>
            <a:r>
              <a:rPr lang="en-US" sz="900" dirty="0" smtClean="0">
                <a:solidFill>
                  <a:srgbClr val="646464"/>
                </a:solidFill>
                <a:latin typeface="Arial" pitchFamily="34" charset="0"/>
                <a:cs typeface="Arial" pitchFamily="34" charset="0"/>
              </a:rPr>
              <a:t>notification alerting them that a new discussion has been</a:t>
            </a:r>
          </a:p>
          <a:p>
            <a:pPr marL="228600" indent="-228600">
              <a:buNone/>
            </a:pPr>
            <a:r>
              <a:rPr lang="en-US" sz="900" dirty="0" smtClean="0">
                <a:solidFill>
                  <a:srgbClr val="646464"/>
                </a:solidFill>
                <a:latin typeface="Arial" pitchFamily="34" charset="0"/>
                <a:cs typeface="Arial" pitchFamily="34" charset="0"/>
              </a:rPr>
              <a:t>started ( if their notification settings allow). You will also </a:t>
            </a:r>
          </a:p>
          <a:p>
            <a:pPr marL="228600" indent="-228600">
              <a:buNone/>
            </a:pPr>
            <a:r>
              <a:rPr lang="en-US" sz="900" dirty="0" smtClean="0">
                <a:solidFill>
                  <a:srgbClr val="646464"/>
                </a:solidFill>
                <a:latin typeface="Arial" pitchFamily="34" charset="0"/>
                <a:cs typeface="Arial" pitchFamily="34" charset="0"/>
              </a:rPr>
              <a:t>receive e-mail notifications  when comments are posted </a:t>
            </a:r>
          </a:p>
          <a:p>
            <a:pPr marL="228600" indent="-228600">
              <a:buNone/>
            </a:pPr>
            <a:r>
              <a:rPr lang="en-US" sz="900" dirty="0" smtClean="0">
                <a:solidFill>
                  <a:srgbClr val="646464"/>
                </a:solidFill>
                <a:latin typeface="Arial" pitchFamily="34" charset="0"/>
                <a:cs typeface="Arial" pitchFamily="34" charset="0"/>
              </a:rPr>
              <a:t>to the discussion you started. </a:t>
            </a:r>
          </a:p>
          <a:p>
            <a:pPr marL="228600" indent="-228600">
              <a:buNone/>
            </a:pPr>
            <a:endParaRPr lang="en-US" sz="1200" dirty="0" smtClean="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4. Add Tags</a:t>
            </a:r>
          </a:p>
          <a:p>
            <a:pPr marL="228600" indent="-228600">
              <a:buNone/>
            </a:pPr>
            <a:endParaRPr lang="en-US" sz="1200" b="1" dirty="0" smtClean="0">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Tag your  discussion  using  underscore “_” character to</a:t>
            </a:r>
          </a:p>
          <a:p>
            <a:pPr marL="228600" indent="-228600">
              <a:buNone/>
            </a:pPr>
            <a:r>
              <a:rPr lang="en-US" sz="900" dirty="0" smtClean="0">
                <a:solidFill>
                  <a:srgbClr val="646464"/>
                </a:solidFill>
                <a:latin typeface="Arial" pitchFamily="34" charset="0"/>
                <a:cs typeface="Arial" pitchFamily="34" charset="0"/>
              </a:rPr>
              <a:t>concatenate multiphase keywords. </a:t>
            </a:r>
          </a:p>
        </p:txBody>
      </p:sp>
      <p:sp>
        <p:nvSpPr>
          <p:cNvPr id="26" name="Rounded Rectangle 25"/>
          <p:cNvSpPr/>
          <p:nvPr/>
        </p:nvSpPr>
        <p:spPr bwMode="auto">
          <a:xfrm>
            <a:off x="443680" y="4603260"/>
            <a:ext cx="1385119" cy="211808"/>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30" name="Title 1"/>
          <p:cNvSpPr txBox="1">
            <a:spLocks/>
          </p:cNvSpPr>
          <p:nvPr/>
        </p:nvSpPr>
        <p:spPr bwMode="auto">
          <a:xfrm>
            <a:off x="254442" y="874642"/>
            <a:ext cx="6225871" cy="69971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buNone/>
            </a:pPr>
            <a:r>
              <a:rPr lang="en-US" sz="900" dirty="0" smtClean="0">
                <a:solidFill>
                  <a:srgbClr val="646464"/>
                </a:solidFill>
                <a:latin typeface="Arial" pitchFamily="34" charset="0"/>
                <a:cs typeface="Arial" pitchFamily="34" charset="0"/>
              </a:rPr>
              <a:t>Discussions in C4D make it easy to reach out to your  colleagues – wherever they are – to brainstorm, get</a:t>
            </a:r>
          </a:p>
          <a:p>
            <a:pPr>
              <a:buNone/>
            </a:pPr>
            <a:r>
              <a:rPr lang="en-US" sz="900" dirty="0" smtClean="0">
                <a:solidFill>
                  <a:srgbClr val="646464"/>
                </a:solidFill>
                <a:latin typeface="Arial" pitchFamily="34" charset="0"/>
                <a:cs typeface="Arial" pitchFamily="34" charset="0"/>
              </a:rPr>
              <a:t>          feedback or ask a question. </a:t>
            </a:r>
          </a:p>
        </p:txBody>
      </p:sp>
      <p:pic>
        <p:nvPicPr>
          <p:cNvPr id="2053" name="Picture 5"/>
          <p:cNvPicPr>
            <a:picLocks noChangeAspect="1" noChangeArrowheads="1"/>
          </p:cNvPicPr>
          <p:nvPr/>
        </p:nvPicPr>
        <p:blipFill>
          <a:blip r:embed="rId2" cstate="print"/>
          <a:srcRect/>
          <a:stretch>
            <a:fillRect/>
          </a:stretch>
        </p:blipFill>
        <p:spPr bwMode="auto">
          <a:xfrm>
            <a:off x="146612" y="4323265"/>
            <a:ext cx="2816507" cy="1556674"/>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29" name="Rounded Rectangle 28"/>
          <p:cNvSpPr/>
          <p:nvPr/>
        </p:nvSpPr>
        <p:spPr bwMode="auto">
          <a:xfrm>
            <a:off x="306981" y="4920960"/>
            <a:ext cx="1805651" cy="254643"/>
          </a:xfrm>
          <a:prstGeom prst="round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4" name="Picture 6"/>
          <p:cNvPicPr>
            <a:picLocks noChangeAspect="1" noChangeArrowheads="1"/>
          </p:cNvPicPr>
          <p:nvPr/>
        </p:nvPicPr>
        <p:blipFill>
          <a:blip r:embed="rId3" cstate="print"/>
          <a:srcRect/>
          <a:stretch>
            <a:fillRect/>
          </a:stretch>
        </p:blipFill>
        <p:spPr bwMode="auto">
          <a:xfrm>
            <a:off x="166386" y="5911890"/>
            <a:ext cx="2818615" cy="1229690"/>
          </a:xfrm>
          <a:prstGeom prst="rect">
            <a:avLst/>
          </a:prstGeom>
          <a:noFill/>
          <a:ln w="9525">
            <a:noFill/>
            <a:miter lim="800000"/>
            <a:headEnd/>
            <a:tailEnd/>
          </a:ln>
          <a:effectLst>
            <a:outerShdw blurRad="50800" dist="50800" dir="5400000" algn="ctr" rotWithShape="0">
              <a:schemeClr val="bg1">
                <a:lumMod val="75000"/>
              </a:schemeClr>
            </a:outerShdw>
          </a:effectLst>
        </p:spPr>
      </p:pic>
      <p:sp>
        <p:nvSpPr>
          <p:cNvPr id="32" name="Rounded Rectangle 31"/>
          <p:cNvSpPr/>
          <p:nvPr/>
        </p:nvSpPr>
        <p:spPr bwMode="auto">
          <a:xfrm>
            <a:off x="306981" y="6829064"/>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2055" name="Picture 7"/>
          <p:cNvPicPr>
            <a:picLocks noChangeAspect="1" noChangeArrowheads="1"/>
          </p:cNvPicPr>
          <p:nvPr/>
        </p:nvPicPr>
        <p:blipFill>
          <a:blip r:embed="rId4" cstate="print"/>
          <a:srcRect/>
          <a:stretch>
            <a:fillRect/>
          </a:stretch>
        </p:blipFill>
        <p:spPr bwMode="auto">
          <a:xfrm>
            <a:off x="162772" y="7231467"/>
            <a:ext cx="1666028" cy="1356949"/>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858000" cy="53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13" y="4400581"/>
            <a:ext cx="2853024" cy="150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bwMode="auto">
          <a:xfrm>
            <a:off x="289426" y="4920960"/>
            <a:ext cx="1741738" cy="18519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5" name="TextBox 24"/>
          <p:cNvSpPr txBox="1"/>
          <p:nvPr/>
        </p:nvSpPr>
        <p:spPr>
          <a:xfrm>
            <a:off x="3046824" y="8800097"/>
            <a:ext cx="556054" cy="292388"/>
          </a:xfrm>
          <a:prstGeom prst="rect">
            <a:avLst/>
          </a:prstGeom>
          <a:noFill/>
        </p:spPr>
        <p:txBody>
          <a:bodyPr wrap="square" rtlCol="0">
            <a:spAutoFit/>
          </a:bodyPr>
          <a:lstStyle/>
          <a:p>
            <a:pPr algn="ctr">
              <a:buNone/>
            </a:pPr>
            <a:r>
              <a:rPr lang="en-US" b="1" dirty="0" smtClean="0">
                <a:solidFill>
                  <a:schemeClr val="bg1"/>
                </a:solidFill>
              </a:rPr>
              <a:t>3</a:t>
            </a:r>
            <a:endParaRPr lang="en-US" b="1" dirty="0">
              <a:solidFill>
                <a:schemeClr val="bg1"/>
              </a:solidFill>
            </a:endParaRPr>
          </a:p>
        </p:txBody>
      </p:sp>
      <p:pic>
        <p:nvPicPr>
          <p:cNvPr id="3074" name="Picture 2" descr="C:\Users\wb445909\Documents\C4D\C4D screenshots\Quick guide\discussio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6386" y="2890924"/>
            <a:ext cx="29146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227" y="1761363"/>
            <a:ext cx="16668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7</a:t>
            </a:fld>
            <a:endParaRPr lang="en-US" dirty="0"/>
          </a:p>
        </p:txBody>
      </p:sp>
      <p:sp>
        <p:nvSpPr>
          <p:cNvPr id="5" name="Title 1"/>
          <p:cNvSpPr>
            <a:spLocks noGrp="1"/>
          </p:cNvSpPr>
          <p:nvPr>
            <p:ph type="title"/>
          </p:nvPr>
        </p:nvSpPr>
        <p:spPr>
          <a:xfrm>
            <a:off x="620664" y="674031"/>
            <a:ext cx="5646607" cy="423250"/>
          </a:xfrm>
          <a:solidFill>
            <a:schemeClr val="bg1"/>
          </a:solidFill>
        </p:spPr>
        <p:txBody>
          <a:bodyPr/>
          <a:lstStyle/>
          <a:p>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Create a Document</a:t>
            </a:r>
            <a:r>
              <a:rPr lang="en-US" sz="1200" dirty="0" smtClean="0">
                <a:solidFill>
                  <a:schemeClr val="accent6">
                    <a:lumMod val="75000"/>
                  </a:schemeClr>
                </a:solidFill>
                <a:latin typeface="Arial" pitchFamily="34" charset="0"/>
                <a:cs typeface="Arial" pitchFamily="34" charset="0"/>
              </a:rPr>
              <a:t/>
            </a:r>
            <a:br>
              <a:rPr lang="en-US" sz="1200" dirty="0" smtClean="0">
                <a:solidFill>
                  <a:schemeClr val="accent6">
                    <a:lumMod val="75000"/>
                  </a:schemeClr>
                </a:solidFill>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sp>
        <p:nvSpPr>
          <p:cNvPr id="17" name="Content Placeholder 3"/>
          <p:cNvSpPr>
            <a:spLocks noGrp="1"/>
          </p:cNvSpPr>
          <p:nvPr>
            <p:ph sz="half" idx="4294967295"/>
          </p:nvPr>
        </p:nvSpPr>
        <p:spPr>
          <a:xfrm>
            <a:off x="3252084" y="1609081"/>
            <a:ext cx="3069203" cy="6669946"/>
          </a:xfrm>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r>
              <a:rPr lang="en-US" sz="1200" b="1" dirty="0" smtClean="0">
                <a:latin typeface="Arial" pitchFamily="34" charset="0"/>
                <a:cs typeface="Arial" pitchFamily="34" charset="0"/>
              </a:rPr>
              <a:t>1. Select the Document feature</a:t>
            </a:r>
          </a:p>
          <a:p>
            <a:pPr marL="228600" indent="-228600">
              <a:buNone/>
            </a:pPr>
            <a:endParaRPr lang="en-US" sz="900" dirty="0" smtClean="0">
              <a:solidFill>
                <a:srgbClr val="646464"/>
              </a:solidFill>
              <a:latin typeface="Arial" pitchFamily="34" charset="0"/>
              <a:cs typeface="Arial" pitchFamily="34" charset="0"/>
            </a:endParaRPr>
          </a:p>
          <a:p>
            <a:pPr marL="0" indent="-228600">
              <a:buNone/>
            </a:pPr>
            <a:r>
              <a:rPr lang="en-US" sz="900" dirty="0" smtClean="0">
                <a:solidFill>
                  <a:srgbClr val="646464"/>
                </a:solidFill>
                <a:latin typeface="Arial" pitchFamily="34" charset="0"/>
                <a:cs typeface="Arial" pitchFamily="34" charset="0"/>
              </a:rPr>
              <a:t>Documents on  C4D can be created in your group or under your personal profile. Click on the “ Create” menu </a:t>
            </a:r>
            <a:r>
              <a:rPr lang="en-US" sz="900" dirty="0">
                <a:solidFill>
                  <a:srgbClr val="646464"/>
                </a:solidFill>
                <a:latin typeface="Arial" pitchFamily="34" charset="0"/>
                <a:cs typeface="Arial" pitchFamily="34" charset="0"/>
              </a:rPr>
              <a:t>i</a:t>
            </a:r>
            <a:r>
              <a:rPr lang="en-US" sz="900" dirty="0" smtClean="0">
                <a:solidFill>
                  <a:srgbClr val="646464"/>
                </a:solidFill>
                <a:latin typeface="Arial" pitchFamily="34" charset="0"/>
                <a:cs typeface="Arial" pitchFamily="34" charset="0"/>
              </a:rPr>
              <a:t>n the top menu of C4D. </a:t>
            </a:r>
            <a:endParaRPr lang="en-US" sz="1200" b="1" dirty="0" smtClean="0">
              <a:latin typeface="Arial" pitchFamily="34" charset="0"/>
              <a:cs typeface="Arial" pitchFamily="34" charset="0"/>
            </a:endParaRPr>
          </a:p>
          <a:p>
            <a:pPr marL="228600" indent="-228600">
              <a:buNone/>
            </a:pPr>
            <a:endParaRPr lang="en-US" sz="900" dirty="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Select the location for your document</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On the drop down menu select the group where you want to create your document or choose “your documents</a:t>
            </a:r>
            <a:r>
              <a:rPr lang="en-US" sz="900" dirty="0" smtClean="0">
                <a:solidFill>
                  <a:srgbClr val="646464"/>
                </a:solidFill>
                <a:latin typeface="Arial" pitchFamily="34" charset="0"/>
                <a:cs typeface="Arial" pitchFamily="34" charset="0"/>
              </a:rPr>
              <a:t>”.</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As </a:t>
            </a:r>
            <a:r>
              <a:rPr lang="en-US" sz="900" dirty="0">
                <a:solidFill>
                  <a:srgbClr val="646464"/>
                </a:solidFill>
                <a:latin typeface="Arial" pitchFamily="34" charset="0"/>
                <a:cs typeface="Arial" pitchFamily="34" charset="0"/>
              </a:rPr>
              <a:t>an alternative you can also navigate to your group and select the “Write a </a:t>
            </a:r>
            <a:r>
              <a:rPr lang="en-US" sz="900" dirty="0" smtClean="0">
                <a:solidFill>
                  <a:srgbClr val="646464"/>
                </a:solidFill>
                <a:latin typeface="Arial" pitchFamily="34" charset="0"/>
                <a:cs typeface="Arial" pitchFamily="34" charset="0"/>
              </a:rPr>
              <a:t>document” </a:t>
            </a:r>
            <a:r>
              <a:rPr lang="en-US" sz="900" dirty="0">
                <a:solidFill>
                  <a:srgbClr val="646464"/>
                </a:solidFill>
                <a:latin typeface="Arial" pitchFamily="34" charset="0"/>
                <a:cs typeface="Arial" pitchFamily="34" charset="0"/>
              </a:rPr>
              <a:t>option under the Actions menu.</a:t>
            </a:r>
          </a:p>
          <a:p>
            <a:pPr marL="228600" indent="-228600">
              <a:buNone/>
            </a:pPr>
            <a:endParaRPr lang="en-US" sz="900" dirty="0">
              <a:solidFill>
                <a:srgbClr val="646464"/>
              </a:solidFill>
              <a:latin typeface="Arial" pitchFamily="34" charset="0"/>
              <a:cs typeface="Arial" pitchFamily="34" charset="0"/>
            </a:endParaRPr>
          </a:p>
          <a:p>
            <a:pPr marL="228600" indent="-228600">
              <a:buNone/>
            </a:pPr>
            <a:endParaRPr lang="en-US" sz="1200" dirty="0" smtClean="0">
              <a:solidFill>
                <a:srgbClr val="646464"/>
              </a:solidFill>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3. </a:t>
            </a:r>
            <a:r>
              <a:rPr lang="en-US" sz="1200" b="1" dirty="0">
                <a:latin typeface="Arial" pitchFamily="34" charset="0"/>
                <a:cs typeface="Arial" pitchFamily="34" charset="0"/>
              </a:rPr>
              <a:t>Draft Your Document</a:t>
            </a:r>
            <a:endParaRPr lang="en-US" sz="1200" b="1" dirty="0" smtClean="0">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a:solidFill>
                  <a:srgbClr val="646464"/>
                </a:solidFill>
                <a:latin typeface="Arial" pitchFamily="34" charset="0"/>
                <a:cs typeface="Arial" pitchFamily="34" charset="0"/>
              </a:rPr>
              <a:t>Enter  title and text, categories and tags and </a:t>
            </a:r>
            <a:r>
              <a:rPr lang="en-US" sz="900" dirty="0" smtClean="0">
                <a:solidFill>
                  <a:srgbClr val="646464"/>
                </a:solidFill>
                <a:latin typeface="Arial" pitchFamily="34" charset="0"/>
                <a:cs typeface="Arial" pitchFamily="34" charset="0"/>
              </a:rPr>
              <a:t>click  “</a:t>
            </a:r>
            <a:r>
              <a:rPr lang="en-US" sz="900" dirty="0">
                <a:solidFill>
                  <a:srgbClr val="646464"/>
                </a:solidFill>
                <a:latin typeface="Arial" pitchFamily="34" charset="0"/>
                <a:cs typeface="Arial" pitchFamily="34" charset="0"/>
              </a:rPr>
              <a:t>Publish” to save and post your document.  </a:t>
            </a:r>
            <a:endParaRPr lang="en-US" sz="900" dirty="0" smtClean="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1200" b="1" dirty="0">
                <a:latin typeface="Arial" pitchFamily="34" charset="0"/>
                <a:cs typeface="Arial" pitchFamily="34" charset="0"/>
              </a:rPr>
              <a:t>4. Other </a:t>
            </a:r>
            <a:r>
              <a:rPr lang="en-US" sz="1200" b="1" dirty="0" smtClean="0">
                <a:latin typeface="Arial" pitchFamily="34" charset="0"/>
                <a:cs typeface="Arial" pitchFamily="34" charset="0"/>
              </a:rPr>
              <a:t>features</a:t>
            </a:r>
            <a:endParaRPr lang="en-US" sz="1200" dirty="0">
              <a:solidFill>
                <a:srgbClr val="646464"/>
              </a:solidFill>
              <a:latin typeface="Arial" pitchFamily="34" charset="0"/>
              <a:cs typeface="Arial" pitchFamily="34" charset="0"/>
            </a:endParaRP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You </a:t>
            </a:r>
            <a:r>
              <a:rPr lang="en-US" sz="900" dirty="0">
                <a:solidFill>
                  <a:srgbClr val="646464"/>
                </a:solidFill>
                <a:latin typeface="Arial" pitchFamily="34" charset="0"/>
                <a:cs typeface="Arial" pitchFamily="34" charset="0"/>
              </a:rPr>
              <a:t>have an </a:t>
            </a:r>
            <a:r>
              <a:rPr lang="en-US" sz="900" dirty="0" smtClean="0">
                <a:solidFill>
                  <a:srgbClr val="646464"/>
                </a:solidFill>
                <a:latin typeface="Arial" pitchFamily="34" charset="0"/>
                <a:cs typeface="Arial" pitchFamily="34" charset="0"/>
              </a:rPr>
              <a:t>option </a:t>
            </a:r>
            <a:r>
              <a:rPr lang="en-US" sz="900" dirty="0">
                <a:solidFill>
                  <a:srgbClr val="646464"/>
                </a:solidFill>
                <a:latin typeface="Arial" pitchFamily="34" charset="0"/>
                <a:cs typeface="Arial" pitchFamily="34" charset="0"/>
              </a:rPr>
              <a:t>to choose users who will be allowed to edit your </a:t>
            </a:r>
            <a:r>
              <a:rPr lang="en-US" sz="900" dirty="0" smtClean="0">
                <a:solidFill>
                  <a:srgbClr val="646464"/>
                </a:solidFill>
                <a:latin typeface="Arial" pitchFamily="34" charset="0"/>
                <a:cs typeface="Arial" pitchFamily="34" charset="0"/>
              </a:rPr>
              <a:t>document  </a:t>
            </a:r>
            <a:r>
              <a:rPr lang="en-US" sz="900" dirty="0">
                <a:solidFill>
                  <a:srgbClr val="646464"/>
                </a:solidFill>
                <a:latin typeface="Arial" pitchFamily="34" charset="0"/>
                <a:cs typeface="Arial" pitchFamily="34" charset="0"/>
              </a:rPr>
              <a:t>by </a:t>
            </a:r>
            <a:r>
              <a:rPr lang="en-US" sz="900" dirty="0" smtClean="0">
                <a:solidFill>
                  <a:srgbClr val="646464"/>
                </a:solidFill>
                <a:latin typeface="Arial" pitchFamily="34" charset="0"/>
                <a:cs typeface="Arial" pitchFamily="34" charset="0"/>
              </a:rPr>
              <a:t>leaving “Restrict Authors” unchecked or selecting specific people to collaborate on your document. </a:t>
            </a:r>
            <a:endParaRPr lang="en-US" sz="900" dirty="0">
              <a:solidFill>
                <a:srgbClr val="646464"/>
              </a:solidFill>
              <a:latin typeface="Arial" pitchFamily="34" charset="0"/>
              <a:cs typeface="Arial" pitchFamily="34" charset="0"/>
            </a:endParaRPr>
          </a:p>
          <a:p>
            <a:pPr marL="0" indent="-228600">
              <a:buNone/>
            </a:pPr>
            <a:endParaRPr lang="en-US" sz="900" dirty="0" smtClean="0">
              <a:solidFill>
                <a:srgbClr val="646464"/>
              </a:solidFill>
              <a:latin typeface="Arial" pitchFamily="34" charset="0"/>
              <a:cs typeface="Arial" pitchFamily="34" charset="0"/>
            </a:endParaRPr>
          </a:p>
        </p:txBody>
      </p:sp>
      <p:sp>
        <p:nvSpPr>
          <p:cNvPr id="30" name="Title 1"/>
          <p:cNvSpPr txBox="1">
            <a:spLocks/>
          </p:cNvSpPr>
          <p:nvPr/>
        </p:nvSpPr>
        <p:spPr bwMode="auto">
          <a:xfrm>
            <a:off x="254442" y="909366"/>
            <a:ext cx="6225871" cy="69971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latin typeface="Arial" pitchFamily="34" charset="0"/>
                <a:cs typeface="Arial" pitchFamily="34" charset="0"/>
              </a:rPr>
              <a:t>       C4D  allows users to create and edit online, wiki-type, documents that can be modified by a group of users collaboratively. This feature works well for documents such as team plans, meeting notes or things that need to be reviewed by your colleagues before release. </a:t>
            </a:r>
          </a:p>
        </p:txBody>
      </p:sp>
      <p:pic>
        <p:nvPicPr>
          <p:cNvPr id="3076" name="Picture 4"/>
          <p:cNvPicPr>
            <a:picLocks noChangeAspect="1" noChangeArrowheads="1"/>
          </p:cNvPicPr>
          <p:nvPr/>
        </p:nvPicPr>
        <p:blipFill>
          <a:blip r:embed="rId2" cstate="print"/>
          <a:srcRect/>
          <a:stretch>
            <a:fillRect/>
          </a:stretch>
        </p:blipFill>
        <p:spPr bwMode="auto">
          <a:xfrm>
            <a:off x="295556" y="5830519"/>
            <a:ext cx="1933464" cy="1044071"/>
          </a:xfrm>
          <a:prstGeom prst="rect">
            <a:avLst/>
          </a:prstGeom>
          <a:noFill/>
          <a:ln w="9525">
            <a:noFill/>
            <a:miter lim="800000"/>
            <a:headEnd/>
            <a:tailEnd/>
          </a:ln>
          <a:effectLst>
            <a:outerShdw blurRad="50800" dist="50800" dir="5400000" algn="ctr" rotWithShape="0">
              <a:schemeClr val="bg1">
                <a:lumMod val="75000"/>
              </a:schemeClr>
            </a:outerShdw>
          </a:effec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4</a:t>
            </a: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215"/>
          <a:stretch/>
        </p:blipFill>
        <p:spPr bwMode="auto">
          <a:xfrm>
            <a:off x="206570" y="1577029"/>
            <a:ext cx="2718435" cy="230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 r="38226"/>
          <a:stretch/>
        </p:blipFill>
        <p:spPr bwMode="auto">
          <a:xfrm>
            <a:off x="189476" y="4005072"/>
            <a:ext cx="2686292" cy="171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b="12633"/>
          <a:stretch/>
        </p:blipFill>
        <p:spPr bwMode="auto">
          <a:xfrm>
            <a:off x="331632" y="6922007"/>
            <a:ext cx="1859636" cy="179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8</a:t>
            </a:fld>
            <a:endParaRPr lang="en-US" dirty="0"/>
          </a:p>
        </p:txBody>
      </p:sp>
      <p:sp>
        <p:nvSpPr>
          <p:cNvPr id="5" name="Title 1"/>
          <p:cNvSpPr>
            <a:spLocks noGrp="1"/>
          </p:cNvSpPr>
          <p:nvPr>
            <p:ph type="title"/>
          </p:nvPr>
        </p:nvSpPr>
        <p:spPr>
          <a:xfrm>
            <a:off x="655388" y="674030"/>
            <a:ext cx="5646607" cy="251945"/>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Managing Versions in Documents </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52084" y="1344085"/>
            <a:ext cx="3069203" cy="6098652"/>
          </a:xfrm>
          <a:prstGeom prst="rect">
            <a:avLst/>
          </a:prstGeom>
          <a:ln>
            <a:noFill/>
          </a:ln>
        </p:spPr>
        <p:txBody>
          <a:bodyPr/>
          <a:lstStyle/>
          <a:p>
            <a:pPr marL="0" indent="0">
              <a:buNone/>
            </a:pPr>
            <a:r>
              <a:rPr lang="en-US" sz="1200" b="1" dirty="0" smtClean="0">
                <a:latin typeface="Arial" pitchFamily="34" charset="0"/>
                <a:cs typeface="Arial" pitchFamily="34" charset="0"/>
              </a:rPr>
              <a:t>1. Access your document</a:t>
            </a: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edit a document first navigate to that specific piece of content: it will normally be located under the content tab of your group.</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dirty="0">
              <a:solidFill>
                <a:srgbClr val="646464"/>
              </a:solidFill>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 Edit </a:t>
            </a:r>
            <a:r>
              <a:rPr lang="en-US" sz="1200" b="1" dirty="0">
                <a:latin typeface="Arial" pitchFamily="34" charset="0"/>
                <a:cs typeface="Arial" pitchFamily="34" charset="0"/>
              </a:rPr>
              <a:t>your Document</a:t>
            </a:r>
            <a:endParaRPr lang="en-US" sz="12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edit a document go to the “Actions” sub-menu on the right hand side and click on “Edit” link. Once you have finished editing make sure to publish your changes.</a:t>
            </a: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3</a:t>
            </a:r>
            <a:r>
              <a:rPr lang="en-US" sz="1200" b="1" dirty="0" smtClean="0">
                <a:latin typeface="Arial" pitchFamily="34" charset="0"/>
                <a:cs typeface="Arial" pitchFamily="34" charset="0"/>
              </a:rPr>
              <a:t>. Version Control</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To see different versions of the same document click on</a:t>
            </a:r>
          </a:p>
          <a:p>
            <a:pPr marL="228600" indent="-228600">
              <a:buNone/>
            </a:pPr>
            <a:r>
              <a:rPr lang="en-US" sz="900" dirty="0" smtClean="0">
                <a:solidFill>
                  <a:srgbClr val="646464"/>
                </a:solidFill>
                <a:latin typeface="Arial" pitchFamily="34" charset="0"/>
                <a:cs typeface="Arial" pitchFamily="34" charset="0"/>
              </a:rPr>
              <a:t>“ Manage Versions” . </a:t>
            </a:r>
          </a:p>
          <a:p>
            <a:pPr marL="228600" indent="-228600">
              <a:buNone/>
            </a:pPr>
            <a:r>
              <a:rPr lang="en-US" sz="900" dirty="0" smtClean="0">
                <a:solidFill>
                  <a:srgbClr val="646464"/>
                </a:solidFill>
                <a:latin typeface="Arial" pitchFamily="34" charset="0"/>
                <a:cs typeface="Arial" pitchFamily="34" charset="0"/>
              </a:rPr>
              <a:t>a) To see the tracked changes </a:t>
            </a:r>
          </a:p>
          <a:p>
            <a:pPr marL="228600" indent="-228600">
              <a:buNone/>
            </a:pPr>
            <a:r>
              <a:rPr lang="en-US" sz="900" dirty="0" smtClean="0">
                <a:solidFill>
                  <a:srgbClr val="646464"/>
                </a:solidFill>
                <a:latin typeface="Arial" pitchFamily="34" charset="0"/>
                <a:cs typeface="Arial" pitchFamily="34" charset="0"/>
              </a:rPr>
              <a:t>between the current and the previous version, click on </a:t>
            </a:r>
          </a:p>
          <a:p>
            <a:pPr marL="228600" indent="-228600">
              <a:buNone/>
            </a:pPr>
            <a:r>
              <a:rPr lang="en-US" sz="900" dirty="0" smtClean="0">
                <a:solidFill>
                  <a:srgbClr val="646464"/>
                </a:solidFill>
                <a:latin typeface="Arial" pitchFamily="34" charset="0"/>
                <a:cs typeface="Arial" pitchFamily="34" charset="0"/>
              </a:rPr>
              <a:t>the magnifying glass icon. </a:t>
            </a:r>
          </a:p>
          <a:p>
            <a:pPr marL="228600" indent="-228600">
              <a:buNone/>
            </a:pPr>
            <a:r>
              <a:rPr lang="en-US" sz="900" dirty="0" smtClean="0">
                <a:solidFill>
                  <a:srgbClr val="646464"/>
                </a:solidFill>
                <a:latin typeface="Arial" pitchFamily="34" charset="0"/>
                <a:cs typeface="Arial" pitchFamily="34" charset="0"/>
              </a:rPr>
              <a:t>b) To compare other versions click on “ Version </a:t>
            </a:r>
          </a:p>
          <a:p>
            <a:pPr marL="228600" indent="-228600">
              <a:buNone/>
            </a:pPr>
            <a:r>
              <a:rPr lang="en-US" sz="900" dirty="0" smtClean="0">
                <a:solidFill>
                  <a:srgbClr val="646464"/>
                </a:solidFill>
                <a:latin typeface="Arial" pitchFamily="34" charset="0"/>
                <a:cs typeface="Arial" pitchFamily="34" charset="0"/>
              </a:rPr>
              <a:t>Comparison” link. </a:t>
            </a: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endParaRPr lang="en-US" sz="900" dirty="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This feature applies only to documents created in C4D, </a:t>
            </a:r>
            <a:r>
              <a:rPr lang="en-US" sz="900" dirty="0">
                <a:solidFill>
                  <a:srgbClr val="646464"/>
                </a:solidFill>
                <a:latin typeface="Arial" pitchFamily="34" charset="0"/>
                <a:cs typeface="Arial" pitchFamily="34" charset="0"/>
              </a:rPr>
              <a:t>n</a:t>
            </a:r>
            <a:r>
              <a:rPr lang="en-US" sz="900" dirty="0" smtClean="0">
                <a:solidFill>
                  <a:srgbClr val="646464"/>
                </a:solidFill>
                <a:latin typeface="Arial" pitchFamily="34" charset="0"/>
                <a:cs typeface="Arial" pitchFamily="34" charset="0"/>
              </a:rPr>
              <a:t>ot to uploaded files created in other applications (Word, Excel or Power Point). </a:t>
            </a:r>
          </a:p>
          <a:p>
            <a:pPr marL="228600" indent="-228600">
              <a:buNone/>
            </a:pPr>
            <a:endParaRPr lang="en-US" sz="1200"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p:txBody>
      </p:sp>
      <p:pic>
        <p:nvPicPr>
          <p:cNvPr id="4100" name="Picture 4"/>
          <p:cNvPicPr>
            <a:picLocks noChangeAspect="1" noChangeArrowheads="1"/>
          </p:cNvPicPr>
          <p:nvPr/>
        </p:nvPicPr>
        <p:blipFill>
          <a:blip r:embed="rId2" cstate="print"/>
          <a:srcRect/>
          <a:stretch>
            <a:fillRect/>
          </a:stretch>
        </p:blipFill>
        <p:spPr bwMode="auto">
          <a:xfrm>
            <a:off x="236320" y="4227186"/>
            <a:ext cx="2654222" cy="1145050"/>
          </a:xfrm>
          <a:prstGeom prst="rect">
            <a:avLst/>
          </a:prstGeom>
          <a:noFill/>
          <a:ln w="9525">
            <a:noFill/>
            <a:miter lim="800000"/>
            <a:headEnd/>
            <a:tailEnd/>
          </a:ln>
          <a:effectLst/>
        </p:spPr>
      </p:pic>
      <p:sp>
        <p:nvSpPr>
          <p:cNvPr id="29" name="Rounded Rectangle 28"/>
          <p:cNvSpPr/>
          <p:nvPr/>
        </p:nvSpPr>
        <p:spPr bwMode="auto">
          <a:xfrm>
            <a:off x="251682" y="4707113"/>
            <a:ext cx="761571" cy="18519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4102" name="Picture 6"/>
          <p:cNvPicPr>
            <a:picLocks noChangeAspect="1" noChangeArrowheads="1"/>
          </p:cNvPicPr>
          <p:nvPr/>
        </p:nvPicPr>
        <p:blipFill>
          <a:blip r:embed="rId3" cstate="print"/>
          <a:srcRect/>
          <a:stretch>
            <a:fillRect/>
          </a:stretch>
        </p:blipFill>
        <p:spPr bwMode="auto">
          <a:xfrm>
            <a:off x="251605" y="5521287"/>
            <a:ext cx="2690809" cy="1079399"/>
          </a:xfrm>
          <a:prstGeom prst="rect">
            <a:avLst/>
          </a:prstGeom>
          <a:noFill/>
          <a:ln w="9525">
            <a:noFill/>
            <a:miter lim="800000"/>
            <a:headEnd/>
            <a:tailEnd/>
          </a:ln>
          <a:effec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67" y="2170622"/>
            <a:ext cx="264451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le 18"/>
          <p:cNvSpPr/>
          <p:nvPr/>
        </p:nvSpPr>
        <p:spPr bwMode="auto">
          <a:xfrm>
            <a:off x="261034" y="2489638"/>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5</a:t>
            </a:r>
          </a:p>
        </p:txBody>
      </p:sp>
      <p:sp>
        <p:nvSpPr>
          <p:cNvPr id="23" name="Rounded Rectangle 22"/>
          <p:cNvSpPr/>
          <p:nvPr/>
        </p:nvSpPr>
        <p:spPr bwMode="auto">
          <a:xfrm>
            <a:off x="261034" y="2934490"/>
            <a:ext cx="2306242" cy="36773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smtClean="0">
              <a:ln>
                <a:noFill/>
              </a:ln>
              <a:solidFill>
                <a:schemeClr val="tx1"/>
              </a:solidFill>
              <a:effectLst/>
              <a:latin typeface="Trebuchet MS" pitchFamily="34" charset="0"/>
              <a:cs typeface="Times New Roman" pitchFamily="18" charset="0"/>
            </a:endParaRPr>
          </a:p>
        </p:txBody>
      </p:sp>
      <p:pic>
        <p:nvPicPr>
          <p:cNvPr id="4099" name="Picture 3" descr="C:\Users\wb445909\Documents\C4D\C4D screenshots\Quick guide\versions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8331" y="6754188"/>
            <a:ext cx="3394548" cy="1938790"/>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bwMode="auto">
          <a:xfrm>
            <a:off x="254442" y="1123413"/>
            <a:ext cx="6225871" cy="26864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900" dirty="0" smtClean="0">
                <a:solidFill>
                  <a:srgbClr val="646464"/>
                </a:solidFill>
                <a:latin typeface="Arial" pitchFamily="34" charset="0"/>
                <a:cs typeface="Arial" pitchFamily="34" charset="0"/>
              </a:rPr>
              <a:t>       One of the features of the platform is version control for documents: users have the ability to edit online documents, compare two versions of the same document side by side, and also restore previous versions of a document.</a:t>
            </a:r>
          </a:p>
        </p:txBody>
      </p:sp>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9343"/>
          <a:stretch/>
        </p:blipFill>
        <p:spPr bwMode="auto">
          <a:xfrm>
            <a:off x="154115" y="1487424"/>
            <a:ext cx="2743716" cy="65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E2752B4-7BA7-4EF0-819F-216C16F1BE65}" type="slidenum">
              <a:rPr lang="en-US" smtClean="0"/>
              <a:pPr>
                <a:defRPr/>
              </a:pPr>
              <a:t>9</a:t>
            </a:fld>
            <a:endParaRPr lang="en-US" dirty="0"/>
          </a:p>
        </p:txBody>
      </p:sp>
      <p:sp>
        <p:nvSpPr>
          <p:cNvPr id="5" name="Title 1"/>
          <p:cNvSpPr>
            <a:spLocks noGrp="1"/>
          </p:cNvSpPr>
          <p:nvPr>
            <p:ph type="title"/>
          </p:nvPr>
        </p:nvSpPr>
        <p:spPr>
          <a:xfrm>
            <a:off x="655388" y="674030"/>
            <a:ext cx="5646607" cy="251945"/>
          </a:xfrm>
          <a:solidFill>
            <a:schemeClr val="bg1"/>
          </a:solidFill>
        </p:spPr>
        <p:txBody>
          <a:bodyPr/>
          <a:lstStyle/>
          <a:p>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Create Blogs</a:t>
            </a:r>
            <a:br>
              <a:rPr lang="en-US" sz="1200" dirty="0" smtClean="0">
                <a:solidFill>
                  <a:schemeClr val="tx1"/>
                </a:solidFill>
                <a:latin typeface="Arial" pitchFamily="34" charset="0"/>
                <a:cs typeface="Arial" pitchFamily="34" charset="0"/>
              </a:rPr>
            </a:br>
            <a:r>
              <a:rPr lang="en-US" sz="1200" dirty="0" smtClean="0">
                <a:solidFill>
                  <a:schemeClr val="tx1"/>
                </a:solidFill>
                <a:latin typeface="Arial" pitchFamily="34" charset="0"/>
                <a:cs typeface="Arial" pitchFamily="34" charset="0"/>
              </a:rPr>
              <a:t> </a:t>
            </a:r>
            <a:r>
              <a:rPr lang="en-US" sz="1200" b="0" dirty="0" smtClean="0">
                <a:solidFill>
                  <a:schemeClr val="accent6">
                    <a:lumMod val="75000"/>
                  </a:schemeClr>
                </a:solidFill>
                <a:latin typeface="Arial" pitchFamily="34" charset="0"/>
                <a:cs typeface="Arial" pitchFamily="34" charset="0"/>
              </a:rPr>
              <a:t/>
            </a:r>
            <a:br>
              <a:rPr lang="en-US" sz="1200" b="0" dirty="0" smtClean="0">
                <a:solidFill>
                  <a:schemeClr val="accent6">
                    <a:lumMod val="75000"/>
                  </a:schemeClr>
                </a:solidFill>
                <a:latin typeface="Arial" pitchFamily="34" charset="0"/>
                <a:cs typeface="Arial" pitchFamily="34" charset="0"/>
              </a:rPr>
            </a:br>
            <a:r>
              <a:rPr lang="en-US" sz="2000" dirty="0" smtClean="0"/>
              <a:t/>
            </a:r>
            <a:br>
              <a:rPr lang="en-US" sz="2000" dirty="0" smtClean="0"/>
            </a:br>
            <a:r>
              <a:rPr lang="en-US" sz="2000" dirty="0" smtClean="0"/>
              <a:t>                        </a:t>
            </a:r>
            <a:endParaRPr lang="en-US" sz="2000" dirty="0"/>
          </a:p>
        </p:txBody>
      </p:sp>
      <p:sp>
        <p:nvSpPr>
          <p:cNvPr id="17" name="Content Placeholder 3"/>
          <p:cNvSpPr>
            <a:spLocks noGrp="1"/>
          </p:cNvSpPr>
          <p:nvPr>
            <p:ph sz="half" idx="4294967295"/>
          </p:nvPr>
        </p:nvSpPr>
        <p:spPr>
          <a:xfrm>
            <a:off x="3252084" y="1442940"/>
            <a:ext cx="3069203" cy="6687805"/>
          </a:xfrm>
          <a:prstGeom prst="rect">
            <a:avLst/>
          </a:prstGeom>
          <a:ln>
            <a:noFill/>
          </a:ln>
        </p:spPr>
        <p:txBody>
          <a:bodyPr/>
          <a:lstStyle/>
          <a:p>
            <a:pPr marL="228600" indent="-228600">
              <a:buNone/>
            </a:pPr>
            <a:endParaRPr lang="en-US" sz="1200" b="1" dirty="0" smtClean="0">
              <a:solidFill>
                <a:srgbClr val="646464"/>
              </a:solidFill>
              <a:latin typeface="+mj-lt"/>
            </a:endParaRPr>
          </a:p>
          <a:p>
            <a:pPr marL="228600" indent="-228600">
              <a:buNone/>
            </a:pPr>
            <a:r>
              <a:rPr lang="en-US" sz="1200" b="1" dirty="0" smtClean="0">
                <a:latin typeface="Arial" pitchFamily="34" charset="0"/>
                <a:cs typeface="Arial" pitchFamily="34" charset="0"/>
              </a:rPr>
              <a:t>1.  Select the Blog Feature</a:t>
            </a:r>
          </a:p>
          <a:p>
            <a:pPr marL="228600" indent="-228600">
              <a:buNone/>
            </a:pPr>
            <a:r>
              <a:rPr lang="en-US" sz="900" dirty="0" smtClean="0">
                <a:solidFill>
                  <a:srgbClr val="646464"/>
                </a:solidFill>
                <a:latin typeface="Arial" pitchFamily="34" charset="0"/>
                <a:cs typeface="Arial" pitchFamily="34" charset="0"/>
              </a:rPr>
              <a:t>        </a:t>
            </a:r>
          </a:p>
          <a:p>
            <a:pPr marL="0" indent="-228600">
              <a:buNone/>
            </a:pPr>
            <a:r>
              <a:rPr lang="en-US" sz="900" dirty="0" smtClean="0">
                <a:solidFill>
                  <a:srgbClr val="646464"/>
                </a:solidFill>
                <a:latin typeface="Arial" pitchFamily="34" charset="0"/>
                <a:cs typeface="Arial" pitchFamily="34" charset="0"/>
              </a:rPr>
              <a:t>To create a blog click on the “ Create” submenu and</a:t>
            </a:r>
          </a:p>
          <a:p>
            <a:pPr marL="0" indent="-228600">
              <a:buNone/>
            </a:pPr>
            <a:r>
              <a:rPr lang="en-US" sz="900" dirty="0" smtClean="0">
                <a:solidFill>
                  <a:srgbClr val="646464"/>
                </a:solidFill>
                <a:latin typeface="Arial" pitchFamily="34" charset="0"/>
                <a:cs typeface="Arial" pitchFamily="34" charset="0"/>
              </a:rPr>
              <a:t>select” Blog Post”.  </a:t>
            </a:r>
          </a:p>
          <a:p>
            <a:pPr marL="0" indent="-228600">
              <a:buNone/>
            </a:pPr>
            <a:endParaRPr lang="en-US" sz="900" dirty="0" smtClean="0">
              <a:solidFill>
                <a:srgbClr val="646464"/>
              </a:solidFill>
              <a:latin typeface="Arial" pitchFamily="34" charset="0"/>
              <a:cs typeface="Arial" pitchFamily="34" charset="0"/>
            </a:endParaRPr>
          </a:p>
          <a:p>
            <a:pPr marL="0" indent="-228600">
              <a:buNone/>
            </a:pPr>
            <a:endParaRPr lang="en-US" sz="900" dirty="0">
              <a:solidFill>
                <a:srgbClr val="646464"/>
              </a:solidFill>
              <a:latin typeface="Arial" pitchFamily="34" charset="0"/>
              <a:cs typeface="Arial" pitchFamily="34" charset="0"/>
            </a:endParaRPr>
          </a:p>
          <a:p>
            <a:pPr marL="0" indent="-228600">
              <a:buNone/>
            </a:pPr>
            <a:endParaRPr lang="en-US" sz="900" dirty="0">
              <a:solidFill>
                <a:srgbClr val="646464"/>
              </a:solidFill>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2</a:t>
            </a:r>
            <a:r>
              <a:rPr lang="en-US" sz="1200" b="1" dirty="0">
                <a:latin typeface="Arial" pitchFamily="34" charset="0"/>
                <a:cs typeface="Arial" pitchFamily="34" charset="0"/>
              </a:rPr>
              <a:t>. Draft your Blog</a:t>
            </a:r>
          </a:p>
          <a:p>
            <a:pPr marL="228600" indent="-228600">
              <a:buNone/>
            </a:pPr>
            <a:r>
              <a:rPr lang="en-US" sz="900" dirty="0" smtClean="0">
                <a:solidFill>
                  <a:srgbClr val="646464"/>
                </a:solidFill>
                <a:latin typeface="Arial" pitchFamily="34" charset="0"/>
                <a:cs typeface="Arial" pitchFamily="34" charset="0"/>
              </a:rPr>
              <a:t>Create </a:t>
            </a:r>
            <a:r>
              <a:rPr lang="en-US" sz="900" dirty="0">
                <a:solidFill>
                  <a:srgbClr val="646464"/>
                </a:solidFill>
                <a:latin typeface="Arial" pitchFamily="34" charset="0"/>
                <a:cs typeface="Arial" pitchFamily="34" charset="0"/>
              </a:rPr>
              <a:t>a title, enter your </a:t>
            </a:r>
            <a:r>
              <a:rPr lang="en-US" sz="900" dirty="0" smtClean="0">
                <a:solidFill>
                  <a:srgbClr val="646464"/>
                </a:solidFill>
                <a:latin typeface="Arial" pitchFamily="34" charset="0"/>
                <a:cs typeface="Arial" pitchFamily="34" charset="0"/>
              </a:rPr>
              <a:t>blog</a:t>
            </a:r>
          </a:p>
          <a:p>
            <a:pPr marL="228600" indent="-228600">
              <a:buNone/>
            </a:pPr>
            <a:endParaRPr lang="en-US" sz="1200" b="1" dirty="0">
              <a:latin typeface="Arial" pitchFamily="34" charset="0"/>
              <a:cs typeface="Arial" pitchFamily="34" charset="0"/>
            </a:endParaRPr>
          </a:p>
          <a:p>
            <a:pPr marL="228600" indent="-228600">
              <a:buNone/>
            </a:pPr>
            <a:r>
              <a:rPr lang="en-US" sz="1200" b="1" dirty="0" smtClean="0">
                <a:latin typeface="Arial" pitchFamily="34" charset="0"/>
                <a:cs typeface="Arial" pitchFamily="34" charset="0"/>
              </a:rPr>
              <a:t>3. Select </a:t>
            </a:r>
            <a:r>
              <a:rPr lang="en-US" sz="1200" b="1" dirty="0">
                <a:latin typeface="Arial" pitchFamily="34" charset="0"/>
                <a:cs typeface="Arial" pitchFamily="34" charset="0"/>
              </a:rPr>
              <a:t>the location for your document</a:t>
            </a:r>
          </a:p>
          <a:p>
            <a:pPr marL="0" indent="-228600">
              <a:buNone/>
            </a:pPr>
            <a:endParaRPr lang="en-US" sz="1200" dirty="0">
              <a:solidFill>
                <a:srgbClr val="646464"/>
              </a:solidFill>
              <a:latin typeface="Arial" pitchFamily="34" charset="0"/>
              <a:cs typeface="Arial" pitchFamily="34" charset="0"/>
            </a:endParaRPr>
          </a:p>
          <a:p>
            <a:pPr marL="0" indent="-228600">
              <a:buNone/>
            </a:pPr>
            <a:r>
              <a:rPr lang="en-US" sz="1200" dirty="0">
                <a:solidFill>
                  <a:srgbClr val="646464"/>
                </a:solidFill>
                <a:latin typeface="Arial" pitchFamily="34" charset="0"/>
                <a:cs typeface="Arial" pitchFamily="34" charset="0"/>
              </a:rPr>
              <a:t>You may choose to create a personal blog within your profile to focus on issues within your field of expertise, or start one within a group on a topic relevant to that community.</a:t>
            </a:r>
          </a:p>
          <a:p>
            <a:pPr marL="0" indent="-228600">
              <a:buNone/>
            </a:pPr>
            <a:endParaRPr lang="en-US" sz="1200" dirty="0">
              <a:solidFill>
                <a:srgbClr val="646464"/>
              </a:solidFill>
              <a:latin typeface="Arial" pitchFamily="34" charset="0"/>
              <a:cs typeface="Arial" pitchFamily="34" charset="0"/>
            </a:endParaRPr>
          </a:p>
          <a:p>
            <a:pPr marL="0" indent="-228600">
              <a:buNone/>
            </a:pPr>
            <a:r>
              <a:rPr lang="en-US" sz="1200" dirty="0">
                <a:solidFill>
                  <a:srgbClr val="646464"/>
                </a:solidFill>
                <a:latin typeface="Arial" pitchFamily="34" charset="0"/>
                <a:cs typeface="Arial" pitchFamily="34" charset="0"/>
              </a:rPr>
              <a:t>As an alternative you can also navigate to your group and select the </a:t>
            </a:r>
            <a:r>
              <a:rPr lang="en-US" sz="1200" dirty="0" smtClean="0">
                <a:solidFill>
                  <a:srgbClr val="646464"/>
                </a:solidFill>
                <a:latin typeface="Arial" pitchFamily="34" charset="0"/>
                <a:cs typeface="Arial" pitchFamily="34" charset="0"/>
              </a:rPr>
              <a:t>“Create Blog Post” </a:t>
            </a:r>
            <a:r>
              <a:rPr lang="en-US" sz="1200" dirty="0">
                <a:solidFill>
                  <a:srgbClr val="646464"/>
                </a:solidFill>
                <a:latin typeface="Arial" pitchFamily="34" charset="0"/>
                <a:cs typeface="Arial" pitchFamily="34" charset="0"/>
              </a:rPr>
              <a:t>option under the Actions menu</a:t>
            </a:r>
            <a:r>
              <a:rPr lang="en-US" sz="1200" dirty="0" smtClean="0">
                <a:solidFill>
                  <a:srgbClr val="646464"/>
                </a:solidFill>
                <a:latin typeface="Arial" pitchFamily="34" charset="0"/>
                <a:cs typeface="Arial" pitchFamily="34" charset="0"/>
              </a:rPr>
              <a:t>.</a:t>
            </a:r>
          </a:p>
          <a:p>
            <a:pPr marL="0" indent="-228600">
              <a:buNone/>
            </a:pPr>
            <a:endParaRPr lang="en-US" sz="1200" b="1" dirty="0">
              <a:latin typeface="Arial" pitchFamily="34" charset="0"/>
              <a:cs typeface="Arial" pitchFamily="34" charset="0"/>
            </a:endParaRPr>
          </a:p>
          <a:p>
            <a:pPr marL="228600" indent="-228600">
              <a:buNone/>
            </a:pPr>
            <a:endParaRPr lang="en-US" sz="1200" b="1" dirty="0" smtClean="0">
              <a:latin typeface="Arial" pitchFamily="34" charset="0"/>
              <a:cs typeface="Arial" pitchFamily="34" charset="0"/>
            </a:endParaRPr>
          </a:p>
          <a:p>
            <a:pPr marL="228600" indent="-228600">
              <a:buNone/>
            </a:pPr>
            <a:r>
              <a:rPr lang="en-US" sz="1200" b="1" dirty="0">
                <a:latin typeface="Arial" pitchFamily="34" charset="0"/>
                <a:cs typeface="Arial" pitchFamily="34" charset="0"/>
              </a:rPr>
              <a:t>4</a:t>
            </a:r>
            <a:r>
              <a:rPr lang="en-US" sz="1200" b="1" dirty="0" smtClean="0">
                <a:latin typeface="Arial" pitchFamily="34" charset="0"/>
                <a:cs typeface="Arial" pitchFamily="34" charset="0"/>
              </a:rPr>
              <a:t>. Other features</a:t>
            </a:r>
            <a:endParaRPr lang="en-US" sz="900" dirty="0" smtClean="0">
              <a:solidFill>
                <a:srgbClr val="646464"/>
              </a:solidFill>
              <a:latin typeface="Arial" pitchFamily="34" charset="0"/>
              <a:cs typeface="Arial" pitchFamily="34" charset="0"/>
            </a:endParaRPr>
          </a:p>
          <a:p>
            <a:pPr marL="228600" indent="-228600">
              <a:buNone/>
            </a:pPr>
            <a:endParaRPr lang="en-US" sz="900" dirty="0" smtClean="0">
              <a:solidFill>
                <a:srgbClr val="646464"/>
              </a:solidFill>
              <a:latin typeface="Arial" pitchFamily="34" charset="0"/>
              <a:cs typeface="Arial" pitchFamily="34" charset="0"/>
            </a:endParaRPr>
          </a:p>
          <a:p>
            <a:pPr marL="228600" indent="-228600">
              <a:buNone/>
            </a:pPr>
            <a:r>
              <a:rPr lang="en-US" sz="900" dirty="0" smtClean="0">
                <a:solidFill>
                  <a:srgbClr val="646464"/>
                </a:solidFill>
                <a:latin typeface="Arial" pitchFamily="34" charset="0"/>
                <a:cs typeface="Arial" pitchFamily="34" charset="0"/>
              </a:rPr>
              <a:t>Click under “Advanced Options” to open your blog for </a:t>
            </a:r>
          </a:p>
          <a:p>
            <a:pPr marL="228600" indent="-228600">
              <a:buNone/>
            </a:pPr>
            <a:r>
              <a:rPr lang="en-US" sz="900" dirty="0" smtClean="0">
                <a:solidFill>
                  <a:srgbClr val="646464"/>
                </a:solidFill>
                <a:latin typeface="Arial" pitchFamily="34" charset="0"/>
                <a:cs typeface="Arial" pitchFamily="34" charset="0"/>
              </a:rPr>
              <a:t>comments, to disable comments or to stop comments </a:t>
            </a:r>
          </a:p>
          <a:p>
            <a:pPr marL="228600" indent="-228600">
              <a:buNone/>
            </a:pPr>
            <a:r>
              <a:rPr lang="en-US" sz="900" dirty="0" smtClean="0">
                <a:solidFill>
                  <a:srgbClr val="646464"/>
                </a:solidFill>
                <a:latin typeface="Arial" pitchFamily="34" charset="0"/>
                <a:cs typeface="Arial" pitchFamily="34" charset="0"/>
              </a:rPr>
              <a:t>that were previously enabled and to schedule when your blog gets published. </a:t>
            </a:r>
          </a:p>
        </p:txBody>
      </p:sp>
      <p:sp>
        <p:nvSpPr>
          <p:cNvPr id="30" name="Title 1"/>
          <p:cNvSpPr txBox="1">
            <a:spLocks/>
          </p:cNvSpPr>
          <p:nvPr/>
        </p:nvSpPr>
        <p:spPr bwMode="auto">
          <a:xfrm>
            <a:off x="119270" y="1041723"/>
            <a:ext cx="6609521" cy="5783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228600" indent="-228600">
              <a:buNone/>
            </a:pPr>
            <a:r>
              <a:rPr lang="en-US" sz="1000" dirty="0" smtClean="0">
                <a:latin typeface="Arial" pitchFamily="34" charset="0"/>
                <a:ea typeface="Times New Roman" pitchFamily="18" charset="0"/>
                <a:cs typeface="Arial" pitchFamily="34" charset="0"/>
              </a:rPr>
              <a:t>       </a:t>
            </a:r>
            <a:r>
              <a:rPr lang="en-US" sz="900" dirty="0" smtClean="0">
                <a:solidFill>
                  <a:srgbClr val="646464"/>
                </a:solidFill>
                <a:latin typeface="Arial" pitchFamily="34" charset="0"/>
                <a:ea typeface="Times New Roman" pitchFamily="18" charset="0"/>
                <a:cs typeface="Arial" pitchFamily="34" charset="0"/>
              </a:rPr>
              <a:t>Blogs can be used to broadcast individual messages to your group, post something noteworthy, or pitch a new idea or proposal.  Blogs can be anchored to your personal profile or to a group. You can create your own blog or comment on blogs authored by your colleagues. </a:t>
            </a:r>
          </a:p>
          <a:p>
            <a:pPr marL="228600" indent="-228600">
              <a:buNone/>
            </a:pPr>
            <a:endParaRPr lang="en-US" sz="900" dirty="0" smtClean="0">
              <a:solidFill>
                <a:srgbClr val="646464"/>
              </a:solidFill>
              <a:latin typeface="Arial" pitchFamily="34" charset="0"/>
              <a:cs typeface="Arial"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92978"/>
            <a:ext cx="6858000" cy="5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046824" y="8800097"/>
            <a:ext cx="556054" cy="292388"/>
          </a:xfrm>
          <a:prstGeom prst="rect">
            <a:avLst/>
          </a:prstGeom>
          <a:noFill/>
        </p:spPr>
        <p:txBody>
          <a:bodyPr wrap="square" rtlCol="0">
            <a:spAutoFit/>
          </a:bodyPr>
          <a:lstStyle/>
          <a:p>
            <a:pPr algn="ctr">
              <a:buNone/>
            </a:pPr>
            <a:r>
              <a:rPr lang="en-US" b="1" dirty="0">
                <a:solidFill>
                  <a:schemeClr val="bg1"/>
                </a:solidFill>
              </a:rPr>
              <a:t>6</a:t>
            </a:r>
          </a:p>
        </p:txBody>
      </p:sp>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0533"/>
          <a:stretch/>
        </p:blipFill>
        <p:spPr bwMode="auto">
          <a:xfrm>
            <a:off x="587498" y="1475233"/>
            <a:ext cx="1253494" cy="17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3" y="3200400"/>
            <a:ext cx="3000392" cy="19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19270" y="5799354"/>
            <a:ext cx="2981325" cy="806234"/>
            <a:chOff x="119270" y="5799354"/>
            <a:chExt cx="2981325" cy="806234"/>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70" y="5799354"/>
              <a:ext cx="2981325" cy="80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9270" y="6138672"/>
              <a:ext cx="1454079" cy="292388"/>
            </a:xfrm>
            <a:prstGeom prst="rect">
              <a:avLst/>
            </a:prstGeom>
            <a:noFill/>
            <a:ln w="15875">
              <a:solidFill>
                <a:srgbClr val="FF0000"/>
              </a:solidFill>
            </a:ln>
          </p:spPr>
          <p:txBody>
            <a:bodyPr wrap="square" rtlCol="0">
              <a:spAutoFit/>
            </a:bodyPr>
            <a:lstStyle/>
            <a:p>
              <a:endParaRPr lang="en-US" dirty="0"/>
            </a:p>
          </p:txBody>
        </p:sp>
      </p:grpSp>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13700"/>
          <a:stretch/>
        </p:blipFill>
        <p:spPr bwMode="auto">
          <a:xfrm>
            <a:off x="134113" y="7187900"/>
            <a:ext cx="3096478" cy="88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20673</TotalTime>
  <Words>3271</Words>
  <Application>Microsoft Office PowerPoint</Application>
  <PresentationFormat>On-screen Show (4:3)</PresentationFormat>
  <Paragraphs>485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  Quick Guide to  Collaboration for Development                         </vt:lpstr>
      <vt:lpstr>  Introduction                            </vt:lpstr>
      <vt:lpstr>PowerPoint Presentation</vt:lpstr>
      <vt:lpstr>Accessing and discovering C4D                         </vt:lpstr>
      <vt:lpstr> Create a Personal Profile                           </vt:lpstr>
      <vt:lpstr>  Participate in a Discussion or Create a new one                          </vt:lpstr>
      <vt:lpstr>  Create a Document                          </vt:lpstr>
      <vt:lpstr>     Managing Versions in Documents                           </vt:lpstr>
      <vt:lpstr>     Create Blogs                            </vt:lpstr>
      <vt:lpstr>    Using Tags                           </vt:lpstr>
      <vt:lpstr>  Streams                          </vt:lpstr>
      <vt:lpstr>   Photos                          </vt:lpstr>
      <vt:lpstr>         Activity                             </vt:lpstr>
      <vt:lpstr>Inbox &amp; Actions</vt:lpstr>
      <vt:lpstr>The Use of Status Update, Share, @mention, Like and Direct Messages </vt:lpstr>
      <vt:lpstr>PowerPoint Presentation</vt:lpstr>
      <vt:lpstr>Access from Mobile </vt:lpstr>
      <vt:lpstr>  Following, Tracking in Communications and Email Notifications  </vt:lpstr>
      <vt:lpstr>  Search   </vt:lpstr>
      <vt:lpstr>  C4D Facilitation Team                             </vt:lpstr>
    </vt:vector>
  </TitlesOfParts>
  <Company>CVI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Bruce Summers</cp:lastModifiedBy>
  <cp:revision>1253</cp:revision>
  <cp:lastPrinted>2014-05-19T20:27:37Z</cp:lastPrinted>
  <dcterms:created xsi:type="dcterms:W3CDTF">2007-03-26T18:34:25Z</dcterms:created>
  <dcterms:modified xsi:type="dcterms:W3CDTF">2014-06-24T17:43:46Z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ServerID">
    <vt:lpwstr>d939fab4-716e-42cc-bfec-ffb0ab88b99b</vt:lpwstr>
  </property>
  <property fmtid="{D5CDD505-2E9C-101B-9397-08002B2CF9AE}" pid="3" name="Offisync_ProviderInitializationData">
    <vt:lpwstr>https://spark.worldbank.org</vt:lpwstr>
  </property>
  <property fmtid="{D5CDD505-2E9C-101B-9397-08002B2CF9AE}" pid="4" name="Offisync_UniqueId">
    <vt:lpwstr>104604</vt:lpwstr>
  </property>
  <property fmtid="{D5CDD505-2E9C-101B-9397-08002B2CF9AE}" pid="5" name="Offisync_UpdateToken">
    <vt:lpwstr>1</vt:lpwstr>
  </property>
  <property fmtid="{D5CDD505-2E9C-101B-9397-08002B2CF9AE}" pid="6" name="Jive_PrevVersionNumber">
    <vt:lpwstr>1</vt:lpwstr>
  </property>
  <property fmtid="{D5CDD505-2E9C-101B-9397-08002B2CF9AE}" pid="7" name="Jive_VersionGuid">
    <vt:lpwstr>c05272d47c21401d970a9b85a4dbfffc</vt:lpwstr>
  </property>
  <property fmtid="{D5CDD505-2E9C-101B-9397-08002B2CF9AE}" pid="8" name="Jive_LatestUserAccountName">
    <vt:lpwstr>wb368242</vt:lpwstr>
  </property>
  <property fmtid="{D5CDD505-2E9C-101B-9397-08002B2CF9AE}" pid="9" name="Jive_LatestFileFullName">
    <vt:lpwstr>N:\!!WBCKO\Cluster 2 Knowledge Management\Collaboration team\Busayo\Training\Quick Guide to New C4D.pptx</vt:lpwstr>
  </property>
  <property fmtid="{D5CDD505-2E9C-101B-9397-08002B2CF9AE}" pid="10" name="Jive_ModifiedButNotPublished">
    <vt:lpwstr>False</vt:lpwstr>
  </property>
  <property fmtid="{D5CDD505-2E9C-101B-9397-08002B2CF9AE}" pid="11" name="Offisync_IsSaved">
    <vt:lpwstr>False</vt:lpwstr>
  </property>
  <property fmtid="{D5CDD505-2E9C-101B-9397-08002B2CF9AE}" pid="12" name="Offisync_IsFrozen">
    <vt:lpwstr>False</vt:lpwstr>
  </property>
  <property fmtid="{D5CDD505-2E9C-101B-9397-08002B2CF9AE}" pid="13" name="Offisync_ProviderName">
    <vt:lpwstr>Jive</vt:lpwstr>
  </property>
</Properties>
</file>