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4" r:id="rId2"/>
    <p:sldId id="290" r:id="rId3"/>
    <p:sldId id="284" r:id="rId4"/>
    <p:sldId id="345" r:id="rId5"/>
    <p:sldId id="343" r:id="rId6"/>
    <p:sldId id="356" r:id="rId7"/>
    <p:sldId id="334" r:id="rId8"/>
    <p:sldId id="344" r:id="rId9"/>
    <p:sldId id="352" r:id="rId10"/>
    <p:sldId id="353" r:id="rId11"/>
    <p:sldId id="354" r:id="rId12"/>
    <p:sldId id="277" r:id="rId13"/>
    <p:sldId id="357" r:id="rId14"/>
    <p:sldId id="358" r:id="rId15"/>
    <p:sldId id="271" r:id="rId16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B306031" initials="W" lastIdx="4" clrIdx="0"/>
  <p:cmAuthor id="1" name="Taimur Samad" initials="TS" lastIdx="12" clrIdx="1"/>
  <p:cmAuthor id="2" name="Zoe Elena Trohanis" initials="ZET" lastIdx="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DED4C0"/>
    <a:srgbClr val="FFCCFF"/>
    <a:srgbClr val="680000"/>
    <a:srgbClr val="DA2B08"/>
    <a:srgbClr val="E3CA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84538" autoAdjust="0"/>
  </p:normalViewPr>
  <p:slideViewPr>
    <p:cSldViewPr>
      <p:cViewPr>
        <p:scale>
          <a:sx n="100" d="100"/>
          <a:sy n="100" d="100"/>
        </p:scale>
        <p:origin x="-19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5733" y="0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8722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5733" y="8838722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5C85C99-957A-4DD9-AE03-AC551655C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6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5733" y="0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2963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629" y="4419361"/>
            <a:ext cx="5614668" cy="418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8722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5733" y="8838722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CB8A8C7-ABEE-4D95-9407-DA3C616F9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620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B8A8C7-ABEE-4D95-9407-DA3C616F9E4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09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B8A8C7-ABEE-4D95-9407-DA3C616F9E4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21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sz="17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Vietnam Urbanization Review</a:t>
            </a:r>
          </a:p>
          <a:p>
            <a:pPr>
              <a:buFontTx/>
              <a:buChar char="•"/>
            </a:pPr>
            <a:endParaRPr lang="en-US" sz="12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en-US" sz="1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In </a:t>
            </a:r>
            <a:r>
              <a:rPr lang="en-US" sz="12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this example of, we can see:</a:t>
            </a:r>
          </a:p>
          <a:p>
            <a:pPr lvl="1">
              <a:buFontTx/>
              <a:buChar char="•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 each vertical bar represents the number of households within an income bracket (allowing us to estimate what they might be able to pay for housing) </a:t>
            </a:r>
          </a:p>
          <a:p>
            <a:pPr lvl="1">
              <a:buFontTx/>
              <a:buChar char="•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 each color represents a type of housing supply that satisfies to a different extent the different segments of the market</a:t>
            </a:r>
          </a:p>
          <a:p>
            <a:pPr>
              <a:buFontTx/>
              <a:buChar char="•"/>
            </a:pPr>
            <a:r>
              <a:rPr lang="en-US" sz="12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This graph reveals for us how to prioritize a housing policy to support the different housing segments in Ho Chi Minh City</a:t>
            </a:r>
          </a:p>
          <a:p>
            <a:endParaRPr lang="en-US" sz="12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84ADE7-613B-4593-B9B4-F7DF9836DCB1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first three are related to access to finance to enhance demand for housing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Focus on lower income segments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B8A8C7-ABEE-4D95-9407-DA3C616F9E4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49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B8A8C7-ABEE-4D95-9407-DA3C616F9E4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48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B8A8C7-ABEE-4D95-9407-DA3C616F9E4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57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B8A8C7-ABEE-4D95-9407-DA3C616F9E4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1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86B2B4-F5B9-4D63-BE64-4FF5E3C8E3B0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Indonesia is one of the fastest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urbanizing countries in East Asia </a:t>
            </a:r>
          </a:p>
          <a:p>
            <a:pPr eaLnBrk="1" hangingPunct="1"/>
            <a:endParaRPr lang="en-US" baseline="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/>
            <a:r>
              <a:rPr lang="en-US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Level of urbanization has increased over the past 10 years to close to 50%</a:t>
            </a:r>
          </a:p>
          <a:p>
            <a:pPr eaLnBrk="1" hangingPunct="1"/>
            <a:endParaRPr lang="en-US" baseline="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D7DECC-4C6A-4053-BE6C-A1C50EC739B7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Metro areas consist of core city and periphery</a:t>
            </a:r>
          </a:p>
          <a:p>
            <a:pPr>
              <a:buFontTx/>
              <a:buChar char="-"/>
            </a:pPr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periphery is combination of small cities adjacent to the core (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e.g</a:t>
            </a: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Bogor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to Jakarta) and rural areas farther from the core</a:t>
            </a:r>
          </a:p>
          <a:p>
            <a:pPr>
              <a:buFontTx/>
              <a:buChar char="-"/>
            </a:pPr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For most metros, majority of the population live in periphery instead of the core city – due to cheaper price of housing in the suburbs </a:t>
            </a:r>
          </a:p>
          <a:p>
            <a:pPr>
              <a:buFontTx/>
              <a:buChar char="-"/>
            </a:pPr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Many metro areas are gradually expanding their centers as they grow to periphery</a:t>
            </a:r>
          </a:p>
          <a:p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FB96F4-0851-4913-B152-225C30ABDD53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Given the population growth</a:t>
            </a:r>
            <a:r>
              <a:rPr lang="en-US" baseline="0" dirty="0" smtClean="0"/>
              <a:t> over the past ten years, this table shows how people who moved between 2001-2007  acquired their houses.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 average, a small share of movers bought new houses from developers or other builders, while the majority were self-built.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Jakarta Metropolitan Region is the outlier – larger market for houses bought from developers, purchased as existing houses, and a lower rate of self-built, incremental housing.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B8A8C7-ABEE-4D95-9407-DA3C616F9E4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46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Here we explore demand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projections among different income levels. </a:t>
            </a: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There is a clear variation in average ages in the different income groups.</a:t>
            </a:r>
          </a:p>
          <a:p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lower-income groups have a higher share of younger members (up to 18 years old)  and a much lower share of older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(mid-40s to mid-60s) 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members. </a:t>
            </a:r>
          </a:p>
          <a:p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Of course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many of the younger population in lower-income households will eventually earn higher-incomes. </a:t>
            </a:r>
          </a:p>
          <a:p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These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age distributions imply the demand for housing amongst people in lower income groups will grow relative to the demand from those in higher-income groups in the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future</a:t>
            </a: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81C40C-643A-4651-8D6C-B223665F81B2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 simple measure of affordability – the share of household expenditure allocated to housing – showed an almost one quarter increase in the period from 2001 to 2007, from about 18 percent in 2001 to 22 percent in 2007. </a:t>
            </a:r>
          </a:p>
          <a:p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distribution of this variable also changed with many more households moving into an ‘unaffordable’ housing situation (more than 30 percent of expenditures on housing). 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459AB5-5695-4A13-8BF6-D0F5AEACDC91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B8A8C7-ABEE-4D95-9407-DA3C616F9E4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45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elements</a:t>
            </a:r>
            <a:r>
              <a:rPr lang="en-US" baseline="0" dirty="0" smtClean="0"/>
              <a:t> for housing sector –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People access them differently, depending on many variables such a person’s location, income level, family characteristics,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B8A8C7-ABEE-4D95-9407-DA3C616F9E4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05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51823-1F76-4529-8F3F-F0EFA6E8F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634EC-84F6-4C53-B839-F50BD0A83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15CF1-075C-49FD-B9C4-EF839934E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F93CA-FD38-4C52-904A-C30D2BFC1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28014-976D-4BCB-B259-067CAE026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A46CF-EB0B-4EA0-9230-9444A4C75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119CF-5306-4EBB-9114-7EB5325C8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5909B-2BDE-4F37-B276-CAC359350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8924A-6DA3-47AA-816C-35B0C778D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AD96F-E5EE-4985-9E1F-6953C10E7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A7D8E-CBCC-4F43-9535-4CA6698D5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F0D45-7AEC-4621-A3FA-CA24EF59A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3B0B1CC-96B3-4F73-93D8-963D6026C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ationmaster.com/country/id/Age_distribution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Directions for Affordable Housing Policy in Indonesia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953000"/>
            <a:ext cx="7772400" cy="1524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ea typeface="ＭＳ Ｐゴシック" pitchFamily="34" charset="-128"/>
              </a:rPr>
              <a:t>Prepared by the Urban and Local Government Team</a:t>
            </a:r>
          </a:p>
          <a:p>
            <a:pPr eaLnBrk="1" hangingPunct="1"/>
            <a:r>
              <a:rPr lang="en-US" sz="2400" dirty="0" smtClean="0">
                <a:ea typeface="ＭＳ Ｐゴシック" pitchFamily="34" charset="-128"/>
              </a:rPr>
              <a:t>World Bank, Indonesia</a:t>
            </a:r>
          </a:p>
          <a:p>
            <a:pPr eaLnBrk="1" hangingPunct="1"/>
            <a:r>
              <a:rPr lang="en-US" sz="2400" dirty="0" smtClean="0">
                <a:ea typeface="ＭＳ Ｐゴシック" pitchFamily="34" charset="-128"/>
              </a:rPr>
              <a:t>October 3, 2012</a:t>
            </a:r>
          </a:p>
        </p:txBody>
      </p:sp>
      <p:graphicFrame>
        <p:nvGraphicFramePr>
          <p:cNvPr id="2070" name="Group 22"/>
          <p:cNvGraphicFramePr>
            <a:graphicFrameLocks noGrp="1"/>
          </p:cNvGraphicFramePr>
          <p:nvPr/>
        </p:nvGraphicFramePr>
        <p:xfrm>
          <a:off x="0" y="6340475"/>
          <a:ext cx="9144000" cy="517690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/>
                    </a:solidFill>
                  </a:tcPr>
                </a:tc>
              </a:tr>
            </a:tbl>
          </a:graphicData>
        </a:graphic>
      </p:graphicFrame>
      <p:pic>
        <p:nvPicPr>
          <p:cNvPr id="2058" name="Picture 5" descr="C:\Users\wb367782\AppData\Local\Microsoft\Windows\Temporary Internet Files\Content.Word\JAK_Panoram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752600"/>
            <a:ext cx="59309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200" b="1" kern="0" dirty="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rPr>
              <a:t>Policies must vary by Target Population Segment</a:t>
            </a:r>
          </a:p>
        </p:txBody>
      </p:sp>
      <p:sp>
        <p:nvSpPr>
          <p:cNvPr id="14345" name="TextBox 54"/>
          <p:cNvSpPr txBox="1">
            <a:spLocks noChangeArrowheads="1"/>
          </p:cNvSpPr>
          <p:nvPr/>
        </p:nvSpPr>
        <p:spPr bwMode="auto">
          <a:xfrm>
            <a:off x="457200" y="1676400"/>
            <a:ext cx="82296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u="sng" dirty="0"/>
              <a:t>Cornerstone of good housing policy: Create conditions that stimulate and enable market provision of various streams of housing supply to different segments.</a:t>
            </a:r>
          </a:p>
          <a:p>
            <a:pPr marL="342900" indent="-342900"/>
            <a:endParaRPr lang="en-US" u="sng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 Different segments of the population access and combine the basic inputs into housing (Land, Finance, Materials and Labor) using a range of different methods.</a:t>
            </a:r>
          </a:p>
          <a:p>
            <a:pPr marL="342900" indent="-342900"/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 Analyzing how each different segment of the market accesses housing, and the bottlenecks in this system, is a crucial step in formulating Government programs.</a:t>
            </a:r>
          </a:p>
          <a:p>
            <a:pPr marL="342900" indent="-342900"/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 This can indicate priority areas for Government programs and also greatly enhance the efficiency and outcomes of Government subsides and programs.</a:t>
            </a:r>
          </a:p>
        </p:txBody>
      </p:sp>
      <p:graphicFrame>
        <p:nvGraphicFramePr>
          <p:cNvPr id="5" name="Group 22"/>
          <p:cNvGraphicFramePr>
            <a:graphicFrameLocks noGrp="1"/>
          </p:cNvGraphicFramePr>
          <p:nvPr/>
        </p:nvGraphicFramePr>
        <p:xfrm>
          <a:off x="0" y="6340475"/>
          <a:ext cx="9144000" cy="517690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3175"/>
            <a:ext cx="8229600" cy="1143000"/>
          </a:xfrm>
        </p:spPr>
        <p:txBody>
          <a:bodyPr/>
          <a:lstStyle/>
          <a:p>
            <a:r>
              <a:rPr lang="en-US" sz="2800" b="1" dirty="0" smtClean="0">
                <a:ea typeface="ＭＳ Ｐゴシック" pitchFamily="34" charset="-128"/>
              </a:rPr>
              <a:t>Different People Access Housing Differently </a:t>
            </a:r>
            <a:br>
              <a:rPr lang="en-US" sz="2800" b="1" dirty="0" smtClean="0">
                <a:ea typeface="ＭＳ Ｐゴシック" pitchFamily="34" charset="-128"/>
              </a:rPr>
            </a:br>
            <a:r>
              <a:rPr lang="en-US" sz="2800" b="1" dirty="0" smtClean="0">
                <a:ea typeface="ＭＳ Ｐゴシック" pitchFamily="34" charset="-128"/>
              </a:rPr>
              <a:t>- Each City has </a:t>
            </a:r>
            <a:r>
              <a:rPr lang="en-US" sz="2800" b="1" i="1" dirty="0" smtClean="0">
                <a:ea typeface="ＭＳ Ｐゴシック" pitchFamily="34" charset="-128"/>
              </a:rPr>
              <a:t>Segments of Demand</a:t>
            </a:r>
            <a:endParaRPr lang="en-US" sz="2800" dirty="0" smtClean="0">
              <a:ea typeface="ＭＳ Ｐゴシック" pitchFamily="34" charset="-128"/>
            </a:endParaRPr>
          </a:p>
        </p:txBody>
      </p:sp>
      <p:pic>
        <p:nvPicPr>
          <p:cNvPr id="15363" name="Picture 2" descr="FIG_10_HCMC_income Typology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325" y="2209800"/>
            <a:ext cx="7156450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5791200" y="4260850"/>
            <a:ext cx="16002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r>
              <a:rPr lang="en-US" sz="1100" i="1"/>
              <a:t>Graph by Alain Bertaud</a:t>
            </a:r>
          </a:p>
        </p:txBody>
      </p:sp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381000" y="1295400"/>
            <a:ext cx="815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Housing Market Segmentation done by the World Bank for Ho Chi Minh City (HCMC) in Vietnam</a:t>
            </a:r>
          </a:p>
        </p:txBody>
      </p:sp>
      <p:sp>
        <p:nvSpPr>
          <p:cNvPr id="2" name="Oval 1"/>
          <p:cNvSpPr/>
          <p:nvPr/>
        </p:nvSpPr>
        <p:spPr>
          <a:xfrm>
            <a:off x="1524000" y="2362200"/>
            <a:ext cx="2514600" cy="3505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7" name="Group 4"/>
          <p:cNvGraphicFramePr>
            <a:graphicFrameLocks noGrp="1"/>
          </p:cNvGraphicFramePr>
          <p:nvPr/>
        </p:nvGraphicFramePr>
        <p:xfrm>
          <a:off x="0" y="6340475"/>
          <a:ext cx="9144000" cy="517690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485" marB="45485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1143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ea typeface="ＭＳ Ｐゴシック" pitchFamily="34" charset="-128"/>
              </a:rPr>
              <a:t>Based on recent analysis, bottlenecks to increasing access to affordable housing can be reduced by: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05001"/>
            <a:ext cx="8991600" cy="3962400"/>
          </a:xfrm>
        </p:spPr>
        <p:txBody>
          <a:bodyPr/>
          <a:lstStyle/>
          <a:p>
            <a:pPr marL="514350" indent="-514350" eaLnBrk="1" hangingPunct="1">
              <a:buFontTx/>
              <a:buAutoNum type="arabicParenR"/>
              <a:defRPr/>
            </a:pPr>
            <a:r>
              <a:rPr lang="en-US" sz="2000" dirty="0" smtClean="0">
                <a:ea typeface="ＭＳ Ｐゴシック" pitchFamily="34" charset="-128"/>
              </a:rPr>
              <a:t>Enable a deepening of the low-income and incremental housing microfinance market through product development, regulation and targeting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en-US" sz="2000" dirty="0" smtClean="0">
                <a:ea typeface="ＭＳ Ｐゴシック" pitchFamily="34" charset="-128"/>
              </a:rPr>
              <a:t>Improve targeting framework and efficiency of FLPP, Subsidized Housing Loan IR and down payment subsidies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en-US" sz="2000" dirty="0" smtClean="0">
                <a:ea typeface="ＭＳ Ｐゴシック" pitchFamily="34" charset="-128"/>
              </a:rPr>
              <a:t>Promote savings-based mortgage product development focused on low-income and informal households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en-US" sz="2000" dirty="0" smtClean="0">
                <a:ea typeface="ＭＳ Ｐゴシック" pitchFamily="34" charset="-128"/>
              </a:rPr>
              <a:t>Improve the provision, targeting and transparency of public housing development for the extreme poor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en-US" sz="2000" dirty="0" smtClean="0">
                <a:ea typeface="ＭＳ Ｐゴシック" pitchFamily="34" charset="-128"/>
              </a:rPr>
              <a:t>Articulate a national policy framework and program for slum upgrading </a:t>
            </a:r>
          </a:p>
          <a:p>
            <a:pPr marL="514350" indent="-514350" eaLnBrk="1" hangingPunct="1">
              <a:buFontTx/>
              <a:buAutoNum type="arabicParenR"/>
              <a:defRPr/>
            </a:pPr>
            <a:endParaRPr lang="en-US" sz="2400" dirty="0">
              <a:ea typeface="ＭＳ Ｐゴシック" pitchFamily="34" charset="-128"/>
            </a:endParaRPr>
          </a:p>
          <a:p>
            <a:pPr marL="514350" indent="-514350" eaLnBrk="1" hangingPunct="1">
              <a:buNone/>
              <a:defRPr/>
            </a:pPr>
            <a:endParaRPr lang="en-US" sz="2400" dirty="0" smtClean="0">
              <a:ea typeface="ＭＳ Ｐゴシック" pitchFamily="34" charset="-128"/>
            </a:endParaRPr>
          </a:p>
        </p:txBody>
      </p:sp>
      <p:graphicFrame>
        <p:nvGraphicFramePr>
          <p:cNvPr id="5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324375"/>
              </p:ext>
            </p:extLst>
          </p:nvPr>
        </p:nvGraphicFramePr>
        <p:xfrm>
          <a:off x="0" y="6324600"/>
          <a:ext cx="9144000" cy="533565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533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839200" cy="1143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ea typeface="ＭＳ Ｐゴシック" pitchFamily="34" charset="-128"/>
              </a:rPr>
              <a:t>Many broader and less understood challenges and opportunities exist…..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200" dirty="0">
                <a:ea typeface="ＭＳ Ｐゴシック" pitchFamily="34" charset="-128"/>
              </a:rPr>
              <a:t>Increase flow of affordable land by strengthening urban and spatial planning, land policies and management and the streamlining housing development </a:t>
            </a:r>
            <a:r>
              <a:rPr lang="en-US" sz="2200" dirty="0" smtClean="0">
                <a:ea typeface="ＭＳ Ｐゴシック" pitchFamily="34" charset="-128"/>
              </a:rPr>
              <a:t>regulations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200" dirty="0" smtClean="0">
                <a:ea typeface="ＭＳ Ｐゴシック" pitchFamily="34" charset="-128"/>
              </a:rPr>
              <a:t>Address institutional coordination constraints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200" dirty="0" smtClean="0">
                <a:ea typeface="ＭＳ Ｐゴシック" pitchFamily="34" charset="-128"/>
              </a:rPr>
              <a:t>Enhance </a:t>
            </a:r>
            <a:r>
              <a:rPr lang="en-US" sz="2200" dirty="0">
                <a:ea typeface="ＭＳ Ｐゴシック" pitchFamily="34" charset="-128"/>
              </a:rPr>
              <a:t>local government and community involvement in </a:t>
            </a:r>
            <a:r>
              <a:rPr lang="en-US" sz="2200" dirty="0" smtClean="0">
                <a:ea typeface="ＭＳ Ｐゴシック" pitchFamily="34" charset="-128"/>
              </a:rPr>
              <a:t>slum upgrading and low-income housing policy and delivery framework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200" dirty="0" smtClean="0">
                <a:ea typeface="ＭＳ Ｐゴシック" pitchFamily="34" charset="-128"/>
              </a:rPr>
              <a:t>Enabling secondary mortgage and construction finance markets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200" dirty="0" smtClean="0">
                <a:ea typeface="ＭＳ Ｐゴシック" pitchFamily="34" charset="-128"/>
              </a:rPr>
              <a:t>Develop practical and transparent framework for PPPs for low-income housing</a:t>
            </a:r>
            <a:endParaRPr lang="en-US" sz="2200" dirty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ea typeface="ＭＳ Ｐゴシック" pitchFamily="34" charset="-128"/>
            </a:endParaRPr>
          </a:p>
          <a:p>
            <a:pPr marL="514350" indent="-514350" eaLnBrk="1" hangingPunct="1">
              <a:buNone/>
              <a:defRPr/>
            </a:pPr>
            <a:endParaRPr lang="en-US" sz="2400" dirty="0" smtClean="0">
              <a:ea typeface="ＭＳ Ｐゴシック" pitchFamily="34" charset="-128"/>
            </a:endParaRPr>
          </a:p>
        </p:txBody>
      </p:sp>
      <p:graphicFrame>
        <p:nvGraphicFramePr>
          <p:cNvPr id="5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673770"/>
              </p:ext>
            </p:extLst>
          </p:nvPr>
        </p:nvGraphicFramePr>
        <p:xfrm>
          <a:off x="0" y="6324600"/>
          <a:ext cx="9144000" cy="533565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533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16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839200" cy="1143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ea typeface="ＭＳ Ｐゴシック" pitchFamily="34" charset="-128"/>
              </a:rPr>
              <a:t>How might the Bank support?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91600" cy="4525963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200" dirty="0" smtClean="0">
                <a:ea typeface="ＭＳ Ｐゴシック" pitchFamily="34" charset="-128"/>
              </a:rPr>
              <a:t>SAPOLA – Develop a national framework for slum upgrading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200" dirty="0" smtClean="0">
                <a:ea typeface="ＭＳ Ｐゴシック" pitchFamily="34" charset="-128"/>
              </a:rPr>
              <a:t>Support the development and piloting of an incremental housing microfinance product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200" dirty="0" smtClean="0">
                <a:ea typeface="ＭＳ Ｐゴシック" pitchFamily="34" charset="-128"/>
              </a:rPr>
              <a:t>Support improved design, management and targeting of Government self-help housing program, FLPP and SHL IR and down payment subsidies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200" dirty="0" smtClean="0">
                <a:ea typeface="ＭＳ Ｐゴシック" pitchFamily="34" charset="-128"/>
              </a:rPr>
              <a:t>Upstream thinking on land management, planning and a medium-term approach to increasing access to affordable land 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200" dirty="0" smtClean="0">
                <a:ea typeface="ＭＳ Ｐゴシック" pitchFamily="34" charset="-128"/>
              </a:rPr>
              <a:t>Facilitate access to international experience on public housing, PPPs, housing finance, etc.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200" dirty="0" smtClean="0">
                <a:ea typeface="ＭＳ Ｐゴシック" pitchFamily="34" charset="-128"/>
              </a:rPr>
              <a:t>Deepen analytics on rental markets and the efficiency and effectiveness of subsidies  </a:t>
            </a:r>
            <a:endParaRPr lang="en-US" sz="2200" dirty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ea typeface="ＭＳ Ｐゴシック" pitchFamily="34" charset="-128"/>
            </a:endParaRPr>
          </a:p>
          <a:p>
            <a:pPr marL="514350" indent="-514350" eaLnBrk="1" hangingPunct="1">
              <a:buNone/>
              <a:defRPr/>
            </a:pPr>
            <a:endParaRPr lang="en-US" sz="2400" dirty="0" smtClean="0">
              <a:ea typeface="ＭＳ Ｐゴシック" pitchFamily="34" charset="-128"/>
            </a:endParaRPr>
          </a:p>
        </p:txBody>
      </p:sp>
      <p:graphicFrame>
        <p:nvGraphicFramePr>
          <p:cNvPr id="5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717207"/>
              </p:ext>
            </p:extLst>
          </p:nvPr>
        </p:nvGraphicFramePr>
        <p:xfrm>
          <a:off x="0" y="6324600"/>
          <a:ext cx="9144000" cy="533565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533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54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Thank you</a:t>
            </a:r>
          </a:p>
        </p:txBody>
      </p:sp>
      <p:graphicFrame>
        <p:nvGraphicFramePr>
          <p:cNvPr id="39940" name="Group 4"/>
          <p:cNvGraphicFramePr>
            <a:graphicFrameLocks noGrp="1"/>
          </p:cNvGraphicFramePr>
          <p:nvPr/>
        </p:nvGraphicFramePr>
        <p:xfrm>
          <a:off x="0" y="6340475"/>
          <a:ext cx="9144000" cy="517690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485" marB="45485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/>
                    </a:solidFill>
                  </a:tcPr>
                </a:tc>
              </a:tr>
            </a:tbl>
          </a:graphicData>
        </a:graphic>
      </p:graphicFrame>
      <p:pic>
        <p:nvPicPr>
          <p:cNvPr id="29705" name="Picture 22" descr="DSCN4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43013"/>
            <a:ext cx="6477000" cy="48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524000"/>
            <a:ext cx="8686800" cy="42211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400" b="1" i="1" dirty="0"/>
              <a:t>Indonesia has the potential to substantially increase its economic returns from urbanization</a:t>
            </a:r>
            <a:r>
              <a:rPr lang="en-US" sz="2400" b="1" dirty="0" smtClean="0">
                <a:ea typeface="ＭＳ Ｐゴシック" pitchFamily="34" charset="-128"/>
              </a:rPr>
              <a:t>– housing is an entry point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dirty="0" smtClean="0">
                <a:ea typeface="ＭＳ Ｐゴシック" pitchFamily="34" charset="-128"/>
              </a:rPr>
              <a:t>Indonesia is rapidly urbanizing with a young population that will demand housing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dirty="0" smtClean="0">
                <a:ea typeface="ＭＳ Ｐゴシック" pitchFamily="34" charset="-128"/>
              </a:rPr>
              <a:t>The majority of housing (~80%) in Indonesia is self-built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dirty="0" smtClean="0">
                <a:ea typeface="ＭＳ Ｐゴシック" pitchFamily="34" charset="-128"/>
              </a:rPr>
              <a:t>Affordability </a:t>
            </a:r>
            <a:r>
              <a:rPr lang="en-US" sz="2400" dirty="0">
                <a:ea typeface="ＭＳ Ｐゴシック" pitchFamily="34" charset="-128"/>
              </a:rPr>
              <a:t>for housing is declining, especially for low income </a:t>
            </a:r>
            <a:r>
              <a:rPr lang="en-US" sz="2400" dirty="0" smtClean="0">
                <a:ea typeface="ＭＳ Ｐゴシック" pitchFamily="34" charset="-128"/>
              </a:rPr>
              <a:t>groups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dirty="0" smtClean="0">
                <a:ea typeface="ＭＳ Ｐゴシック" pitchFamily="34" charset="-128"/>
              </a:rPr>
              <a:t>Other constraints to the housing market relate to land, access to financing &amp; targeting of subsidies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dirty="0" smtClean="0">
                <a:ea typeface="ＭＳ Ｐゴシック" pitchFamily="34" charset="-128"/>
              </a:rPr>
              <a:t>What can be done and where to go from here?</a:t>
            </a:r>
          </a:p>
        </p:txBody>
      </p:sp>
      <p:graphicFrame>
        <p:nvGraphicFramePr>
          <p:cNvPr id="49156" name="Group 4"/>
          <p:cNvGraphicFramePr>
            <a:graphicFrameLocks noGrp="1"/>
          </p:cNvGraphicFramePr>
          <p:nvPr/>
        </p:nvGraphicFramePr>
        <p:xfrm>
          <a:off x="0" y="6340475"/>
          <a:ext cx="9144000" cy="517690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485" marB="45485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/>
                    </a:solidFill>
                  </a:tcPr>
                </a:tc>
              </a:tr>
            </a:tbl>
          </a:graphicData>
        </a:graphic>
      </p:graphicFrame>
      <p:sp>
        <p:nvSpPr>
          <p:cNvPr id="3081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74638"/>
            <a:ext cx="8763000" cy="1143000"/>
          </a:xfrm>
          <a:noFill/>
        </p:spPr>
        <p:txBody>
          <a:bodyPr/>
          <a:lstStyle/>
          <a:p>
            <a:pPr eaLnBrk="1" hangingPunct="1"/>
            <a:r>
              <a:rPr lang="en-US" sz="3600" b="1" dirty="0" smtClean="0">
                <a:ea typeface="ＭＳ Ｐゴシック" pitchFamily="34" charset="-128"/>
              </a:rPr>
              <a:t>Framing the Housing Opportunity in Indonesia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ea typeface="ＭＳ Ｐゴシック" pitchFamily="34" charset="-128"/>
              </a:rPr>
              <a:t>Rapid Urbanization and Demographic Trends</a:t>
            </a:r>
          </a:p>
        </p:txBody>
      </p:sp>
      <p:pic>
        <p:nvPicPr>
          <p:cNvPr id="4099" name="Chart 4"/>
          <p:cNvPicPr>
            <a:picLocks noChangeArrowheads="1"/>
          </p:cNvPicPr>
          <p:nvPr/>
        </p:nvPicPr>
        <p:blipFill>
          <a:blip r:embed="rId3" cstate="print"/>
          <a:srcRect b="-60"/>
          <a:stretch>
            <a:fillRect/>
          </a:stretch>
        </p:blipFill>
        <p:spPr bwMode="auto">
          <a:xfrm>
            <a:off x="457200" y="3352800"/>
            <a:ext cx="39624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152400" y="5867400"/>
            <a:ext cx="480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Times New Roman" pitchFamily="18" charset="0"/>
                <a:cs typeface="Times New Roman" pitchFamily="18" charset="0"/>
              </a:rPr>
              <a:t>Source: Indonesia Statistical Bureau (BPS) Proyeksi Penduduk, 2005 </a:t>
            </a:r>
          </a:p>
        </p:txBody>
      </p:sp>
      <p:sp>
        <p:nvSpPr>
          <p:cNvPr id="410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45D6A4-1A7B-4278-B738-373F3647981B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4108" name="Picture 7" descr="ANd9GcR6B7N4WZaVyIKwnHQtq67d3JgNYKVpIvOw32KKCmySW5IybZK5XA&amp;t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505200"/>
            <a:ext cx="38941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9" name="Rectangle 11"/>
          <p:cNvSpPr>
            <a:spLocks noChangeArrowheads="1"/>
          </p:cNvSpPr>
          <p:nvPr/>
        </p:nvSpPr>
        <p:spPr bwMode="auto">
          <a:xfrm>
            <a:off x="4800600" y="5867400"/>
            <a:ext cx="426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Source:</a:t>
            </a:r>
            <a:r>
              <a:rPr lang="en-US" sz="1200"/>
              <a:t> </a:t>
            </a:r>
            <a:r>
              <a:rPr lang="en-US" sz="1100">
                <a:hlinkClick r:id="rId5"/>
              </a:rPr>
              <a:t>http://www.nationmaster.com/country/id/Age_distribution</a:t>
            </a:r>
            <a:r>
              <a:rPr lang="en-US" sz="1100"/>
              <a:t> </a:t>
            </a:r>
          </a:p>
        </p:txBody>
      </p:sp>
      <p:sp>
        <p:nvSpPr>
          <p:cNvPr id="4110" name="Rectangle 12"/>
          <p:cNvSpPr>
            <a:spLocks noChangeArrowheads="1"/>
          </p:cNvSpPr>
          <p:nvPr/>
        </p:nvSpPr>
        <p:spPr bwMode="auto">
          <a:xfrm>
            <a:off x="152400" y="1416784"/>
            <a:ext cx="8915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sz="2000" dirty="0"/>
              <a:t>Forecasts by the UN suggest that Indonesia will add an average 2.2 million persons per year to cities between 2010 and </a:t>
            </a:r>
            <a:r>
              <a:rPr lang="en-US" sz="2000" dirty="0" smtClean="0"/>
              <a:t>2025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 Demographic trends show that Indonesia has a young population, also representing a large number of potential new households</a:t>
            </a:r>
          </a:p>
        </p:txBody>
      </p:sp>
      <p:sp>
        <p:nvSpPr>
          <p:cNvPr id="2" name="Oval 1"/>
          <p:cNvSpPr/>
          <p:nvPr/>
        </p:nvSpPr>
        <p:spPr>
          <a:xfrm>
            <a:off x="5029200" y="4419600"/>
            <a:ext cx="3733800" cy="11430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1" name="Group 22"/>
          <p:cNvGraphicFramePr>
            <a:graphicFrameLocks noGrp="1"/>
          </p:cNvGraphicFramePr>
          <p:nvPr/>
        </p:nvGraphicFramePr>
        <p:xfrm>
          <a:off x="0" y="6340475"/>
          <a:ext cx="9144000" cy="517690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1143000"/>
          </a:xfrm>
        </p:spPr>
        <p:txBody>
          <a:bodyPr/>
          <a:lstStyle/>
          <a:p>
            <a:r>
              <a:rPr lang="en-US" sz="2400" b="1" dirty="0" smtClean="0">
                <a:ea typeface="ＭＳ Ｐゴシック" pitchFamily="34" charset="-128"/>
              </a:rPr>
              <a:t>Population growth is primarily in the </a:t>
            </a:r>
            <a:r>
              <a:rPr lang="en-US" sz="2400" b="1" dirty="0" smtClean="0">
                <a:solidFill>
                  <a:srgbClr val="FF0000"/>
                </a:solidFill>
                <a:ea typeface="ＭＳ Ｐゴシック" pitchFamily="34" charset="-128"/>
              </a:rPr>
              <a:t>periphery of larger cities, </a:t>
            </a:r>
            <a:r>
              <a:rPr lang="en-US" sz="2400" b="1" dirty="0" smtClean="0">
                <a:solidFill>
                  <a:schemeClr val="tx1"/>
                </a:solidFill>
                <a:ea typeface="ＭＳ Ｐゴシック" pitchFamily="34" charset="-128"/>
              </a:rPr>
              <a:t>while medium and smaller cities have more balanced growth</a:t>
            </a:r>
            <a:r>
              <a:rPr lang="en-US" sz="2400" b="1" dirty="0" smtClean="0">
                <a:ea typeface="ＭＳ Ｐゴシック" pitchFamily="34" charset="-128"/>
              </a:rPr>
              <a:t>.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033067-C49F-4FB4-B945-301AD2B06E87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124" name="TextBox 10"/>
          <p:cNvSpPr txBox="1">
            <a:spLocks noChangeArrowheads="1"/>
          </p:cNvSpPr>
          <p:nvPr/>
        </p:nvSpPr>
        <p:spPr bwMode="auto">
          <a:xfrm>
            <a:off x="381000" y="5943600"/>
            <a:ext cx="487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Source: Indonesia Bureau of Statistics (BPS)</a:t>
            </a:r>
          </a:p>
        </p:txBody>
      </p:sp>
      <p:graphicFrame>
        <p:nvGraphicFramePr>
          <p:cNvPr id="6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599" cy="4475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762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Metro name</a:t>
                      </a:r>
                      <a:endParaRPr lang="en-US" sz="1800" dirty="0"/>
                    </a:p>
                  </a:txBody>
                  <a:tcPr marT="45710" marB="4571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2005</a:t>
                      </a:r>
                      <a:endParaRPr lang="en-US" sz="1800" dirty="0"/>
                    </a:p>
                  </a:txBody>
                  <a:tcPr marT="45710" marB="4571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CAGR 1995 - 2005</a:t>
                      </a:r>
                      <a:endParaRPr lang="en-US" sz="1800" dirty="0"/>
                    </a:p>
                  </a:txBody>
                  <a:tcPr marT="45710" marB="4571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76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Core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10" marB="4571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Periphery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10" marB="4571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Metro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10" marB="4571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Core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10" marB="4571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Periphery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10" marB="4571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Metro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10" marB="4571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6670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Jakarta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              8,820,603 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 dirty="0">
                          <a:solidFill>
                            <a:srgbClr val="FF0000"/>
                          </a:solidFill>
                          <a:latin typeface="Calibri"/>
                        </a:rPr>
                        <a:t>            12,799,559 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            21,620,162 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0.44%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 dirty="0">
                          <a:solidFill>
                            <a:srgbClr val="FF0000"/>
                          </a:solidFill>
                          <a:latin typeface="Calibri"/>
                        </a:rPr>
                        <a:t>2.47%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1.56%</a:t>
                      </a:r>
                    </a:p>
                  </a:txBody>
                  <a:tcPr marL="9525" marR="9525" marT="9523" marB="0" anchor="b"/>
                </a:tc>
              </a:tr>
              <a:tr h="46670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Surabaya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2,611,506 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 dirty="0">
                          <a:solidFill>
                            <a:srgbClr val="FF0000"/>
                          </a:solidFill>
                          <a:latin typeface="Calibri"/>
                        </a:rPr>
                        <a:t>              5,974,090 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8,585,596 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0.33%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 dirty="0">
                          <a:solidFill>
                            <a:srgbClr val="FF0000"/>
                          </a:solidFill>
                          <a:latin typeface="Calibri"/>
                        </a:rPr>
                        <a:t>1.46%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1.10%</a:t>
                      </a:r>
                    </a:p>
                  </a:txBody>
                  <a:tcPr marL="9525" marR="9525" marT="9523" marB="0" anchor="b"/>
                </a:tc>
              </a:tr>
              <a:tr h="46670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Bandung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              2,270,969 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 dirty="0">
                          <a:solidFill>
                            <a:srgbClr val="FF0000"/>
                          </a:solidFill>
                          <a:latin typeface="Calibri"/>
                        </a:rPr>
                        <a:t>              5,079,430 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7,350,399 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0.66%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 dirty="0">
                          <a:solidFill>
                            <a:srgbClr val="FF0000"/>
                          </a:solidFill>
                          <a:latin typeface="Calibri"/>
                        </a:rPr>
                        <a:t>3.13%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2.26%</a:t>
                      </a:r>
                    </a:p>
                  </a:txBody>
                  <a:tcPr marL="9525" marR="9525" marT="9523" marB="0" anchor="b"/>
                </a:tc>
              </a:tr>
              <a:tr h="46670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Semarang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              1,446,533 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 dirty="0">
                          <a:solidFill>
                            <a:srgbClr val="FF0000"/>
                          </a:solidFill>
                          <a:latin typeface="Calibri"/>
                        </a:rPr>
                        <a:t>              4,335,017 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5,781,550 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0.97%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 dirty="0">
                          <a:solidFill>
                            <a:srgbClr val="FF0000"/>
                          </a:solidFill>
                          <a:latin typeface="Calibri"/>
                        </a:rPr>
                        <a:t>1.15%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1.10%</a:t>
                      </a:r>
                    </a:p>
                  </a:txBody>
                  <a:tcPr marL="9525" marR="9525" marT="9523" marB="0" anchor="b"/>
                </a:tc>
              </a:tr>
              <a:tr h="46670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Medan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2,029,797 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 dirty="0">
                          <a:solidFill>
                            <a:srgbClr val="FF0000"/>
                          </a:solidFill>
                          <a:latin typeface="Calibri"/>
                        </a:rPr>
                        <a:t>              1,812,196 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              3,841,993 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1.07%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 dirty="0">
                          <a:solidFill>
                            <a:srgbClr val="FF0000"/>
                          </a:solidFill>
                          <a:latin typeface="Calibri"/>
                        </a:rPr>
                        <a:t>0.10%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0.59%</a:t>
                      </a:r>
                    </a:p>
                  </a:txBody>
                  <a:tcPr marL="9525" marR="9525" marT="9523" marB="0" anchor="b"/>
                </a:tc>
              </a:tr>
              <a:tr h="46670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Palembang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              1,369,239 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 dirty="0">
                          <a:solidFill>
                            <a:srgbClr val="FF0000"/>
                          </a:solidFill>
                          <a:latin typeface="Calibri"/>
                        </a:rPr>
                        <a:t>              1,122,731 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              2,491,970 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1.20%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 dirty="0">
                          <a:solidFill>
                            <a:srgbClr val="FF0000"/>
                          </a:solidFill>
                          <a:latin typeface="Calibri"/>
                        </a:rPr>
                        <a:t>-2.67%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-0.85%</a:t>
                      </a:r>
                    </a:p>
                  </a:txBody>
                  <a:tcPr marL="9525" marR="9525" marT="9523" marB="0" anchor="b"/>
                </a:tc>
              </a:tr>
              <a:tr h="46670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Makassar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              1,194,583 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 dirty="0">
                          <a:solidFill>
                            <a:srgbClr val="FF0000"/>
                          </a:solidFill>
                          <a:latin typeface="Calibri"/>
                        </a:rPr>
                        <a:t>              1,106,362 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              2,300,945 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1.58%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 dirty="0">
                          <a:solidFill>
                            <a:srgbClr val="FF0000"/>
                          </a:solidFill>
                          <a:latin typeface="Calibri"/>
                        </a:rPr>
                        <a:t>1.58%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1.58%</a:t>
                      </a:r>
                    </a:p>
                  </a:txBody>
                  <a:tcPr marL="9525" marR="9525" marT="9523" marB="0" anchor="b"/>
                </a:tc>
              </a:tr>
              <a:tr h="46670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Denpasar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                  574,610 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 dirty="0">
                          <a:solidFill>
                            <a:srgbClr val="FF0000"/>
                          </a:solidFill>
                          <a:latin typeface="Calibri"/>
                        </a:rPr>
                        <a:t>              1,208,004 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              1,782,614 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3.97%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 dirty="0">
                          <a:solidFill>
                            <a:srgbClr val="FF0000"/>
                          </a:solidFill>
                          <a:latin typeface="Calibri"/>
                        </a:rPr>
                        <a:t>1.07%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1.87%</a:t>
                      </a:r>
                    </a:p>
                  </a:txBody>
                  <a:tcPr marL="9525" marR="9525" marT="9523" marB="0" anchor="b"/>
                </a:tc>
              </a:tr>
            </a:tbl>
          </a:graphicData>
        </a:graphic>
      </p:graphicFrame>
      <p:graphicFrame>
        <p:nvGraphicFramePr>
          <p:cNvPr id="7" name="Group 4"/>
          <p:cNvGraphicFramePr>
            <a:graphicFrameLocks noGrp="1"/>
          </p:cNvGraphicFramePr>
          <p:nvPr/>
        </p:nvGraphicFramePr>
        <p:xfrm>
          <a:off x="0" y="6340475"/>
          <a:ext cx="9144000" cy="517690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485" marB="45485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ea typeface="ＭＳ Ｐゴシック" pitchFamily="34" charset="-128"/>
              </a:rPr>
              <a:t>Self-built houses are the most common acquisition method, especially in small to medium cities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1905000"/>
          <a:ext cx="8305800" cy="3355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0"/>
                <a:gridCol w="863600"/>
                <a:gridCol w="1384300"/>
                <a:gridCol w="1384300"/>
                <a:gridCol w="1384300"/>
                <a:gridCol w="1384300"/>
              </a:tblGrid>
              <a:tr h="262841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Acquisition Method </a:t>
                      </a:r>
                      <a:r>
                        <a:rPr lang="en-US" sz="1200" b="1" dirty="0" smtClean="0">
                          <a:effectLst/>
                        </a:rPr>
                        <a:t> (Owner HH moving 2001-2007)</a:t>
                      </a:r>
                      <a:endParaRPr lang="en-US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656" marR="80656" marT="0" marB="0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City Category</a:t>
                      </a:r>
                      <a:endParaRPr lang="en-US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656" marR="8065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8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JMR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656" marR="806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Large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656" marR="806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Medium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656" marR="806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Small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656" marR="806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Towns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656" marR="80656" marT="0" marB="0"/>
                </a:tc>
              </a:tr>
              <a:tr h="4206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Bought from a developer </a:t>
                      </a:r>
                      <a:r>
                        <a:rPr lang="en-US" sz="1200" dirty="0" smtClean="0">
                          <a:effectLst/>
                        </a:rPr>
                        <a:t>(percent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656" marR="806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15.0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656" marR="806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7.8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656" marR="806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9.8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656" marR="806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3.5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656" marR="806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3.4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656" marR="80656" marT="0" marB="0"/>
                </a:tc>
              </a:tr>
              <a:tr h="4206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Bought new other source </a:t>
                      </a:r>
                      <a:r>
                        <a:rPr lang="en-US" sz="1200" dirty="0" smtClean="0">
                          <a:effectLst/>
                        </a:rPr>
                        <a:t>(percent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656" marR="806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11.7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656" marR="806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9.7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656" marR="806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7.4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656" marR="806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6.9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656" marR="80656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5.7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656" marR="80656" marT="0" marB="0"/>
                </a:tc>
              </a:tr>
              <a:tr h="537629">
                <a:tc>
                  <a:txBody>
                    <a:bodyPr/>
                    <a:lstStyle/>
                    <a:p>
                      <a:pPr marL="4572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Bought second hand </a:t>
                      </a:r>
                      <a:r>
                        <a:rPr lang="en-US" sz="1200" dirty="0" smtClean="0">
                          <a:effectLst/>
                        </a:rPr>
                        <a:t>(percent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656" marR="80656" marT="0" marB="0"/>
                </a:tc>
                <a:tc>
                  <a:txBody>
                    <a:bodyPr/>
                    <a:lstStyle/>
                    <a:p>
                      <a:pPr marL="457200" marR="0" indent="-2895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19.5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656" marR="80656" marT="0" marB="0"/>
                </a:tc>
                <a:tc>
                  <a:txBody>
                    <a:bodyPr/>
                    <a:lstStyle/>
                    <a:p>
                      <a:pPr marL="457200" marR="0" indent="-2895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15.5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656" marR="80656" marT="0" marB="0"/>
                </a:tc>
                <a:tc>
                  <a:txBody>
                    <a:bodyPr/>
                    <a:lstStyle/>
                    <a:p>
                      <a:pPr marL="457200" marR="0" indent="-2895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12.6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656" marR="80656" marT="0" marB="0"/>
                </a:tc>
                <a:tc>
                  <a:txBody>
                    <a:bodyPr/>
                    <a:lstStyle/>
                    <a:p>
                      <a:pPr marL="457200" marR="0" indent="-2895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16.1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656" marR="80656" marT="0" marB="0"/>
                </a:tc>
                <a:tc>
                  <a:txBody>
                    <a:bodyPr/>
                    <a:lstStyle/>
                    <a:p>
                      <a:pPr marL="457200" marR="0" indent="-2895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11.2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656" marR="80656" marT="0" marB="0"/>
                </a:tc>
              </a:tr>
              <a:tr h="358419">
                <a:tc>
                  <a:txBody>
                    <a:bodyPr/>
                    <a:lstStyle/>
                    <a:p>
                      <a:pPr marL="4572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Self-built </a:t>
                      </a:r>
                      <a:r>
                        <a:rPr lang="en-US" sz="1200" dirty="0" smtClean="0">
                          <a:effectLst/>
                        </a:rPr>
                        <a:t>(percent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656" marR="80656" marT="0" marB="0"/>
                </a:tc>
                <a:tc>
                  <a:txBody>
                    <a:bodyPr/>
                    <a:lstStyle/>
                    <a:p>
                      <a:pPr marL="457200" marR="0" indent="-2895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40.2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656" marR="80656" marT="0" marB="0"/>
                </a:tc>
                <a:tc>
                  <a:txBody>
                    <a:bodyPr/>
                    <a:lstStyle/>
                    <a:p>
                      <a:pPr marL="457200" marR="0" indent="-2895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52.2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656" marR="80656" marT="0" marB="0"/>
                </a:tc>
                <a:tc>
                  <a:txBody>
                    <a:bodyPr/>
                    <a:lstStyle/>
                    <a:p>
                      <a:pPr marL="457200" marR="0" indent="-2895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55.4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656" marR="80656" marT="0" marB="0"/>
                </a:tc>
                <a:tc>
                  <a:txBody>
                    <a:bodyPr/>
                    <a:lstStyle/>
                    <a:p>
                      <a:pPr marL="457200" marR="0" indent="-2895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60.1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656" marR="80656" marT="0" marB="0"/>
                </a:tc>
                <a:tc>
                  <a:txBody>
                    <a:bodyPr/>
                    <a:lstStyle/>
                    <a:p>
                      <a:pPr marL="457200" marR="0" indent="-2895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63.2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656" marR="80656" marT="0" marB="0"/>
                </a:tc>
              </a:tr>
              <a:tr h="358419">
                <a:tc>
                  <a:txBody>
                    <a:bodyPr/>
                    <a:lstStyle/>
                    <a:p>
                      <a:pPr marL="4572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Other</a:t>
                      </a:r>
                      <a:r>
                        <a:rPr lang="en-US" sz="1200" baseline="30000" dirty="0" err="1">
                          <a:effectLst/>
                        </a:rPr>
                        <a:t>a</a:t>
                      </a:r>
                      <a:r>
                        <a:rPr lang="en-US" sz="1200" baseline="30000" dirty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(percent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656" marR="80656" marT="0" marB="0"/>
                </a:tc>
                <a:tc>
                  <a:txBody>
                    <a:bodyPr/>
                    <a:lstStyle/>
                    <a:p>
                      <a:pPr marL="457200" marR="0" indent="-2895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13.7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656" marR="80656" marT="0" marB="0"/>
                </a:tc>
                <a:tc>
                  <a:txBody>
                    <a:bodyPr/>
                    <a:lstStyle/>
                    <a:p>
                      <a:pPr marL="457200" marR="0" indent="-2895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14.7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656" marR="80656" marT="0" marB="0"/>
                </a:tc>
                <a:tc>
                  <a:txBody>
                    <a:bodyPr/>
                    <a:lstStyle/>
                    <a:p>
                      <a:pPr marL="457200" marR="0" indent="-2895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14.9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656" marR="80656" marT="0" marB="0"/>
                </a:tc>
                <a:tc>
                  <a:txBody>
                    <a:bodyPr/>
                    <a:lstStyle/>
                    <a:p>
                      <a:pPr marL="457200" marR="0" indent="-2895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13.4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656" marR="80656" marT="0" marB="0"/>
                </a:tc>
                <a:tc>
                  <a:txBody>
                    <a:bodyPr/>
                    <a:lstStyle/>
                    <a:p>
                      <a:pPr marL="457200" marR="0" indent="-2895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16.4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656" marR="80656" marT="0" marB="0"/>
                </a:tc>
              </a:tr>
              <a:tr h="263587">
                <a:tc>
                  <a:txBody>
                    <a:bodyPr/>
                    <a:lstStyle/>
                    <a:p>
                      <a:pPr marL="4572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 </a:t>
                      </a: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656" marR="80656" marT="0" marB="0"/>
                </a:tc>
                <a:tc>
                  <a:txBody>
                    <a:bodyPr/>
                    <a:lstStyle/>
                    <a:p>
                      <a:pPr marL="457200" marR="0" indent="-2895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100.0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656" marR="80656" marT="0" marB="0"/>
                </a:tc>
                <a:tc>
                  <a:txBody>
                    <a:bodyPr/>
                    <a:lstStyle/>
                    <a:p>
                      <a:pPr marL="457200" marR="0" indent="-2895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100.0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656" marR="80656" marT="0" marB="0"/>
                </a:tc>
                <a:tc>
                  <a:txBody>
                    <a:bodyPr/>
                    <a:lstStyle/>
                    <a:p>
                      <a:pPr marL="457200" marR="0" indent="-2895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100.0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656" marR="80656" marT="0" marB="0"/>
                </a:tc>
                <a:tc>
                  <a:txBody>
                    <a:bodyPr/>
                    <a:lstStyle/>
                    <a:p>
                      <a:pPr marL="457200" marR="0" indent="-2895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100.0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656" marR="80656" marT="0" marB="0"/>
                </a:tc>
                <a:tc>
                  <a:txBody>
                    <a:bodyPr/>
                    <a:lstStyle/>
                    <a:p>
                      <a:pPr marL="457200" marR="0" indent="-2895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100.0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656" marR="80656" marT="0" marB="0"/>
                </a:tc>
              </a:tr>
              <a:tr h="365756">
                <a:tc>
                  <a:txBody>
                    <a:bodyPr/>
                    <a:lstStyle/>
                    <a:p>
                      <a:pPr marL="4572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Households (thousands)</a:t>
                      </a: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656" marR="80656" marT="0" marB="0"/>
                </a:tc>
                <a:tc>
                  <a:txBody>
                    <a:bodyPr/>
                    <a:lstStyle/>
                    <a:p>
                      <a:pPr marL="457200" marR="0" indent="-2895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459.6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656" marR="80656" marT="0" marB="0"/>
                </a:tc>
                <a:tc>
                  <a:txBody>
                    <a:bodyPr/>
                    <a:lstStyle/>
                    <a:p>
                      <a:pPr marL="457200" marR="0" indent="-2895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911.8</a:t>
                      </a: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656" marR="80656" marT="0" marB="0"/>
                </a:tc>
                <a:tc>
                  <a:txBody>
                    <a:bodyPr/>
                    <a:lstStyle/>
                    <a:p>
                      <a:pPr marL="457200" marR="0" indent="-2895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391.9</a:t>
                      </a:r>
                      <a:endParaRPr lang="en-US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656" marR="80656" marT="0" marB="0"/>
                </a:tc>
                <a:tc>
                  <a:txBody>
                    <a:bodyPr/>
                    <a:lstStyle/>
                    <a:p>
                      <a:pPr marL="457200" marR="0" indent="-2895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342.9</a:t>
                      </a: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656" marR="80656" marT="0" marB="0"/>
                </a:tc>
                <a:tc>
                  <a:txBody>
                    <a:bodyPr/>
                    <a:lstStyle/>
                    <a:p>
                      <a:pPr marL="457200" marR="0" indent="-2895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349.6</a:t>
                      </a:r>
                      <a:endParaRPr lang="en-U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0656" marR="80656" marT="0" marB="0"/>
                </a:tc>
              </a:tr>
            </a:tbl>
          </a:graphicData>
        </a:graphic>
      </p:graphicFrame>
      <p:sp>
        <p:nvSpPr>
          <p:cNvPr id="6214" name="Rectangle 2"/>
          <p:cNvSpPr>
            <a:spLocks noChangeArrowheads="1"/>
          </p:cNvSpPr>
          <p:nvPr/>
        </p:nvSpPr>
        <p:spPr bwMode="auto">
          <a:xfrm>
            <a:off x="304800" y="5638800"/>
            <a:ext cx="78295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sz="1100">
                <a:solidFill>
                  <a:srgbClr val="808080"/>
                </a:solidFill>
                <a:latin typeface="Tw Cen MT" pitchFamily="34" charset="0"/>
              </a:rPr>
              <a:t>Source: Badan Pusak Statistik 2007.</a:t>
            </a:r>
            <a:endParaRPr lang="en-US" sz="1100">
              <a:solidFill>
                <a:srgbClr val="808080"/>
              </a:solidFill>
              <a:latin typeface="Tw Cen MT" pitchFamily="34" charset="0"/>
              <a:cs typeface="Times New Roman" pitchFamily="18" charset="0"/>
            </a:endParaRPr>
          </a:p>
          <a:p>
            <a:pPr eaLnBrk="0" hangingPunct="0"/>
            <a:r>
              <a:rPr lang="en-US" sz="1100">
                <a:solidFill>
                  <a:srgbClr val="808080"/>
                </a:solidFill>
                <a:latin typeface="Tw Cen MT" pitchFamily="34" charset="0"/>
                <a:cs typeface="Times New Roman" pitchFamily="18" charset="0"/>
              </a:rPr>
              <a:t>Notes: a Includes inheritance, bequest, administrative allocation and official housing</a:t>
            </a:r>
            <a:r>
              <a:rPr lang="en-US" sz="600"/>
              <a:t> </a:t>
            </a:r>
            <a:endParaRPr lang="en-US"/>
          </a:p>
        </p:txBody>
      </p:sp>
      <p:graphicFrame>
        <p:nvGraphicFramePr>
          <p:cNvPr id="5" name="Group 4"/>
          <p:cNvGraphicFramePr>
            <a:graphicFrameLocks noGrp="1"/>
          </p:cNvGraphicFramePr>
          <p:nvPr/>
        </p:nvGraphicFramePr>
        <p:xfrm>
          <a:off x="0" y="6340475"/>
          <a:ext cx="9144000" cy="517690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485" marB="45485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7"/>
          <p:cNvPicPr>
            <a:picLocks noChangeAspect="1" noChangeArrowheads="1"/>
          </p:cNvPicPr>
          <p:nvPr/>
        </p:nvPicPr>
        <p:blipFill>
          <a:blip r:embed="rId3" cstate="print"/>
          <a:srcRect b="8159"/>
          <a:stretch>
            <a:fillRect/>
          </a:stretch>
        </p:blipFill>
        <p:spPr bwMode="auto">
          <a:xfrm>
            <a:off x="1828800" y="1625600"/>
            <a:ext cx="5181600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3886200" y="51816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257800" y="51816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362200" y="51816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14600" y="1905000"/>
            <a:ext cx="42672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220200" cy="1143000"/>
          </a:xfrm>
        </p:spPr>
        <p:txBody>
          <a:bodyPr/>
          <a:lstStyle/>
          <a:p>
            <a:r>
              <a:rPr lang="en-US" sz="3200" b="1" dirty="0" smtClean="0">
                <a:ea typeface="ＭＳ Ｐゴシック" pitchFamily="34" charset="-128"/>
              </a:rPr>
              <a:t>Housing demand is projected to grow in lower income groups (based on age/incomes)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33600" y="5867400"/>
            <a:ext cx="2659063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cap="small" dirty="0"/>
              <a:t>Authors’ calculation with BPS 2007.</a:t>
            </a:r>
            <a:endParaRPr lang="en-US" sz="1100" dirty="0"/>
          </a:p>
        </p:txBody>
      </p:sp>
      <p:graphicFrame>
        <p:nvGraphicFramePr>
          <p:cNvPr id="6" name="Group 4"/>
          <p:cNvGraphicFramePr>
            <a:graphicFrameLocks noGrp="1"/>
          </p:cNvGraphicFramePr>
          <p:nvPr/>
        </p:nvGraphicFramePr>
        <p:xfrm>
          <a:off x="0" y="6340475"/>
          <a:ext cx="9144000" cy="517690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485" marB="45485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/>
                    </a:solidFill>
                  </a:tcPr>
                </a:tc>
              </a:tr>
            </a:tbl>
          </a:graphicData>
        </a:graphic>
      </p:graphicFrame>
      <p:sp>
        <p:nvSpPr>
          <p:cNvPr id="7" name="Freeform 6"/>
          <p:cNvSpPr/>
          <p:nvPr/>
        </p:nvSpPr>
        <p:spPr>
          <a:xfrm>
            <a:off x="2533650" y="2376488"/>
            <a:ext cx="4200525" cy="1514475"/>
          </a:xfrm>
          <a:custGeom>
            <a:avLst/>
            <a:gdLst>
              <a:gd name="connsiteX0" fmla="*/ 0 w 4200525"/>
              <a:gd name="connsiteY0" fmla="*/ 1514475 h 1514475"/>
              <a:gd name="connsiteX1" fmla="*/ 366713 w 4200525"/>
              <a:gd name="connsiteY1" fmla="*/ 733425 h 1514475"/>
              <a:gd name="connsiteX2" fmla="*/ 690563 w 4200525"/>
              <a:gd name="connsiteY2" fmla="*/ 609600 h 1514475"/>
              <a:gd name="connsiteX3" fmla="*/ 1400175 w 4200525"/>
              <a:gd name="connsiteY3" fmla="*/ 0 h 1514475"/>
              <a:gd name="connsiteX4" fmla="*/ 1766888 w 4200525"/>
              <a:gd name="connsiteY4" fmla="*/ 4762 h 1514475"/>
              <a:gd name="connsiteX5" fmla="*/ 2105025 w 4200525"/>
              <a:gd name="connsiteY5" fmla="*/ 447675 h 1514475"/>
              <a:gd name="connsiteX6" fmla="*/ 2452688 w 4200525"/>
              <a:gd name="connsiteY6" fmla="*/ 300037 h 1514475"/>
              <a:gd name="connsiteX7" fmla="*/ 3162300 w 4200525"/>
              <a:gd name="connsiteY7" fmla="*/ 595312 h 1514475"/>
              <a:gd name="connsiteX8" fmla="*/ 3267075 w 4200525"/>
              <a:gd name="connsiteY8" fmla="*/ 747712 h 1514475"/>
              <a:gd name="connsiteX9" fmla="*/ 3481388 w 4200525"/>
              <a:gd name="connsiteY9" fmla="*/ 1019175 h 1514475"/>
              <a:gd name="connsiteX10" fmla="*/ 3838575 w 4200525"/>
              <a:gd name="connsiteY10" fmla="*/ 1333500 h 1514475"/>
              <a:gd name="connsiteX11" fmla="*/ 4200525 w 4200525"/>
              <a:gd name="connsiteY11" fmla="*/ 1190625 h 1514475"/>
              <a:gd name="connsiteX0" fmla="*/ 0 w 4200525"/>
              <a:gd name="connsiteY0" fmla="*/ 1514475 h 1514475"/>
              <a:gd name="connsiteX1" fmla="*/ 438150 w 4200525"/>
              <a:gd name="connsiteY1" fmla="*/ 823912 h 1514475"/>
              <a:gd name="connsiteX2" fmla="*/ 690563 w 4200525"/>
              <a:gd name="connsiteY2" fmla="*/ 609600 h 1514475"/>
              <a:gd name="connsiteX3" fmla="*/ 1400175 w 4200525"/>
              <a:gd name="connsiteY3" fmla="*/ 0 h 1514475"/>
              <a:gd name="connsiteX4" fmla="*/ 1766888 w 4200525"/>
              <a:gd name="connsiteY4" fmla="*/ 4762 h 1514475"/>
              <a:gd name="connsiteX5" fmla="*/ 2105025 w 4200525"/>
              <a:gd name="connsiteY5" fmla="*/ 447675 h 1514475"/>
              <a:gd name="connsiteX6" fmla="*/ 2452688 w 4200525"/>
              <a:gd name="connsiteY6" fmla="*/ 300037 h 1514475"/>
              <a:gd name="connsiteX7" fmla="*/ 3162300 w 4200525"/>
              <a:gd name="connsiteY7" fmla="*/ 595312 h 1514475"/>
              <a:gd name="connsiteX8" fmla="*/ 3267075 w 4200525"/>
              <a:gd name="connsiteY8" fmla="*/ 747712 h 1514475"/>
              <a:gd name="connsiteX9" fmla="*/ 3481388 w 4200525"/>
              <a:gd name="connsiteY9" fmla="*/ 1019175 h 1514475"/>
              <a:gd name="connsiteX10" fmla="*/ 3838575 w 4200525"/>
              <a:gd name="connsiteY10" fmla="*/ 1333500 h 1514475"/>
              <a:gd name="connsiteX11" fmla="*/ 4200525 w 4200525"/>
              <a:gd name="connsiteY11" fmla="*/ 1190625 h 1514475"/>
              <a:gd name="connsiteX0" fmla="*/ 0 w 4200525"/>
              <a:gd name="connsiteY0" fmla="*/ 1514475 h 1514475"/>
              <a:gd name="connsiteX1" fmla="*/ 361950 w 4200525"/>
              <a:gd name="connsiteY1" fmla="*/ 747712 h 1514475"/>
              <a:gd name="connsiteX2" fmla="*/ 690563 w 4200525"/>
              <a:gd name="connsiteY2" fmla="*/ 609600 h 1514475"/>
              <a:gd name="connsiteX3" fmla="*/ 1400175 w 4200525"/>
              <a:gd name="connsiteY3" fmla="*/ 0 h 1514475"/>
              <a:gd name="connsiteX4" fmla="*/ 1766888 w 4200525"/>
              <a:gd name="connsiteY4" fmla="*/ 4762 h 1514475"/>
              <a:gd name="connsiteX5" fmla="*/ 2105025 w 4200525"/>
              <a:gd name="connsiteY5" fmla="*/ 447675 h 1514475"/>
              <a:gd name="connsiteX6" fmla="*/ 2452688 w 4200525"/>
              <a:gd name="connsiteY6" fmla="*/ 300037 h 1514475"/>
              <a:gd name="connsiteX7" fmla="*/ 3162300 w 4200525"/>
              <a:gd name="connsiteY7" fmla="*/ 595312 h 1514475"/>
              <a:gd name="connsiteX8" fmla="*/ 3267075 w 4200525"/>
              <a:gd name="connsiteY8" fmla="*/ 747712 h 1514475"/>
              <a:gd name="connsiteX9" fmla="*/ 3481388 w 4200525"/>
              <a:gd name="connsiteY9" fmla="*/ 1019175 h 1514475"/>
              <a:gd name="connsiteX10" fmla="*/ 3838575 w 4200525"/>
              <a:gd name="connsiteY10" fmla="*/ 1333500 h 1514475"/>
              <a:gd name="connsiteX11" fmla="*/ 4200525 w 4200525"/>
              <a:gd name="connsiteY11" fmla="*/ 119062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0525" h="1514475">
                <a:moveTo>
                  <a:pt x="0" y="1514475"/>
                </a:moveTo>
                <a:lnTo>
                  <a:pt x="361950" y="747712"/>
                </a:lnTo>
                <a:lnTo>
                  <a:pt x="690563" y="609600"/>
                </a:lnTo>
                <a:lnTo>
                  <a:pt x="1400175" y="0"/>
                </a:lnTo>
                <a:lnTo>
                  <a:pt x="1766888" y="4762"/>
                </a:lnTo>
                <a:lnTo>
                  <a:pt x="2105025" y="447675"/>
                </a:lnTo>
                <a:lnTo>
                  <a:pt x="2452688" y="300037"/>
                </a:lnTo>
                <a:lnTo>
                  <a:pt x="3162300" y="595312"/>
                </a:lnTo>
                <a:lnTo>
                  <a:pt x="3267075" y="747712"/>
                </a:lnTo>
                <a:lnTo>
                  <a:pt x="3481388" y="1019175"/>
                </a:lnTo>
                <a:lnTo>
                  <a:pt x="3838575" y="1333500"/>
                </a:lnTo>
                <a:lnTo>
                  <a:pt x="4200525" y="1190625"/>
                </a:lnTo>
              </a:path>
            </a:pathLst>
          </a:custGeom>
          <a:ln w="28575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0" y="5257800"/>
            <a:ext cx="533400" cy="0"/>
          </a:xfrm>
          <a:prstGeom prst="line">
            <a:avLst/>
          </a:prstGeom>
          <a:ln w="28575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2539497" y="2376535"/>
            <a:ext cx="4191754" cy="1348966"/>
          </a:xfrm>
          <a:custGeom>
            <a:avLst/>
            <a:gdLst>
              <a:gd name="connsiteX0" fmla="*/ 0 w 4191754"/>
              <a:gd name="connsiteY0" fmla="*/ 1348966 h 1348966"/>
              <a:gd name="connsiteX1" fmla="*/ 362139 w 4191754"/>
              <a:gd name="connsiteY1" fmla="*/ 443619 h 1348966"/>
              <a:gd name="connsiteX2" fmla="*/ 1068309 w 4191754"/>
              <a:gd name="connsiteY2" fmla="*/ 149382 h 1348966"/>
              <a:gd name="connsiteX3" fmla="*/ 1394234 w 4191754"/>
              <a:gd name="connsiteY3" fmla="*/ 153909 h 1348966"/>
              <a:gd name="connsiteX4" fmla="*/ 1738265 w 4191754"/>
              <a:gd name="connsiteY4" fmla="*/ 0 h 1348966"/>
              <a:gd name="connsiteX5" fmla="*/ 2100404 w 4191754"/>
              <a:gd name="connsiteY5" fmla="*/ 303291 h 1348966"/>
              <a:gd name="connsiteX6" fmla="*/ 2453489 w 4191754"/>
              <a:gd name="connsiteY6" fmla="*/ 303291 h 1348966"/>
              <a:gd name="connsiteX7" fmla="*/ 3499164 w 4191754"/>
              <a:gd name="connsiteY7" fmla="*/ 1195057 h 1348966"/>
              <a:gd name="connsiteX8" fmla="*/ 3834143 w 4191754"/>
              <a:gd name="connsiteY8" fmla="*/ 1344439 h 1348966"/>
              <a:gd name="connsiteX9" fmla="*/ 4191754 w 4191754"/>
              <a:gd name="connsiteY9" fmla="*/ 1195057 h 134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1754" h="1348966">
                <a:moveTo>
                  <a:pt x="0" y="1348966"/>
                </a:moveTo>
                <a:lnTo>
                  <a:pt x="362139" y="443619"/>
                </a:lnTo>
                <a:lnTo>
                  <a:pt x="1068309" y="149382"/>
                </a:lnTo>
                <a:lnTo>
                  <a:pt x="1394234" y="153909"/>
                </a:lnTo>
                <a:lnTo>
                  <a:pt x="1738265" y="0"/>
                </a:lnTo>
                <a:lnTo>
                  <a:pt x="2100404" y="303291"/>
                </a:lnTo>
                <a:lnTo>
                  <a:pt x="2453489" y="303291"/>
                </a:lnTo>
                <a:lnTo>
                  <a:pt x="3499164" y="1195057"/>
                </a:lnTo>
                <a:lnTo>
                  <a:pt x="3834143" y="1344439"/>
                </a:lnTo>
                <a:lnTo>
                  <a:pt x="4191754" y="1195057"/>
                </a:lnTo>
              </a:path>
            </a:pathLst>
          </a:custGeom>
          <a:ln w="2857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886200" y="5486400"/>
            <a:ext cx="533400" cy="0"/>
          </a:xfrm>
          <a:prstGeom prst="line">
            <a:avLst/>
          </a:prstGeom>
          <a:ln w="2857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86200" y="5257800"/>
            <a:ext cx="533400" cy="0"/>
          </a:xfrm>
          <a:prstGeom prst="line">
            <a:avLst/>
          </a:prstGeom>
          <a:ln w="28575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62200" y="5486400"/>
            <a:ext cx="533400" cy="0"/>
          </a:xfrm>
          <a:prstGeom prst="line">
            <a:avLst/>
          </a:prstGeom>
          <a:ln w="28575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62200" y="5257800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2539497" y="2525917"/>
            <a:ext cx="4191754" cy="1195057"/>
          </a:xfrm>
          <a:custGeom>
            <a:avLst/>
            <a:gdLst>
              <a:gd name="connsiteX0" fmla="*/ 0 w 4191754"/>
              <a:gd name="connsiteY0" fmla="*/ 1054729 h 1195057"/>
              <a:gd name="connsiteX1" fmla="*/ 366665 w 4191754"/>
              <a:gd name="connsiteY1" fmla="*/ 280657 h 1195057"/>
              <a:gd name="connsiteX2" fmla="*/ 706170 w 4191754"/>
              <a:gd name="connsiteY2" fmla="*/ 0 h 1195057"/>
              <a:gd name="connsiteX3" fmla="*/ 1742792 w 4191754"/>
              <a:gd name="connsiteY3" fmla="*/ 0 h 1195057"/>
              <a:gd name="connsiteX4" fmla="*/ 2100404 w 4191754"/>
              <a:gd name="connsiteY4" fmla="*/ 149382 h 1195057"/>
              <a:gd name="connsiteX5" fmla="*/ 2458016 w 4191754"/>
              <a:gd name="connsiteY5" fmla="*/ 144855 h 1195057"/>
              <a:gd name="connsiteX6" fmla="*/ 2788467 w 4191754"/>
              <a:gd name="connsiteY6" fmla="*/ 593002 h 1195057"/>
              <a:gd name="connsiteX7" fmla="*/ 3137026 w 4191754"/>
              <a:gd name="connsiteY7" fmla="*/ 737857 h 1195057"/>
              <a:gd name="connsiteX8" fmla="*/ 3485584 w 4191754"/>
              <a:gd name="connsiteY8" fmla="*/ 1036622 h 1195057"/>
              <a:gd name="connsiteX9" fmla="*/ 3829616 w 4191754"/>
              <a:gd name="connsiteY9" fmla="*/ 1195057 h 1195057"/>
              <a:gd name="connsiteX10" fmla="*/ 4191754 w 4191754"/>
              <a:gd name="connsiteY10" fmla="*/ 1045675 h 119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1754" h="1195057">
                <a:moveTo>
                  <a:pt x="0" y="1054729"/>
                </a:moveTo>
                <a:lnTo>
                  <a:pt x="366665" y="280657"/>
                </a:lnTo>
                <a:lnTo>
                  <a:pt x="706170" y="0"/>
                </a:lnTo>
                <a:lnTo>
                  <a:pt x="1742792" y="0"/>
                </a:lnTo>
                <a:lnTo>
                  <a:pt x="2100404" y="149382"/>
                </a:lnTo>
                <a:lnTo>
                  <a:pt x="2458016" y="144855"/>
                </a:lnTo>
                <a:lnTo>
                  <a:pt x="2788467" y="593002"/>
                </a:lnTo>
                <a:lnTo>
                  <a:pt x="3137026" y="737857"/>
                </a:lnTo>
                <a:lnTo>
                  <a:pt x="3485584" y="1036622"/>
                </a:lnTo>
                <a:lnTo>
                  <a:pt x="3829616" y="1195057"/>
                </a:lnTo>
                <a:lnTo>
                  <a:pt x="4191754" y="1045675"/>
                </a:lnTo>
              </a:path>
            </a:pathLst>
          </a:custGeom>
          <a:ln w="28575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544024" y="2231679"/>
            <a:ext cx="4191754" cy="1638677"/>
          </a:xfrm>
          <a:custGeom>
            <a:avLst/>
            <a:gdLst>
              <a:gd name="connsiteX0" fmla="*/ 0 w 4191754"/>
              <a:gd name="connsiteY0" fmla="*/ 1339913 h 1638677"/>
              <a:gd name="connsiteX1" fmla="*/ 366665 w 4191754"/>
              <a:gd name="connsiteY1" fmla="*/ 420986 h 1638677"/>
              <a:gd name="connsiteX2" fmla="*/ 701643 w 4191754"/>
              <a:gd name="connsiteY2" fmla="*/ 0 h 1638677"/>
              <a:gd name="connsiteX3" fmla="*/ 1050202 w 4191754"/>
              <a:gd name="connsiteY3" fmla="*/ 303291 h 1638677"/>
              <a:gd name="connsiteX4" fmla="*/ 1394233 w 4191754"/>
              <a:gd name="connsiteY4" fmla="*/ 439093 h 1638677"/>
              <a:gd name="connsiteX5" fmla="*/ 1724685 w 4191754"/>
              <a:gd name="connsiteY5" fmla="*/ 303291 h 1638677"/>
              <a:gd name="connsiteX6" fmla="*/ 2467069 w 4191754"/>
              <a:gd name="connsiteY6" fmla="*/ 602056 h 1638677"/>
              <a:gd name="connsiteX7" fmla="*/ 3159659 w 4191754"/>
              <a:gd name="connsiteY7" fmla="*/ 1199584 h 1638677"/>
              <a:gd name="connsiteX8" fmla="*/ 3494637 w 4191754"/>
              <a:gd name="connsiteY8" fmla="*/ 1335386 h 1638677"/>
              <a:gd name="connsiteX9" fmla="*/ 3838669 w 4191754"/>
              <a:gd name="connsiteY9" fmla="*/ 1638677 h 1638677"/>
              <a:gd name="connsiteX10" fmla="*/ 4191754 w 4191754"/>
              <a:gd name="connsiteY10" fmla="*/ 1339913 h 163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1754" h="1638677">
                <a:moveTo>
                  <a:pt x="0" y="1339913"/>
                </a:moveTo>
                <a:lnTo>
                  <a:pt x="366665" y="420986"/>
                </a:lnTo>
                <a:lnTo>
                  <a:pt x="701643" y="0"/>
                </a:lnTo>
                <a:lnTo>
                  <a:pt x="1050202" y="303291"/>
                </a:lnTo>
                <a:lnTo>
                  <a:pt x="1394233" y="439093"/>
                </a:lnTo>
                <a:lnTo>
                  <a:pt x="1724685" y="303291"/>
                </a:lnTo>
                <a:lnTo>
                  <a:pt x="2467069" y="602056"/>
                </a:lnTo>
                <a:lnTo>
                  <a:pt x="3159659" y="1199584"/>
                </a:lnTo>
                <a:lnTo>
                  <a:pt x="3494637" y="1335386"/>
                </a:lnTo>
                <a:lnTo>
                  <a:pt x="3838669" y="1638677"/>
                </a:lnTo>
                <a:lnTo>
                  <a:pt x="4191754" y="1339913"/>
                </a:lnTo>
              </a:path>
            </a:pathLst>
          </a:custGeom>
          <a:ln w="28575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539497" y="1937442"/>
            <a:ext cx="4196281" cy="1928388"/>
          </a:xfrm>
          <a:custGeom>
            <a:avLst/>
            <a:gdLst>
              <a:gd name="connsiteX0" fmla="*/ 0 w 4196281"/>
              <a:gd name="connsiteY0" fmla="*/ 1629623 h 1928388"/>
              <a:gd name="connsiteX1" fmla="*/ 362139 w 4196281"/>
              <a:gd name="connsiteY1" fmla="*/ 583948 h 1928388"/>
              <a:gd name="connsiteX2" fmla="*/ 706170 w 4196281"/>
              <a:gd name="connsiteY2" fmla="*/ 0 h 1928388"/>
              <a:gd name="connsiteX3" fmla="*/ 1054729 w 4196281"/>
              <a:gd name="connsiteY3" fmla="*/ 439093 h 1928388"/>
              <a:gd name="connsiteX4" fmla="*/ 1398760 w 4196281"/>
              <a:gd name="connsiteY4" fmla="*/ 742384 h 1928388"/>
              <a:gd name="connsiteX5" fmla="*/ 1756372 w 4196281"/>
              <a:gd name="connsiteY5" fmla="*/ 882712 h 1928388"/>
              <a:gd name="connsiteX6" fmla="*/ 2104931 w 4196281"/>
              <a:gd name="connsiteY6" fmla="*/ 887239 h 1928388"/>
              <a:gd name="connsiteX7" fmla="*/ 2811101 w 4196281"/>
              <a:gd name="connsiteY7" fmla="*/ 1186004 h 1928388"/>
              <a:gd name="connsiteX8" fmla="*/ 3490111 w 4196281"/>
              <a:gd name="connsiteY8" fmla="*/ 1779006 h 1928388"/>
              <a:gd name="connsiteX9" fmla="*/ 3838669 w 4196281"/>
              <a:gd name="connsiteY9" fmla="*/ 1928388 h 1928388"/>
              <a:gd name="connsiteX10" fmla="*/ 4196281 w 4196281"/>
              <a:gd name="connsiteY10" fmla="*/ 1629623 h 192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6281" h="1928388">
                <a:moveTo>
                  <a:pt x="0" y="1629623"/>
                </a:moveTo>
                <a:lnTo>
                  <a:pt x="362139" y="583948"/>
                </a:lnTo>
                <a:lnTo>
                  <a:pt x="706170" y="0"/>
                </a:lnTo>
                <a:lnTo>
                  <a:pt x="1054729" y="439093"/>
                </a:lnTo>
                <a:lnTo>
                  <a:pt x="1398760" y="742384"/>
                </a:lnTo>
                <a:lnTo>
                  <a:pt x="1756372" y="882712"/>
                </a:lnTo>
                <a:lnTo>
                  <a:pt x="2104931" y="887239"/>
                </a:lnTo>
                <a:lnTo>
                  <a:pt x="2811101" y="1186004"/>
                </a:lnTo>
                <a:lnTo>
                  <a:pt x="3490111" y="1779006"/>
                </a:lnTo>
                <a:lnTo>
                  <a:pt x="3838669" y="1928388"/>
                </a:lnTo>
                <a:lnTo>
                  <a:pt x="4196281" y="1629623"/>
                </a:lnTo>
              </a:path>
            </a:pathLst>
          </a:custGeom>
          <a:ln w="28575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8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3200" b="1" dirty="0" smtClean="0">
                <a:ea typeface="ＭＳ Ｐゴシック" pitchFamily="34" charset="-128"/>
              </a:rPr>
              <a:t>Housing is becoming less affordable over time, especially for low income groups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5138" y="1706563"/>
            <a:ext cx="5638800" cy="404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1600200" y="579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100">
                <a:solidFill>
                  <a:srgbClr val="808080"/>
                </a:solidFill>
                <a:latin typeface="Tw Cen MT" pitchFamily="34" charset="0"/>
              </a:rPr>
              <a:t>Source: Badan Pusak Statistik 2001 and 2007.</a:t>
            </a:r>
            <a:endParaRPr lang="en-US"/>
          </a:p>
        </p:txBody>
      </p:sp>
      <p:graphicFrame>
        <p:nvGraphicFramePr>
          <p:cNvPr id="6" name="Group 4"/>
          <p:cNvGraphicFramePr>
            <a:graphicFrameLocks noGrp="1"/>
          </p:cNvGraphicFramePr>
          <p:nvPr/>
        </p:nvGraphicFramePr>
        <p:xfrm>
          <a:off x="0" y="6340475"/>
          <a:ext cx="9144000" cy="517690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485" marB="45485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067800" cy="1143000"/>
          </a:xfrm>
        </p:spPr>
        <p:txBody>
          <a:bodyPr/>
          <a:lstStyle/>
          <a:p>
            <a:r>
              <a:rPr lang="en-US" sz="3600" b="1" dirty="0" smtClean="0">
                <a:ea typeface="ＭＳ Ｐゴシック" pitchFamily="34" charset="-128"/>
              </a:rPr>
              <a:t>How can Indonesia move towards a more efficient, affordable housing system?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295400" y="2057400"/>
            <a:ext cx="62484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56" name="Group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365430"/>
              </p:ext>
            </p:extLst>
          </p:nvPr>
        </p:nvGraphicFramePr>
        <p:xfrm>
          <a:off x="504825" y="2590800"/>
          <a:ext cx="8134349" cy="213385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912913"/>
                <a:gridCol w="2002301"/>
                <a:gridCol w="2002301"/>
                <a:gridCol w="2216834"/>
              </a:tblGrid>
              <a:tr h="533142">
                <a:tc>
                  <a:txBody>
                    <a:bodyPr/>
                    <a:lstStyle/>
                    <a:p>
                      <a:pPr marL="0" marR="0" lvl="0" indent="0" algn="ctr" defTabSz="649288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u="sng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LAND</a:t>
                      </a:r>
                      <a:endParaRPr kumimoji="0" lang="en-US" sz="25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49288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u="sng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FINANCE</a:t>
                      </a:r>
                      <a:endParaRPr kumimoji="0" lang="en-US" sz="25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49288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u="sng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MATERIALS</a:t>
                      </a:r>
                      <a:endParaRPr kumimoji="0" lang="en-US" sz="25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49288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u="sng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LABOR</a:t>
                      </a:r>
                      <a:endParaRPr kumimoji="0" lang="en-US" sz="25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63500" marR="63500" marT="63500" marB="63500" horzOverflow="overflow"/>
                </a:tc>
              </a:tr>
              <a:tr h="533142">
                <a:tc>
                  <a:txBody>
                    <a:bodyPr/>
                    <a:lstStyle/>
                    <a:p>
                      <a:pPr marL="0" marR="0" lvl="0" indent="0" algn="ctr" defTabSz="649288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squat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49288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savings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49288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temporary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49288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self-help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63500" marR="63500" marT="63500" marB="63500" horzOverflow="overflow"/>
                </a:tc>
              </a:tr>
              <a:tr h="534430">
                <a:tc>
                  <a:txBody>
                    <a:bodyPr/>
                    <a:lstStyle/>
                    <a:p>
                      <a:pPr marL="0" marR="0" lvl="0" indent="0" algn="ctr" defTabSz="649288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rent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49288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pay as go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49288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combined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49288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barter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63500" marR="63500" marT="63500" marB="63500" horzOverflow="overflow"/>
                </a:tc>
              </a:tr>
              <a:tr h="533142">
                <a:tc>
                  <a:txBody>
                    <a:bodyPr/>
                    <a:lstStyle/>
                    <a:p>
                      <a:pPr marL="0" marR="0" lvl="0" indent="0" algn="ctr" defTabSz="649288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buy 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49288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loan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49288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u="none" strike="noStrike" cap="none" normalizeH="0" baseline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solid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49288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pitchFamily="34" charset="0"/>
                        </a:rPr>
                        <a:t>contract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63500" marR="63500" marT="63500" marB="63500" horzOverflow="overflow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200" b="1" kern="0" dirty="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rPr>
              <a:t>Different People Access Housing Differently</a:t>
            </a:r>
          </a:p>
        </p:txBody>
      </p:sp>
      <p:sp>
        <p:nvSpPr>
          <p:cNvPr id="3" name="Rectangle 2"/>
          <p:cNvSpPr/>
          <p:nvPr/>
        </p:nvSpPr>
        <p:spPr>
          <a:xfrm>
            <a:off x="571500" y="16002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Government needs a dynamic array of strategies that respond </a:t>
            </a:r>
            <a:r>
              <a:rPr lang="en-US" dirty="0" smtClean="0"/>
              <a:t>to </a:t>
            </a:r>
            <a:r>
              <a:rPr lang="en-US" dirty="0"/>
              <a:t>various </a:t>
            </a:r>
            <a:r>
              <a:rPr lang="en-US" dirty="0" smtClean="0"/>
              <a:t>housing segments, including:</a:t>
            </a:r>
            <a:endParaRPr lang="en-US" dirty="0"/>
          </a:p>
        </p:txBody>
      </p:sp>
      <p:graphicFrame>
        <p:nvGraphicFramePr>
          <p:cNvPr id="9" name="Group 22"/>
          <p:cNvGraphicFramePr>
            <a:graphicFrameLocks noGrp="1"/>
          </p:cNvGraphicFramePr>
          <p:nvPr/>
        </p:nvGraphicFramePr>
        <p:xfrm>
          <a:off x="0" y="6340475"/>
          <a:ext cx="9144000" cy="517690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485" marB="4548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2B0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5511</TotalTime>
  <Words>1418</Words>
  <Application>Microsoft Office PowerPoint</Application>
  <PresentationFormat>On-screen Show (4:3)</PresentationFormat>
  <Paragraphs>246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Directions for Affordable Housing Policy in Indonesia</vt:lpstr>
      <vt:lpstr>Framing the Housing Opportunity in Indonesia</vt:lpstr>
      <vt:lpstr>Rapid Urbanization and Demographic Trends</vt:lpstr>
      <vt:lpstr>Population growth is primarily in the periphery of larger cities, while medium and smaller cities have more balanced growth.</vt:lpstr>
      <vt:lpstr>Self-built houses are the most common acquisition method, especially in small to medium cities</vt:lpstr>
      <vt:lpstr>Housing demand is projected to grow in lower income groups (based on age/incomes)</vt:lpstr>
      <vt:lpstr>Housing is becoming less affordable over time, especially for low income groups</vt:lpstr>
      <vt:lpstr>How can Indonesia move towards a more efficient, affordable housing system?</vt:lpstr>
      <vt:lpstr>PowerPoint Presentation</vt:lpstr>
      <vt:lpstr>PowerPoint Presentation</vt:lpstr>
      <vt:lpstr>Different People Access Housing Differently  - Each City has Segments of Demand</vt:lpstr>
      <vt:lpstr>Based on recent analysis, bottlenecks to increasing access to affordable housing can be reduced by:</vt:lpstr>
      <vt:lpstr>Many broader and less understood challenges and opportunities exist….. </vt:lpstr>
      <vt:lpstr>How might the Bank support?</vt:lpstr>
      <vt:lpstr>Thank you</vt:lpstr>
    </vt:vector>
  </TitlesOfParts>
  <Company>HK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paavo</dc:creator>
  <cp:lastModifiedBy>Zoe Elena Trohanis</cp:lastModifiedBy>
  <cp:revision>519</cp:revision>
  <cp:lastPrinted>2012-10-05T08:16:56Z</cp:lastPrinted>
  <dcterms:created xsi:type="dcterms:W3CDTF">2011-04-07T02:17:34Z</dcterms:created>
  <dcterms:modified xsi:type="dcterms:W3CDTF">2012-10-15T20:20:20Z</dcterms:modified>
</cp:coreProperties>
</file>