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8" r:id="rId2"/>
    <p:sldId id="286" r:id="rId3"/>
    <p:sldId id="319" r:id="rId4"/>
    <p:sldId id="336" r:id="rId5"/>
    <p:sldId id="317" r:id="rId6"/>
    <p:sldId id="322" r:id="rId7"/>
    <p:sldId id="304" r:id="rId8"/>
    <p:sldId id="294" r:id="rId9"/>
    <p:sldId id="295" r:id="rId10"/>
    <p:sldId id="321" r:id="rId11"/>
    <p:sldId id="312" r:id="rId12"/>
    <p:sldId id="337" r:id="rId13"/>
    <p:sldId id="330" r:id="rId14"/>
    <p:sldId id="287" r:id="rId15"/>
    <p:sldId id="318" r:id="rId16"/>
    <p:sldId id="331" r:id="rId17"/>
    <p:sldId id="333" r:id="rId18"/>
    <p:sldId id="334" r:id="rId19"/>
    <p:sldId id="326" r:id="rId20"/>
    <p:sldId id="325" r:id="rId21"/>
    <p:sldId id="327" r:id="rId22"/>
    <p:sldId id="32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Nicole Burrowes" initials="KN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2" autoAdjust="0"/>
  </p:normalViewPr>
  <p:slideViewPr>
    <p:cSldViewPr>
      <p:cViewPr>
        <p:scale>
          <a:sx n="120" d="100"/>
          <a:sy n="12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Drive54B\HQ-Private9\wb442509\Home\LC3\LC3_Data_0814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442509\Desktop\Financing_Gap_K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442509\Desktop\Financing_Gap_KB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Drive54B\HQ-Private9\wb442509\Home\LC3\LC3_Data_0814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/>
              </a:rPr>
              <a:t>Damages from Disasters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/>
              </a:rPr>
              <a:t>(US$ millions)</a:t>
            </a:r>
            <a:endParaRPr lang="en-US" sz="2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53018372703413"/>
          <c:y val="0.25130796150481188"/>
          <c:w val="0.82791426071741037"/>
          <c:h val="0.6003047535724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DisasterTotal!$N$31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DisasterTotal!$M$32:$M$36</c:f>
              <c:strCache>
                <c:ptCount val="5"/>
                <c:pt idx="0">
                  <c:v>1961 - 1970</c:v>
                </c:pt>
                <c:pt idx="1">
                  <c:v>1971 - 1980</c:v>
                </c:pt>
                <c:pt idx="2">
                  <c:v>1981 - 1990</c:v>
                </c:pt>
                <c:pt idx="3">
                  <c:v>1991 - 2000</c:v>
                </c:pt>
                <c:pt idx="4">
                  <c:v>2001 - 2010</c:v>
                </c:pt>
              </c:strCache>
            </c:strRef>
          </c:cat>
          <c:val>
            <c:numRef>
              <c:f>DisasterTotal!$N$32:$N$36</c:f>
              <c:numCache>
                <c:formatCode>"$"#,##0_);[Red]\("$"#,##0\)</c:formatCode>
                <c:ptCount val="5"/>
                <c:pt idx="0">
                  <c:v>156.63999999999999</c:v>
                </c:pt>
                <c:pt idx="1">
                  <c:v>431.84000000000003</c:v>
                </c:pt>
                <c:pt idx="2">
                  <c:v>1300.8800000000001</c:v>
                </c:pt>
                <c:pt idx="3">
                  <c:v>3628.4100000000003</c:v>
                </c:pt>
                <c:pt idx="4">
                  <c:v>4006.4920000000002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411955200"/>
        <c:axId val="411956736"/>
      </c:barChart>
      <c:catAx>
        <c:axId val="41195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1956736"/>
        <c:crosses val="autoZero"/>
        <c:auto val="1"/>
        <c:lblAlgn val="ctr"/>
        <c:lblOffset val="100"/>
        <c:noMultiLvlLbl val="0"/>
      </c:catAx>
      <c:valAx>
        <c:axId val="411956736"/>
        <c:scaling>
          <c:orientation val="minMax"/>
          <c:max val="4500"/>
          <c:min val="0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1955200"/>
        <c:crosses val="autoZero"/>
        <c:crossBetween val="between"/>
        <c:majorUnit val="2000"/>
      </c:valAx>
    </c:plotArea>
    <c:plotVisOnly val="1"/>
    <c:dispBlanksAs val="gap"/>
    <c:showDLblsOverMax val="0"/>
  </c:chart>
  <c:spPr>
    <a:solidFill>
      <a:schemeClr val="bg1">
        <a:alpha val="73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'Sheet3 (2)'!$B$4</c:f>
              <c:strCache>
                <c:ptCount val="1"/>
                <c:pt idx="0">
                  <c:v>SVG Total Damages and Losses (USD)</c:v>
                </c:pt>
              </c:strCache>
            </c:strRef>
          </c:tx>
          <c:explosion val="11"/>
          <c:dLbls>
            <c:dLbl>
              <c:idx val="0"/>
              <c:delete val="1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9230865817698713E-2"/>
                  <c:y val="4.60887122905933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'Sheet3 (2)'!$D$5:$D$14</c:f>
              <c:strCache>
                <c:ptCount val="3"/>
                <c:pt idx="0">
                  <c:v>Infrastructure</c:v>
                </c:pt>
                <c:pt idx="1">
                  <c:v>Social</c:v>
                </c:pt>
                <c:pt idx="2">
                  <c:v>Productive</c:v>
                </c:pt>
              </c:strCache>
            </c:strRef>
          </c:cat>
          <c:val>
            <c:numRef>
              <c:f>'Sheet3 (2)'!$B$5:$B$14</c:f>
              <c:numCache>
                <c:formatCode>"$"#,##0_);[Red]\("$"#,##0\)</c:formatCode>
                <c:ptCount val="10"/>
                <c:pt idx="0">
                  <c:v>95626892</c:v>
                </c:pt>
                <c:pt idx="1">
                  <c:v>11206916</c:v>
                </c:pt>
                <c:pt idx="2">
                  <c:v>1491405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4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1"/>
          <c:dLbls>
            <c:dLbl>
              <c:idx val="0"/>
              <c:delete val="1"/>
            </c:dLbl>
            <c:dLbl>
              <c:idx val="1"/>
              <c:layout>
                <c:manualLayout>
                  <c:x val="-4.1024472635365024E-2"/>
                  <c:y val="1.97492385211107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'Sheet3 (2)'!$A$5:$A$13</c:f>
              <c:strCache>
                <c:ptCount val="3"/>
                <c:pt idx="0">
                  <c:v>Infrastructure</c:v>
                </c:pt>
                <c:pt idx="1">
                  <c:v>Social</c:v>
                </c:pt>
                <c:pt idx="2">
                  <c:v>Productive</c:v>
                </c:pt>
              </c:strCache>
            </c:strRef>
          </c:cat>
          <c:val>
            <c:numRef>
              <c:f>'Sheet3 (2)'!$C$5:$C$13</c:f>
              <c:numCache>
                <c:formatCode>"$"#,##0.0_);[Red]\("$"#,##0.0\)</c:formatCode>
                <c:ptCount val="9"/>
                <c:pt idx="0">
                  <c:v>78.830000000000013</c:v>
                </c:pt>
                <c:pt idx="1">
                  <c:v>5.15</c:v>
                </c:pt>
                <c:pt idx="2">
                  <c:v>15.45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8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CRI!$G$4</c:f>
              <c:strCache>
                <c:ptCount val="1"/>
                <c:pt idx="0">
                  <c:v>Losses per GDP %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</c:spPr>
          <c:invertIfNegative val="0"/>
          <c:cat>
            <c:strRef>
              <c:f>CRI!$C$5:$C$15</c:f>
              <c:strCache>
                <c:ptCount val="11"/>
                <c:pt idx="0">
                  <c:v>Grenada</c:v>
                </c:pt>
                <c:pt idx="1">
                  <c:v>Dominica</c:v>
                </c:pt>
                <c:pt idx="2">
                  <c:v>St. Kitts &amp; Nevis</c:v>
                </c:pt>
                <c:pt idx="3">
                  <c:v>Belize</c:v>
                </c:pt>
                <c:pt idx="4">
                  <c:v>AB</c:v>
                </c:pt>
                <c:pt idx="5">
                  <c:v>St. Lucia</c:v>
                </c:pt>
                <c:pt idx="6">
                  <c:v>Guyana</c:v>
                </c:pt>
                <c:pt idx="7">
                  <c:v>Jamaica</c:v>
                </c:pt>
                <c:pt idx="8">
                  <c:v>St. Vincent</c:v>
                </c:pt>
                <c:pt idx="9">
                  <c:v>DR</c:v>
                </c:pt>
                <c:pt idx="10">
                  <c:v>Suriname</c:v>
                </c:pt>
              </c:strCache>
            </c:strRef>
          </c:cat>
          <c:val>
            <c:numRef>
              <c:f>CRI!$G$5:$G$15</c:f>
              <c:numCache>
                <c:formatCode>General</c:formatCode>
                <c:ptCount val="11"/>
                <c:pt idx="0">
                  <c:v>9.5399999999999991</c:v>
                </c:pt>
                <c:pt idx="1">
                  <c:v>7.41</c:v>
                </c:pt>
                <c:pt idx="2">
                  <c:v>5.32</c:v>
                </c:pt>
                <c:pt idx="3">
                  <c:v>3.44</c:v>
                </c:pt>
                <c:pt idx="4">
                  <c:v>3.31</c:v>
                </c:pt>
                <c:pt idx="5">
                  <c:v>1.9</c:v>
                </c:pt>
                <c:pt idx="6">
                  <c:v>1.25</c:v>
                </c:pt>
                <c:pt idx="7">
                  <c:v>0.88</c:v>
                </c:pt>
                <c:pt idx="8">
                  <c:v>0.84</c:v>
                </c:pt>
                <c:pt idx="9">
                  <c:v>0.35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34"/>
        <c:axId val="110281088"/>
        <c:axId val="110282624"/>
      </c:barChart>
      <c:catAx>
        <c:axId val="110281088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0282624"/>
        <c:crosses val="autoZero"/>
        <c:auto val="1"/>
        <c:lblAlgn val="ctr"/>
        <c:lblOffset val="100"/>
        <c:noMultiLvlLbl val="0"/>
      </c:catAx>
      <c:valAx>
        <c:axId val="110282624"/>
        <c:scaling>
          <c:orientation val="maxMin"/>
          <c:max val="10"/>
          <c:min val="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0281088"/>
        <c:crosses val="autoZero"/>
        <c:crossBetween val="between"/>
        <c:majorUnit val="5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0.91898</cdr:y>
    </cdr:from>
    <cdr:to>
      <cdr:x>0.23868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271603"/>
          <a:ext cx="1764179" cy="376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i="1" dirty="0"/>
            <a:t>Source: EM-DAT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0.575</cdr:x>
      <cdr:y>0.81647</cdr:y>
    </cdr:from>
    <cdr:to>
      <cdr:x>0.73958</cdr:x>
      <cdr:y>0.88494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628900" y="3729041"/>
          <a:ext cx="752460" cy="31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/>
            <a:t>(53)</a:t>
          </a:r>
        </a:p>
      </cdr:txBody>
    </cdr:sp>
  </cdr:relSizeAnchor>
  <cdr:relSizeAnchor xmlns:cdr="http://schemas.openxmlformats.org/drawingml/2006/chartDrawing">
    <cdr:from>
      <cdr:x>0.64584</cdr:x>
      <cdr:y>0.08828</cdr:y>
    </cdr:from>
    <cdr:to>
      <cdr:x>0.73334</cdr:x>
      <cdr:y>0.16753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952765" y="403213"/>
          <a:ext cx="400050" cy="361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/>
            <a:t>(1)</a:t>
          </a:r>
        </a:p>
      </cdr:txBody>
    </cdr:sp>
  </cdr:relSizeAnchor>
  <cdr:relSizeAnchor xmlns:cdr="http://schemas.openxmlformats.org/drawingml/2006/chartDrawing">
    <cdr:from>
      <cdr:x>0.65417</cdr:x>
      <cdr:y>0.16754</cdr:y>
    </cdr:from>
    <cdr:to>
      <cdr:x>0.73333</cdr:x>
      <cdr:y>0.24679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990865" y="765191"/>
          <a:ext cx="361920" cy="361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/>
            <a:t>(4)</a:t>
          </a:r>
        </a:p>
      </cdr:txBody>
    </cdr:sp>
  </cdr:relSizeAnchor>
  <cdr:relSizeAnchor xmlns:cdr="http://schemas.openxmlformats.org/drawingml/2006/chartDrawing">
    <cdr:from>
      <cdr:x>0.63541</cdr:x>
      <cdr:y>0.24678</cdr:y>
    </cdr:from>
    <cdr:to>
      <cdr:x>0.7375</cdr:x>
      <cdr:y>0.32603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905095" y="1127125"/>
          <a:ext cx="466755" cy="361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/>
            <a:t>(5)</a:t>
          </a:r>
        </a:p>
      </cdr:txBody>
    </cdr:sp>
  </cdr:relSizeAnchor>
  <cdr:relSizeAnchor xmlns:cdr="http://schemas.openxmlformats.org/drawingml/2006/chartDrawing">
    <cdr:from>
      <cdr:x>0.63541</cdr:x>
      <cdr:y>0.48697</cdr:y>
    </cdr:from>
    <cdr:to>
      <cdr:x>0.73541</cdr:x>
      <cdr:y>0.5617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905110" y="2224106"/>
          <a:ext cx="457200" cy="341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/>
            <a:t>(15)</a:t>
          </a:r>
        </a:p>
      </cdr:txBody>
    </cdr:sp>
  </cdr:relSizeAnchor>
  <cdr:relSizeAnchor xmlns:cdr="http://schemas.openxmlformats.org/drawingml/2006/chartDrawing">
    <cdr:from>
      <cdr:x>0.58106</cdr:x>
      <cdr:y>0.55378</cdr:y>
    </cdr:from>
    <cdr:to>
      <cdr:x>0.74148</cdr:x>
      <cdr:y>0.63303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19265" y="2362200"/>
          <a:ext cx="1026816" cy="33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dirty="0"/>
            <a:t>(20)</a:t>
          </a:r>
        </a:p>
      </cdr:txBody>
    </cdr:sp>
  </cdr:relSizeAnchor>
  <cdr:relSizeAnchor xmlns:cdr="http://schemas.openxmlformats.org/drawingml/2006/chartDrawing">
    <cdr:from>
      <cdr:x>0.57916</cdr:x>
      <cdr:y>0.73271</cdr:y>
    </cdr:from>
    <cdr:to>
      <cdr:x>0.74166</cdr:x>
      <cdr:y>0.81196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647920" y="3346454"/>
          <a:ext cx="742950" cy="361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/>
            <a:t>(33)</a:t>
          </a:r>
        </a:p>
      </cdr:txBody>
    </cdr:sp>
  </cdr:relSizeAnchor>
  <cdr:relSizeAnchor xmlns:cdr="http://schemas.openxmlformats.org/drawingml/2006/chartDrawing">
    <cdr:from>
      <cdr:x>0.62083</cdr:x>
      <cdr:y>0.90372</cdr:y>
    </cdr:from>
    <cdr:to>
      <cdr:x>0.74028</cdr:x>
      <cdr:y>0.98297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838435" y="4127511"/>
          <a:ext cx="546125" cy="361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/>
            <a:t>(169)</a:t>
          </a:r>
        </a:p>
      </cdr:txBody>
    </cdr:sp>
  </cdr:relSizeAnchor>
  <cdr:relSizeAnchor xmlns:cdr="http://schemas.openxmlformats.org/drawingml/2006/chartDrawing">
    <cdr:from>
      <cdr:x>0.64286</cdr:x>
      <cdr:y>0.6431</cdr:y>
    </cdr:from>
    <cdr:to>
      <cdr:x>0.74495</cdr:x>
      <cdr:y>0.72235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4114800" y="2743200"/>
          <a:ext cx="653457" cy="33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dirty="0"/>
            <a:t>(30)</a:t>
          </a:r>
        </a:p>
      </cdr:txBody>
    </cdr:sp>
  </cdr:relSizeAnchor>
  <cdr:relSizeAnchor xmlns:cdr="http://schemas.openxmlformats.org/drawingml/2006/chartDrawing">
    <cdr:from>
      <cdr:x>0.62986</cdr:x>
      <cdr:y>0.4032</cdr:y>
    </cdr:from>
    <cdr:to>
      <cdr:x>0.73195</cdr:x>
      <cdr:y>0.48245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879705" y="1841519"/>
          <a:ext cx="466755" cy="361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/>
            <a:t>(8)</a:t>
          </a:r>
        </a:p>
      </cdr:txBody>
    </cdr:sp>
  </cdr:relSizeAnchor>
  <cdr:relSizeAnchor xmlns:cdr="http://schemas.openxmlformats.org/drawingml/2006/chartDrawing">
    <cdr:from>
      <cdr:x>0.63194</cdr:x>
      <cdr:y>0.32603</cdr:y>
    </cdr:from>
    <cdr:to>
      <cdr:x>0.73403</cdr:x>
      <cdr:y>0.40528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889245" y="1489059"/>
          <a:ext cx="466755" cy="361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/>
            <a:t>(7)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405D3D-67EE-4A01-BC30-C4403E626119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4C57B6-B0F6-4553-B87E-20C7C8BC5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4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70C62B-2A20-4C7E-BF50-0A7E9B3E8F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85E75-4796-4031-8E30-D8479DDB72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85E75-4796-4031-8E30-D8479DDB72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4C57B6-B0F6-4553-B87E-20C7C8BC5C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 29 weather forecast. Based on 2-day TRMM aggregate, CCRIF Rainfall model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C600-A49A-41EC-9608-37FFD17F1E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3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85E75-4796-4031-8E30-D8479DDB72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BC137-C195-4D3B-A324-02DAB009C4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3B48D-E06E-4725-90FB-5CB0FFE868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4825-B1E5-4BE5-AB63-5CD8785127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b="1" dirty="0" smtClean="0"/>
              <a:t>An unseasonal tropical trough system produced heavy rains and high winds in SVG &amp; SLU on December 24 and 25, 2013 between 9pm and 12am.</a:t>
            </a:r>
          </a:p>
          <a:p>
            <a:pPr eaLnBrk="1" hangingPunct="1">
              <a:buFont typeface="Arial" charset="0"/>
              <a:buNone/>
            </a:pPr>
            <a:endParaRPr lang="en-US" sz="1200" b="1" dirty="0" smtClean="0"/>
          </a:p>
          <a:p>
            <a:pPr eaLnBrk="1" hangingPunct="1"/>
            <a:r>
              <a:rPr lang="en-US" sz="1200" b="1" dirty="0" smtClean="0"/>
              <a:t>The extreme rainfalls of 278 mm in SVG and 224 mm in SLU over 3 hours represent  a 1 in 100 year event for both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C600-A49A-41EC-9608-37FFD17F1E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0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85E75-4796-4031-8E30-D8479DDB72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0A14-453E-4E29-BA6D-884FC16800DA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42C3-A615-4424-BAE3-BAD56B410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34B1-2236-43EF-9599-ABF2B0C1E83D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1268-0B0F-4CC0-A742-053BEA4F3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4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F73D-00B9-4603-B560-EAFB491C573A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A224-EF54-4D4D-8403-5D8BA1D1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28600"/>
            <a:ext cx="6683705" cy="8382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3E9F-C4F1-4768-8437-4AC21764242C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7D43-FEFC-4457-B15B-4C69F76A7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4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88A6-E65A-477A-88A0-6796581785A9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7F65-BC17-4B67-91E2-2BC40923C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DE1D-5856-4FCF-8023-E8FD799E3667}" type="datetime1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7EDE-6262-453F-AA52-7A8DA0B0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B9A0-5EFD-4F18-87BD-22C45EFA0238}" type="datetime1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3CDB-A1E1-4F86-BC0E-1E1A5DDA0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0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14541-B6D9-43F8-9ECE-0498C438E1D2}" type="datetime1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5161-96C7-4A18-B031-04BD262C2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2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37FD-17EE-4A47-85CE-752BB79F5FFB}" type="datetime1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60E5-AF45-49BE-9BCA-31B9A904B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7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F260-072A-4EDE-AC67-ED4FE98F6956}" type="datetime1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0436-655F-4B30-900A-12E99B60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EE02-B5B8-4B17-BAD9-8EC520595CD0}" type="datetime1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A3D50-5BD5-4D0F-83C6-6FE986E77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87563" y="61913"/>
            <a:ext cx="6607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CD815-A7C6-468E-A094-FA1E05736A54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6828D-1C54-4C67-8213-4FE10CD3F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27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1238250"/>
            <a:ext cx="9144000" cy="0"/>
          </a:xfrm>
          <a:prstGeom prst="line">
            <a:avLst/>
          </a:prstGeom>
          <a:ln w="120650"/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100584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-1"/>
            <a:ext cx="450265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0"/>
            <a:ext cx="530352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3474720"/>
            <a:ext cx="530760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3474720"/>
            <a:ext cx="42062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40480" y="0"/>
            <a:ext cx="121920" cy="338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3474721"/>
            <a:ext cx="121920" cy="338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79693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Rapid Damage and Loss Assessment 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dirty="0">
                <a:latin typeface="Garamond" panose="02020404030301010803" pitchFamily="18" charset="0"/>
              </a:rPr>
              <a:t>December 24-25, 2013 </a:t>
            </a: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dirty="0">
                <a:latin typeface="Garamond" panose="02020404030301010803" pitchFamily="18" charset="0"/>
              </a:rPr>
              <a:t>in St. Vincent &amp; the Grenadines (SVG) and St. Lucia (SLU)</a:t>
            </a:r>
          </a:p>
        </p:txBody>
      </p:sp>
    </p:spTree>
    <p:extLst>
      <p:ext uri="{BB962C8B-B14F-4D97-AF65-F5344CB8AC3E}">
        <p14:creationId xmlns:p14="http://schemas.microsoft.com/office/powerpoint/2010/main" val="40723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228600"/>
            <a:ext cx="3276600" cy="838200"/>
          </a:xfrm>
          <a:prstGeom prst="roundRect">
            <a:avLst/>
          </a:prstGeom>
          <a:solidFill>
            <a:schemeClr val="tx1">
              <a:lumMod val="50000"/>
              <a:lumOff val="50000"/>
              <a:alpha val="84000"/>
            </a:schemeClr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Human Impact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19948"/>
            <a:ext cx="5867400" cy="3995051"/>
          </a:xfrm>
          <a:prstGeom prst="roundRect">
            <a:avLst/>
          </a:prstGeom>
          <a:solidFill>
            <a:schemeClr val="bg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22860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33,000</a:t>
            </a:r>
            <a:r>
              <a:rPr lang="en-US" sz="2400" b="1" dirty="0" smtClean="0">
                <a:solidFill>
                  <a:schemeClr val="tx1"/>
                </a:solidFill>
              </a:rPr>
              <a:t> people directly impacted 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13,000 in SVG and 20,000 in SLU</a:t>
            </a:r>
          </a:p>
          <a:p>
            <a:pPr marL="22860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15</a:t>
            </a:r>
            <a:r>
              <a:rPr lang="en-US" sz="2400" b="1" dirty="0" smtClean="0">
                <a:solidFill>
                  <a:schemeClr val="tx1"/>
                </a:solidFill>
              </a:rPr>
              <a:t> killed 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9 in SVG and 6 in SLU</a:t>
            </a:r>
          </a:p>
          <a:p>
            <a:pPr marL="228600" indent="-228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</a:rPr>
              <a:t>7</a:t>
            </a:r>
            <a:r>
              <a:rPr lang="en-US" sz="2800" b="1" dirty="0" smtClean="0">
                <a:solidFill>
                  <a:schemeClr val="tx1"/>
                </a:solidFill>
              </a:rPr>
              <a:t>75</a:t>
            </a:r>
            <a:r>
              <a:rPr lang="en-US" sz="2400" b="1" dirty="0" smtClean="0">
                <a:solidFill>
                  <a:schemeClr val="tx1"/>
                </a:solidFill>
              </a:rPr>
              <a:t> persons displaced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225 </a:t>
            </a:r>
            <a:r>
              <a:rPr lang="en-US" sz="2400" b="1" dirty="0">
                <a:solidFill>
                  <a:schemeClr val="tx1"/>
                </a:solidFill>
              </a:rPr>
              <a:t>in SVG and </a:t>
            </a:r>
            <a:r>
              <a:rPr lang="en-US" sz="2400" b="1" dirty="0" smtClean="0">
                <a:solidFill>
                  <a:schemeClr val="tx1"/>
                </a:solidFill>
              </a:rPr>
              <a:t>550 </a:t>
            </a:r>
            <a:r>
              <a:rPr lang="en-US" sz="2400" b="1" dirty="0">
                <a:solidFill>
                  <a:schemeClr val="tx1"/>
                </a:solidFill>
              </a:rPr>
              <a:t>in </a:t>
            </a:r>
            <a:r>
              <a:rPr lang="en-US" sz="2400" b="1" dirty="0" smtClean="0">
                <a:solidFill>
                  <a:schemeClr val="tx1"/>
                </a:solidFill>
              </a:rPr>
              <a:t>SLU</a:t>
            </a:r>
          </a:p>
          <a:p>
            <a:pPr marL="282575" indent="-2825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709</a:t>
            </a:r>
            <a:r>
              <a:rPr lang="en-US" sz="2400" b="1" dirty="0" smtClean="0">
                <a:solidFill>
                  <a:schemeClr val="tx1"/>
                </a:solidFill>
              </a:rPr>
              <a:t> homes damaged or destroyed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662 in SVG and 47 in SLU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011362" y="228600"/>
            <a:ext cx="5989638" cy="841375"/>
          </a:xfrm>
        </p:spPr>
        <p:txBody>
          <a:bodyPr/>
          <a:lstStyle/>
          <a:p>
            <a:pPr algn="ctr" eaLnBrk="1" hangingPunct="1"/>
            <a:r>
              <a:rPr lang="es-ES" dirty="0" err="1" smtClean="0"/>
              <a:t>Damage</a:t>
            </a:r>
            <a:r>
              <a:rPr lang="es-ES" dirty="0" smtClean="0"/>
              <a:t> and </a:t>
            </a:r>
            <a:r>
              <a:rPr lang="es-ES" dirty="0" err="1" smtClean="0"/>
              <a:t>Losses</a:t>
            </a:r>
            <a:r>
              <a:rPr lang="es-ES" dirty="0" smtClean="0"/>
              <a:t>: SVG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67400"/>
            <a:ext cx="9144000" cy="685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300" dirty="0" smtClean="0"/>
              <a:t>15% of GDP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25043"/>
              </p:ext>
            </p:extLst>
          </p:nvPr>
        </p:nvGraphicFramePr>
        <p:xfrm>
          <a:off x="92075" y="1371600"/>
          <a:ext cx="4572000" cy="3973802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151689"/>
                <a:gridCol w="899236"/>
                <a:gridCol w="304594"/>
                <a:gridCol w="838406"/>
                <a:gridCol w="1187508"/>
                <a:gridCol w="1190567"/>
              </a:tblGrid>
              <a:tr h="914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Sector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Damages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(USD millions)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Losses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(USD millions)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 Damages and Losses (</a:t>
                      </a:r>
                      <a:r>
                        <a:rPr lang="en-US" sz="1400" u="none" strike="noStrike" dirty="0" smtClean="0">
                          <a:effectLst/>
                        </a:rPr>
                        <a:t>USD millions)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9144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Infrastructure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Transport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67.9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14.7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82.6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Water &amp; </a:t>
                      </a:r>
                      <a:r>
                        <a:rPr lang="en-US" sz="1400" u="none" strike="noStrike" dirty="0" smtClean="0">
                          <a:effectLst/>
                        </a:rPr>
                        <a:t>Sanitation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Electricity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8.6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Social Sectors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Housing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6.8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Health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Education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&lt;$0.1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&lt;$0.1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Productive Sectors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Agriculture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Tourism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Industry &amp; </a:t>
                      </a:r>
                      <a:r>
                        <a:rPr lang="en-US" sz="1400" u="none" strike="noStrike" dirty="0" smtClean="0">
                          <a:effectLst/>
                        </a:rPr>
                        <a:t>Commerce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&lt;$0.1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&lt;$0.1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86.3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22.0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108.4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3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229582"/>
              </p:ext>
            </p:extLst>
          </p:nvPr>
        </p:nvGraphicFramePr>
        <p:xfrm>
          <a:off x="4343400" y="914400"/>
          <a:ext cx="493776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5715000" y="3962400"/>
            <a:ext cx="1504506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Infrastructure 88%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0" y="1238250"/>
            <a:ext cx="9144000" cy="0"/>
          </a:xfrm>
          <a:prstGeom prst="line">
            <a:avLst/>
          </a:prstGeom>
          <a:ln w="120650"/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2011362" y="228600"/>
            <a:ext cx="5989638" cy="8413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3300" b="1" dirty="0" smtClean="0"/>
              <a:t>Damage and Losses: SLU</a:t>
            </a:r>
            <a:endParaRPr lang="es-ES" sz="3300" b="1" dirty="0"/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0" y="5943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300" b="1" dirty="0">
                <a:latin typeface="Calibri" pitchFamily="34" charset="0"/>
              </a:rPr>
              <a:t>8</a:t>
            </a:r>
            <a:r>
              <a:rPr lang="en-US" sz="3300" b="1" dirty="0" smtClean="0">
                <a:latin typeface="Calibri" pitchFamily="34" charset="0"/>
              </a:rPr>
              <a:t>% </a:t>
            </a:r>
            <a:r>
              <a:rPr lang="en-US" sz="3300" b="1" dirty="0">
                <a:latin typeface="Calibri" pitchFamily="34" charset="0"/>
              </a:rPr>
              <a:t>of </a:t>
            </a:r>
            <a:r>
              <a:rPr lang="en-US" sz="3300" b="1" dirty="0" smtClean="0">
                <a:latin typeface="Calibri" pitchFamily="34" charset="0"/>
              </a:rPr>
              <a:t>GDP</a:t>
            </a:r>
            <a:endParaRPr lang="en-US" sz="3300" b="1" dirty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972605"/>
              </p:ext>
            </p:extLst>
          </p:nvPr>
        </p:nvGraphicFramePr>
        <p:xfrm>
          <a:off x="92075" y="1371600"/>
          <a:ext cx="4571999" cy="3973830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154983"/>
                <a:gridCol w="895942"/>
                <a:gridCol w="111448"/>
                <a:gridCol w="1084881"/>
                <a:gridCol w="1084881"/>
                <a:gridCol w="1239864"/>
              </a:tblGrid>
              <a:tr h="914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Sector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Damages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(USD millions)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Losses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(USD millions)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 Damages and Losses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(USD millions)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44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Infrastructure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Transport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68.8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$3.1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$71.9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Water &amp; </a:t>
                      </a:r>
                      <a:r>
                        <a:rPr lang="en-US" sz="1400" u="none" strike="noStrike" dirty="0" smtClean="0">
                          <a:effectLst/>
                        </a:rPr>
                        <a:t>Sanitation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$4.1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$6.4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Telecom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Social Sectors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Housing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$2.15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Health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Education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Productive Sectors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Agriculture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7.7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12.9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Tourism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Industry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&amp; </a:t>
                      </a:r>
                      <a:r>
                        <a:rPr lang="en-US" sz="1400" u="none" strike="noStrike" dirty="0" smtClean="0">
                          <a:effectLst/>
                        </a:rPr>
                        <a:t>Commerce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$0.4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 smtClean="0">
                          <a:effectLst/>
                        </a:rPr>
                        <a:t>$0.4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914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79.9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</a:rPr>
                        <a:t>19.3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$99.4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042C3-A615-4424-BAE3-BAD56B4101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50127"/>
              </p:ext>
            </p:extLst>
          </p:nvPr>
        </p:nvGraphicFramePr>
        <p:xfrm>
          <a:off x="4343400" y="914400"/>
          <a:ext cx="493776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5715000" y="3962400"/>
            <a:ext cx="1504506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Infrastructure 79%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467600" y="3276600"/>
            <a:ext cx="1504506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Productive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16%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28600"/>
            <a:ext cx="5836920" cy="838200"/>
          </a:xfrm>
          <a:prstGeom prst="roundRect">
            <a:avLst/>
          </a:prstGeom>
          <a:noFill/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6075"/>
            <a:ext cx="3962401" cy="4495800"/>
          </a:xfrm>
          <a:prstGeom prst="roundRect">
            <a:avLst/>
          </a:prstGeo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Caribbean Disaster Losses and trends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05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Country Profiles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Disaster Event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Impacts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Response to the Disaster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14"/>
            <a:ext cx="9601200" cy="68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3120" y="6324600"/>
            <a:ext cx="7040880" cy="40862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House that collapsed from slope failure where family of 5 died.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2" y="228600"/>
            <a:ext cx="5761038" cy="8382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Response to the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SVG declared a </a:t>
            </a:r>
            <a:r>
              <a:rPr lang="en-US" sz="2400" dirty="0"/>
              <a:t>state of emergency </a:t>
            </a:r>
            <a:r>
              <a:rPr lang="en-US" sz="2400" dirty="0" smtClean="0"/>
              <a:t>on December 26, 2013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SLU activated its National Disaster Plan on December 26, 2013</a:t>
            </a:r>
          </a:p>
          <a:p>
            <a:pPr lvl="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1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National Emergency Management Organizations (NEMO) in SVG and SLU focused on immediate needs for relief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Governments effected initial </a:t>
            </a:r>
            <a:r>
              <a:rPr lang="en-US" sz="2400" dirty="0"/>
              <a:t>emergency </a:t>
            </a:r>
            <a:r>
              <a:rPr lang="en-US" sz="2400" dirty="0" smtClean="0"/>
              <a:t>response: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000" dirty="0" smtClean="0"/>
              <a:t>shelters </a:t>
            </a:r>
            <a:r>
              <a:rPr lang="en-US" sz="2000" dirty="0"/>
              <a:t>were </a:t>
            </a:r>
            <a:r>
              <a:rPr lang="en-US" sz="2000" dirty="0" smtClean="0"/>
              <a:t>provided,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000" dirty="0" smtClean="0"/>
              <a:t>debris was </a:t>
            </a:r>
            <a:r>
              <a:rPr lang="en-US" sz="2000" dirty="0"/>
              <a:t>cleared, </a:t>
            </a: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000" dirty="0" smtClean="0"/>
              <a:t>infrastructure </a:t>
            </a:r>
            <a:r>
              <a:rPr lang="en-US" sz="2000" dirty="0"/>
              <a:t>repairs were </a:t>
            </a:r>
            <a:r>
              <a:rPr lang="en-US" sz="2000" dirty="0" smtClean="0"/>
              <a:t>initiated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international community was quick to respond with humanitarian aid from the Red Cross, the Caribbean Development Bank, and other Caribbean countries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</a:t>
            </a:r>
            <a:r>
              <a:rPr lang="en-US" sz="2400" dirty="0"/>
              <a:t>Governments and World Bank coordinated a rapid Damage and Loss Assessment </a:t>
            </a:r>
            <a:r>
              <a:rPr lang="en-US" sz="2400" dirty="0" smtClean="0"/>
              <a:t>in </a:t>
            </a:r>
            <a:r>
              <a:rPr lang="en-US" sz="2400" dirty="0"/>
              <a:t>January 2014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1" y="228600"/>
            <a:ext cx="5913119" cy="838200"/>
          </a:xfrm>
        </p:spPr>
        <p:txBody>
          <a:bodyPr/>
          <a:lstStyle/>
          <a:p>
            <a:pPr algn="ctr"/>
            <a:r>
              <a:rPr lang="en-US" dirty="0" smtClean="0"/>
              <a:t>Financing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Reallocation within existing country portfolio:</a:t>
            </a:r>
          </a:p>
          <a:p>
            <a:pPr lvl="1"/>
            <a:r>
              <a:rPr lang="en-US" sz="2400" dirty="0" smtClean="0"/>
              <a:t>SVG: &lt;US$2 million available</a:t>
            </a:r>
          </a:p>
          <a:p>
            <a:pPr lvl="1"/>
            <a:r>
              <a:rPr lang="en-US" sz="2400" dirty="0" smtClean="0"/>
              <a:t>SLU: &lt;US$1 million available</a:t>
            </a:r>
          </a:p>
          <a:p>
            <a:pPr marL="457200" lvl="1" indent="0">
              <a:buNone/>
            </a:pPr>
            <a:endParaRPr lang="en-US" sz="600" dirty="0" smtClean="0"/>
          </a:p>
          <a:p>
            <a:pPr marL="350838" lvl="1" indent="-334963">
              <a:buFont typeface="Arial" panose="020B0604020202020204" pitchFamily="34" charset="0"/>
              <a:buChar char="•"/>
            </a:pPr>
            <a:r>
              <a:rPr lang="en-US" b="1" dirty="0" smtClean="0"/>
              <a:t>Additional IDA 16 allocation:</a:t>
            </a:r>
          </a:p>
          <a:p>
            <a:pPr lvl="1"/>
            <a:r>
              <a:rPr lang="en-US" sz="2400" dirty="0"/>
              <a:t>SVG: &lt;</a:t>
            </a:r>
            <a:r>
              <a:rPr lang="en-US" sz="2400" dirty="0" smtClean="0"/>
              <a:t>US$4 </a:t>
            </a:r>
            <a:r>
              <a:rPr lang="en-US" sz="2400" dirty="0"/>
              <a:t>million </a:t>
            </a:r>
            <a:r>
              <a:rPr lang="en-US" sz="2400" dirty="0" smtClean="0"/>
              <a:t>available (IDA 16 fully committed)</a:t>
            </a:r>
            <a:endParaRPr lang="en-US" sz="2400" dirty="0"/>
          </a:p>
          <a:p>
            <a:pPr lvl="1"/>
            <a:r>
              <a:rPr lang="en-US" sz="2400" dirty="0"/>
              <a:t>SLU: &lt;</a:t>
            </a:r>
            <a:r>
              <a:rPr lang="en-US" sz="2400" dirty="0" smtClean="0"/>
              <a:t>US$2 </a:t>
            </a:r>
            <a:r>
              <a:rPr lang="en-US" sz="2400" dirty="0"/>
              <a:t>million </a:t>
            </a:r>
            <a:r>
              <a:rPr lang="en-US" sz="2400" dirty="0" smtClean="0"/>
              <a:t>available </a:t>
            </a:r>
            <a:r>
              <a:rPr lang="en-US" sz="2400" dirty="0"/>
              <a:t>(IDA </a:t>
            </a:r>
            <a:r>
              <a:rPr lang="en-US" sz="2400" dirty="0" smtClean="0"/>
              <a:t>16 </a:t>
            </a:r>
            <a:r>
              <a:rPr lang="en-US" sz="2400" dirty="0"/>
              <a:t>fully committed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endParaRPr lang="en-US" sz="600" dirty="0" smtClean="0"/>
          </a:p>
          <a:p>
            <a:pPr marL="347663" lvl="1">
              <a:buFont typeface="Arial" panose="020B0604020202020204" pitchFamily="34" charset="0"/>
              <a:buChar char="•"/>
            </a:pPr>
            <a:r>
              <a:rPr lang="en-US" b="1" dirty="0" smtClean="0"/>
              <a:t>Other Development Partners:</a:t>
            </a:r>
          </a:p>
          <a:p>
            <a:pPr lvl="1"/>
            <a:r>
              <a:rPr lang="en-US" sz="2400" dirty="0" smtClean="0"/>
              <a:t>Humanitarian: SVG: US$3 million (CDB, PAHO); SLU: </a:t>
            </a:r>
            <a:r>
              <a:rPr lang="en-US" sz="2400" dirty="0"/>
              <a:t>US$3 million </a:t>
            </a:r>
            <a:r>
              <a:rPr lang="en-US" sz="2400" dirty="0" smtClean="0"/>
              <a:t>(CDB)</a:t>
            </a:r>
          </a:p>
          <a:p>
            <a:pPr lvl="1"/>
            <a:r>
              <a:rPr lang="en-US" sz="2400" dirty="0" smtClean="0"/>
              <a:t>Recovery/Reconstruction: SVG: US$5 million (Mexico); SLU: </a:t>
            </a:r>
            <a:r>
              <a:rPr lang="en-US" sz="2400" smtClean="0"/>
              <a:t>US$1 million (CDB)</a:t>
            </a:r>
            <a:endParaRPr lang="en-US" dirty="0" smtClean="0"/>
          </a:p>
          <a:p>
            <a:pPr marL="347663" lvl="1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857250" lvl="2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55161-96C7-4A18-B031-04BD262C22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791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Average losses due to extreme weather events for Caribbean countries from 1992-2011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88442"/>
            <a:ext cx="899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Source:  </a:t>
            </a:r>
            <a:r>
              <a:rPr lang="en-US" sz="1000" i="1" dirty="0" err="1" smtClean="0"/>
              <a:t>Harmeling</a:t>
            </a:r>
            <a:r>
              <a:rPr lang="en-US" sz="1000" i="1" dirty="0" smtClean="0"/>
              <a:t>, S. and Eckstein D. “Global Climate Risk Index 2013”. </a:t>
            </a:r>
            <a:r>
              <a:rPr lang="en-US" sz="1000" i="1" dirty="0" err="1" smtClean="0"/>
              <a:t>Germanwatch</a:t>
            </a:r>
            <a:r>
              <a:rPr lang="en-US" sz="1000" i="1" dirty="0" smtClean="0"/>
              <a:t>, November 2012.  http</a:t>
            </a:r>
            <a:r>
              <a:rPr lang="en-US" sz="1000" i="1" dirty="0"/>
              <a:t>://germanwatch.org/fr/download/7170.pdf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198" y="5943600"/>
            <a:ext cx="507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()</a:t>
            </a:r>
            <a:r>
              <a:rPr lang="en-US" sz="1400" dirty="0" smtClean="0"/>
              <a:t> indicate Global </a:t>
            </a:r>
            <a:r>
              <a:rPr lang="en-US" sz="1400" dirty="0"/>
              <a:t>Rank </a:t>
            </a:r>
            <a:r>
              <a:rPr lang="en-US" sz="1400" dirty="0" smtClean="0"/>
              <a:t>of 183 countries or territories evaluated.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Sorted by Losses per GDP (%)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13365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Average Annual Losses per GDP (%)</a:t>
            </a:r>
            <a:endParaRPr lang="en-US" b="1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451842"/>
              </p:ext>
            </p:extLst>
          </p:nvPr>
        </p:nvGraphicFramePr>
        <p:xfrm>
          <a:off x="1295400" y="1600200"/>
          <a:ext cx="6400800" cy="4265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9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28600"/>
            <a:ext cx="5913120" cy="8412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Barbados Doppler Radar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3969" r="50757" b="17816"/>
          <a:stretch/>
        </p:blipFill>
        <p:spPr>
          <a:xfrm>
            <a:off x="914400" y="2047220"/>
            <a:ext cx="2483893" cy="32631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13946" y="5389291"/>
            <a:ext cx="248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 24, 2013</a:t>
            </a:r>
          </a:p>
          <a:p>
            <a:pPr algn="ctr"/>
            <a:r>
              <a:rPr lang="en-US" b="1" dirty="0"/>
              <a:t>4</a:t>
            </a:r>
            <a:r>
              <a:rPr lang="en-US" b="1" dirty="0" smtClean="0"/>
              <a:t>:00 – 5:00 PM</a:t>
            </a:r>
          </a:p>
          <a:p>
            <a:pPr algn="ctr"/>
            <a:r>
              <a:rPr lang="en-US" b="1" dirty="0" smtClean="0"/>
              <a:t>&gt; 75 mm/</a:t>
            </a:r>
            <a:r>
              <a:rPr lang="en-US" b="1" dirty="0" err="1" smtClean="0"/>
              <a:t>hr</a:t>
            </a:r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2483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SVG</a:t>
            </a:r>
            <a:endParaRPr lang="en-US" sz="28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3946" y="1524000"/>
            <a:ext cx="226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SLU</a:t>
            </a:r>
            <a:endParaRPr lang="en-US" sz="28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277" y="6035622"/>
            <a:ext cx="2133600" cy="365125"/>
          </a:xfrm>
        </p:spPr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09179" y="5220014"/>
            <a:ext cx="241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MAX SCALE 27mm/</a:t>
            </a:r>
            <a:r>
              <a:rPr lang="en-US" sz="1600" b="1" dirty="0" err="1"/>
              <a:t>hr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7057" y="5389291"/>
            <a:ext cx="2483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Dec 24, 2013</a:t>
            </a:r>
          </a:p>
          <a:p>
            <a:pPr algn="ctr"/>
            <a:r>
              <a:rPr lang="en-US" b="1" dirty="0"/>
              <a:t>9:00 – 10:00 PM </a:t>
            </a:r>
          </a:p>
          <a:p>
            <a:pPr algn="ctr"/>
            <a:r>
              <a:rPr lang="en-US" b="1" dirty="0"/>
              <a:t>&gt; 100 mm/</a:t>
            </a:r>
            <a:r>
              <a:rPr lang="en-US" b="1" dirty="0" err="1"/>
              <a:t>hr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85" r="25952" b="51719"/>
          <a:stretch/>
        </p:blipFill>
        <p:spPr>
          <a:xfrm>
            <a:off x="5636524" y="2014563"/>
            <a:ext cx="2838735" cy="3435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278 mm in SVG and 224 mm in SLU over 3 hours represent  a 1 in 100 year event for both </a:t>
            </a:r>
            <a:r>
              <a:rPr lang="en-US" sz="1400" b="1" i="1" dirty="0" smtClean="0"/>
              <a:t>islands</a:t>
            </a:r>
            <a:endParaRPr lang="en-US" sz="1400" b="1" i="1" dirty="0"/>
          </a:p>
          <a:p>
            <a:pPr algn="ctr"/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583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28600"/>
            <a:ext cx="5989320" cy="838200"/>
          </a:xfrm>
          <a:prstGeom prst="roundRect">
            <a:avLst/>
          </a:prstGeom>
          <a:noFill/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Human Impact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4682" cy="69494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2600" y="2286000"/>
            <a:ext cx="7391400" cy="3048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Rapid Damage and Loss Assessment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Emergency Recovery from Flash Flooding Event</a:t>
            </a:r>
            <a:br>
              <a:rPr lang="en-US" sz="2400" dirty="0" smtClean="0"/>
            </a:br>
            <a:r>
              <a:rPr lang="en-US" sz="2400" dirty="0" smtClean="0"/>
              <a:t>December 24-25, 2013 </a:t>
            </a:r>
            <a:br>
              <a:rPr lang="en-US" sz="2400" dirty="0" smtClean="0"/>
            </a:br>
            <a:r>
              <a:rPr lang="en-US" sz="2400" dirty="0" smtClean="0"/>
              <a:t>in St. Vincent &amp; the Grenadines (SVG) and St. Lucia (SLU) </a:t>
            </a:r>
            <a:br>
              <a:rPr lang="en-US" sz="2400" dirty="0" smtClean="0"/>
            </a:b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1538883" cy="5181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 err="1" smtClean="0">
                <a:latin typeface="+mn-lt"/>
                <a:cs typeface="+mn-cs"/>
              </a:rPr>
              <a:t>DaLA</a:t>
            </a:r>
            <a:endParaRPr lang="en-US" sz="8800" dirty="0">
              <a:latin typeface="+mn-lt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97050" y="2438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9" descr="C:\Users\wb375881\AppData\Local\Temp\notesFDAA4E\ACP-EU NDRR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4267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28600"/>
            <a:ext cx="5989320" cy="838200"/>
          </a:xfrm>
          <a:prstGeom prst="roundRect">
            <a:avLst/>
          </a:prstGeom>
          <a:noFill/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Human Impact</a:t>
            </a:r>
            <a:endParaRPr lang="en-US" dirty="0"/>
          </a:p>
        </p:txBody>
      </p:sp>
      <p:pic>
        <p:nvPicPr>
          <p:cNvPr id="1027" name="Picture 3" descr="F:\St. Lucia\SLU Pictures\IMG_4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3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28600"/>
            <a:ext cx="5989320" cy="838200"/>
          </a:xfrm>
          <a:prstGeom prst="roundRect">
            <a:avLst/>
          </a:prstGeom>
          <a:noFill/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Human Impact</a:t>
            </a:r>
            <a:endParaRPr lang="en-US" dirty="0"/>
          </a:p>
        </p:txBody>
      </p:sp>
      <p:pic>
        <p:nvPicPr>
          <p:cNvPr id="1026" name="Picture 2" descr="F:\St. Lucia\SLU Pictures\IMG_4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65617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84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28600"/>
            <a:ext cx="1905000" cy="838200"/>
          </a:xfrm>
          <a:prstGeom prst="roundRect">
            <a:avLst/>
          </a:prstGeom>
          <a:solidFill>
            <a:schemeClr val="tx1">
              <a:lumMod val="50000"/>
              <a:lumOff val="50000"/>
              <a:alpha val="78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3962401" cy="4495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Caribbean Disaster Losses and trends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05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Country Profiles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Disaster Event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Impacts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Response to the Disaster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676400"/>
            <a:ext cx="5608637" cy="1019175"/>
          </a:xfrm>
          <a:noFill/>
        </p:spPr>
        <p:txBody>
          <a:bodyPr/>
          <a:lstStyle/>
          <a:p>
            <a:pPr algn="ctr"/>
            <a:r>
              <a:rPr lang="en-US" dirty="0" smtClean="0"/>
              <a:t>Map of the Caribbean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48600" y="4876800"/>
            <a:ext cx="685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848600" y="5405252"/>
            <a:ext cx="685800" cy="3859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55161-96C7-4A18-B031-04BD262C22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7469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867400" cy="838200"/>
          </a:xfrm>
          <a:prstGeom prst="roundRect">
            <a:avLst/>
          </a:prstGeom>
          <a:solidFill>
            <a:schemeClr val="accent3">
              <a:lumMod val="75000"/>
              <a:alpha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Damages from Disasters are Increasing in the Caribbean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959585"/>
              </p:ext>
            </p:extLst>
          </p:nvPr>
        </p:nvGraphicFramePr>
        <p:xfrm>
          <a:off x="762000" y="1447800"/>
          <a:ext cx="7391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10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D60E5-AF45-49BE-9BCA-31B9A904B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 descr="C:\Users\wb373625\Desktop\P1190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62199" y="228600"/>
            <a:ext cx="4419600" cy="841248"/>
          </a:xfrm>
          <a:prstGeom prst="round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/>
              <a:t>Profiles of SVG and SLU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82309"/>
              </p:ext>
            </p:extLst>
          </p:nvPr>
        </p:nvGraphicFramePr>
        <p:xfrm>
          <a:off x="114296" y="1447800"/>
          <a:ext cx="4762505" cy="240843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50143"/>
                <a:gridCol w="856181"/>
                <a:gridCol w="856181"/>
              </a:tblGrid>
              <a:tr h="341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SVG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SLU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</a:tr>
              <a:tr h="341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Population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109,373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180,870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</a:tr>
              <a:tr h="341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Poverty Head Count, 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</a:tr>
              <a:tr h="341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GDP (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US$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billion)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0.71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1.24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</a:tr>
              <a:tr h="341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GNI per capita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(US$)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6,400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6,890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</a:tr>
              <a:tr h="341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Public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Debt (% of GDP)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</a:tr>
              <a:tr h="3580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Source: World Bank Development Indicators (2012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7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4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aptioned svg dec2013 eve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042C3-A615-4424-BAE3-BAD56B4101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1362" y="228600"/>
            <a:ext cx="5913438" cy="841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poorest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/>
              <a:t> </a:t>
            </a:r>
            <a:r>
              <a:rPr lang="es-ES" dirty="0" err="1" smtClean="0"/>
              <a:t>got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rainfall</a:t>
            </a:r>
            <a:r>
              <a:rPr lang="es-ES" dirty="0" smtClean="0"/>
              <a:t>: SVG</a:t>
            </a:r>
            <a:endParaRPr lang="es-ES" dirty="0"/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295400"/>
            <a:ext cx="4310062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95400"/>
            <a:ext cx="4310063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25" y="1371600"/>
            <a:ext cx="48244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Maximum Rainfall Intensity in 3 Hours, Dec 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5075" y="13716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</a:rPr>
              <a:t>Poverty Head Count, 2008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744686" y="6332537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Calibri" pitchFamily="34" charset="0"/>
              </a:rPr>
              <a:t>Max. 278 mm/3 </a:t>
            </a:r>
            <a:r>
              <a:rPr lang="en-US" sz="1400" b="1" dirty="0" err="1" smtClean="0">
                <a:latin typeface="Calibri" pitchFamily="34" charset="0"/>
              </a:rPr>
              <a:t>hr</a:t>
            </a:r>
          </a:p>
          <a:p>
            <a:pPr algn="ctr" eaLnBrk="1" hangingPunct="1"/>
            <a:r>
              <a:rPr lang="en-US" sz="1400" b="1" dirty="0" smtClean="0">
                <a:latin typeface="Calibri" pitchFamily="34" charset="0"/>
              </a:rPr>
              <a:t>Min. 63 mm/3 </a:t>
            </a:r>
            <a:r>
              <a:rPr lang="en-US" sz="1400" b="1" dirty="0" err="1" smtClean="0">
                <a:latin typeface="Calibri" pitchFamily="34" charset="0"/>
              </a:rPr>
              <a:t>hr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05000" y="2133600"/>
            <a:ext cx="2057399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2133600"/>
            <a:ext cx="2057399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489075"/>
            <a:ext cx="41910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1362" y="228600"/>
            <a:ext cx="6065838" cy="841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poorest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/>
              <a:t> </a:t>
            </a:r>
            <a:r>
              <a:rPr lang="es-ES" dirty="0" err="1" smtClean="0"/>
              <a:t>got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rainfall</a:t>
            </a:r>
            <a:r>
              <a:rPr lang="es-ES" dirty="0" smtClean="0"/>
              <a:t>: SLU</a:t>
            </a:r>
            <a:endParaRPr 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9525" y="1371600"/>
            <a:ext cx="48244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Maximum Rainfall Intensity in 3 Hours, Dec 24</a:t>
            </a: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3381"/>
            <a:ext cx="38227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336675"/>
            <a:ext cx="41910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45075" y="13716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</a:rPr>
              <a:t>Poverty </a:t>
            </a:r>
            <a:r>
              <a:rPr lang="en-US" b="1" dirty="0" smtClean="0">
                <a:latin typeface="+mn-lt"/>
              </a:rPr>
              <a:t>Gap, 2005/06 </a:t>
            </a:r>
            <a:endParaRPr lang="en-US" b="1" dirty="0">
              <a:latin typeface="+mn-lt"/>
            </a:endParaRPr>
          </a:p>
        </p:txBody>
      </p:sp>
      <p:sp>
        <p:nvSpPr>
          <p:cNvPr id="7176" name="Subtitle 2"/>
          <p:cNvSpPr txBox="1">
            <a:spLocks/>
          </p:cNvSpPr>
          <p:nvPr/>
        </p:nvSpPr>
        <p:spPr bwMode="auto">
          <a:xfrm>
            <a:off x="3810000" y="624840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400" b="1">
                <a:latin typeface="Calibri" pitchFamily="34" charset="0"/>
              </a:rPr>
              <a:t>Max. 224 mm/ 3 hr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400" b="1">
                <a:latin typeface="Calibri" pitchFamily="34" charset="0"/>
              </a:rPr>
              <a:t>Min. 94 mm/ 3 hr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F7D43-FEFC-4457-B15B-4C69F76A76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93031" y="4173537"/>
            <a:ext cx="2057399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38850" y="4021137"/>
            <a:ext cx="2057399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899</Words>
  <Application>Microsoft Office PowerPoint</Application>
  <PresentationFormat>On-screen Show (4:3)</PresentationFormat>
  <Paragraphs>275</Paragraphs>
  <Slides>22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Rapid Damage and Loss Assessment  for Emergency Recovery from Flash Flooding Event December 24-25, 2013  in St. Vincent &amp; the Grenadines (SVG) and St. Lucia (SLU)  </vt:lpstr>
      <vt:lpstr>Overview</vt:lpstr>
      <vt:lpstr>Map of the Caribbean</vt:lpstr>
      <vt:lpstr>Damages from Disasters are Increasing in the Caribbean</vt:lpstr>
      <vt:lpstr>PowerPoint Presentation</vt:lpstr>
      <vt:lpstr>PowerPoint Presentation</vt:lpstr>
      <vt:lpstr>The poorest areas got the most rainfall: SVG</vt:lpstr>
      <vt:lpstr>The poorest areas got the most rainfall: SLU</vt:lpstr>
      <vt:lpstr>The Human Impact</vt:lpstr>
      <vt:lpstr>Damage and Losses: SVG</vt:lpstr>
      <vt:lpstr>PowerPoint Presentation</vt:lpstr>
      <vt:lpstr>Overview</vt:lpstr>
      <vt:lpstr>Response to the Disaster</vt:lpstr>
      <vt:lpstr>Financing Options</vt:lpstr>
      <vt:lpstr>Annex</vt:lpstr>
      <vt:lpstr>Average losses due to extreme weather events for Caribbean countries from 1992-2011</vt:lpstr>
      <vt:lpstr>Barbados Doppler Radar</vt:lpstr>
      <vt:lpstr>The Human Impact</vt:lpstr>
      <vt:lpstr>The Human Impact</vt:lpstr>
      <vt:lpstr>The Human Impact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 Crisis Response Window Support  for Emergency Recovery from Flash Flooding Event December 24, 2013 in St. Vincent and the Grenadines (SVG) and Saint Lucia (SLU)</dc:title>
  <dc:creator>Presentation</dc:creator>
  <cp:lastModifiedBy>Keren Carla Charles</cp:lastModifiedBy>
  <cp:revision>89</cp:revision>
  <dcterms:created xsi:type="dcterms:W3CDTF">2014-02-05T22:05:19Z</dcterms:created>
  <dcterms:modified xsi:type="dcterms:W3CDTF">2014-06-02T19:02:05Z</dcterms:modified>
</cp:coreProperties>
</file>