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1" r:id="rId2"/>
    <p:sldId id="2134803555" r:id="rId3"/>
    <p:sldId id="2134803548" r:id="rId4"/>
    <p:sldId id="2134803553" r:id="rId5"/>
    <p:sldId id="2134803550" r:id="rId6"/>
    <p:sldId id="288" r:id="rId7"/>
    <p:sldId id="275" r:id="rId8"/>
    <p:sldId id="286" r:id="rId9"/>
    <p:sldId id="273" r:id="rId10"/>
    <p:sldId id="278" r:id="rId11"/>
    <p:sldId id="290" r:id="rId12"/>
    <p:sldId id="284" r:id="rId13"/>
    <p:sldId id="2134803535" r:id="rId14"/>
    <p:sldId id="2134803551" r:id="rId15"/>
    <p:sldId id="40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3A739D-1BFC-D009-6F61-E8E936D12480}" name="Alemayehu Girma Bejiga" initials="AGB" userId="S::abejiga@worldbank.org::0b02fe99-b1d2-40de-af0d-f60daf110f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DE110-E410-430D-91F5-C4E8FEE97E0D}" v="4" dt="2023-05-16T20:42:06.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75"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4B23F-3580-46B0-BB45-693B0F11E07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C176B5B-C011-4099-980D-96BA0DAABE50}">
      <dgm:prSet/>
      <dgm:spPr/>
      <dgm:t>
        <a:bodyPr/>
        <a:lstStyle/>
        <a:p>
          <a:r>
            <a:rPr lang="en-US" b="1" dirty="0"/>
            <a:t>Welcome and webinar Overview by Chair &amp; Moderator  </a:t>
          </a:r>
          <a:endParaRPr lang="en-US" dirty="0"/>
        </a:p>
      </dgm:t>
    </dgm:pt>
    <dgm:pt modelId="{0659AC19-3BDC-4C64-B693-8C5E2672A951}" type="parTrans" cxnId="{7DF044A7-494A-4846-999E-B7F09ABA09BF}">
      <dgm:prSet/>
      <dgm:spPr/>
      <dgm:t>
        <a:bodyPr/>
        <a:lstStyle/>
        <a:p>
          <a:endParaRPr lang="en-US"/>
        </a:p>
      </dgm:t>
    </dgm:pt>
    <dgm:pt modelId="{E5C437D3-0D82-45F3-907D-8FF59AF05B4E}" type="sibTrans" cxnId="{7DF044A7-494A-4846-999E-B7F09ABA09BF}">
      <dgm:prSet/>
      <dgm:spPr/>
      <dgm:t>
        <a:bodyPr/>
        <a:lstStyle/>
        <a:p>
          <a:endParaRPr lang="en-US"/>
        </a:p>
      </dgm:t>
    </dgm:pt>
    <dgm:pt modelId="{A9A93DDE-152E-4031-AE1B-41C24B7BA2A8}">
      <dgm:prSet/>
      <dgm:spPr/>
      <dgm:t>
        <a:bodyPr/>
        <a:lstStyle/>
        <a:p>
          <a:endParaRPr lang="en-US" dirty="0"/>
        </a:p>
      </dgm:t>
    </dgm:pt>
    <dgm:pt modelId="{396042A7-CD3D-4392-AF90-CA003EC9257F}" type="parTrans" cxnId="{1DF5AD56-C510-48C9-9C38-352F81620F7C}">
      <dgm:prSet/>
      <dgm:spPr/>
      <dgm:t>
        <a:bodyPr/>
        <a:lstStyle/>
        <a:p>
          <a:endParaRPr lang="en-US"/>
        </a:p>
      </dgm:t>
    </dgm:pt>
    <dgm:pt modelId="{5BE6312F-27F7-4CAE-9197-7BB8B0B5A445}" type="sibTrans" cxnId="{1DF5AD56-C510-48C9-9C38-352F81620F7C}">
      <dgm:prSet/>
      <dgm:spPr/>
      <dgm:t>
        <a:bodyPr/>
        <a:lstStyle/>
        <a:p>
          <a:endParaRPr lang="en-US"/>
        </a:p>
      </dgm:t>
    </dgm:pt>
    <dgm:pt modelId="{A3DD66C5-4FAE-446E-BB92-75655BE1B695}">
      <dgm:prSet/>
      <dgm:spPr/>
      <dgm:t>
        <a:bodyPr/>
        <a:lstStyle/>
        <a:p>
          <a:r>
            <a:rPr lang="en-US" b="1" dirty="0"/>
            <a:t>Parmesh Shah</a:t>
          </a:r>
          <a:r>
            <a:rPr lang="en-US" dirty="0"/>
            <a:t>, Global Lead, Rural Livelihoods and Jobs Global Solutions Group</a:t>
          </a:r>
        </a:p>
      </dgm:t>
    </dgm:pt>
    <dgm:pt modelId="{1FB4E196-8E0A-49C0-A581-E2AB902B70CB}" type="parTrans" cxnId="{4F572697-65F0-4193-9F4B-332D68E1A18F}">
      <dgm:prSet/>
      <dgm:spPr/>
      <dgm:t>
        <a:bodyPr/>
        <a:lstStyle/>
        <a:p>
          <a:endParaRPr lang="en-US"/>
        </a:p>
      </dgm:t>
    </dgm:pt>
    <dgm:pt modelId="{4D504F9C-E83D-4506-A83E-1BC6DE4A0294}" type="sibTrans" cxnId="{4F572697-65F0-4193-9F4B-332D68E1A18F}">
      <dgm:prSet/>
      <dgm:spPr/>
      <dgm:t>
        <a:bodyPr/>
        <a:lstStyle/>
        <a:p>
          <a:endParaRPr lang="en-US"/>
        </a:p>
      </dgm:t>
    </dgm:pt>
    <dgm:pt modelId="{BA53BA98-52E4-49AE-B9C3-DC2690537093}" type="pres">
      <dgm:prSet presAssocID="{33B4B23F-3580-46B0-BB45-693B0F11E07A}" presName="linear" presStyleCnt="0">
        <dgm:presLayoutVars>
          <dgm:animLvl val="lvl"/>
          <dgm:resizeHandles val="exact"/>
        </dgm:presLayoutVars>
      </dgm:prSet>
      <dgm:spPr/>
    </dgm:pt>
    <dgm:pt modelId="{FF0E8B5E-E918-4035-A0DA-402040F5E84B}" type="pres">
      <dgm:prSet presAssocID="{BC176B5B-C011-4099-980D-96BA0DAABE50}" presName="parentText" presStyleLbl="node1" presStyleIdx="0" presStyleCnt="1">
        <dgm:presLayoutVars>
          <dgm:chMax val="0"/>
          <dgm:bulletEnabled val="1"/>
        </dgm:presLayoutVars>
      </dgm:prSet>
      <dgm:spPr/>
    </dgm:pt>
    <dgm:pt modelId="{996A4409-27F9-4900-8E3E-75C5261A86C4}" type="pres">
      <dgm:prSet presAssocID="{BC176B5B-C011-4099-980D-96BA0DAABE50}" presName="childText" presStyleLbl="revTx" presStyleIdx="0" presStyleCnt="1">
        <dgm:presLayoutVars>
          <dgm:bulletEnabled val="1"/>
        </dgm:presLayoutVars>
      </dgm:prSet>
      <dgm:spPr/>
    </dgm:pt>
  </dgm:ptLst>
  <dgm:cxnLst>
    <dgm:cxn modelId="{117EBA23-4F48-49C4-A14B-AFBA10E2A2DF}" type="presOf" srcId="{33B4B23F-3580-46B0-BB45-693B0F11E07A}" destId="{BA53BA98-52E4-49AE-B9C3-DC2690537093}" srcOrd="0" destOrd="0" presId="urn:microsoft.com/office/officeart/2005/8/layout/vList2"/>
    <dgm:cxn modelId="{1DF5AD56-C510-48C9-9C38-352F81620F7C}" srcId="{BC176B5B-C011-4099-980D-96BA0DAABE50}" destId="{A9A93DDE-152E-4031-AE1B-41C24B7BA2A8}" srcOrd="0" destOrd="0" parTransId="{396042A7-CD3D-4392-AF90-CA003EC9257F}" sibTransId="{5BE6312F-27F7-4CAE-9197-7BB8B0B5A445}"/>
    <dgm:cxn modelId="{DB7EB17E-0AC3-4BBD-883E-6F181BB08DAD}" type="presOf" srcId="{A3DD66C5-4FAE-446E-BB92-75655BE1B695}" destId="{996A4409-27F9-4900-8E3E-75C5261A86C4}" srcOrd="0" destOrd="1" presId="urn:microsoft.com/office/officeart/2005/8/layout/vList2"/>
    <dgm:cxn modelId="{B8A63887-63C3-49FB-A7D9-32C6996081CE}" type="presOf" srcId="{A9A93DDE-152E-4031-AE1B-41C24B7BA2A8}" destId="{996A4409-27F9-4900-8E3E-75C5261A86C4}" srcOrd="0" destOrd="0" presId="urn:microsoft.com/office/officeart/2005/8/layout/vList2"/>
    <dgm:cxn modelId="{4F572697-65F0-4193-9F4B-332D68E1A18F}" srcId="{BC176B5B-C011-4099-980D-96BA0DAABE50}" destId="{A3DD66C5-4FAE-446E-BB92-75655BE1B695}" srcOrd="1" destOrd="0" parTransId="{1FB4E196-8E0A-49C0-A581-E2AB902B70CB}" sibTransId="{4D504F9C-E83D-4506-A83E-1BC6DE4A0294}"/>
    <dgm:cxn modelId="{7DF044A7-494A-4846-999E-B7F09ABA09BF}" srcId="{33B4B23F-3580-46B0-BB45-693B0F11E07A}" destId="{BC176B5B-C011-4099-980D-96BA0DAABE50}" srcOrd="0" destOrd="0" parTransId="{0659AC19-3BDC-4C64-B693-8C5E2672A951}" sibTransId="{E5C437D3-0D82-45F3-907D-8FF59AF05B4E}"/>
    <dgm:cxn modelId="{B99D65BD-A78F-4ECA-9AF5-8F06096BC521}" type="presOf" srcId="{BC176B5B-C011-4099-980D-96BA0DAABE50}" destId="{FF0E8B5E-E918-4035-A0DA-402040F5E84B}" srcOrd="0" destOrd="0" presId="urn:microsoft.com/office/officeart/2005/8/layout/vList2"/>
    <dgm:cxn modelId="{1BC77A27-178D-4F3E-B596-7E2B6F7A8D9D}" type="presParOf" srcId="{BA53BA98-52E4-49AE-B9C3-DC2690537093}" destId="{FF0E8B5E-E918-4035-A0DA-402040F5E84B}" srcOrd="0" destOrd="0" presId="urn:microsoft.com/office/officeart/2005/8/layout/vList2"/>
    <dgm:cxn modelId="{43FAF526-B8C6-41C8-8DE3-864B49EFF533}" type="presParOf" srcId="{BA53BA98-52E4-49AE-B9C3-DC2690537093}" destId="{996A4409-27F9-4900-8E3E-75C5261A86C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4B23F-3580-46B0-BB45-693B0F11E07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C176B5B-C011-4099-980D-96BA0DAABE50}">
      <dgm:prSet/>
      <dgm:spPr/>
      <dgm:t>
        <a:bodyPr/>
        <a:lstStyle/>
        <a:p>
          <a:r>
            <a:rPr lang="en-US" b="1" dirty="0"/>
            <a:t>Opening Remarks </a:t>
          </a:r>
          <a:endParaRPr lang="en-US" dirty="0"/>
        </a:p>
      </dgm:t>
    </dgm:pt>
    <dgm:pt modelId="{0659AC19-3BDC-4C64-B693-8C5E2672A951}" type="parTrans" cxnId="{7DF044A7-494A-4846-999E-B7F09ABA09BF}">
      <dgm:prSet/>
      <dgm:spPr/>
      <dgm:t>
        <a:bodyPr/>
        <a:lstStyle/>
        <a:p>
          <a:endParaRPr lang="en-US"/>
        </a:p>
      </dgm:t>
    </dgm:pt>
    <dgm:pt modelId="{E5C437D3-0D82-45F3-907D-8FF59AF05B4E}" type="sibTrans" cxnId="{7DF044A7-494A-4846-999E-B7F09ABA09BF}">
      <dgm:prSet/>
      <dgm:spPr/>
      <dgm:t>
        <a:bodyPr/>
        <a:lstStyle/>
        <a:p>
          <a:endParaRPr lang="en-US"/>
        </a:p>
      </dgm:t>
    </dgm:pt>
    <dgm:pt modelId="{A9A93DDE-152E-4031-AE1B-41C24B7BA2A8}">
      <dgm:prSet/>
      <dgm:spPr/>
      <dgm:t>
        <a:bodyPr/>
        <a:lstStyle/>
        <a:p>
          <a:r>
            <a:rPr lang="en-US" b="1" dirty="0" err="1"/>
            <a:t>Doina</a:t>
          </a:r>
          <a:r>
            <a:rPr lang="en-US" b="1" dirty="0"/>
            <a:t> Petrescu</a:t>
          </a:r>
          <a:r>
            <a:rPr lang="en-US" dirty="0"/>
            <a:t>, Manager Operations, World Bank  </a:t>
          </a:r>
        </a:p>
      </dgm:t>
    </dgm:pt>
    <dgm:pt modelId="{396042A7-CD3D-4392-AF90-CA003EC9257F}" type="parTrans" cxnId="{1DF5AD56-C510-48C9-9C38-352F81620F7C}">
      <dgm:prSet/>
      <dgm:spPr/>
      <dgm:t>
        <a:bodyPr/>
        <a:lstStyle/>
        <a:p>
          <a:endParaRPr lang="en-US"/>
        </a:p>
      </dgm:t>
    </dgm:pt>
    <dgm:pt modelId="{5BE6312F-27F7-4CAE-9197-7BB8B0B5A445}" type="sibTrans" cxnId="{1DF5AD56-C510-48C9-9C38-352F81620F7C}">
      <dgm:prSet/>
      <dgm:spPr/>
      <dgm:t>
        <a:bodyPr/>
        <a:lstStyle/>
        <a:p>
          <a:endParaRPr lang="en-US"/>
        </a:p>
      </dgm:t>
    </dgm:pt>
    <dgm:pt modelId="{9CF7B6D2-C691-4DB3-8478-C16159B71129}">
      <dgm:prSet/>
      <dgm:spPr/>
      <dgm:t>
        <a:bodyPr/>
        <a:lstStyle/>
        <a:p>
          <a:r>
            <a:rPr lang="en-US" b="1" dirty="0"/>
            <a:t>Nigatu Bogale</a:t>
          </a:r>
          <a:r>
            <a:rPr lang="en-US" dirty="0"/>
            <a:t>, DRDIP National Coordinator, Ministry of Agriculture, Government of Ethiopia</a:t>
          </a:r>
        </a:p>
      </dgm:t>
    </dgm:pt>
    <dgm:pt modelId="{479C5689-532E-4ABD-B274-2FE77E3003A9}" type="parTrans" cxnId="{692E765C-C711-4A72-A9B0-5751FA504F8C}">
      <dgm:prSet/>
      <dgm:spPr/>
      <dgm:t>
        <a:bodyPr/>
        <a:lstStyle/>
        <a:p>
          <a:endParaRPr lang="en-US"/>
        </a:p>
      </dgm:t>
    </dgm:pt>
    <dgm:pt modelId="{B926F7D1-C2D7-4889-8204-40C213AE62B2}" type="sibTrans" cxnId="{692E765C-C711-4A72-A9B0-5751FA504F8C}">
      <dgm:prSet/>
      <dgm:spPr/>
      <dgm:t>
        <a:bodyPr/>
        <a:lstStyle/>
        <a:p>
          <a:endParaRPr lang="en-US"/>
        </a:p>
      </dgm:t>
    </dgm:pt>
    <dgm:pt modelId="{F094E3B2-B0F6-48EA-BD50-73A6606C4B59}">
      <dgm:prSet/>
      <dgm:spPr/>
      <dgm:t>
        <a:bodyPr/>
        <a:lstStyle/>
        <a:p>
          <a:endParaRPr lang="en-US" dirty="0"/>
        </a:p>
      </dgm:t>
    </dgm:pt>
    <dgm:pt modelId="{D0B03B61-D77D-44CD-BF72-C447B457C550}" type="parTrans" cxnId="{2928FE69-E7FA-4236-8608-92B643273714}">
      <dgm:prSet/>
      <dgm:spPr/>
    </dgm:pt>
    <dgm:pt modelId="{A2AA8DFE-6AB5-4CE8-BCC5-96576F85D2C3}" type="sibTrans" cxnId="{2928FE69-E7FA-4236-8608-92B643273714}">
      <dgm:prSet/>
      <dgm:spPr/>
      <dgm:t>
        <a:bodyPr/>
        <a:lstStyle/>
        <a:p>
          <a:endParaRPr lang="en-US"/>
        </a:p>
      </dgm:t>
    </dgm:pt>
    <dgm:pt modelId="{BA53BA98-52E4-49AE-B9C3-DC2690537093}" type="pres">
      <dgm:prSet presAssocID="{33B4B23F-3580-46B0-BB45-693B0F11E07A}" presName="linear" presStyleCnt="0">
        <dgm:presLayoutVars>
          <dgm:animLvl val="lvl"/>
          <dgm:resizeHandles val="exact"/>
        </dgm:presLayoutVars>
      </dgm:prSet>
      <dgm:spPr/>
    </dgm:pt>
    <dgm:pt modelId="{FF0E8B5E-E918-4035-A0DA-402040F5E84B}" type="pres">
      <dgm:prSet presAssocID="{BC176B5B-C011-4099-980D-96BA0DAABE50}" presName="parentText" presStyleLbl="node1" presStyleIdx="0" presStyleCnt="1">
        <dgm:presLayoutVars>
          <dgm:chMax val="0"/>
          <dgm:bulletEnabled val="1"/>
        </dgm:presLayoutVars>
      </dgm:prSet>
      <dgm:spPr/>
    </dgm:pt>
    <dgm:pt modelId="{996A4409-27F9-4900-8E3E-75C5261A86C4}" type="pres">
      <dgm:prSet presAssocID="{BC176B5B-C011-4099-980D-96BA0DAABE50}" presName="childText" presStyleLbl="revTx" presStyleIdx="0" presStyleCnt="1">
        <dgm:presLayoutVars>
          <dgm:bulletEnabled val="1"/>
        </dgm:presLayoutVars>
      </dgm:prSet>
      <dgm:spPr/>
    </dgm:pt>
  </dgm:ptLst>
  <dgm:cxnLst>
    <dgm:cxn modelId="{166D2817-D4B3-4335-B2AC-C9DD7FC4EC5F}" type="presOf" srcId="{A9A93DDE-152E-4031-AE1B-41C24B7BA2A8}" destId="{996A4409-27F9-4900-8E3E-75C5261A86C4}" srcOrd="0" destOrd="0" presId="urn:microsoft.com/office/officeart/2005/8/layout/vList2"/>
    <dgm:cxn modelId="{53184B32-C22A-4662-9164-AB2A31CFF346}" type="presOf" srcId="{33B4B23F-3580-46B0-BB45-693B0F11E07A}" destId="{BA53BA98-52E4-49AE-B9C3-DC2690537093}" srcOrd="0" destOrd="0" presId="urn:microsoft.com/office/officeart/2005/8/layout/vList2"/>
    <dgm:cxn modelId="{692E765C-C711-4A72-A9B0-5751FA504F8C}" srcId="{BC176B5B-C011-4099-980D-96BA0DAABE50}" destId="{9CF7B6D2-C691-4DB3-8478-C16159B71129}" srcOrd="2" destOrd="0" parTransId="{479C5689-532E-4ABD-B274-2FE77E3003A9}" sibTransId="{B926F7D1-C2D7-4889-8204-40C213AE62B2}"/>
    <dgm:cxn modelId="{9F031C44-48AC-4033-AFD8-E68E4ED1AFD5}" type="presOf" srcId="{9CF7B6D2-C691-4DB3-8478-C16159B71129}" destId="{996A4409-27F9-4900-8E3E-75C5261A86C4}" srcOrd="0" destOrd="2" presId="urn:microsoft.com/office/officeart/2005/8/layout/vList2"/>
    <dgm:cxn modelId="{2928FE69-E7FA-4236-8608-92B643273714}" srcId="{BC176B5B-C011-4099-980D-96BA0DAABE50}" destId="{F094E3B2-B0F6-48EA-BD50-73A6606C4B59}" srcOrd="1" destOrd="0" parTransId="{D0B03B61-D77D-44CD-BF72-C447B457C550}" sibTransId="{A2AA8DFE-6AB5-4CE8-BCC5-96576F85D2C3}"/>
    <dgm:cxn modelId="{3048C56C-7B06-4570-BCEC-94225E1F2FC5}" type="presOf" srcId="{BC176B5B-C011-4099-980D-96BA0DAABE50}" destId="{FF0E8B5E-E918-4035-A0DA-402040F5E84B}" srcOrd="0" destOrd="0" presId="urn:microsoft.com/office/officeart/2005/8/layout/vList2"/>
    <dgm:cxn modelId="{9164146D-6EF3-4A12-802A-B855C3C904F1}" type="presOf" srcId="{F094E3B2-B0F6-48EA-BD50-73A6606C4B59}" destId="{996A4409-27F9-4900-8E3E-75C5261A86C4}" srcOrd="0" destOrd="1" presId="urn:microsoft.com/office/officeart/2005/8/layout/vList2"/>
    <dgm:cxn modelId="{1DF5AD56-C510-48C9-9C38-352F81620F7C}" srcId="{BC176B5B-C011-4099-980D-96BA0DAABE50}" destId="{A9A93DDE-152E-4031-AE1B-41C24B7BA2A8}" srcOrd="0" destOrd="0" parTransId="{396042A7-CD3D-4392-AF90-CA003EC9257F}" sibTransId="{5BE6312F-27F7-4CAE-9197-7BB8B0B5A445}"/>
    <dgm:cxn modelId="{7DF044A7-494A-4846-999E-B7F09ABA09BF}" srcId="{33B4B23F-3580-46B0-BB45-693B0F11E07A}" destId="{BC176B5B-C011-4099-980D-96BA0DAABE50}" srcOrd="0" destOrd="0" parTransId="{0659AC19-3BDC-4C64-B693-8C5E2672A951}" sibTransId="{E5C437D3-0D82-45F3-907D-8FF59AF05B4E}"/>
    <dgm:cxn modelId="{4CE8741E-6B0E-4932-B852-E62356E4A09A}" type="presParOf" srcId="{BA53BA98-52E4-49AE-B9C3-DC2690537093}" destId="{FF0E8B5E-E918-4035-A0DA-402040F5E84B}" srcOrd="0" destOrd="0" presId="urn:microsoft.com/office/officeart/2005/8/layout/vList2"/>
    <dgm:cxn modelId="{7205A48E-17CE-46A0-94AE-7488EFE50840}" type="presParOf" srcId="{BA53BA98-52E4-49AE-B9C3-DC2690537093}" destId="{996A4409-27F9-4900-8E3E-75C5261A86C4}"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CBAC3-93DF-4F57-BF7C-2A2EC7590E5B}"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A1804ECC-89C8-41BE-A6F7-24D6250CF2F4}">
      <dgm:prSet/>
      <dgm:spPr/>
      <dgm:t>
        <a:bodyPr/>
        <a:lstStyle/>
        <a:p>
          <a:r>
            <a:rPr lang="en-US" b="1"/>
            <a:t>Speakers: </a:t>
          </a:r>
          <a:endParaRPr lang="en-US"/>
        </a:p>
      </dgm:t>
    </dgm:pt>
    <dgm:pt modelId="{5D3CF38F-8251-4567-AE86-8FAD33D91EAE}" type="parTrans" cxnId="{4FF6E00B-EA3F-4A39-B0F4-5F233F382116}">
      <dgm:prSet/>
      <dgm:spPr/>
      <dgm:t>
        <a:bodyPr/>
        <a:lstStyle/>
        <a:p>
          <a:endParaRPr lang="en-US"/>
        </a:p>
      </dgm:t>
    </dgm:pt>
    <dgm:pt modelId="{1BD0FF99-0217-4264-A7BE-2AA839818E9D}" type="sibTrans" cxnId="{4FF6E00B-EA3F-4A39-B0F4-5F233F382116}">
      <dgm:prSet/>
      <dgm:spPr/>
      <dgm:t>
        <a:bodyPr/>
        <a:lstStyle/>
        <a:p>
          <a:endParaRPr lang="en-US"/>
        </a:p>
      </dgm:t>
    </dgm:pt>
    <dgm:pt modelId="{4A189D2A-4EE7-4D69-B3DD-0E2FC66D2688}">
      <dgm:prSet/>
      <dgm:spPr/>
      <dgm:t>
        <a:bodyPr/>
        <a:lstStyle/>
        <a:p>
          <a:r>
            <a:rPr lang="en-US" b="1" dirty="0">
              <a:effectLst/>
            </a:rPr>
            <a:t>Matthew Stephens</a:t>
          </a:r>
          <a:r>
            <a:rPr lang="en-US" dirty="0">
              <a:effectLst/>
            </a:rPr>
            <a:t>, Senior Social Development Specialist, TTL Ethiopia LED Pilot</a:t>
          </a:r>
          <a:endParaRPr lang="en-US" dirty="0"/>
        </a:p>
      </dgm:t>
    </dgm:pt>
    <dgm:pt modelId="{3545E9B6-2D1C-40E7-BFEB-6666981627CE}" type="parTrans" cxnId="{61A236FB-D397-437B-8B94-43B5EDACCC9C}">
      <dgm:prSet/>
      <dgm:spPr/>
      <dgm:t>
        <a:bodyPr/>
        <a:lstStyle/>
        <a:p>
          <a:endParaRPr lang="en-US"/>
        </a:p>
      </dgm:t>
    </dgm:pt>
    <dgm:pt modelId="{7A49B5B5-F672-41A7-92DC-88DB1D70F7C6}" type="sibTrans" cxnId="{61A236FB-D397-437B-8B94-43B5EDACCC9C}">
      <dgm:prSet/>
      <dgm:spPr/>
      <dgm:t>
        <a:bodyPr/>
        <a:lstStyle/>
        <a:p>
          <a:endParaRPr lang="en-US"/>
        </a:p>
      </dgm:t>
    </dgm:pt>
    <dgm:pt modelId="{12AC6918-79A2-46C3-976E-D65A709B23E4}">
      <dgm:prSet/>
      <dgm:spPr/>
      <dgm:t>
        <a:bodyPr/>
        <a:lstStyle/>
        <a:p>
          <a:r>
            <a:rPr lang="en-US" b="1" dirty="0">
              <a:effectLst/>
            </a:rPr>
            <a:t>Ashutosh Raina</a:t>
          </a:r>
          <a:r>
            <a:rPr lang="en-US" dirty="0">
              <a:effectLst/>
            </a:rPr>
            <a:t>, Social Development Specialist, Co-TTL, Ethiopia LED Pilot </a:t>
          </a:r>
        </a:p>
      </dgm:t>
    </dgm:pt>
    <dgm:pt modelId="{E202DBBD-23EE-453C-BA49-B387716AA3C5}" type="parTrans" cxnId="{4A4FA821-BB6A-432A-BD55-7B053A2BA561}">
      <dgm:prSet/>
      <dgm:spPr/>
      <dgm:t>
        <a:bodyPr/>
        <a:lstStyle/>
        <a:p>
          <a:endParaRPr lang="en-US"/>
        </a:p>
      </dgm:t>
    </dgm:pt>
    <dgm:pt modelId="{EE47C52D-0A5D-4635-BBE7-0331E57B3142}" type="sibTrans" cxnId="{4A4FA821-BB6A-432A-BD55-7B053A2BA561}">
      <dgm:prSet/>
      <dgm:spPr/>
      <dgm:t>
        <a:bodyPr/>
        <a:lstStyle/>
        <a:p>
          <a:endParaRPr lang="en-US"/>
        </a:p>
      </dgm:t>
    </dgm:pt>
    <dgm:pt modelId="{08F7B12B-E5BC-4814-9A34-50FB5123A225}">
      <dgm:prSet/>
      <dgm:spPr/>
      <dgm:t>
        <a:bodyPr/>
        <a:lstStyle/>
        <a:p>
          <a:endParaRPr lang="en-US" dirty="0"/>
        </a:p>
      </dgm:t>
    </dgm:pt>
    <dgm:pt modelId="{38DA9912-CF8D-4538-A68B-3036E15AAE21}" type="parTrans" cxnId="{31E25E26-3412-4A01-B549-DF794345A86D}">
      <dgm:prSet/>
      <dgm:spPr/>
      <dgm:t>
        <a:bodyPr/>
        <a:lstStyle/>
        <a:p>
          <a:endParaRPr lang="en-US"/>
        </a:p>
      </dgm:t>
    </dgm:pt>
    <dgm:pt modelId="{B9BBB6F0-F63D-4903-B359-34DF904188F5}" type="sibTrans" cxnId="{31E25E26-3412-4A01-B549-DF794345A86D}">
      <dgm:prSet/>
      <dgm:spPr/>
      <dgm:t>
        <a:bodyPr/>
        <a:lstStyle/>
        <a:p>
          <a:endParaRPr lang="en-US"/>
        </a:p>
      </dgm:t>
    </dgm:pt>
    <dgm:pt modelId="{FC8BD397-AC1A-4A1E-9574-5BF14502C915}">
      <dgm:prSet/>
      <dgm:spPr/>
      <dgm:t>
        <a:bodyPr/>
        <a:lstStyle/>
        <a:p>
          <a:endParaRPr lang="en-US" dirty="0"/>
        </a:p>
      </dgm:t>
    </dgm:pt>
    <dgm:pt modelId="{3ECCFD5F-8017-42B5-8F79-56427E10A7ED}" type="parTrans" cxnId="{8F9DAF60-9114-4103-96EF-CFCC1E4D93AD}">
      <dgm:prSet/>
      <dgm:spPr/>
      <dgm:t>
        <a:bodyPr/>
        <a:lstStyle/>
        <a:p>
          <a:endParaRPr lang="en-US"/>
        </a:p>
      </dgm:t>
    </dgm:pt>
    <dgm:pt modelId="{0D1E273B-7233-4C1C-97EA-4F42DA651D2E}" type="sibTrans" cxnId="{8F9DAF60-9114-4103-96EF-CFCC1E4D93AD}">
      <dgm:prSet/>
      <dgm:spPr/>
      <dgm:t>
        <a:bodyPr/>
        <a:lstStyle/>
        <a:p>
          <a:endParaRPr lang="en-US"/>
        </a:p>
      </dgm:t>
    </dgm:pt>
    <dgm:pt modelId="{5EB12867-1555-485B-B3FF-E4BFA39E6DCC}" type="pres">
      <dgm:prSet presAssocID="{9B7CBAC3-93DF-4F57-BF7C-2A2EC7590E5B}" presName="linear" presStyleCnt="0">
        <dgm:presLayoutVars>
          <dgm:animLvl val="lvl"/>
          <dgm:resizeHandles val="exact"/>
        </dgm:presLayoutVars>
      </dgm:prSet>
      <dgm:spPr/>
    </dgm:pt>
    <dgm:pt modelId="{36BC716B-F36A-4DCD-A8E5-A1FDBF65834A}" type="pres">
      <dgm:prSet presAssocID="{A1804ECC-89C8-41BE-A6F7-24D6250CF2F4}" presName="parentText" presStyleLbl="node1" presStyleIdx="0" presStyleCnt="1">
        <dgm:presLayoutVars>
          <dgm:chMax val="0"/>
          <dgm:bulletEnabled val="1"/>
        </dgm:presLayoutVars>
      </dgm:prSet>
      <dgm:spPr/>
    </dgm:pt>
    <dgm:pt modelId="{CFE156FC-36F6-4FED-A667-2724028F7D6B}" type="pres">
      <dgm:prSet presAssocID="{A1804ECC-89C8-41BE-A6F7-24D6250CF2F4}" presName="childText" presStyleLbl="revTx" presStyleIdx="0" presStyleCnt="1">
        <dgm:presLayoutVars>
          <dgm:bulletEnabled val="1"/>
        </dgm:presLayoutVars>
      </dgm:prSet>
      <dgm:spPr/>
    </dgm:pt>
  </dgm:ptLst>
  <dgm:cxnLst>
    <dgm:cxn modelId="{4FF6E00B-EA3F-4A39-B0F4-5F233F382116}" srcId="{9B7CBAC3-93DF-4F57-BF7C-2A2EC7590E5B}" destId="{A1804ECC-89C8-41BE-A6F7-24D6250CF2F4}" srcOrd="0" destOrd="0" parTransId="{5D3CF38F-8251-4567-AE86-8FAD33D91EAE}" sibTransId="{1BD0FF99-0217-4264-A7BE-2AA839818E9D}"/>
    <dgm:cxn modelId="{4A4FA821-BB6A-432A-BD55-7B053A2BA561}" srcId="{A1804ECC-89C8-41BE-A6F7-24D6250CF2F4}" destId="{12AC6918-79A2-46C3-976E-D65A709B23E4}" srcOrd="2" destOrd="0" parTransId="{E202DBBD-23EE-453C-BA49-B387716AA3C5}" sibTransId="{EE47C52D-0A5D-4635-BBE7-0331E57B3142}"/>
    <dgm:cxn modelId="{31E25E26-3412-4A01-B549-DF794345A86D}" srcId="{A1804ECC-89C8-41BE-A6F7-24D6250CF2F4}" destId="{08F7B12B-E5BC-4814-9A34-50FB5123A225}" srcOrd="3" destOrd="0" parTransId="{38DA9912-CF8D-4538-A68B-3036E15AAE21}" sibTransId="{B9BBB6F0-F63D-4903-B359-34DF904188F5}"/>
    <dgm:cxn modelId="{8F9DAF60-9114-4103-96EF-CFCC1E4D93AD}" srcId="{A1804ECC-89C8-41BE-A6F7-24D6250CF2F4}" destId="{FC8BD397-AC1A-4A1E-9574-5BF14502C915}" srcOrd="1" destOrd="0" parTransId="{3ECCFD5F-8017-42B5-8F79-56427E10A7ED}" sibTransId="{0D1E273B-7233-4C1C-97EA-4F42DA651D2E}"/>
    <dgm:cxn modelId="{4B3D614E-482E-4FCD-91B5-29813CBC6598}" type="presOf" srcId="{FC8BD397-AC1A-4A1E-9574-5BF14502C915}" destId="{CFE156FC-36F6-4FED-A667-2724028F7D6B}" srcOrd="0" destOrd="1" presId="urn:microsoft.com/office/officeart/2005/8/layout/vList2"/>
    <dgm:cxn modelId="{434C2756-F3D7-4872-AA0D-A448BDD3ECF7}" type="presOf" srcId="{4A189D2A-4EE7-4D69-B3DD-0E2FC66D2688}" destId="{CFE156FC-36F6-4FED-A667-2724028F7D6B}" srcOrd="0" destOrd="0" presId="urn:microsoft.com/office/officeart/2005/8/layout/vList2"/>
    <dgm:cxn modelId="{536836A8-B9B0-48EE-94A5-92562B156B08}" type="presOf" srcId="{08F7B12B-E5BC-4814-9A34-50FB5123A225}" destId="{CFE156FC-36F6-4FED-A667-2724028F7D6B}" srcOrd="0" destOrd="3" presId="urn:microsoft.com/office/officeart/2005/8/layout/vList2"/>
    <dgm:cxn modelId="{2B9BABCD-CC4A-4E24-AF2B-1D7F28FB29DC}" type="presOf" srcId="{A1804ECC-89C8-41BE-A6F7-24D6250CF2F4}" destId="{36BC716B-F36A-4DCD-A8E5-A1FDBF65834A}" srcOrd="0" destOrd="0" presId="urn:microsoft.com/office/officeart/2005/8/layout/vList2"/>
    <dgm:cxn modelId="{0362D5E6-0CFD-45DA-A6E9-A0D5FD03FBF8}" type="presOf" srcId="{9B7CBAC3-93DF-4F57-BF7C-2A2EC7590E5B}" destId="{5EB12867-1555-485B-B3FF-E4BFA39E6DCC}" srcOrd="0" destOrd="0" presId="urn:microsoft.com/office/officeart/2005/8/layout/vList2"/>
    <dgm:cxn modelId="{D2FF63EE-CC16-4737-9DD5-8EF7990E6C8C}" type="presOf" srcId="{12AC6918-79A2-46C3-976E-D65A709B23E4}" destId="{CFE156FC-36F6-4FED-A667-2724028F7D6B}" srcOrd="0" destOrd="2" presId="urn:microsoft.com/office/officeart/2005/8/layout/vList2"/>
    <dgm:cxn modelId="{61A236FB-D397-437B-8B94-43B5EDACCC9C}" srcId="{A1804ECC-89C8-41BE-A6F7-24D6250CF2F4}" destId="{4A189D2A-4EE7-4D69-B3DD-0E2FC66D2688}" srcOrd="0" destOrd="0" parTransId="{3545E9B6-2D1C-40E7-BFEB-6666981627CE}" sibTransId="{7A49B5B5-F672-41A7-92DC-88DB1D70F7C6}"/>
    <dgm:cxn modelId="{B355E2F9-46F4-4B6D-B4FF-0E6DC18B487B}" type="presParOf" srcId="{5EB12867-1555-485B-B3FF-E4BFA39E6DCC}" destId="{36BC716B-F36A-4DCD-A8E5-A1FDBF65834A}" srcOrd="0" destOrd="0" presId="urn:microsoft.com/office/officeart/2005/8/layout/vList2"/>
    <dgm:cxn modelId="{E3EEA09F-2990-4ED3-AE6F-F64138D83226}" type="presParOf" srcId="{5EB12867-1555-485B-B3FF-E4BFA39E6DCC}" destId="{CFE156FC-36F6-4FED-A667-2724028F7D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07354-A72C-4B44-9E3D-020E7BF490D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ED04F20-4C37-4FCA-91C1-ABCB4F600784}">
      <dgm:prSet custT="1"/>
      <dgm:spPr/>
      <dgm:t>
        <a:bodyPr/>
        <a:lstStyle/>
        <a:p>
          <a:r>
            <a:rPr lang="en-US" sz="1600" b="1" dirty="0"/>
            <a:t>Objective: </a:t>
          </a:r>
          <a:r>
            <a:rPr lang="en-US" sz="1600" dirty="0"/>
            <a:t>To build the capacity of the Woreda government to pilot a local economic development (LED) approach in one refugee-hosting </a:t>
          </a:r>
          <a:r>
            <a:rPr lang="en-US" sz="1600" i="0" dirty="0"/>
            <a:t>woreda</a:t>
          </a:r>
          <a:r>
            <a:rPr lang="en-US" sz="1600" dirty="0"/>
            <a:t> to improve coordination among LED actors to provide more comprehensive livelihood support to communities. </a:t>
          </a:r>
        </a:p>
      </dgm:t>
    </dgm:pt>
    <dgm:pt modelId="{134F2248-70F1-40E5-8C2F-D774D46AC53E}" type="parTrans" cxnId="{B86CBDC1-1B2F-4D75-BFAF-1BFFA81C1204}">
      <dgm:prSet/>
      <dgm:spPr/>
      <dgm:t>
        <a:bodyPr/>
        <a:lstStyle/>
        <a:p>
          <a:endParaRPr lang="en-US" sz="1600"/>
        </a:p>
      </dgm:t>
    </dgm:pt>
    <dgm:pt modelId="{0C21CED6-0463-42EE-81E7-6A2EF8A14A1C}" type="sibTrans" cxnId="{B86CBDC1-1B2F-4D75-BFAF-1BFFA81C1204}">
      <dgm:prSet/>
      <dgm:spPr/>
      <dgm:t>
        <a:bodyPr/>
        <a:lstStyle/>
        <a:p>
          <a:endParaRPr lang="en-US" sz="1600"/>
        </a:p>
      </dgm:t>
    </dgm:pt>
    <dgm:pt modelId="{E26963C6-894E-48DA-8F34-734B172DEF4C}">
      <dgm:prSet custT="1"/>
      <dgm:spPr/>
      <dgm:t>
        <a:bodyPr/>
        <a:lstStyle/>
        <a:p>
          <a:r>
            <a:rPr lang="en-US" sz="1600" b="1" dirty="0"/>
            <a:t>Pilot Duration: </a:t>
          </a:r>
          <a:r>
            <a:rPr lang="en-US" sz="1600" dirty="0"/>
            <a:t>February 2023 to December 2024 </a:t>
          </a:r>
        </a:p>
      </dgm:t>
    </dgm:pt>
    <dgm:pt modelId="{69DC69AD-4B87-4F62-A7F0-011988C99498}" type="parTrans" cxnId="{DF16496C-CBD1-467F-B0DD-475588512551}">
      <dgm:prSet/>
      <dgm:spPr/>
      <dgm:t>
        <a:bodyPr/>
        <a:lstStyle/>
        <a:p>
          <a:endParaRPr lang="en-US" sz="1600"/>
        </a:p>
      </dgm:t>
    </dgm:pt>
    <dgm:pt modelId="{A5A68EC9-B404-45E9-9D68-288B3E499F02}" type="sibTrans" cxnId="{DF16496C-CBD1-467F-B0DD-475588512551}">
      <dgm:prSet/>
      <dgm:spPr/>
      <dgm:t>
        <a:bodyPr/>
        <a:lstStyle/>
        <a:p>
          <a:endParaRPr lang="en-US" sz="1600"/>
        </a:p>
      </dgm:t>
    </dgm:pt>
    <dgm:pt modelId="{91EE1944-D930-4106-A7D0-9ACDB8D7CCD6}">
      <dgm:prSet custT="1"/>
      <dgm:spPr/>
      <dgm:t>
        <a:bodyPr/>
        <a:lstStyle/>
        <a:p>
          <a:r>
            <a:rPr lang="en-US" sz="1600" b="1" dirty="0"/>
            <a:t>Pilot Woreda: </a:t>
          </a:r>
          <a:r>
            <a:rPr lang="en-US" sz="1600" b="0" i="0" baseline="0" dirty="0" err="1"/>
            <a:t>Kebribeyah</a:t>
          </a:r>
          <a:r>
            <a:rPr lang="en-US" sz="1600" dirty="0"/>
            <a:t> </a:t>
          </a:r>
        </a:p>
      </dgm:t>
    </dgm:pt>
    <dgm:pt modelId="{25F03918-51A2-4334-8C54-CF974F4C9FDD}" type="parTrans" cxnId="{A555C6BC-5659-49C6-A153-B74E5DE506E6}">
      <dgm:prSet/>
      <dgm:spPr/>
      <dgm:t>
        <a:bodyPr/>
        <a:lstStyle/>
        <a:p>
          <a:endParaRPr lang="en-US" sz="1600"/>
        </a:p>
      </dgm:t>
    </dgm:pt>
    <dgm:pt modelId="{18B39527-5B77-4FC7-ADCB-D8706212DB3A}" type="sibTrans" cxnId="{A555C6BC-5659-49C6-A153-B74E5DE506E6}">
      <dgm:prSet/>
      <dgm:spPr/>
      <dgm:t>
        <a:bodyPr/>
        <a:lstStyle/>
        <a:p>
          <a:endParaRPr lang="en-US" sz="1600"/>
        </a:p>
      </dgm:t>
    </dgm:pt>
    <dgm:pt modelId="{48618097-1F9E-4A75-BDA6-FD87DDA75C02}" type="pres">
      <dgm:prSet presAssocID="{4D007354-A72C-4B44-9E3D-020E7BF490D3}" presName="linear" presStyleCnt="0">
        <dgm:presLayoutVars>
          <dgm:animLvl val="lvl"/>
          <dgm:resizeHandles val="exact"/>
        </dgm:presLayoutVars>
      </dgm:prSet>
      <dgm:spPr/>
    </dgm:pt>
    <dgm:pt modelId="{BA888426-83A7-42AA-A884-1F48E65EE0CD}" type="pres">
      <dgm:prSet presAssocID="{AED04F20-4C37-4FCA-91C1-ABCB4F600784}" presName="parentText" presStyleLbl="node1" presStyleIdx="0" presStyleCnt="3">
        <dgm:presLayoutVars>
          <dgm:chMax val="0"/>
          <dgm:bulletEnabled val="1"/>
        </dgm:presLayoutVars>
      </dgm:prSet>
      <dgm:spPr/>
    </dgm:pt>
    <dgm:pt modelId="{6E51AC2C-E2DC-4F6E-9F3D-2FFC32AB179E}" type="pres">
      <dgm:prSet presAssocID="{0C21CED6-0463-42EE-81E7-6A2EF8A14A1C}" presName="spacer" presStyleCnt="0"/>
      <dgm:spPr/>
    </dgm:pt>
    <dgm:pt modelId="{5D8B356A-B8D2-4F68-8875-14346943EFAD}" type="pres">
      <dgm:prSet presAssocID="{E26963C6-894E-48DA-8F34-734B172DEF4C}" presName="parentText" presStyleLbl="node1" presStyleIdx="1" presStyleCnt="3">
        <dgm:presLayoutVars>
          <dgm:chMax val="0"/>
          <dgm:bulletEnabled val="1"/>
        </dgm:presLayoutVars>
      </dgm:prSet>
      <dgm:spPr/>
    </dgm:pt>
    <dgm:pt modelId="{BBC391EA-65C3-40AE-92B1-89ABD45FE710}" type="pres">
      <dgm:prSet presAssocID="{A5A68EC9-B404-45E9-9D68-288B3E499F02}" presName="spacer" presStyleCnt="0"/>
      <dgm:spPr/>
    </dgm:pt>
    <dgm:pt modelId="{E20ECFC4-55DC-4840-9099-1A43B46331FF}" type="pres">
      <dgm:prSet presAssocID="{91EE1944-D930-4106-A7D0-9ACDB8D7CCD6}" presName="parentText" presStyleLbl="node1" presStyleIdx="2" presStyleCnt="3">
        <dgm:presLayoutVars>
          <dgm:chMax val="0"/>
          <dgm:bulletEnabled val="1"/>
        </dgm:presLayoutVars>
      </dgm:prSet>
      <dgm:spPr/>
    </dgm:pt>
  </dgm:ptLst>
  <dgm:cxnLst>
    <dgm:cxn modelId="{FFFAA12E-3452-4444-BA97-A9D46E0AF3DF}" type="presOf" srcId="{AED04F20-4C37-4FCA-91C1-ABCB4F600784}" destId="{BA888426-83A7-42AA-A884-1F48E65EE0CD}" srcOrd="0" destOrd="0" presId="urn:microsoft.com/office/officeart/2005/8/layout/vList2"/>
    <dgm:cxn modelId="{DF16496C-CBD1-467F-B0DD-475588512551}" srcId="{4D007354-A72C-4B44-9E3D-020E7BF490D3}" destId="{E26963C6-894E-48DA-8F34-734B172DEF4C}" srcOrd="1" destOrd="0" parTransId="{69DC69AD-4B87-4F62-A7F0-011988C99498}" sibTransId="{A5A68EC9-B404-45E9-9D68-288B3E499F02}"/>
    <dgm:cxn modelId="{1E0305A2-C40C-4D83-97A0-0C586C6C8D8C}" type="presOf" srcId="{E26963C6-894E-48DA-8F34-734B172DEF4C}" destId="{5D8B356A-B8D2-4F68-8875-14346943EFAD}" srcOrd="0" destOrd="0" presId="urn:microsoft.com/office/officeart/2005/8/layout/vList2"/>
    <dgm:cxn modelId="{BD1941B2-33E0-4C83-8F36-9FE9C8281244}" type="presOf" srcId="{4D007354-A72C-4B44-9E3D-020E7BF490D3}" destId="{48618097-1F9E-4A75-BDA6-FD87DDA75C02}" srcOrd="0" destOrd="0" presId="urn:microsoft.com/office/officeart/2005/8/layout/vList2"/>
    <dgm:cxn modelId="{A555C6BC-5659-49C6-A153-B74E5DE506E6}" srcId="{4D007354-A72C-4B44-9E3D-020E7BF490D3}" destId="{91EE1944-D930-4106-A7D0-9ACDB8D7CCD6}" srcOrd="2" destOrd="0" parTransId="{25F03918-51A2-4334-8C54-CF974F4C9FDD}" sibTransId="{18B39527-5B77-4FC7-ADCB-D8706212DB3A}"/>
    <dgm:cxn modelId="{B86CBDC1-1B2F-4D75-BFAF-1BFFA81C1204}" srcId="{4D007354-A72C-4B44-9E3D-020E7BF490D3}" destId="{AED04F20-4C37-4FCA-91C1-ABCB4F600784}" srcOrd="0" destOrd="0" parTransId="{134F2248-70F1-40E5-8C2F-D774D46AC53E}" sibTransId="{0C21CED6-0463-42EE-81E7-6A2EF8A14A1C}"/>
    <dgm:cxn modelId="{1483A8D9-7A70-4511-8789-0385F1DD484A}" type="presOf" srcId="{91EE1944-D930-4106-A7D0-9ACDB8D7CCD6}" destId="{E20ECFC4-55DC-4840-9099-1A43B46331FF}" srcOrd="0" destOrd="0" presId="urn:microsoft.com/office/officeart/2005/8/layout/vList2"/>
    <dgm:cxn modelId="{B501DC90-03C9-4852-81AE-A5904B2DC9EF}" type="presParOf" srcId="{48618097-1F9E-4A75-BDA6-FD87DDA75C02}" destId="{BA888426-83A7-42AA-A884-1F48E65EE0CD}" srcOrd="0" destOrd="0" presId="urn:microsoft.com/office/officeart/2005/8/layout/vList2"/>
    <dgm:cxn modelId="{3DB1E2CD-B437-4BA5-B630-210DEAF7AB01}" type="presParOf" srcId="{48618097-1F9E-4A75-BDA6-FD87DDA75C02}" destId="{6E51AC2C-E2DC-4F6E-9F3D-2FFC32AB179E}" srcOrd="1" destOrd="0" presId="urn:microsoft.com/office/officeart/2005/8/layout/vList2"/>
    <dgm:cxn modelId="{0D00F966-9829-4357-AA24-FF9891774E9C}" type="presParOf" srcId="{48618097-1F9E-4A75-BDA6-FD87DDA75C02}" destId="{5D8B356A-B8D2-4F68-8875-14346943EFAD}" srcOrd="2" destOrd="0" presId="urn:microsoft.com/office/officeart/2005/8/layout/vList2"/>
    <dgm:cxn modelId="{C5D1E5A7-6C19-4362-8231-28A4B72D6E8E}" type="presParOf" srcId="{48618097-1F9E-4A75-BDA6-FD87DDA75C02}" destId="{BBC391EA-65C3-40AE-92B1-89ABD45FE710}" srcOrd="3" destOrd="0" presId="urn:microsoft.com/office/officeart/2005/8/layout/vList2"/>
    <dgm:cxn modelId="{268020B9-7462-45A1-B753-86DADCD6B19F}" type="presParOf" srcId="{48618097-1F9E-4A75-BDA6-FD87DDA75C02}" destId="{E20ECFC4-55DC-4840-9099-1A43B46331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12BF2-BBBE-4A3D-811D-D7BE5E7F1DA6}"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692E8B37-C2A1-4BBC-806E-BA094626A914}">
      <dgm:prSet phldrT="[Text]" custT="1"/>
      <dgm:spPr/>
      <dgm:t>
        <a:bodyPr/>
        <a:lstStyle/>
        <a:p>
          <a:r>
            <a:rPr lang="en-US" sz="1800" b="1" dirty="0"/>
            <a:t>a) Create an enabling environment for coordination of an inclusive LED ecosystem approach at the </a:t>
          </a:r>
          <a:br>
            <a:rPr lang="en-US" sz="1800" b="1" dirty="0"/>
          </a:br>
          <a:r>
            <a:rPr lang="en-US" sz="1800" b="1" dirty="0"/>
            <a:t>Woreda Level  </a:t>
          </a:r>
        </a:p>
      </dgm:t>
    </dgm:pt>
    <dgm:pt modelId="{FA22FCE1-F4A0-4109-996E-D7551E8C3F46}" type="parTrans" cxnId="{DCEB553C-8B0F-41B9-B48C-4869FB522A71}">
      <dgm:prSet/>
      <dgm:spPr/>
      <dgm:t>
        <a:bodyPr/>
        <a:lstStyle/>
        <a:p>
          <a:endParaRPr lang="en-US" sz="1400"/>
        </a:p>
      </dgm:t>
    </dgm:pt>
    <dgm:pt modelId="{E269FF02-592C-4C38-83A0-761F597886C6}" type="sibTrans" cxnId="{DCEB553C-8B0F-41B9-B48C-4869FB522A71}">
      <dgm:prSet/>
      <dgm:spPr/>
      <dgm:t>
        <a:bodyPr/>
        <a:lstStyle/>
        <a:p>
          <a:endParaRPr lang="en-US" sz="1400"/>
        </a:p>
      </dgm:t>
    </dgm:pt>
    <dgm:pt modelId="{37A69463-0968-4240-9B3B-DA19285D96C5}">
      <dgm:prSet phldrT="[Text]" custT="1"/>
      <dgm:spPr/>
      <dgm:t>
        <a:bodyPr/>
        <a:lstStyle/>
        <a:p>
          <a:pPr>
            <a:buFont typeface="Arial" panose="020B0604020202020204" pitchFamily="34" charset="0"/>
            <a:buChar char="•"/>
          </a:pPr>
          <a:r>
            <a:rPr lang="en-US" sz="1300" b="0" dirty="0"/>
            <a:t>•Carry out LED stakeholder mapping and analysis </a:t>
          </a:r>
        </a:p>
        <a:p>
          <a:pPr>
            <a:buFont typeface="Arial" panose="020B0604020202020204" pitchFamily="34" charset="0"/>
            <a:buChar char="•"/>
          </a:pPr>
          <a:endParaRPr lang="en-US" sz="1300" b="0" dirty="0"/>
        </a:p>
      </dgm:t>
    </dgm:pt>
    <dgm:pt modelId="{68B61702-05BF-4061-A709-A44BAF4B8B42}" type="parTrans" cxnId="{72A7BF63-44CE-424B-BD41-29314532C7F7}">
      <dgm:prSet/>
      <dgm:spPr/>
      <dgm:t>
        <a:bodyPr/>
        <a:lstStyle/>
        <a:p>
          <a:endParaRPr lang="en-US" sz="1400"/>
        </a:p>
      </dgm:t>
    </dgm:pt>
    <dgm:pt modelId="{A78166BE-7CE5-4D5C-853B-15F53B55361A}" type="sibTrans" cxnId="{72A7BF63-44CE-424B-BD41-29314532C7F7}">
      <dgm:prSet/>
      <dgm:spPr/>
      <dgm:t>
        <a:bodyPr/>
        <a:lstStyle/>
        <a:p>
          <a:endParaRPr lang="en-US" sz="1400"/>
        </a:p>
      </dgm:t>
    </dgm:pt>
    <dgm:pt modelId="{0016AEF0-ED41-4398-9BDD-F9AADCB0CE2E}">
      <dgm:prSet phldrT="[Text]" custT="1"/>
      <dgm:spPr/>
      <dgm:t>
        <a:bodyPr/>
        <a:lstStyle/>
        <a:p>
          <a:endParaRPr lang="en-US" sz="1400" b="1" dirty="0"/>
        </a:p>
        <a:p>
          <a:r>
            <a:rPr lang="en-US" sz="1600" b="1" dirty="0"/>
            <a:t>b) Strengthen Woreda LED implementation architecture and last-mile service </a:t>
          </a:r>
        </a:p>
        <a:p>
          <a:r>
            <a:rPr lang="en-US" sz="1600" b="1" dirty="0"/>
            <a:t>delivery capacity through a partnership approach (Leveraging on DRDIP and other similar existing programs)</a:t>
          </a:r>
        </a:p>
      </dgm:t>
    </dgm:pt>
    <dgm:pt modelId="{669D4A66-8312-4A74-839F-8433768354DA}" type="parTrans" cxnId="{BACE49DF-C298-4CE5-9A05-B76ADAEB2ABD}">
      <dgm:prSet/>
      <dgm:spPr/>
      <dgm:t>
        <a:bodyPr/>
        <a:lstStyle/>
        <a:p>
          <a:endParaRPr lang="en-US" sz="1400"/>
        </a:p>
      </dgm:t>
    </dgm:pt>
    <dgm:pt modelId="{3E0F3770-1602-40F9-B824-7B87256BCE1B}" type="sibTrans" cxnId="{BACE49DF-C298-4CE5-9A05-B76ADAEB2ABD}">
      <dgm:prSet/>
      <dgm:spPr/>
      <dgm:t>
        <a:bodyPr/>
        <a:lstStyle/>
        <a:p>
          <a:endParaRPr lang="en-US" sz="1400"/>
        </a:p>
      </dgm:t>
    </dgm:pt>
    <dgm:pt modelId="{CF46C7DB-C3CA-4917-B566-D7FC2125E67C}">
      <dgm:prSet phldrT="[Text]" custT="1"/>
      <dgm:spPr/>
      <dgm:t>
        <a:bodyPr/>
        <a:lstStyle/>
        <a:p>
          <a:pPr>
            <a:buNone/>
          </a:pPr>
          <a:r>
            <a:rPr lang="en-US" sz="1300" b="0" dirty="0"/>
            <a:t>• Support aggregation of existing cooperatives/community/livelihoods groups</a:t>
          </a:r>
        </a:p>
        <a:p>
          <a:pPr>
            <a:buNone/>
          </a:pPr>
          <a:endParaRPr lang="en-US" sz="1300" b="0" dirty="0"/>
        </a:p>
        <a:p>
          <a:pPr>
            <a:buNone/>
          </a:pPr>
          <a:r>
            <a:rPr lang="en-US" sz="1300" b="0" dirty="0"/>
            <a:t> • Greater emphasis on financial empowerment and linkages to financial institutions  </a:t>
          </a:r>
        </a:p>
        <a:p>
          <a:pPr>
            <a:buNone/>
          </a:pPr>
          <a:endParaRPr lang="en-US" sz="1300" b="0" dirty="0"/>
        </a:p>
        <a:p>
          <a:pPr>
            <a:buFont typeface="Arial" panose="020B0604020202020204" pitchFamily="34" charset="0"/>
            <a:buNone/>
          </a:pPr>
          <a:r>
            <a:rPr lang="en-US" sz="1300" b="0" dirty="0"/>
            <a:t>• Strengthen linkages with markets and private sector </a:t>
          </a:r>
        </a:p>
        <a:p>
          <a:pPr>
            <a:buFont typeface="Arial" panose="020B0604020202020204" pitchFamily="34" charset="0"/>
            <a:buNone/>
          </a:pPr>
          <a:endParaRPr lang="en-US" sz="1300" b="0" dirty="0"/>
        </a:p>
      </dgm:t>
    </dgm:pt>
    <dgm:pt modelId="{520C540F-D1D8-4F0A-A84C-E6FDFEBB76BE}" type="parTrans" cxnId="{C8C1F34B-2E23-43AF-BAFE-3F208819A233}">
      <dgm:prSet/>
      <dgm:spPr/>
      <dgm:t>
        <a:bodyPr/>
        <a:lstStyle/>
        <a:p>
          <a:endParaRPr lang="en-US" sz="1400"/>
        </a:p>
      </dgm:t>
    </dgm:pt>
    <dgm:pt modelId="{D3D2EE22-6419-48DD-88AA-4C4CB699A0CA}" type="sibTrans" cxnId="{C8C1F34B-2E23-43AF-BAFE-3F208819A233}">
      <dgm:prSet/>
      <dgm:spPr/>
      <dgm:t>
        <a:bodyPr/>
        <a:lstStyle/>
        <a:p>
          <a:endParaRPr lang="en-US" sz="1400"/>
        </a:p>
      </dgm:t>
    </dgm:pt>
    <dgm:pt modelId="{2A2ED2C8-862A-4E37-B12D-500455132C01}">
      <dgm:prSet phldrT="[Text]" custT="1"/>
      <dgm:spPr/>
      <dgm:t>
        <a:bodyPr/>
        <a:lstStyle/>
        <a:p>
          <a:r>
            <a:rPr lang="en-US" sz="1600" b="1" dirty="0"/>
            <a:t>c) Monitoring, Knowledge Management and Learning at the Woreda level </a:t>
          </a:r>
        </a:p>
      </dgm:t>
    </dgm:pt>
    <dgm:pt modelId="{19E514AB-A240-4AE6-84C2-E11A3FC63006}" type="parTrans" cxnId="{8DC233D8-F1BE-4932-A830-21BD89E497A7}">
      <dgm:prSet/>
      <dgm:spPr/>
      <dgm:t>
        <a:bodyPr/>
        <a:lstStyle/>
        <a:p>
          <a:endParaRPr lang="en-US" sz="1400"/>
        </a:p>
      </dgm:t>
    </dgm:pt>
    <dgm:pt modelId="{CBC1C8CB-14B8-4A80-9ED8-EB98A1E88E83}" type="sibTrans" cxnId="{8DC233D8-F1BE-4932-A830-21BD89E497A7}">
      <dgm:prSet/>
      <dgm:spPr/>
      <dgm:t>
        <a:bodyPr/>
        <a:lstStyle/>
        <a:p>
          <a:endParaRPr lang="en-US" sz="1400"/>
        </a:p>
      </dgm:t>
    </dgm:pt>
    <dgm:pt modelId="{6DA970F1-D525-479E-BA6A-280CB790245D}">
      <dgm:prSet phldrT="[Text]" custT="1"/>
      <dgm:spPr/>
      <dgm:t>
        <a:bodyPr/>
        <a:lstStyle/>
        <a:p>
          <a:r>
            <a:rPr lang="en-US" sz="1300" b="0" dirty="0"/>
            <a:t>• Monitor the performance and impacts of LED pilot activities </a:t>
          </a:r>
        </a:p>
        <a:p>
          <a:endParaRPr lang="en-US" sz="1300" b="0" dirty="0"/>
        </a:p>
        <a:p>
          <a:r>
            <a:rPr lang="en-US" sz="1300" b="0" dirty="0"/>
            <a:t>• Document operational learning and processes throughout the pilot and develop an LED operational toolkit. </a:t>
          </a:r>
        </a:p>
        <a:p>
          <a:endParaRPr lang="en-US" sz="1300" b="0" dirty="0"/>
        </a:p>
        <a:p>
          <a:r>
            <a:rPr lang="en-US" sz="1300" b="0" dirty="0"/>
            <a:t>• Organize knowledge sharing events and support peer to peer learning </a:t>
          </a:r>
        </a:p>
      </dgm:t>
    </dgm:pt>
    <dgm:pt modelId="{3B7E16CF-A442-446E-BA4C-51248180BFDE}" type="parTrans" cxnId="{FDF60A87-9009-4567-BB97-F6B7CA5FD45B}">
      <dgm:prSet/>
      <dgm:spPr/>
      <dgm:t>
        <a:bodyPr/>
        <a:lstStyle/>
        <a:p>
          <a:endParaRPr lang="en-US" sz="1400"/>
        </a:p>
      </dgm:t>
    </dgm:pt>
    <dgm:pt modelId="{3B1B5FAE-BFF7-49AD-8FE6-197AE894D251}" type="sibTrans" cxnId="{FDF60A87-9009-4567-BB97-F6B7CA5FD45B}">
      <dgm:prSet/>
      <dgm:spPr/>
      <dgm:t>
        <a:bodyPr/>
        <a:lstStyle/>
        <a:p>
          <a:endParaRPr lang="en-US" sz="1400"/>
        </a:p>
      </dgm:t>
    </dgm:pt>
    <dgm:pt modelId="{E515942E-7E90-416F-98C8-0E08B9759F79}">
      <dgm:prSet custT="1"/>
      <dgm:spPr/>
      <dgm:t>
        <a:bodyPr/>
        <a:lstStyle/>
        <a:p>
          <a:endParaRPr lang="en-US" sz="1400" dirty="0"/>
        </a:p>
      </dgm:t>
    </dgm:pt>
    <dgm:pt modelId="{986D1229-4727-4350-B871-F4D9C43B2628}" type="parTrans" cxnId="{BB8C8FB1-83D2-42A9-9BDA-2012F8A1EF70}">
      <dgm:prSet/>
      <dgm:spPr/>
      <dgm:t>
        <a:bodyPr/>
        <a:lstStyle/>
        <a:p>
          <a:endParaRPr lang="en-US" sz="1400"/>
        </a:p>
      </dgm:t>
    </dgm:pt>
    <dgm:pt modelId="{3908720B-A2BC-4194-9FE9-73868B902481}" type="sibTrans" cxnId="{BB8C8FB1-83D2-42A9-9BDA-2012F8A1EF70}">
      <dgm:prSet/>
      <dgm:spPr/>
      <dgm:t>
        <a:bodyPr/>
        <a:lstStyle/>
        <a:p>
          <a:endParaRPr lang="en-US" sz="1400"/>
        </a:p>
      </dgm:t>
    </dgm:pt>
    <dgm:pt modelId="{A352EEF8-DFB1-4B41-85E8-29F70B7B1AE3}">
      <dgm:prSet custT="1"/>
      <dgm:spPr/>
      <dgm:t>
        <a:bodyPr/>
        <a:lstStyle/>
        <a:p>
          <a:endParaRPr lang="en-US" sz="1400"/>
        </a:p>
      </dgm:t>
    </dgm:pt>
    <dgm:pt modelId="{E5F43D46-BD69-4BC5-8774-629EBF3C8387}" type="parTrans" cxnId="{3B23FB69-20F9-4000-80C3-A0AE559E27E8}">
      <dgm:prSet/>
      <dgm:spPr/>
      <dgm:t>
        <a:bodyPr/>
        <a:lstStyle/>
        <a:p>
          <a:endParaRPr lang="en-US" sz="1400"/>
        </a:p>
      </dgm:t>
    </dgm:pt>
    <dgm:pt modelId="{42B74614-B6BF-4BCA-A12C-016040245F17}" type="sibTrans" cxnId="{3B23FB69-20F9-4000-80C3-A0AE559E27E8}">
      <dgm:prSet/>
      <dgm:spPr/>
      <dgm:t>
        <a:bodyPr/>
        <a:lstStyle/>
        <a:p>
          <a:endParaRPr lang="en-US" sz="1400"/>
        </a:p>
      </dgm:t>
    </dgm:pt>
    <dgm:pt modelId="{0A70A7A1-0E49-405F-A786-D2A4EEE2A877}">
      <dgm:prSet custT="1"/>
      <dgm:spPr/>
      <dgm:t>
        <a:bodyPr/>
        <a:lstStyle/>
        <a:p>
          <a:pPr>
            <a:buNone/>
          </a:pPr>
          <a:endParaRPr lang="en-US" sz="1400" dirty="0"/>
        </a:p>
      </dgm:t>
    </dgm:pt>
    <dgm:pt modelId="{9D933416-5703-4BDC-B768-01BDAD9AB5CD}" type="parTrans" cxnId="{9C3BDF8C-8A3E-4E9D-9437-8FAFB3434B58}">
      <dgm:prSet/>
      <dgm:spPr/>
      <dgm:t>
        <a:bodyPr/>
        <a:lstStyle/>
        <a:p>
          <a:endParaRPr lang="en-US" sz="1400"/>
        </a:p>
      </dgm:t>
    </dgm:pt>
    <dgm:pt modelId="{1CAE83E7-6395-405F-B572-8E40630C1037}" type="sibTrans" cxnId="{9C3BDF8C-8A3E-4E9D-9437-8FAFB3434B58}">
      <dgm:prSet/>
      <dgm:spPr/>
      <dgm:t>
        <a:bodyPr/>
        <a:lstStyle/>
        <a:p>
          <a:endParaRPr lang="en-US" sz="1400"/>
        </a:p>
      </dgm:t>
    </dgm:pt>
    <dgm:pt modelId="{A05C089C-B8E0-4CD9-A02D-06326F66D1CF}">
      <dgm:prSet custT="1"/>
      <dgm:spPr/>
      <dgm:t>
        <a:bodyPr/>
        <a:lstStyle/>
        <a:p>
          <a:pPr>
            <a:buNone/>
          </a:pPr>
          <a:endParaRPr lang="en-US" sz="1400"/>
        </a:p>
      </dgm:t>
    </dgm:pt>
    <dgm:pt modelId="{0BB40B51-2014-4516-A7AE-0CDC1ED42337}" type="parTrans" cxnId="{86E2E41C-72ED-476C-B68C-363C2FF3BB60}">
      <dgm:prSet/>
      <dgm:spPr/>
      <dgm:t>
        <a:bodyPr/>
        <a:lstStyle/>
        <a:p>
          <a:endParaRPr lang="en-US" sz="1400"/>
        </a:p>
      </dgm:t>
    </dgm:pt>
    <dgm:pt modelId="{657A2EA1-EE27-4949-866D-98D4D2252732}" type="sibTrans" cxnId="{86E2E41C-72ED-476C-B68C-363C2FF3BB60}">
      <dgm:prSet/>
      <dgm:spPr/>
      <dgm:t>
        <a:bodyPr/>
        <a:lstStyle/>
        <a:p>
          <a:endParaRPr lang="en-US" sz="1400"/>
        </a:p>
      </dgm:t>
    </dgm:pt>
    <dgm:pt modelId="{CA136F0D-1E50-459F-B39A-9065B7ED37C4}">
      <dgm:prSet custT="1"/>
      <dgm:spPr/>
      <dgm:t>
        <a:bodyPr/>
        <a:lstStyle/>
        <a:p>
          <a:pPr>
            <a:buFont typeface="Arial" panose="020B0604020202020204" pitchFamily="34" charset="0"/>
            <a:buChar char="•"/>
          </a:pPr>
          <a:r>
            <a:rPr lang="en-US" sz="1300" b="0" dirty="0"/>
            <a:t>•Build LED public-private partnership platform and strengthen LED coordination</a:t>
          </a:r>
        </a:p>
        <a:p>
          <a:pPr>
            <a:buFont typeface="Arial" panose="020B0604020202020204" pitchFamily="34" charset="0"/>
            <a:buChar char="•"/>
          </a:pPr>
          <a:endParaRPr lang="en-US" sz="1300" b="0" dirty="0"/>
        </a:p>
      </dgm:t>
    </dgm:pt>
    <dgm:pt modelId="{03D4ECF3-C964-43B4-BE58-8107F7039DAC}" type="parTrans" cxnId="{356A2519-03E3-4053-8548-F6DF519E3409}">
      <dgm:prSet/>
      <dgm:spPr/>
      <dgm:t>
        <a:bodyPr/>
        <a:lstStyle/>
        <a:p>
          <a:endParaRPr lang="en-US" sz="1400"/>
        </a:p>
      </dgm:t>
    </dgm:pt>
    <dgm:pt modelId="{743CF938-00C0-4E97-BD2C-89031975BBEB}" type="sibTrans" cxnId="{356A2519-03E3-4053-8548-F6DF519E3409}">
      <dgm:prSet/>
      <dgm:spPr/>
      <dgm:t>
        <a:bodyPr/>
        <a:lstStyle/>
        <a:p>
          <a:endParaRPr lang="en-US" sz="1400"/>
        </a:p>
      </dgm:t>
    </dgm:pt>
    <dgm:pt modelId="{1A020227-E149-4B24-9984-9968221AA479}">
      <dgm:prSet custT="1"/>
      <dgm:spPr/>
      <dgm:t>
        <a:bodyPr/>
        <a:lstStyle/>
        <a:p>
          <a:pPr>
            <a:buFont typeface="Arial" panose="020B0604020202020204" pitchFamily="34" charset="0"/>
            <a:buChar char="•"/>
          </a:pPr>
          <a:r>
            <a:rPr lang="en-US" sz="1300" b="0" dirty="0"/>
            <a:t>•Strengthen the capacities at the Woreda for effective LED governance, public-private partnerships, and integrated LED planning</a:t>
          </a:r>
        </a:p>
        <a:p>
          <a:pPr>
            <a:buFont typeface="Arial" panose="020B0604020202020204" pitchFamily="34" charset="0"/>
            <a:buChar char="•"/>
          </a:pPr>
          <a:endParaRPr lang="en-US" sz="1300" b="0" dirty="0"/>
        </a:p>
      </dgm:t>
    </dgm:pt>
    <dgm:pt modelId="{4AFA101E-5900-4574-A871-69860E25D2F0}" type="parTrans" cxnId="{34CB1412-19E2-43DB-8CBE-B75DF929B96D}">
      <dgm:prSet/>
      <dgm:spPr/>
      <dgm:t>
        <a:bodyPr/>
        <a:lstStyle/>
        <a:p>
          <a:endParaRPr lang="en-US" sz="1400"/>
        </a:p>
      </dgm:t>
    </dgm:pt>
    <dgm:pt modelId="{F8C8F755-E9CF-42CA-B4FB-78959E31BC87}" type="sibTrans" cxnId="{34CB1412-19E2-43DB-8CBE-B75DF929B96D}">
      <dgm:prSet/>
      <dgm:spPr/>
      <dgm:t>
        <a:bodyPr/>
        <a:lstStyle/>
        <a:p>
          <a:endParaRPr lang="en-US" sz="1400"/>
        </a:p>
      </dgm:t>
    </dgm:pt>
    <dgm:pt modelId="{B9AF2D9F-AFDB-4CEF-8825-3A33FB1B7AC0}">
      <dgm:prSet custT="1"/>
      <dgm:spPr/>
      <dgm:t>
        <a:bodyPr/>
        <a:lstStyle/>
        <a:p>
          <a:pPr>
            <a:buFont typeface="Arial" panose="020B0604020202020204" pitchFamily="34" charset="0"/>
            <a:buChar char="•"/>
          </a:pPr>
          <a:r>
            <a:rPr lang="en-US" sz="1300" b="0" dirty="0"/>
            <a:t>•Develop Woreda LED strategy and action plan and incorporate in Woreda Development Plans </a:t>
          </a:r>
        </a:p>
      </dgm:t>
    </dgm:pt>
    <dgm:pt modelId="{9E3511D2-AFCA-40C1-A7FB-019E55289A26}" type="parTrans" cxnId="{31C83CA2-6683-48F9-91D6-9710A95863DA}">
      <dgm:prSet/>
      <dgm:spPr/>
      <dgm:t>
        <a:bodyPr/>
        <a:lstStyle/>
        <a:p>
          <a:endParaRPr lang="en-US" sz="1400"/>
        </a:p>
      </dgm:t>
    </dgm:pt>
    <dgm:pt modelId="{23CAA08B-426B-44FF-888A-5BD987E5E83E}" type="sibTrans" cxnId="{31C83CA2-6683-48F9-91D6-9710A95863DA}">
      <dgm:prSet/>
      <dgm:spPr/>
      <dgm:t>
        <a:bodyPr/>
        <a:lstStyle/>
        <a:p>
          <a:endParaRPr lang="en-US" sz="1400"/>
        </a:p>
      </dgm:t>
    </dgm:pt>
    <dgm:pt modelId="{4ADF537E-71E9-488E-832E-5031AFD21D5C}">
      <dgm:prSet custT="1"/>
      <dgm:spPr/>
      <dgm:t>
        <a:bodyPr/>
        <a:lstStyle/>
        <a:p>
          <a:pPr>
            <a:buNone/>
          </a:pPr>
          <a:endParaRPr lang="en-US" sz="1400" dirty="0"/>
        </a:p>
      </dgm:t>
    </dgm:pt>
    <dgm:pt modelId="{6492226E-899C-4A1C-AC54-8E9CF7CA950B}" type="parTrans" cxnId="{3AC1A5BB-140F-459F-9648-5AE6F8A619C6}">
      <dgm:prSet/>
      <dgm:spPr/>
      <dgm:t>
        <a:bodyPr/>
        <a:lstStyle/>
        <a:p>
          <a:endParaRPr lang="en-US" sz="1400"/>
        </a:p>
      </dgm:t>
    </dgm:pt>
    <dgm:pt modelId="{470D2735-40A3-4ED5-8237-7D5AF68C1DED}" type="sibTrans" cxnId="{3AC1A5BB-140F-459F-9648-5AE6F8A619C6}">
      <dgm:prSet/>
      <dgm:spPr/>
      <dgm:t>
        <a:bodyPr/>
        <a:lstStyle/>
        <a:p>
          <a:endParaRPr lang="en-US" sz="1400"/>
        </a:p>
      </dgm:t>
    </dgm:pt>
    <dgm:pt modelId="{0C52B705-0831-4DCA-89D6-65FAF8091A0E}">
      <dgm:prSet custT="1"/>
      <dgm:spPr/>
      <dgm:t>
        <a:bodyPr/>
        <a:lstStyle/>
        <a:p>
          <a:pPr>
            <a:buNone/>
          </a:pPr>
          <a:r>
            <a:rPr lang="en-US" sz="1300" b="0" dirty="0"/>
            <a:t>• Support linkages with social enterprises and digital service providers</a:t>
          </a:r>
        </a:p>
        <a:p>
          <a:pPr>
            <a:buNone/>
          </a:pPr>
          <a:endParaRPr lang="en-US" sz="1300" b="0" dirty="0"/>
        </a:p>
      </dgm:t>
    </dgm:pt>
    <dgm:pt modelId="{D0E323E8-BD21-4DCF-A8F7-A23E2B158B07}" type="parTrans" cxnId="{D2263416-E20E-48BB-A065-7052C091E4B9}">
      <dgm:prSet/>
      <dgm:spPr/>
      <dgm:t>
        <a:bodyPr/>
        <a:lstStyle/>
        <a:p>
          <a:endParaRPr lang="en-US" sz="1400"/>
        </a:p>
      </dgm:t>
    </dgm:pt>
    <dgm:pt modelId="{2649BE7D-4F13-490C-9B3A-216B2A311832}" type="sibTrans" cxnId="{D2263416-E20E-48BB-A065-7052C091E4B9}">
      <dgm:prSet/>
      <dgm:spPr/>
      <dgm:t>
        <a:bodyPr/>
        <a:lstStyle/>
        <a:p>
          <a:endParaRPr lang="en-US" sz="1400"/>
        </a:p>
      </dgm:t>
    </dgm:pt>
    <dgm:pt modelId="{B0E44C2F-EBA7-41FC-B3B2-9157B376A5AC}">
      <dgm:prSet custT="1"/>
      <dgm:spPr/>
      <dgm:t>
        <a:bodyPr/>
        <a:lstStyle/>
        <a:p>
          <a:pPr>
            <a:buNone/>
          </a:pPr>
          <a:r>
            <a:rPr lang="en-US" sz="1300" b="0" dirty="0"/>
            <a:t>•Promote linkages with complementary economic infrastructure. </a:t>
          </a:r>
        </a:p>
        <a:p>
          <a:pPr>
            <a:buNone/>
          </a:pPr>
          <a:endParaRPr lang="en-US" sz="1300" b="0" dirty="0"/>
        </a:p>
        <a:p>
          <a:pPr>
            <a:buNone/>
          </a:pPr>
          <a:endParaRPr lang="en-US" sz="1400" dirty="0"/>
        </a:p>
      </dgm:t>
    </dgm:pt>
    <dgm:pt modelId="{12FC9234-BF0B-4836-8E65-8E42D6D5A72A}" type="parTrans" cxnId="{89D8AE68-FDD1-4950-B861-E3305F2386E3}">
      <dgm:prSet/>
      <dgm:spPr/>
      <dgm:t>
        <a:bodyPr/>
        <a:lstStyle/>
        <a:p>
          <a:endParaRPr lang="en-US" sz="1400"/>
        </a:p>
      </dgm:t>
    </dgm:pt>
    <dgm:pt modelId="{119D38DB-067B-4749-BA3B-BF4BB919CEB2}" type="sibTrans" cxnId="{89D8AE68-FDD1-4950-B861-E3305F2386E3}">
      <dgm:prSet/>
      <dgm:spPr/>
      <dgm:t>
        <a:bodyPr/>
        <a:lstStyle/>
        <a:p>
          <a:endParaRPr lang="en-US" sz="1400"/>
        </a:p>
      </dgm:t>
    </dgm:pt>
    <dgm:pt modelId="{20909C85-B3D9-4732-A9FC-26A8C84B97B0}">
      <dgm:prSet custT="1"/>
      <dgm:spPr/>
      <dgm:t>
        <a:bodyPr/>
        <a:lstStyle/>
        <a:p>
          <a:endParaRPr lang="en-US" sz="1400" dirty="0"/>
        </a:p>
      </dgm:t>
    </dgm:pt>
    <dgm:pt modelId="{53C4F465-9DA4-4A74-9508-122400EAEEF8}" type="parTrans" cxnId="{4DBDDDBA-41FA-4BE3-B2F7-102CA7FF0B15}">
      <dgm:prSet/>
      <dgm:spPr/>
      <dgm:t>
        <a:bodyPr/>
        <a:lstStyle/>
        <a:p>
          <a:endParaRPr lang="en-US" sz="1400"/>
        </a:p>
      </dgm:t>
    </dgm:pt>
    <dgm:pt modelId="{AC35159A-5C5A-4F34-9CDF-8B11E96E9F85}" type="sibTrans" cxnId="{4DBDDDBA-41FA-4BE3-B2F7-102CA7FF0B15}">
      <dgm:prSet/>
      <dgm:spPr/>
      <dgm:t>
        <a:bodyPr/>
        <a:lstStyle/>
        <a:p>
          <a:endParaRPr lang="en-US" sz="1400"/>
        </a:p>
      </dgm:t>
    </dgm:pt>
    <dgm:pt modelId="{81558F08-F091-415D-B6DA-4073ADCABCCC}" type="pres">
      <dgm:prSet presAssocID="{86D12BF2-BBBE-4A3D-811D-D7BE5E7F1DA6}" presName="Name0" presStyleCnt="0">
        <dgm:presLayoutVars>
          <dgm:chMax val="5"/>
          <dgm:chPref val="5"/>
          <dgm:dir/>
          <dgm:animLvl val="lvl"/>
        </dgm:presLayoutVars>
      </dgm:prSet>
      <dgm:spPr/>
    </dgm:pt>
    <dgm:pt modelId="{0EED1815-BF03-4AD6-9F8C-323FF19673DD}" type="pres">
      <dgm:prSet presAssocID="{692E8B37-C2A1-4BBC-806E-BA094626A914}" presName="parentText1" presStyleLbl="node1" presStyleIdx="0" presStyleCnt="3" custLinFactNeighborY="-5995">
        <dgm:presLayoutVars>
          <dgm:chMax/>
          <dgm:chPref val="3"/>
          <dgm:bulletEnabled val="1"/>
        </dgm:presLayoutVars>
      </dgm:prSet>
      <dgm:spPr/>
    </dgm:pt>
    <dgm:pt modelId="{38ACC486-E6C2-44E6-AB10-FB5F53A8B329}" type="pres">
      <dgm:prSet presAssocID="{692E8B37-C2A1-4BBC-806E-BA094626A914}" presName="childText1" presStyleLbl="solidAlignAcc1" presStyleIdx="0" presStyleCnt="3" custScaleX="97662" custScaleY="134690" custLinFactNeighborX="-942" custLinFactNeighborY="13404">
        <dgm:presLayoutVars>
          <dgm:chMax val="0"/>
          <dgm:chPref val="0"/>
          <dgm:bulletEnabled val="1"/>
        </dgm:presLayoutVars>
      </dgm:prSet>
      <dgm:spPr/>
    </dgm:pt>
    <dgm:pt modelId="{28B6A508-97E3-476B-926A-335AC9DB64FB}" type="pres">
      <dgm:prSet presAssocID="{0016AEF0-ED41-4398-9BDD-F9AADCB0CE2E}" presName="parentText2" presStyleLbl="node1" presStyleIdx="1" presStyleCnt="3" custScaleY="120084" custLinFactNeighborX="1681" custLinFactNeighborY="1199">
        <dgm:presLayoutVars>
          <dgm:chMax/>
          <dgm:chPref val="3"/>
          <dgm:bulletEnabled val="1"/>
        </dgm:presLayoutVars>
      </dgm:prSet>
      <dgm:spPr/>
    </dgm:pt>
    <dgm:pt modelId="{7BB4FC6A-BAFA-4D6F-97CF-1F64D002BC62}" type="pres">
      <dgm:prSet presAssocID="{0016AEF0-ED41-4398-9BDD-F9AADCB0CE2E}" presName="childText2" presStyleLbl="solidAlignAcc1" presStyleIdx="1" presStyleCnt="3" custScaleY="111200" custLinFactNeighborX="1134" custLinFactNeighborY="22681">
        <dgm:presLayoutVars>
          <dgm:chMax val="0"/>
          <dgm:chPref val="0"/>
          <dgm:bulletEnabled val="1"/>
        </dgm:presLayoutVars>
      </dgm:prSet>
      <dgm:spPr/>
    </dgm:pt>
    <dgm:pt modelId="{FB367C81-B8C9-4F92-8051-7792A39514F0}" type="pres">
      <dgm:prSet presAssocID="{2A2ED2C8-862A-4E37-B12D-500455132C01}" presName="parentText3" presStyleLbl="node1" presStyleIdx="2" presStyleCnt="3" custScaleY="136243" custLinFactNeighborX="1196" custLinFactNeighborY="27826">
        <dgm:presLayoutVars>
          <dgm:chMax/>
          <dgm:chPref val="3"/>
          <dgm:bulletEnabled val="1"/>
        </dgm:presLayoutVars>
      </dgm:prSet>
      <dgm:spPr/>
    </dgm:pt>
    <dgm:pt modelId="{365F9FD8-ED02-4E0F-9491-C5C32D0C5DC4}" type="pres">
      <dgm:prSet presAssocID="{2A2ED2C8-862A-4E37-B12D-500455132C01}" presName="childText3" presStyleLbl="solidAlignAcc1" presStyleIdx="2" presStyleCnt="3" custScaleY="78150" custLinFactNeighborX="2268" custLinFactNeighborY="26714">
        <dgm:presLayoutVars>
          <dgm:chMax val="0"/>
          <dgm:chPref val="0"/>
          <dgm:bulletEnabled val="1"/>
        </dgm:presLayoutVars>
      </dgm:prSet>
      <dgm:spPr/>
    </dgm:pt>
  </dgm:ptLst>
  <dgm:cxnLst>
    <dgm:cxn modelId="{079AED0D-9DFC-44EA-8555-F3E3FD9DD2B5}" type="presOf" srcId="{86D12BF2-BBBE-4A3D-811D-D7BE5E7F1DA6}" destId="{81558F08-F091-415D-B6DA-4073ADCABCCC}" srcOrd="0" destOrd="0" presId="urn:microsoft.com/office/officeart/2009/3/layout/IncreasingArrowsProcess"/>
    <dgm:cxn modelId="{8382EB10-6C08-474A-B40F-D7CC1E082F1C}" type="presOf" srcId="{A352EEF8-DFB1-4B41-85E8-29F70B7B1AE3}" destId="{365F9FD8-ED02-4E0F-9491-C5C32D0C5DC4}" srcOrd="0" destOrd="2" presId="urn:microsoft.com/office/officeart/2009/3/layout/IncreasingArrowsProcess"/>
    <dgm:cxn modelId="{34CB1412-19E2-43DB-8CBE-B75DF929B96D}" srcId="{692E8B37-C2A1-4BBC-806E-BA094626A914}" destId="{1A020227-E149-4B24-9984-9968221AA479}" srcOrd="2" destOrd="0" parTransId="{4AFA101E-5900-4574-A871-69860E25D2F0}" sibTransId="{F8C8F755-E9CF-42CA-B4FB-78959E31BC87}"/>
    <dgm:cxn modelId="{D2263416-E20E-48BB-A065-7052C091E4B9}" srcId="{0016AEF0-ED41-4398-9BDD-F9AADCB0CE2E}" destId="{0C52B705-0831-4DCA-89D6-65FAF8091A0E}" srcOrd="1" destOrd="0" parTransId="{D0E323E8-BD21-4DCF-A8F7-A23E2B158B07}" sibTransId="{2649BE7D-4F13-490C-9B3A-216B2A311832}"/>
    <dgm:cxn modelId="{356A2519-03E3-4053-8548-F6DF519E3409}" srcId="{692E8B37-C2A1-4BBC-806E-BA094626A914}" destId="{CA136F0D-1E50-459F-B39A-9065B7ED37C4}" srcOrd="1" destOrd="0" parTransId="{03D4ECF3-C964-43B4-BE58-8107F7039DAC}" sibTransId="{743CF938-00C0-4E97-BD2C-89031975BBEB}"/>
    <dgm:cxn modelId="{A5AD9219-2733-4E59-BF0F-E536442F05CE}" type="presOf" srcId="{2A2ED2C8-862A-4E37-B12D-500455132C01}" destId="{FB367C81-B8C9-4F92-8051-7792A39514F0}" srcOrd="0" destOrd="0" presId="urn:microsoft.com/office/officeart/2009/3/layout/IncreasingArrowsProcess"/>
    <dgm:cxn modelId="{86E2E41C-72ED-476C-B68C-363C2FF3BB60}" srcId="{692E8B37-C2A1-4BBC-806E-BA094626A914}" destId="{A05C089C-B8E0-4CD9-A02D-06326F66D1CF}" srcOrd="5" destOrd="0" parTransId="{0BB40B51-2014-4516-A7AE-0CDC1ED42337}" sibTransId="{657A2EA1-EE27-4949-866D-98D4D2252732}"/>
    <dgm:cxn modelId="{DAB46D1E-DD91-42B3-A423-416C6815E4AE}" type="presOf" srcId="{0A70A7A1-0E49-405F-A786-D2A4EEE2A877}" destId="{7BB4FC6A-BAFA-4D6F-97CF-1F64D002BC62}" srcOrd="0" destOrd="3" presId="urn:microsoft.com/office/officeart/2009/3/layout/IncreasingArrowsProcess"/>
    <dgm:cxn modelId="{A4712720-B2F0-418B-958C-FDED181CC019}" type="presOf" srcId="{0016AEF0-ED41-4398-9BDD-F9AADCB0CE2E}" destId="{28B6A508-97E3-476B-926A-335AC9DB64FB}" srcOrd="0" destOrd="0" presId="urn:microsoft.com/office/officeart/2009/3/layout/IncreasingArrowsProcess"/>
    <dgm:cxn modelId="{0440A627-4AAE-4F78-A4B1-0DA677DE96AC}" type="presOf" srcId="{20909C85-B3D9-4732-A9FC-26A8C84B97B0}" destId="{365F9FD8-ED02-4E0F-9491-C5C32D0C5DC4}" srcOrd="0" destOrd="1" presId="urn:microsoft.com/office/officeart/2009/3/layout/IncreasingArrowsProcess"/>
    <dgm:cxn modelId="{DCEB553C-8B0F-41B9-B48C-4869FB522A71}" srcId="{86D12BF2-BBBE-4A3D-811D-D7BE5E7F1DA6}" destId="{692E8B37-C2A1-4BBC-806E-BA094626A914}" srcOrd="0" destOrd="0" parTransId="{FA22FCE1-F4A0-4109-996E-D7551E8C3F46}" sibTransId="{E269FF02-592C-4C38-83A0-761F597886C6}"/>
    <dgm:cxn modelId="{72A7BF63-44CE-424B-BD41-29314532C7F7}" srcId="{692E8B37-C2A1-4BBC-806E-BA094626A914}" destId="{37A69463-0968-4240-9B3B-DA19285D96C5}" srcOrd="0" destOrd="0" parTransId="{68B61702-05BF-4061-A709-A44BAF4B8B42}" sibTransId="{A78166BE-7CE5-4D5C-853B-15F53B55361A}"/>
    <dgm:cxn modelId="{B541FF43-4401-4A85-955D-2B649E83D186}" type="presOf" srcId="{0C52B705-0831-4DCA-89D6-65FAF8091A0E}" destId="{7BB4FC6A-BAFA-4D6F-97CF-1F64D002BC62}" srcOrd="0" destOrd="1" presId="urn:microsoft.com/office/officeart/2009/3/layout/IncreasingArrowsProcess"/>
    <dgm:cxn modelId="{89D8AE68-FDD1-4950-B861-E3305F2386E3}" srcId="{0016AEF0-ED41-4398-9BDD-F9AADCB0CE2E}" destId="{B0E44C2F-EBA7-41FC-B3B2-9157B376A5AC}" srcOrd="2" destOrd="0" parTransId="{12FC9234-BF0B-4836-8E65-8E42D6D5A72A}" sibTransId="{119D38DB-067B-4749-BA3B-BF4BB919CEB2}"/>
    <dgm:cxn modelId="{3B23FB69-20F9-4000-80C3-A0AE559E27E8}" srcId="{2A2ED2C8-862A-4E37-B12D-500455132C01}" destId="{A352EEF8-DFB1-4B41-85E8-29F70B7B1AE3}" srcOrd="2" destOrd="0" parTransId="{E5F43D46-BD69-4BC5-8774-629EBF3C8387}" sibTransId="{42B74614-B6BF-4BCA-A12C-016040245F17}"/>
    <dgm:cxn modelId="{C8C1F34B-2E23-43AF-BAFE-3F208819A233}" srcId="{0016AEF0-ED41-4398-9BDD-F9AADCB0CE2E}" destId="{CF46C7DB-C3CA-4917-B566-D7FC2125E67C}" srcOrd="0" destOrd="0" parTransId="{520C540F-D1D8-4F0A-A84C-E6FDFEBB76BE}" sibTransId="{D3D2EE22-6419-48DD-88AA-4C4CB699A0CA}"/>
    <dgm:cxn modelId="{1E3D5A72-24AE-4EC8-B81C-F4B2C9EB3CFA}" type="presOf" srcId="{1A020227-E149-4B24-9984-9968221AA479}" destId="{38ACC486-E6C2-44E6-AB10-FB5F53A8B329}" srcOrd="0" destOrd="2" presId="urn:microsoft.com/office/officeart/2009/3/layout/IncreasingArrowsProcess"/>
    <dgm:cxn modelId="{AC89A174-E1EA-490D-A970-C2B1AA029768}" type="presOf" srcId="{4ADF537E-71E9-488E-832E-5031AFD21D5C}" destId="{38ACC486-E6C2-44E6-AB10-FB5F53A8B329}" srcOrd="0" destOrd="4" presId="urn:microsoft.com/office/officeart/2009/3/layout/IncreasingArrowsProcess"/>
    <dgm:cxn modelId="{01AD5080-09FF-486E-9BE3-041FE8CDCD86}" type="presOf" srcId="{692E8B37-C2A1-4BBC-806E-BA094626A914}" destId="{0EED1815-BF03-4AD6-9F8C-323FF19673DD}" srcOrd="0" destOrd="0" presId="urn:microsoft.com/office/officeart/2009/3/layout/IncreasingArrowsProcess"/>
    <dgm:cxn modelId="{FDF60A87-9009-4567-BB97-F6B7CA5FD45B}" srcId="{2A2ED2C8-862A-4E37-B12D-500455132C01}" destId="{6DA970F1-D525-479E-BA6A-280CB790245D}" srcOrd="0" destOrd="0" parTransId="{3B7E16CF-A442-446E-BA4C-51248180BFDE}" sibTransId="{3B1B5FAE-BFF7-49AD-8FE6-197AE894D251}"/>
    <dgm:cxn modelId="{9421008C-D81F-4E46-A39F-ADFC81BB2D5F}" type="presOf" srcId="{CA136F0D-1E50-459F-B39A-9065B7ED37C4}" destId="{38ACC486-E6C2-44E6-AB10-FB5F53A8B329}" srcOrd="0" destOrd="1" presId="urn:microsoft.com/office/officeart/2009/3/layout/IncreasingArrowsProcess"/>
    <dgm:cxn modelId="{9C3BDF8C-8A3E-4E9D-9437-8FAFB3434B58}" srcId="{0016AEF0-ED41-4398-9BDD-F9AADCB0CE2E}" destId="{0A70A7A1-0E49-405F-A786-D2A4EEE2A877}" srcOrd="3" destOrd="0" parTransId="{9D933416-5703-4BDC-B768-01BDAD9AB5CD}" sibTransId="{1CAE83E7-6395-405F-B572-8E40630C1037}"/>
    <dgm:cxn modelId="{31C83CA2-6683-48F9-91D6-9710A95863DA}" srcId="{692E8B37-C2A1-4BBC-806E-BA094626A914}" destId="{B9AF2D9F-AFDB-4CEF-8825-3A33FB1B7AC0}" srcOrd="3" destOrd="0" parTransId="{9E3511D2-AFCA-40C1-A7FB-019E55289A26}" sibTransId="{23CAA08B-426B-44FF-888A-5BD987E5E83E}"/>
    <dgm:cxn modelId="{BB8C8FB1-83D2-42A9-9BDA-2012F8A1EF70}" srcId="{2A2ED2C8-862A-4E37-B12D-500455132C01}" destId="{E515942E-7E90-416F-98C8-0E08B9759F79}" srcOrd="3" destOrd="0" parTransId="{986D1229-4727-4350-B871-F4D9C43B2628}" sibTransId="{3908720B-A2BC-4194-9FE9-73868B902481}"/>
    <dgm:cxn modelId="{33B419B3-EFA5-4D09-BF72-5A296E54D3EC}" type="presOf" srcId="{B0E44C2F-EBA7-41FC-B3B2-9157B376A5AC}" destId="{7BB4FC6A-BAFA-4D6F-97CF-1F64D002BC62}" srcOrd="0" destOrd="2" presId="urn:microsoft.com/office/officeart/2009/3/layout/IncreasingArrowsProcess"/>
    <dgm:cxn modelId="{4DBDDDBA-41FA-4BE3-B2F7-102CA7FF0B15}" srcId="{2A2ED2C8-862A-4E37-B12D-500455132C01}" destId="{20909C85-B3D9-4732-A9FC-26A8C84B97B0}" srcOrd="1" destOrd="0" parTransId="{53C4F465-9DA4-4A74-9508-122400EAEEF8}" sibTransId="{AC35159A-5C5A-4F34-9CDF-8B11E96E9F85}"/>
    <dgm:cxn modelId="{3AC1A5BB-140F-459F-9648-5AE6F8A619C6}" srcId="{692E8B37-C2A1-4BBC-806E-BA094626A914}" destId="{4ADF537E-71E9-488E-832E-5031AFD21D5C}" srcOrd="4" destOrd="0" parTransId="{6492226E-899C-4A1C-AC54-8E9CF7CA950B}" sibTransId="{470D2735-40A3-4ED5-8237-7D5AF68C1DED}"/>
    <dgm:cxn modelId="{FA9030C2-5E9A-4032-B6DE-73480A9BCD77}" type="presOf" srcId="{CF46C7DB-C3CA-4917-B566-D7FC2125E67C}" destId="{7BB4FC6A-BAFA-4D6F-97CF-1F64D002BC62}" srcOrd="0" destOrd="0" presId="urn:microsoft.com/office/officeart/2009/3/layout/IncreasingArrowsProcess"/>
    <dgm:cxn modelId="{949FA1C5-ED0E-4F02-9CBB-998B15D732D2}" type="presOf" srcId="{B9AF2D9F-AFDB-4CEF-8825-3A33FB1B7AC0}" destId="{38ACC486-E6C2-44E6-AB10-FB5F53A8B329}" srcOrd="0" destOrd="3" presId="urn:microsoft.com/office/officeart/2009/3/layout/IncreasingArrowsProcess"/>
    <dgm:cxn modelId="{F09733D2-D3A7-4DC6-8684-92251E45F874}" type="presOf" srcId="{6DA970F1-D525-479E-BA6A-280CB790245D}" destId="{365F9FD8-ED02-4E0F-9491-C5C32D0C5DC4}" srcOrd="0" destOrd="0" presId="urn:microsoft.com/office/officeart/2009/3/layout/IncreasingArrowsProcess"/>
    <dgm:cxn modelId="{8DC233D8-F1BE-4932-A830-21BD89E497A7}" srcId="{86D12BF2-BBBE-4A3D-811D-D7BE5E7F1DA6}" destId="{2A2ED2C8-862A-4E37-B12D-500455132C01}" srcOrd="2" destOrd="0" parTransId="{19E514AB-A240-4AE6-84C2-E11A3FC63006}" sibTransId="{CBC1C8CB-14B8-4A80-9ED8-EB98A1E88E83}"/>
    <dgm:cxn modelId="{3013B2DB-1601-4913-9D0F-5CF28DB9EBE6}" type="presOf" srcId="{37A69463-0968-4240-9B3B-DA19285D96C5}" destId="{38ACC486-E6C2-44E6-AB10-FB5F53A8B329}" srcOrd="0" destOrd="0" presId="urn:microsoft.com/office/officeart/2009/3/layout/IncreasingArrowsProcess"/>
    <dgm:cxn modelId="{BACE49DF-C298-4CE5-9A05-B76ADAEB2ABD}" srcId="{86D12BF2-BBBE-4A3D-811D-D7BE5E7F1DA6}" destId="{0016AEF0-ED41-4398-9BDD-F9AADCB0CE2E}" srcOrd="1" destOrd="0" parTransId="{669D4A66-8312-4A74-839F-8433768354DA}" sibTransId="{3E0F3770-1602-40F9-B824-7B87256BCE1B}"/>
    <dgm:cxn modelId="{525531EC-4A85-4911-BF7B-0FC7DE133730}" type="presOf" srcId="{E515942E-7E90-416F-98C8-0E08B9759F79}" destId="{365F9FD8-ED02-4E0F-9491-C5C32D0C5DC4}" srcOrd="0" destOrd="3" presId="urn:microsoft.com/office/officeart/2009/3/layout/IncreasingArrowsProcess"/>
    <dgm:cxn modelId="{2DBFDBFD-E4F1-491A-8BC8-1F8A17FDC39F}" type="presOf" srcId="{A05C089C-B8E0-4CD9-A02D-06326F66D1CF}" destId="{38ACC486-E6C2-44E6-AB10-FB5F53A8B329}" srcOrd="0" destOrd="5" presId="urn:microsoft.com/office/officeart/2009/3/layout/IncreasingArrowsProcess"/>
    <dgm:cxn modelId="{5A253139-5C11-472B-803D-ED688F3FCDC5}" type="presParOf" srcId="{81558F08-F091-415D-B6DA-4073ADCABCCC}" destId="{0EED1815-BF03-4AD6-9F8C-323FF19673DD}" srcOrd="0" destOrd="0" presId="urn:microsoft.com/office/officeart/2009/3/layout/IncreasingArrowsProcess"/>
    <dgm:cxn modelId="{D60DEE52-64E4-46CC-A37D-A02FC6501684}" type="presParOf" srcId="{81558F08-F091-415D-B6DA-4073ADCABCCC}" destId="{38ACC486-E6C2-44E6-AB10-FB5F53A8B329}" srcOrd="1" destOrd="0" presId="urn:microsoft.com/office/officeart/2009/3/layout/IncreasingArrowsProcess"/>
    <dgm:cxn modelId="{2F03E677-9495-4A83-BAAD-81CA9577DD35}" type="presParOf" srcId="{81558F08-F091-415D-B6DA-4073ADCABCCC}" destId="{28B6A508-97E3-476B-926A-335AC9DB64FB}" srcOrd="2" destOrd="0" presId="urn:microsoft.com/office/officeart/2009/3/layout/IncreasingArrowsProcess"/>
    <dgm:cxn modelId="{10F01769-581E-4B85-80D0-6D49B896ED3F}" type="presParOf" srcId="{81558F08-F091-415D-B6DA-4073ADCABCCC}" destId="{7BB4FC6A-BAFA-4D6F-97CF-1F64D002BC62}" srcOrd="3" destOrd="0" presId="urn:microsoft.com/office/officeart/2009/3/layout/IncreasingArrowsProcess"/>
    <dgm:cxn modelId="{A7C1C75B-1B63-4906-A793-5B73AEC1B924}" type="presParOf" srcId="{81558F08-F091-415D-B6DA-4073ADCABCCC}" destId="{FB367C81-B8C9-4F92-8051-7792A39514F0}" srcOrd="4" destOrd="0" presId="urn:microsoft.com/office/officeart/2009/3/layout/IncreasingArrowsProcess"/>
    <dgm:cxn modelId="{D800756D-291C-4A2F-814E-3BD71F86B863}" type="presParOf" srcId="{81558F08-F091-415D-B6DA-4073ADCABCCC}" destId="{365F9FD8-ED02-4E0F-9491-C5C32D0C5DC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D2C15F-0B81-4E67-B6C6-1142FD64310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C976DF1E-139F-488B-A1D3-525D421A8C65}">
      <dgm:prSet custT="1"/>
      <dgm:spPr/>
      <dgm:t>
        <a:bodyPr/>
        <a:lstStyle/>
        <a:p>
          <a:r>
            <a:rPr lang="en-US" sz="2800" dirty="0"/>
            <a:t>Expected Results: </a:t>
          </a:r>
        </a:p>
        <a:p>
          <a:r>
            <a:rPr lang="en-US" sz="2800" dirty="0"/>
            <a:t>The anticipated impact after the pilot period: </a:t>
          </a:r>
        </a:p>
      </dgm:t>
    </dgm:pt>
    <dgm:pt modelId="{DA2F8CEB-FCD0-410F-9483-3BE47FDF217E}" type="parTrans" cxnId="{3CBA40C4-E023-4D82-BFF8-680A62F51E1B}">
      <dgm:prSet/>
      <dgm:spPr/>
      <dgm:t>
        <a:bodyPr/>
        <a:lstStyle/>
        <a:p>
          <a:endParaRPr lang="en-US"/>
        </a:p>
      </dgm:t>
    </dgm:pt>
    <dgm:pt modelId="{DF39898F-0DB6-471B-A3AF-ABF9CE3B36BE}" type="sibTrans" cxnId="{3CBA40C4-E023-4D82-BFF8-680A62F51E1B}">
      <dgm:prSet/>
      <dgm:spPr/>
      <dgm:t>
        <a:bodyPr/>
        <a:lstStyle/>
        <a:p>
          <a:endParaRPr lang="en-US"/>
        </a:p>
      </dgm:t>
    </dgm:pt>
    <dgm:pt modelId="{2DF58F6C-FB24-480E-A6F1-AAAEF41AFB02}">
      <dgm:prSet custT="1"/>
      <dgm:spPr/>
      <dgm:t>
        <a:bodyPr/>
        <a:lstStyle/>
        <a:p>
          <a:endParaRPr lang="en-US" sz="1600" dirty="0"/>
        </a:p>
      </dgm:t>
    </dgm:pt>
    <dgm:pt modelId="{DC48E3F2-F7E2-4220-B80D-5DBC3CAB83A8}" type="parTrans" cxnId="{712E53C0-5FC3-47CD-8D17-03F542D9A0E1}">
      <dgm:prSet/>
      <dgm:spPr/>
      <dgm:t>
        <a:bodyPr/>
        <a:lstStyle/>
        <a:p>
          <a:endParaRPr lang="en-US"/>
        </a:p>
      </dgm:t>
    </dgm:pt>
    <dgm:pt modelId="{7C0AE8F3-CFED-4FFF-A0F1-5F62A78172FD}" type="sibTrans" cxnId="{712E53C0-5FC3-47CD-8D17-03F542D9A0E1}">
      <dgm:prSet/>
      <dgm:spPr/>
      <dgm:t>
        <a:bodyPr/>
        <a:lstStyle/>
        <a:p>
          <a:endParaRPr lang="en-US"/>
        </a:p>
      </dgm:t>
    </dgm:pt>
    <dgm:pt modelId="{D9F3377A-BB68-437D-A788-B1667841AEE3}">
      <dgm:prSet custT="1"/>
      <dgm:spPr/>
      <dgm:t>
        <a:bodyPr/>
        <a:lstStyle/>
        <a:p>
          <a:pPr>
            <a:buFont typeface="Symbol" panose="05050102010706020507" pitchFamily="18" charset="2"/>
            <a:buChar char=""/>
          </a:pPr>
          <a:r>
            <a:rPr lang="en-US" sz="1600"/>
            <a:t>Improved coordination among LED partners and initiatives </a:t>
          </a:r>
        </a:p>
      </dgm:t>
    </dgm:pt>
    <dgm:pt modelId="{A3931D52-0BD1-4C5F-9172-AD18DD605942}" type="parTrans" cxnId="{2A8CF2D8-82FB-4381-9ECF-271B569DFC3B}">
      <dgm:prSet/>
      <dgm:spPr/>
      <dgm:t>
        <a:bodyPr/>
        <a:lstStyle/>
        <a:p>
          <a:endParaRPr lang="en-US"/>
        </a:p>
      </dgm:t>
    </dgm:pt>
    <dgm:pt modelId="{35F9B66B-FE72-40B4-A793-D6716FA3674A}" type="sibTrans" cxnId="{2A8CF2D8-82FB-4381-9ECF-271B569DFC3B}">
      <dgm:prSet/>
      <dgm:spPr/>
      <dgm:t>
        <a:bodyPr/>
        <a:lstStyle/>
        <a:p>
          <a:endParaRPr lang="en-US"/>
        </a:p>
      </dgm:t>
    </dgm:pt>
    <dgm:pt modelId="{98A2F0E5-EFE8-4964-ABDA-8D6A3AD694F3}">
      <dgm:prSet custT="1"/>
      <dgm:spPr/>
      <dgm:t>
        <a:bodyPr/>
        <a:lstStyle/>
        <a:p>
          <a:endParaRPr lang="en-US" sz="1600"/>
        </a:p>
      </dgm:t>
    </dgm:pt>
    <dgm:pt modelId="{DAFDE0AE-F67F-485B-8589-B7D87966979F}" type="parTrans" cxnId="{B6951DE9-A219-487C-A049-70EA952A4B30}">
      <dgm:prSet/>
      <dgm:spPr/>
      <dgm:t>
        <a:bodyPr/>
        <a:lstStyle/>
        <a:p>
          <a:endParaRPr lang="en-US"/>
        </a:p>
      </dgm:t>
    </dgm:pt>
    <dgm:pt modelId="{F02BB537-CBFB-4DDA-9625-CDBFEF68F053}" type="sibTrans" cxnId="{B6951DE9-A219-487C-A049-70EA952A4B30}">
      <dgm:prSet/>
      <dgm:spPr/>
      <dgm:t>
        <a:bodyPr/>
        <a:lstStyle/>
        <a:p>
          <a:endParaRPr lang="en-US"/>
        </a:p>
      </dgm:t>
    </dgm:pt>
    <dgm:pt modelId="{27455403-BC23-4FA3-A7F0-56F4750E1E03}">
      <dgm:prSet custT="1"/>
      <dgm:spPr/>
      <dgm:t>
        <a:bodyPr/>
        <a:lstStyle/>
        <a:p>
          <a:pPr>
            <a:buFont typeface="Symbol" panose="05050102010706020507" pitchFamily="18" charset="2"/>
            <a:buChar char=""/>
          </a:pPr>
          <a:r>
            <a:rPr lang="en-US" sz="1600"/>
            <a:t>Increase in the number of public-private partnerships linking communities to market, private sector, financial institutions, and digital services in target areas</a:t>
          </a:r>
          <a:endParaRPr lang="en-US" sz="1600" dirty="0"/>
        </a:p>
      </dgm:t>
    </dgm:pt>
    <dgm:pt modelId="{0EA9F724-EC17-48E1-90BF-C6AA16349213}" type="parTrans" cxnId="{A351162E-830E-4608-9574-563B13CBA1A3}">
      <dgm:prSet/>
      <dgm:spPr/>
      <dgm:t>
        <a:bodyPr/>
        <a:lstStyle/>
        <a:p>
          <a:endParaRPr lang="en-US"/>
        </a:p>
      </dgm:t>
    </dgm:pt>
    <dgm:pt modelId="{A5D23C4F-11D0-471F-9D45-5EA1562E453A}" type="sibTrans" cxnId="{A351162E-830E-4608-9574-563B13CBA1A3}">
      <dgm:prSet/>
      <dgm:spPr/>
      <dgm:t>
        <a:bodyPr/>
        <a:lstStyle/>
        <a:p>
          <a:endParaRPr lang="en-US"/>
        </a:p>
      </dgm:t>
    </dgm:pt>
    <dgm:pt modelId="{C1B40F70-FF8D-4CCA-AAA2-A5A8CC8C2A62}">
      <dgm:prSet custT="1"/>
      <dgm:spPr/>
      <dgm:t>
        <a:bodyPr/>
        <a:lstStyle/>
        <a:p>
          <a:endParaRPr lang="en-US" sz="1600"/>
        </a:p>
      </dgm:t>
    </dgm:pt>
    <dgm:pt modelId="{98DA6376-7591-48D5-ADA2-FF154433CC41}" type="parTrans" cxnId="{E4D4CFB7-1471-4CD6-8093-8401B10452C6}">
      <dgm:prSet/>
      <dgm:spPr/>
      <dgm:t>
        <a:bodyPr/>
        <a:lstStyle/>
        <a:p>
          <a:endParaRPr lang="en-US"/>
        </a:p>
      </dgm:t>
    </dgm:pt>
    <dgm:pt modelId="{4F30742A-6EBE-4F18-A687-4490DB2DAD46}" type="sibTrans" cxnId="{E4D4CFB7-1471-4CD6-8093-8401B10452C6}">
      <dgm:prSet/>
      <dgm:spPr/>
      <dgm:t>
        <a:bodyPr/>
        <a:lstStyle/>
        <a:p>
          <a:endParaRPr lang="en-US"/>
        </a:p>
      </dgm:t>
    </dgm:pt>
    <dgm:pt modelId="{5832038B-EEA7-4666-9D71-7458118C1D6C}">
      <dgm:prSet custT="1"/>
      <dgm:spPr/>
      <dgm:t>
        <a:bodyPr/>
        <a:lstStyle/>
        <a:p>
          <a:pPr>
            <a:buFont typeface="Symbol" panose="05050102010706020507" pitchFamily="18" charset="2"/>
            <a:buChar char=""/>
          </a:pPr>
          <a:r>
            <a:rPr lang="en-US" sz="1600"/>
            <a:t>Improvements in last-mile LED service delivery in target areas </a:t>
          </a:r>
          <a:endParaRPr lang="en-US" sz="1600" dirty="0"/>
        </a:p>
      </dgm:t>
    </dgm:pt>
    <dgm:pt modelId="{57EAFD96-E1F7-470D-B48F-D5C8D249AC8F}" type="parTrans" cxnId="{257572B5-B7C6-4483-A863-561167060ABA}">
      <dgm:prSet/>
      <dgm:spPr/>
      <dgm:t>
        <a:bodyPr/>
        <a:lstStyle/>
        <a:p>
          <a:endParaRPr lang="en-US"/>
        </a:p>
      </dgm:t>
    </dgm:pt>
    <dgm:pt modelId="{B7A30A80-38A8-4C94-AAAD-145A1D7049E5}" type="sibTrans" cxnId="{257572B5-B7C6-4483-A863-561167060ABA}">
      <dgm:prSet/>
      <dgm:spPr/>
      <dgm:t>
        <a:bodyPr/>
        <a:lstStyle/>
        <a:p>
          <a:endParaRPr lang="en-US"/>
        </a:p>
      </dgm:t>
    </dgm:pt>
    <dgm:pt modelId="{DBD0C3DF-9228-474C-B494-B4AC4B1D7E4B}">
      <dgm:prSet custT="1"/>
      <dgm:spPr/>
      <dgm:t>
        <a:bodyPr/>
        <a:lstStyle/>
        <a:p>
          <a:endParaRPr lang="en-US" sz="1600"/>
        </a:p>
      </dgm:t>
    </dgm:pt>
    <dgm:pt modelId="{6C96C144-CC5F-4091-B23D-8F906FEF5967}" type="parTrans" cxnId="{A4B52330-64C7-4DD6-9C57-C3AB08DE7CDD}">
      <dgm:prSet/>
      <dgm:spPr/>
      <dgm:t>
        <a:bodyPr/>
        <a:lstStyle/>
        <a:p>
          <a:endParaRPr lang="en-US"/>
        </a:p>
      </dgm:t>
    </dgm:pt>
    <dgm:pt modelId="{FB2731DA-214C-4BE0-8CE1-1BE76D3744A8}" type="sibTrans" cxnId="{A4B52330-64C7-4DD6-9C57-C3AB08DE7CDD}">
      <dgm:prSet/>
      <dgm:spPr/>
      <dgm:t>
        <a:bodyPr/>
        <a:lstStyle/>
        <a:p>
          <a:endParaRPr lang="en-US"/>
        </a:p>
      </dgm:t>
    </dgm:pt>
    <dgm:pt modelId="{2961ED53-5771-413B-AE19-98B6B0A0E785}">
      <dgm:prSet custT="1"/>
      <dgm:spPr/>
      <dgm:t>
        <a:bodyPr/>
        <a:lstStyle/>
        <a:p>
          <a:pPr>
            <a:buFont typeface="Symbol" panose="05050102010706020507" pitchFamily="18" charset="2"/>
            <a:buChar char=""/>
          </a:pPr>
          <a:r>
            <a:rPr lang="en-US" sz="1600"/>
            <a:t>Increase in access to finance through financial institutions in target communities </a:t>
          </a:r>
        </a:p>
      </dgm:t>
    </dgm:pt>
    <dgm:pt modelId="{E9175B83-F2B5-41B8-B018-8262D1588D72}" type="parTrans" cxnId="{2B02D403-D8CA-4392-9905-A4C35FF7A68D}">
      <dgm:prSet/>
      <dgm:spPr/>
      <dgm:t>
        <a:bodyPr/>
        <a:lstStyle/>
        <a:p>
          <a:endParaRPr lang="en-US"/>
        </a:p>
      </dgm:t>
    </dgm:pt>
    <dgm:pt modelId="{4B065D16-352D-483C-B18C-C0E5C41E08DD}" type="sibTrans" cxnId="{2B02D403-D8CA-4392-9905-A4C35FF7A68D}">
      <dgm:prSet/>
      <dgm:spPr/>
      <dgm:t>
        <a:bodyPr/>
        <a:lstStyle/>
        <a:p>
          <a:endParaRPr lang="en-US"/>
        </a:p>
      </dgm:t>
    </dgm:pt>
    <dgm:pt modelId="{8D83F92A-49EB-4722-BA9A-94C2FAECCEA4}">
      <dgm:prSet custT="1"/>
      <dgm:spPr/>
      <dgm:t>
        <a:bodyPr/>
        <a:lstStyle/>
        <a:p>
          <a:endParaRPr lang="en-US" sz="1600" dirty="0"/>
        </a:p>
      </dgm:t>
    </dgm:pt>
    <dgm:pt modelId="{2D56CA7D-3E4B-4674-BB81-8692ED4AC76D}" type="parTrans" cxnId="{4EE70D86-16CB-4CE0-86C6-E41B0F53977A}">
      <dgm:prSet/>
      <dgm:spPr/>
      <dgm:t>
        <a:bodyPr/>
        <a:lstStyle/>
        <a:p>
          <a:endParaRPr lang="en-US"/>
        </a:p>
      </dgm:t>
    </dgm:pt>
    <dgm:pt modelId="{A4CEA588-8BEA-4B35-B5B2-9BD9C3257B1A}" type="sibTrans" cxnId="{4EE70D86-16CB-4CE0-86C6-E41B0F53977A}">
      <dgm:prSet/>
      <dgm:spPr/>
      <dgm:t>
        <a:bodyPr/>
        <a:lstStyle/>
        <a:p>
          <a:endParaRPr lang="en-US"/>
        </a:p>
      </dgm:t>
    </dgm:pt>
    <dgm:pt modelId="{26119AE6-A2C7-4613-A1CC-DD01740220E1}">
      <dgm:prSet custT="1"/>
      <dgm:spPr/>
      <dgm:t>
        <a:bodyPr/>
        <a:lstStyle/>
        <a:p>
          <a:pPr>
            <a:buFont typeface="Symbol" panose="05050102010706020507" pitchFamily="18" charset="2"/>
            <a:buChar char=""/>
          </a:pPr>
          <a:r>
            <a:rPr lang="en-US" sz="1600"/>
            <a:t>Increase in the density of nano or microenterprises in target areas</a:t>
          </a:r>
          <a:endParaRPr lang="en-US" sz="1600" dirty="0"/>
        </a:p>
      </dgm:t>
    </dgm:pt>
    <dgm:pt modelId="{728E6707-4F8F-46C7-8E5C-D0DFBC3300CF}" type="parTrans" cxnId="{09467FE4-D9C1-4B5B-B61B-EE71E6D06394}">
      <dgm:prSet/>
      <dgm:spPr/>
      <dgm:t>
        <a:bodyPr/>
        <a:lstStyle/>
        <a:p>
          <a:endParaRPr lang="en-US"/>
        </a:p>
      </dgm:t>
    </dgm:pt>
    <dgm:pt modelId="{E48A55C1-2E0A-4B48-B6CE-FFCF279CF93D}" type="sibTrans" cxnId="{09467FE4-D9C1-4B5B-B61B-EE71E6D06394}">
      <dgm:prSet/>
      <dgm:spPr/>
      <dgm:t>
        <a:bodyPr/>
        <a:lstStyle/>
        <a:p>
          <a:endParaRPr lang="en-US"/>
        </a:p>
      </dgm:t>
    </dgm:pt>
    <dgm:pt modelId="{AB299683-CEBD-41DE-9D71-6CDEB7D67C26}">
      <dgm:prSet custT="1"/>
      <dgm:spPr/>
      <dgm:t>
        <a:bodyPr/>
        <a:lstStyle/>
        <a:p>
          <a:endParaRPr lang="en-US" sz="1600"/>
        </a:p>
      </dgm:t>
    </dgm:pt>
    <dgm:pt modelId="{576765DD-836E-4DFB-9142-6E825F5594BA}" type="parTrans" cxnId="{651F0466-1BA1-47E7-ABD2-4030743F3100}">
      <dgm:prSet/>
      <dgm:spPr/>
      <dgm:t>
        <a:bodyPr/>
        <a:lstStyle/>
        <a:p>
          <a:endParaRPr lang="en-US"/>
        </a:p>
      </dgm:t>
    </dgm:pt>
    <dgm:pt modelId="{DFA88362-62C3-489B-B387-261839FCAE5B}" type="sibTrans" cxnId="{651F0466-1BA1-47E7-ABD2-4030743F3100}">
      <dgm:prSet/>
      <dgm:spPr/>
      <dgm:t>
        <a:bodyPr/>
        <a:lstStyle/>
        <a:p>
          <a:endParaRPr lang="en-US"/>
        </a:p>
      </dgm:t>
    </dgm:pt>
    <dgm:pt modelId="{F40ECB78-C889-4920-958B-D2A27E2F352C}">
      <dgm:prSet custT="1"/>
      <dgm:spPr/>
      <dgm:t>
        <a:bodyPr/>
        <a:lstStyle/>
        <a:p>
          <a:pPr>
            <a:buFont typeface="Symbol" panose="05050102010706020507" pitchFamily="18" charset="2"/>
            <a:buChar char=""/>
          </a:pPr>
          <a:r>
            <a:rPr lang="en-US" sz="1600"/>
            <a:t>Increase in job opportunities in target areas  </a:t>
          </a:r>
          <a:endParaRPr lang="en-US" sz="1600" dirty="0"/>
        </a:p>
      </dgm:t>
    </dgm:pt>
    <dgm:pt modelId="{A08912B9-77DC-4BF7-850B-A61DA13E58E4}" type="parTrans" cxnId="{1CD1F705-4923-4624-B531-414DFD254F2B}">
      <dgm:prSet/>
      <dgm:spPr/>
      <dgm:t>
        <a:bodyPr/>
        <a:lstStyle/>
        <a:p>
          <a:endParaRPr lang="en-US"/>
        </a:p>
      </dgm:t>
    </dgm:pt>
    <dgm:pt modelId="{1EF37326-1447-4D19-A9C4-423BCCAABBF8}" type="sibTrans" cxnId="{1CD1F705-4923-4624-B531-414DFD254F2B}">
      <dgm:prSet/>
      <dgm:spPr/>
      <dgm:t>
        <a:bodyPr/>
        <a:lstStyle/>
        <a:p>
          <a:endParaRPr lang="en-US"/>
        </a:p>
      </dgm:t>
    </dgm:pt>
    <dgm:pt modelId="{4B3C7570-34F3-4B0F-A4F5-D7FC921F4C39}">
      <dgm:prSet custT="1"/>
      <dgm:spPr/>
      <dgm:t>
        <a:bodyPr/>
        <a:lstStyle/>
        <a:p>
          <a:endParaRPr lang="en-US" sz="1600"/>
        </a:p>
      </dgm:t>
    </dgm:pt>
    <dgm:pt modelId="{0933164C-3112-4EB1-B2D9-838E4DE336AA}" type="parTrans" cxnId="{07C0B4D9-45E0-4DF5-94E7-40492938746D}">
      <dgm:prSet/>
      <dgm:spPr/>
      <dgm:t>
        <a:bodyPr/>
        <a:lstStyle/>
        <a:p>
          <a:endParaRPr lang="en-US"/>
        </a:p>
      </dgm:t>
    </dgm:pt>
    <dgm:pt modelId="{1C5CBFF1-6AF5-4309-8BC3-62593E838E98}" type="sibTrans" cxnId="{07C0B4D9-45E0-4DF5-94E7-40492938746D}">
      <dgm:prSet/>
      <dgm:spPr/>
      <dgm:t>
        <a:bodyPr/>
        <a:lstStyle/>
        <a:p>
          <a:endParaRPr lang="en-US"/>
        </a:p>
      </dgm:t>
    </dgm:pt>
    <dgm:pt modelId="{0F32D63B-9E88-4A21-951E-42D6A82ECA6C}">
      <dgm:prSet custT="1"/>
      <dgm:spPr/>
      <dgm:t>
        <a:bodyPr/>
        <a:lstStyle/>
        <a:p>
          <a:pPr>
            <a:buFont typeface="Symbol" panose="05050102010706020507" pitchFamily="18" charset="2"/>
            <a:buChar char=""/>
          </a:pPr>
          <a:r>
            <a:rPr lang="en-US" sz="1600"/>
            <a:t>Increase in participation of women in economic activities in target areas </a:t>
          </a:r>
          <a:endParaRPr lang="en-US" sz="1600" dirty="0"/>
        </a:p>
      </dgm:t>
    </dgm:pt>
    <dgm:pt modelId="{03B4AA86-0D87-4A22-A345-A9C2E070DE1D}" type="parTrans" cxnId="{65980219-0BF4-4E13-8EFE-7C0D2CCC4BE9}">
      <dgm:prSet/>
      <dgm:spPr/>
      <dgm:t>
        <a:bodyPr/>
        <a:lstStyle/>
        <a:p>
          <a:endParaRPr lang="en-US"/>
        </a:p>
      </dgm:t>
    </dgm:pt>
    <dgm:pt modelId="{C68CB2DF-8738-4D74-B2CC-31374DBDB3BF}" type="sibTrans" cxnId="{65980219-0BF4-4E13-8EFE-7C0D2CCC4BE9}">
      <dgm:prSet/>
      <dgm:spPr/>
      <dgm:t>
        <a:bodyPr/>
        <a:lstStyle/>
        <a:p>
          <a:endParaRPr lang="en-US"/>
        </a:p>
      </dgm:t>
    </dgm:pt>
    <dgm:pt modelId="{B5F277A5-51BA-4884-8918-9ACA51619943}" type="pres">
      <dgm:prSet presAssocID="{25D2C15F-0B81-4E67-B6C6-1142FD643109}" presName="Name0" presStyleCnt="0">
        <dgm:presLayoutVars>
          <dgm:dir/>
          <dgm:animLvl val="lvl"/>
          <dgm:resizeHandles val="exact"/>
        </dgm:presLayoutVars>
      </dgm:prSet>
      <dgm:spPr/>
    </dgm:pt>
    <dgm:pt modelId="{C7466EFD-AFBA-4100-85B8-AE4D47D59A70}" type="pres">
      <dgm:prSet presAssocID="{C976DF1E-139F-488B-A1D3-525D421A8C65}" presName="linNode" presStyleCnt="0"/>
      <dgm:spPr/>
    </dgm:pt>
    <dgm:pt modelId="{152E9C00-FB16-4FAF-B912-2D89C03267C4}" type="pres">
      <dgm:prSet presAssocID="{C976DF1E-139F-488B-A1D3-525D421A8C65}" presName="parentText" presStyleLbl="node1" presStyleIdx="0" presStyleCnt="1">
        <dgm:presLayoutVars>
          <dgm:chMax val="1"/>
          <dgm:bulletEnabled val="1"/>
        </dgm:presLayoutVars>
      </dgm:prSet>
      <dgm:spPr/>
    </dgm:pt>
    <dgm:pt modelId="{0C64CAE3-958C-41E1-B226-1735C8ABEA0D}" type="pres">
      <dgm:prSet presAssocID="{C976DF1E-139F-488B-A1D3-525D421A8C65}" presName="descendantText" presStyleLbl="alignAccFollowNode1" presStyleIdx="0" presStyleCnt="1">
        <dgm:presLayoutVars>
          <dgm:bulletEnabled val="1"/>
        </dgm:presLayoutVars>
      </dgm:prSet>
      <dgm:spPr/>
    </dgm:pt>
  </dgm:ptLst>
  <dgm:cxnLst>
    <dgm:cxn modelId="{2B02D403-D8CA-4392-9905-A4C35FF7A68D}" srcId="{C976DF1E-139F-488B-A1D3-525D421A8C65}" destId="{2961ED53-5771-413B-AE19-98B6B0A0E785}" srcOrd="6" destOrd="0" parTransId="{E9175B83-F2B5-41B8-B018-8262D1588D72}" sibTransId="{4B065D16-352D-483C-B18C-C0E5C41E08DD}"/>
    <dgm:cxn modelId="{1CD1F705-4923-4624-B531-414DFD254F2B}" srcId="{C976DF1E-139F-488B-A1D3-525D421A8C65}" destId="{F40ECB78-C889-4920-958B-D2A27E2F352C}" srcOrd="9" destOrd="0" parTransId="{A08912B9-77DC-4BF7-850B-A61DA13E58E4}" sibTransId="{1EF37326-1447-4D19-A9C4-423BCCAABBF8}"/>
    <dgm:cxn modelId="{65980219-0BF4-4E13-8EFE-7C0D2CCC4BE9}" srcId="{C976DF1E-139F-488B-A1D3-525D421A8C65}" destId="{0F32D63B-9E88-4A21-951E-42D6A82ECA6C}" srcOrd="11" destOrd="0" parTransId="{03B4AA86-0D87-4A22-A345-A9C2E070DE1D}" sibTransId="{C68CB2DF-8738-4D74-B2CC-31374DBDB3BF}"/>
    <dgm:cxn modelId="{D30E281D-BB5E-4056-B3F7-4B8221BA8BEE}" type="presOf" srcId="{DBD0C3DF-9228-474C-B494-B4AC4B1D7E4B}" destId="{0C64CAE3-958C-41E1-B226-1735C8ABEA0D}" srcOrd="0" destOrd="6" presId="urn:microsoft.com/office/officeart/2005/8/layout/vList5"/>
    <dgm:cxn modelId="{A351162E-830E-4608-9574-563B13CBA1A3}" srcId="{C976DF1E-139F-488B-A1D3-525D421A8C65}" destId="{27455403-BC23-4FA3-A7F0-56F4750E1E03}" srcOrd="3" destOrd="0" parTransId="{0EA9F724-EC17-48E1-90BF-C6AA16349213}" sibTransId="{A5D23C4F-11D0-471F-9D45-5EA1562E453A}"/>
    <dgm:cxn modelId="{A4B52330-64C7-4DD6-9C57-C3AB08DE7CDD}" srcId="{C976DF1E-139F-488B-A1D3-525D421A8C65}" destId="{DBD0C3DF-9228-474C-B494-B4AC4B1D7E4B}" srcOrd="5" destOrd="0" parTransId="{6C96C144-CC5F-4091-B23D-8F906FEF5967}" sibTransId="{FB2731DA-214C-4BE0-8CE1-1BE76D3744A8}"/>
    <dgm:cxn modelId="{42E71539-344B-482E-AB8B-568E1138B150}" type="presOf" srcId="{8D83F92A-49EB-4722-BA9A-94C2FAECCEA4}" destId="{0C64CAE3-958C-41E1-B226-1735C8ABEA0D}" srcOrd="0" destOrd="8" presId="urn:microsoft.com/office/officeart/2005/8/layout/vList5"/>
    <dgm:cxn modelId="{8BCF4E3B-E651-4BF7-B25C-B64EED55A7FA}" type="presOf" srcId="{4B3C7570-34F3-4B0F-A4F5-D7FC921F4C39}" destId="{0C64CAE3-958C-41E1-B226-1735C8ABEA0D}" srcOrd="0" destOrd="12" presId="urn:microsoft.com/office/officeart/2005/8/layout/vList5"/>
    <dgm:cxn modelId="{15C93941-DF97-44B3-8C77-764EC98B4D90}" type="presOf" srcId="{F40ECB78-C889-4920-958B-D2A27E2F352C}" destId="{0C64CAE3-958C-41E1-B226-1735C8ABEA0D}" srcOrd="0" destOrd="11" presId="urn:microsoft.com/office/officeart/2005/8/layout/vList5"/>
    <dgm:cxn modelId="{651F0466-1BA1-47E7-ABD2-4030743F3100}" srcId="{26119AE6-A2C7-4613-A1CC-DD01740220E1}" destId="{AB299683-CEBD-41DE-9D71-6CDEB7D67C26}" srcOrd="0" destOrd="0" parTransId="{576765DD-836E-4DFB-9142-6E825F5594BA}" sibTransId="{DFA88362-62C3-489B-B387-261839FCAE5B}"/>
    <dgm:cxn modelId="{3680926A-48D0-4B04-AC86-DEC36A306BD8}" type="presOf" srcId="{C1B40F70-FF8D-4CCA-AAA2-A5A8CC8C2A62}" destId="{0C64CAE3-958C-41E1-B226-1735C8ABEA0D}" srcOrd="0" destOrd="4" presId="urn:microsoft.com/office/officeart/2005/8/layout/vList5"/>
    <dgm:cxn modelId="{413FA76B-6BE8-4D2E-8B7C-BF6ACCDE8BC9}" type="presOf" srcId="{D9F3377A-BB68-437D-A788-B1667841AEE3}" destId="{0C64CAE3-958C-41E1-B226-1735C8ABEA0D}" srcOrd="0" destOrd="1" presId="urn:microsoft.com/office/officeart/2005/8/layout/vList5"/>
    <dgm:cxn modelId="{54F9EA54-3F8F-452F-8D1A-2BDD28E8A030}" type="presOf" srcId="{27455403-BC23-4FA3-A7F0-56F4750E1E03}" destId="{0C64CAE3-958C-41E1-B226-1735C8ABEA0D}" srcOrd="0" destOrd="3" presId="urn:microsoft.com/office/officeart/2005/8/layout/vList5"/>
    <dgm:cxn modelId="{FA9D8277-8823-4622-8D7B-11F93A8FD7EC}" type="presOf" srcId="{2DF58F6C-FB24-480E-A6F1-AAAEF41AFB02}" destId="{0C64CAE3-958C-41E1-B226-1735C8ABEA0D}" srcOrd="0" destOrd="0" presId="urn:microsoft.com/office/officeart/2005/8/layout/vList5"/>
    <dgm:cxn modelId="{F119F682-A988-4659-9E5E-EE0417409D6E}" type="presOf" srcId="{5832038B-EEA7-4666-9D71-7458118C1D6C}" destId="{0C64CAE3-958C-41E1-B226-1735C8ABEA0D}" srcOrd="0" destOrd="5" presId="urn:microsoft.com/office/officeart/2005/8/layout/vList5"/>
    <dgm:cxn modelId="{4EE70D86-16CB-4CE0-86C6-E41B0F53977A}" srcId="{C976DF1E-139F-488B-A1D3-525D421A8C65}" destId="{8D83F92A-49EB-4722-BA9A-94C2FAECCEA4}" srcOrd="7" destOrd="0" parTransId="{2D56CA7D-3E4B-4674-BB81-8692ED4AC76D}" sibTransId="{A4CEA588-8BEA-4B35-B5B2-9BD9C3257B1A}"/>
    <dgm:cxn modelId="{04699387-2960-4B6F-85E1-08071B8297DF}" type="presOf" srcId="{0F32D63B-9E88-4A21-951E-42D6A82ECA6C}" destId="{0C64CAE3-958C-41E1-B226-1735C8ABEA0D}" srcOrd="0" destOrd="13" presId="urn:microsoft.com/office/officeart/2005/8/layout/vList5"/>
    <dgm:cxn modelId="{BFBA178E-0D1F-4022-94BB-1FF588E21A42}" type="presOf" srcId="{AB299683-CEBD-41DE-9D71-6CDEB7D67C26}" destId="{0C64CAE3-958C-41E1-B226-1735C8ABEA0D}" srcOrd="0" destOrd="10" presId="urn:microsoft.com/office/officeart/2005/8/layout/vList5"/>
    <dgm:cxn modelId="{96AF36AD-28FF-423A-98A0-FF0B8AFCADBA}" type="presOf" srcId="{2961ED53-5771-413B-AE19-98B6B0A0E785}" destId="{0C64CAE3-958C-41E1-B226-1735C8ABEA0D}" srcOrd="0" destOrd="7" presId="urn:microsoft.com/office/officeart/2005/8/layout/vList5"/>
    <dgm:cxn modelId="{ED9A8AB1-A0D4-4687-8F28-A5707FFF25F3}" type="presOf" srcId="{25D2C15F-0B81-4E67-B6C6-1142FD643109}" destId="{B5F277A5-51BA-4884-8918-9ACA51619943}" srcOrd="0" destOrd="0" presId="urn:microsoft.com/office/officeart/2005/8/layout/vList5"/>
    <dgm:cxn modelId="{257572B5-B7C6-4483-A863-561167060ABA}" srcId="{C976DF1E-139F-488B-A1D3-525D421A8C65}" destId="{5832038B-EEA7-4666-9D71-7458118C1D6C}" srcOrd="4" destOrd="0" parTransId="{57EAFD96-E1F7-470D-B48F-D5C8D249AC8F}" sibTransId="{B7A30A80-38A8-4C94-AAAD-145A1D7049E5}"/>
    <dgm:cxn modelId="{E4D4CFB7-1471-4CD6-8093-8401B10452C6}" srcId="{27455403-BC23-4FA3-A7F0-56F4750E1E03}" destId="{C1B40F70-FF8D-4CCA-AAA2-A5A8CC8C2A62}" srcOrd="0" destOrd="0" parTransId="{98DA6376-7591-48D5-ADA2-FF154433CC41}" sibTransId="{4F30742A-6EBE-4F18-A687-4490DB2DAD46}"/>
    <dgm:cxn modelId="{021F0BBE-F941-4172-9C00-DA3509C7C7E0}" type="presOf" srcId="{C976DF1E-139F-488B-A1D3-525D421A8C65}" destId="{152E9C00-FB16-4FAF-B912-2D89C03267C4}" srcOrd="0" destOrd="0" presId="urn:microsoft.com/office/officeart/2005/8/layout/vList5"/>
    <dgm:cxn modelId="{712E53C0-5FC3-47CD-8D17-03F542D9A0E1}" srcId="{C976DF1E-139F-488B-A1D3-525D421A8C65}" destId="{2DF58F6C-FB24-480E-A6F1-AAAEF41AFB02}" srcOrd="0" destOrd="0" parTransId="{DC48E3F2-F7E2-4220-B80D-5DBC3CAB83A8}" sibTransId="{7C0AE8F3-CFED-4FFF-A0F1-5F62A78172FD}"/>
    <dgm:cxn modelId="{3CBA40C4-E023-4D82-BFF8-680A62F51E1B}" srcId="{25D2C15F-0B81-4E67-B6C6-1142FD643109}" destId="{C976DF1E-139F-488B-A1D3-525D421A8C65}" srcOrd="0" destOrd="0" parTransId="{DA2F8CEB-FCD0-410F-9483-3BE47FDF217E}" sibTransId="{DF39898F-0DB6-471B-A3AF-ABF9CE3B36BE}"/>
    <dgm:cxn modelId="{549CFDCA-B4BC-4CBD-AA09-152BC8060A4C}" type="presOf" srcId="{98A2F0E5-EFE8-4964-ABDA-8D6A3AD694F3}" destId="{0C64CAE3-958C-41E1-B226-1735C8ABEA0D}" srcOrd="0" destOrd="2" presId="urn:microsoft.com/office/officeart/2005/8/layout/vList5"/>
    <dgm:cxn modelId="{2A8CF2D8-82FB-4381-9ECF-271B569DFC3B}" srcId="{C976DF1E-139F-488B-A1D3-525D421A8C65}" destId="{D9F3377A-BB68-437D-A788-B1667841AEE3}" srcOrd="1" destOrd="0" parTransId="{A3931D52-0BD1-4C5F-9172-AD18DD605942}" sibTransId="{35F9B66B-FE72-40B4-A793-D6716FA3674A}"/>
    <dgm:cxn modelId="{07C0B4D9-45E0-4DF5-94E7-40492938746D}" srcId="{C976DF1E-139F-488B-A1D3-525D421A8C65}" destId="{4B3C7570-34F3-4B0F-A4F5-D7FC921F4C39}" srcOrd="10" destOrd="0" parTransId="{0933164C-3112-4EB1-B2D9-838E4DE336AA}" sibTransId="{1C5CBFF1-6AF5-4309-8BC3-62593E838E98}"/>
    <dgm:cxn modelId="{09467FE4-D9C1-4B5B-B61B-EE71E6D06394}" srcId="{C976DF1E-139F-488B-A1D3-525D421A8C65}" destId="{26119AE6-A2C7-4613-A1CC-DD01740220E1}" srcOrd="8" destOrd="0" parTransId="{728E6707-4F8F-46C7-8E5C-D0DFBC3300CF}" sibTransId="{E48A55C1-2E0A-4B48-B6CE-FFCF279CF93D}"/>
    <dgm:cxn modelId="{B6951DE9-A219-487C-A049-70EA952A4B30}" srcId="{C976DF1E-139F-488B-A1D3-525D421A8C65}" destId="{98A2F0E5-EFE8-4964-ABDA-8D6A3AD694F3}" srcOrd="2" destOrd="0" parTransId="{DAFDE0AE-F67F-485B-8589-B7D87966979F}" sibTransId="{F02BB537-CBFB-4DDA-9625-CDBFEF68F053}"/>
    <dgm:cxn modelId="{334085EC-C506-4D0C-9415-0644EF1F62BD}" type="presOf" srcId="{26119AE6-A2C7-4613-A1CC-DD01740220E1}" destId="{0C64CAE3-958C-41E1-B226-1735C8ABEA0D}" srcOrd="0" destOrd="9" presId="urn:microsoft.com/office/officeart/2005/8/layout/vList5"/>
    <dgm:cxn modelId="{AC3C0C4A-8FFB-47C7-B957-4061EA3F4825}" type="presParOf" srcId="{B5F277A5-51BA-4884-8918-9ACA51619943}" destId="{C7466EFD-AFBA-4100-85B8-AE4D47D59A70}" srcOrd="0" destOrd="0" presId="urn:microsoft.com/office/officeart/2005/8/layout/vList5"/>
    <dgm:cxn modelId="{A3D290AC-1028-447F-A22E-996EDF472A25}" type="presParOf" srcId="{C7466EFD-AFBA-4100-85B8-AE4D47D59A70}" destId="{152E9C00-FB16-4FAF-B912-2D89C03267C4}" srcOrd="0" destOrd="0" presId="urn:microsoft.com/office/officeart/2005/8/layout/vList5"/>
    <dgm:cxn modelId="{91350E26-198E-46D0-B18F-F9F314812159}" type="presParOf" srcId="{C7466EFD-AFBA-4100-85B8-AE4D47D59A70}" destId="{0C64CAE3-958C-41E1-B226-1735C8ABEA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E8B5E-E918-4035-A0DA-402040F5E84B}">
      <dsp:nvSpPr>
        <dsp:cNvPr id="0" name=""/>
        <dsp:cNvSpPr/>
      </dsp:nvSpPr>
      <dsp:spPr>
        <a:xfrm>
          <a:off x="0" y="28318"/>
          <a:ext cx="4589328" cy="15397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Welcome and webinar Overview by Chair &amp; Moderator  </a:t>
          </a:r>
          <a:endParaRPr lang="en-US" sz="2800" kern="1200" dirty="0"/>
        </a:p>
      </dsp:txBody>
      <dsp:txXfrm>
        <a:off x="75163" y="103481"/>
        <a:ext cx="4439002" cy="1389393"/>
      </dsp:txXfrm>
    </dsp:sp>
    <dsp:sp modelId="{996A4409-27F9-4900-8E3E-75C5261A86C4}">
      <dsp:nvSpPr>
        <dsp:cNvPr id="0" name=""/>
        <dsp:cNvSpPr/>
      </dsp:nvSpPr>
      <dsp:spPr>
        <a:xfrm>
          <a:off x="0" y="1568038"/>
          <a:ext cx="458932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11"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a:p>
          <a:pPr marL="228600" lvl="1" indent="-228600" algn="l" defTabSz="977900">
            <a:lnSpc>
              <a:spcPct val="90000"/>
            </a:lnSpc>
            <a:spcBef>
              <a:spcPct val="0"/>
            </a:spcBef>
            <a:spcAft>
              <a:spcPct val="20000"/>
            </a:spcAft>
            <a:buChar char="•"/>
          </a:pPr>
          <a:r>
            <a:rPr lang="en-US" sz="2200" b="1" kern="1200" dirty="0"/>
            <a:t>Parmesh Shah</a:t>
          </a:r>
          <a:r>
            <a:rPr lang="en-US" sz="2200" kern="1200" dirty="0"/>
            <a:t>, Global Lead, Rural Livelihoods and Jobs Global Solutions Group</a:t>
          </a:r>
        </a:p>
      </dsp:txBody>
      <dsp:txXfrm>
        <a:off x="0" y="1568038"/>
        <a:ext cx="4589328" cy="1391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E8B5E-E918-4035-A0DA-402040F5E84B}">
      <dsp:nvSpPr>
        <dsp:cNvPr id="0" name=""/>
        <dsp:cNvSpPr/>
      </dsp:nvSpPr>
      <dsp:spPr>
        <a:xfrm>
          <a:off x="0" y="163881"/>
          <a:ext cx="4589328"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Opening Remarks </a:t>
          </a:r>
          <a:endParaRPr lang="en-US" sz="2700" kern="1200" dirty="0"/>
        </a:p>
      </dsp:txBody>
      <dsp:txXfrm>
        <a:off x="31613" y="195494"/>
        <a:ext cx="4526102" cy="584369"/>
      </dsp:txXfrm>
    </dsp:sp>
    <dsp:sp modelId="{996A4409-27F9-4900-8E3E-75C5261A86C4}">
      <dsp:nvSpPr>
        <dsp:cNvPr id="0" name=""/>
        <dsp:cNvSpPr/>
      </dsp:nvSpPr>
      <dsp:spPr>
        <a:xfrm>
          <a:off x="0" y="811476"/>
          <a:ext cx="4589328"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1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kern="1200" dirty="0" err="1"/>
            <a:t>Doina</a:t>
          </a:r>
          <a:r>
            <a:rPr lang="en-US" sz="2100" b="1" kern="1200" dirty="0"/>
            <a:t> Petrescu</a:t>
          </a:r>
          <a:r>
            <a:rPr lang="en-US" sz="2100" kern="1200" dirty="0"/>
            <a:t>, Manager Operations, World Bank  </a:t>
          </a:r>
        </a:p>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r>
            <a:rPr lang="en-US" sz="2100" b="1" kern="1200" dirty="0"/>
            <a:t>Nigatu Bogale</a:t>
          </a:r>
          <a:r>
            <a:rPr lang="en-US" sz="2100" kern="1200" dirty="0"/>
            <a:t>, DRDIP National Coordinator, Ministry of Agriculture, Government of Ethiopia</a:t>
          </a:r>
        </a:p>
      </dsp:txBody>
      <dsp:txXfrm>
        <a:off x="0" y="811476"/>
        <a:ext cx="4589328" cy="2012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C716B-F36A-4DCD-A8E5-A1FDBF65834A}">
      <dsp:nvSpPr>
        <dsp:cNvPr id="0" name=""/>
        <dsp:cNvSpPr/>
      </dsp:nvSpPr>
      <dsp:spPr>
        <a:xfrm>
          <a:off x="0" y="42070"/>
          <a:ext cx="4840010" cy="74353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Speakers: </a:t>
          </a:r>
          <a:endParaRPr lang="en-US" sz="3100" kern="1200"/>
        </a:p>
      </dsp:txBody>
      <dsp:txXfrm>
        <a:off x="36296" y="78366"/>
        <a:ext cx="4767418" cy="670943"/>
      </dsp:txXfrm>
    </dsp:sp>
    <dsp:sp modelId="{CFE156FC-36F6-4FED-A667-2724028F7D6B}">
      <dsp:nvSpPr>
        <dsp:cNvPr id="0" name=""/>
        <dsp:cNvSpPr/>
      </dsp:nvSpPr>
      <dsp:spPr>
        <a:xfrm>
          <a:off x="0" y="785605"/>
          <a:ext cx="4840010" cy="301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effectLst/>
            </a:rPr>
            <a:t>Matthew Stephens</a:t>
          </a:r>
          <a:r>
            <a:rPr lang="en-US" sz="2400" kern="1200" dirty="0">
              <a:effectLst/>
            </a:rPr>
            <a:t>, Senior Social Development Specialist, TTL Ethiopia LED Pilot</a:t>
          </a: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b="1" kern="1200" dirty="0">
              <a:effectLst/>
            </a:rPr>
            <a:t>Ashutosh Raina</a:t>
          </a:r>
          <a:r>
            <a:rPr lang="en-US" sz="2400" kern="1200" dirty="0">
              <a:effectLst/>
            </a:rPr>
            <a:t>, Social Development Specialist, Co-TTL, Ethiopia LED Pilot </a:t>
          </a:r>
        </a:p>
        <a:p>
          <a:pPr marL="228600" lvl="1" indent="-228600" algn="l" defTabSz="1066800">
            <a:lnSpc>
              <a:spcPct val="90000"/>
            </a:lnSpc>
            <a:spcBef>
              <a:spcPct val="0"/>
            </a:spcBef>
            <a:spcAft>
              <a:spcPct val="20000"/>
            </a:spcAft>
            <a:buChar char="•"/>
          </a:pPr>
          <a:endParaRPr lang="en-US" sz="2400" kern="1200" dirty="0"/>
        </a:p>
      </dsp:txBody>
      <dsp:txXfrm>
        <a:off x="0" y="785605"/>
        <a:ext cx="4840010" cy="3015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88426-83A7-42AA-A884-1F48E65EE0CD}">
      <dsp:nvSpPr>
        <dsp:cNvPr id="0" name=""/>
        <dsp:cNvSpPr/>
      </dsp:nvSpPr>
      <dsp:spPr>
        <a:xfrm>
          <a:off x="0" y="564545"/>
          <a:ext cx="6549737"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Objective: </a:t>
          </a:r>
          <a:r>
            <a:rPr lang="en-US" sz="1600" kern="1200" dirty="0"/>
            <a:t>To build the capacity of the Woreda government to pilot a local economic development (LED) approach in one refugee-hosting </a:t>
          </a:r>
          <a:r>
            <a:rPr lang="en-US" sz="1600" i="0" kern="1200" dirty="0"/>
            <a:t>woreda</a:t>
          </a:r>
          <a:r>
            <a:rPr lang="en-US" sz="1600" kern="1200" dirty="0"/>
            <a:t> to improve coordination among LED actors to provide more comprehensive livelihood support to communities. </a:t>
          </a:r>
        </a:p>
      </dsp:txBody>
      <dsp:txXfrm>
        <a:off x="59399" y="623944"/>
        <a:ext cx="6430939" cy="1098002"/>
      </dsp:txXfrm>
    </dsp:sp>
    <dsp:sp modelId="{5D8B356A-B8D2-4F68-8875-14346943EFAD}">
      <dsp:nvSpPr>
        <dsp:cNvPr id="0" name=""/>
        <dsp:cNvSpPr/>
      </dsp:nvSpPr>
      <dsp:spPr>
        <a:xfrm>
          <a:off x="0" y="1968545"/>
          <a:ext cx="6549737"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Pilot Duration: </a:t>
          </a:r>
          <a:r>
            <a:rPr lang="en-US" sz="1600" kern="1200" dirty="0"/>
            <a:t>February 2023 to December 2024 </a:t>
          </a:r>
        </a:p>
      </dsp:txBody>
      <dsp:txXfrm>
        <a:off x="59399" y="2027944"/>
        <a:ext cx="6430939" cy="1098002"/>
      </dsp:txXfrm>
    </dsp:sp>
    <dsp:sp modelId="{E20ECFC4-55DC-4840-9099-1A43B46331FF}">
      <dsp:nvSpPr>
        <dsp:cNvPr id="0" name=""/>
        <dsp:cNvSpPr/>
      </dsp:nvSpPr>
      <dsp:spPr>
        <a:xfrm>
          <a:off x="0" y="3372545"/>
          <a:ext cx="6549737"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Pilot Woreda: </a:t>
          </a:r>
          <a:r>
            <a:rPr lang="en-US" sz="1600" b="0" i="0" kern="1200" baseline="0" dirty="0" err="1"/>
            <a:t>Kebribeyah</a:t>
          </a:r>
          <a:r>
            <a:rPr lang="en-US" sz="1600" kern="1200" dirty="0"/>
            <a:t> </a:t>
          </a:r>
        </a:p>
      </dsp:txBody>
      <dsp:txXfrm>
        <a:off x="59399" y="3431944"/>
        <a:ext cx="6430939"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D1815-BF03-4AD6-9F8C-323FF19673DD}">
      <dsp:nvSpPr>
        <dsp:cNvPr id="0" name=""/>
        <dsp:cNvSpPr/>
      </dsp:nvSpPr>
      <dsp:spPr>
        <a:xfrm>
          <a:off x="31615" y="181050"/>
          <a:ext cx="10901793" cy="1587716"/>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2050" numCol="1" spcCol="1270" anchor="ctr" anchorCtr="0">
          <a:noAutofit/>
        </a:bodyPr>
        <a:lstStyle/>
        <a:p>
          <a:pPr marL="0" lvl="0" indent="0" algn="l" defTabSz="800100">
            <a:lnSpc>
              <a:spcPct val="90000"/>
            </a:lnSpc>
            <a:spcBef>
              <a:spcPct val="0"/>
            </a:spcBef>
            <a:spcAft>
              <a:spcPct val="35000"/>
            </a:spcAft>
            <a:buNone/>
          </a:pPr>
          <a:r>
            <a:rPr lang="en-US" sz="1800" b="1" kern="1200" dirty="0"/>
            <a:t>a) Create an enabling environment for coordination of an inclusive LED ecosystem approach at the </a:t>
          </a:r>
          <a:br>
            <a:rPr lang="en-US" sz="1800" b="1" kern="1200" dirty="0"/>
          </a:br>
          <a:r>
            <a:rPr lang="en-US" sz="1800" b="1" kern="1200" dirty="0"/>
            <a:t>Woreda Level  </a:t>
          </a:r>
        </a:p>
      </dsp:txBody>
      <dsp:txXfrm>
        <a:off x="31615" y="577979"/>
        <a:ext cx="10504864" cy="793858"/>
      </dsp:txXfrm>
    </dsp:sp>
    <dsp:sp modelId="{38ACC486-E6C2-44E6-AB10-FB5F53A8B329}">
      <dsp:nvSpPr>
        <dsp:cNvPr id="0" name=""/>
        <dsp:cNvSpPr/>
      </dsp:nvSpPr>
      <dsp:spPr>
        <a:xfrm>
          <a:off x="39237" y="1380056"/>
          <a:ext cx="3279248" cy="411952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b="0" kern="1200" dirty="0"/>
            <a:t>•Carry out LED stakeholder mapping and analysis </a:t>
          </a:r>
        </a:p>
        <a:p>
          <a:pPr marL="0" lvl="0" indent="0" algn="l" defTabSz="577850">
            <a:lnSpc>
              <a:spcPct val="90000"/>
            </a:lnSpc>
            <a:spcBef>
              <a:spcPct val="0"/>
            </a:spcBef>
            <a:spcAft>
              <a:spcPct val="35000"/>
            </a:spcAft>
            <a:buFont typeface="Arial" panose="020B0604020202020204" pitchFamily="34" charset="0"/>
            <a:buNone/>
          </a:pPr>
          <a:endParaRPr lang="en-US" sz="1300" b="0" kern="1200" dirty="0"/>
        </a:p>
        <a:p>
          <a:pPr marL="0" lvl="0" indent="0" algn="l" defTabSz="577850">
            <a:lnSpc>
              <a:spcPct val="90000"/>
            </a:lnSpc>
            <a:spcBef>
              <a:spcPct val="0"/>
            </a:spcBef>
            <a:spcAft>
              <a:spcPct val="35000"/>
            </a:spcAft>
            <a:buFont typeface="Arial" panose="020B0604020202020204" pitchFamily="34" charset="0"/>
            <a:buNone/>
          </a:pPr>
          <a:r>
            <a:rPr lang="en-US" sz="1300" b="0" kern="1200" dirty="0"/>
            <a:t>•Build LED public-private partnership platform and strengthen LED coordination</a:t>
          </a:r>
        </a:p>
        <a:p>
          <a:pPr marL="0" lvl="0" indent="0" algn="l" defTabSz="577850">
            <a:lnSpc>
              <a:spcPct val="90000"/>
            </a:lnSpc>
            <a:spcBef>
              <a:spcPct val="0"/>
            </a:spcBef>
            <a:spcAft>
              <a:spcPct val="35000"/>
            </a:spcAft>
            <a:buFont typeface="Arial" panose="020B0604020202020204" pitchFamily="34" charset="0"/>
            <a:buNone/>
          </a:pPr>
          <a:endParaRPr lang="en-US" sz="1300" b="0" kern="1200" dirty="0"/>
        </a:p>
        <a:p>
          <a:pPr marL="0" lvl="0" indent="0" algn="l" defTabSz="577850">
            <a:lnSpc>
              <a:spcPct val="90000"/>
            </a:lnSpc>
            <a:spcBef>
              <a:spcPct val="0"/>
            </a:spcBef>
            <a:spcAft>
              <a:spcPct val="35000"/>
            </a:spcAft>
            <a:buFont typeface="Arial" panose="020B0604020202020204" pitchFamily="34" charset="0"/>
            <a:buNone/>
          </a:pPr>
          <a:r>
            <a:rPr lang="en-US" sz="1300" b="0" kern="1200" dirty="0"/>
            <a:t>•Strengthen the capacities at the Woreda for effective LED governance, public-private partnerships, and integrated LED planning</a:t>
          </a:r>
        </a:p>
        <a:p>
          <a:pPr marL="0" lvl="0" indent="0" algn="l" defTabSz="577850">
            <a:lnSpc>
              <a:spcPct val="90000"/>
            </a:lnSpc>
            <a:spcBef>
              <a:spcPct val="0"/>
            </a:spcBef>
            <a:spcAft>
              <a:spcPct val="35000"/>
            </a:spcAft>
            <a:buFont typeface="Arial" panose="020B0604020202020204" pitchFamily="34" charset="0"/>
            <a:buNone/>
          </a:pPr>
          <a:endParaRPr lang="en-US" sz="1300" b="0" kern="1200" dirty="0"/>
        </a:p>
        <a:p>
          <a:pPr marL="0" lvl="0" indent="0" algn="l" defTabSz="577850">
            <a:lnSpc>
              <a:spcPct val="90000"/>
            </a:lnSpc>
            <a:spcBef>
              <a:spcPct val="0"/>
            </a:spcBef>
            <a:spcAft>
              <a:spcPct val="35000"/>
            </a:spcAft>
            <a:buFont typeface="Arial" panose="020B0604020202020204" pitchFamily="34" charset="0"/>
            <a:buNone/>
          </a:pPr>
          <a:r>
            <a:rPr lang="en-US" sz="1300" b="0" kern="1200" dirty="0"/>
            <a:t>•Develop Woreda LED strategy and action plan and incorporate in Woreda Development Plans </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a:p>
      </dsp:txBody>
      <dsp:txXfrm>
        <a:off x="39237" y="1380056"/>
        <a:ext cx="3279248" cy="4119529"/>
      </dsp:txXfrm>
    </dsp:sp>
    <dsp:sp modelId="{28B6A508-97E3-476B-926A-335AC9DB64FB}">
      <dsp:nvSpPr>
        <dsp:cNvPr id="0" name=""/>
        <dsp:cNvSpPr/>
      </dsp:nvSpPr>
      <dsp:spPr>
        <a:xfrm>
          <a:off x="3420982" y="665071"/>
          <a:ext cx="7544041" cy="1906593"/>
        </a:xfrm>
        <a:prstGeom prst="rightArrow">
          <a:avLst>
            <a:gd name="adj1" fmla="val 50000"/>
            <a:gd name="adj2" fmla="val 5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52050" numCol="1" spcCol="1270" anchor="ctr" anchorCtr="0">
          <a:noAutofit/>
        </a:bodyPr>
        <a:lstStyle/>
        <a:p>
          <a:pPr marL="0" lvl="0" indent="0" algn="l"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r>
            <a:rPr lang="en-US" sz="1600" b="1" kern="1200" dirty="0"/>
            <a:t>b) Strengthen Woreda LED implementation architecture and last-mile service </a:t>
          </a:r>
        </a:p>
        <a:p>
          <a:pPr marL="0" lvl="0" indent="0" algn="l" defTabSz="622300">
            <a:lnSpc>
              <a:spcPct val="90000"/>
            </a:lnSpc>
            <a:spcBef>
              <a:spcPct val="0"/>
            </a:spcBef>
            <a:spcAft>
              <a:spcPct val="35000"/>
            </a:spcAft>
            <a:buNone/>
          </a:pPr>
          <a:r>
            <a:rPr lang="en-US" sz="1600" b="1" kern="1200" dirty="0"/>
            <a:t>delivery capacity through a partnership approach (Leveraging on DRDIP and other similar existing programs)</a:t>
          </a:r>
        </a:p>
      </dsp:txBody>
      <dsp:txXfrm>
        <a:off x="3420982" y="1141719"/>
        <a:ext cx="7067393" cy="953297"/>
      </dsp:txXfrm>
    </dsp:sp>
    <dsp:sp modelId="{7BB4FC6A-BAFA-4D6F-97CF-1F64D002BC62}">
      <dsp:nvSpPr>
        <dsp:cNvPr id="0" name=""/>
        <dsp:cNvSpPr/>
      </dsp:nvSpPr>
      <dsp:spPr>
        <a:xfrm>
          <a:off x="3427444" y="2134788"/>
          <a:ext cx="3357752" cy="3401081"/>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 Support aggregation of existing cooperatives/community/livelihoods groups</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None/>
          </a:pPr>
          <a:r>
            <a:rPr lang="en-US" sz="1300" b="0" kern="1200" dirty="0"/>
            <a:t> • Greater emphasis on financial empowerment and linkages to financial institutions  </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Font typeface="Arial" panose="020B0604020202020204" pitchFamily="34" charset="0"/>
            <a:buNone/>
          </a:pPr>
          <a:r>
            <a:rPr lang="en-US" sz="1300" b="0" kern="1200" dirty="0"/>
            <a:t>• Strengthen linkages with markets and private sector </a:t>
          </a:r>
        </a:p>
        <a:p>
          <a:pPr marL="0" lvl="0" indent="0" algn="l" defTabSz="577850">
            <a:lnSpc>
              <a:spcPct val="90000"/>
            </a:lnSpc>
            <a:spcBef>
              <a:spcPct val="0"/>
            </a:spcBef>
            <a:spcAft>
              <a:spcPct val="35000"/>
            </a:spcAft>
            <a:buFont typeface="Arial" panose="020B0604020202020204" pitchFamily="34" charset="0"/>
            <a:buNone/>
          </a:pPr>
          <a:endParaRPr lang="en-US" sz="1300" b="0" kern="1200" dirty="0"/>
        </a:p>
        <a:p>
          <a:pPr marL="0" lvl="0" indent="0" algn="l" defTabSz="577850">
            <a:lnSpc>
              <a:spcPct val="90000"/>
            </a:lnSpc>
            <a:spcBef>
              <a:spcPct val="0"/>
            </a:spcBef>
            <a:spcAft>
              <a:spcPct val="35000"/>
            </a:spcAft>
            <a:buNone/>
          </a:pPr>
          <a:r>
            <a:rPr lang="en-US" sz="1300" b="0" kern="1200" dirty="0"/>
            <a:t>• Support linkages with social enterprises and digital service providers</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None/>
          </a:pPr>
          <a:r>
            <a:rPr lang="en-US" sz="1300" b="0" kern="1200" dirty="0"/>
            <a:t>•Promote linkages with complementary economic infrastructure. </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dirty="0"/>
        </a:p>
      </dsp:txBody>
      <dsp:txXfrm>
        <a:off x="3427444" y="2134788"/>
        <a:ext cx="3357752" cy="3401081"/>
      </dsp:txXfrm>
    </dsp:sp>
    <dsp:sp modelId="{FB367C81-B8C9-4F92-8051-7792A39514F0}">
      <dsp:nvSpPr>
        <dsp:cNvPr id="0" name=""/>
        <dsp:cNvSpPr/>
      </dsp:nvSpPr>
      <dsp:spPr>
        <a:xfrm>
          <a:off x="6778735" y="1488791"/>
          <a:ext cx="4186288" cy="2163152"/>
        </a:xfrm>
        <a:prstGeom prst="rightArrow">
          <a:avLst>
            <a:gd name="adj1" fmla="val 50000"/>
            <a:gd name="adj2" fmla="val 5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52050" numCol="1" spcCol="1270" anchor="ctr" anchorCtr="0">
          <a:noAutofit/>
        </a:bodyPr>
        <a:lstStyle/>
        <a:p>
          <a:pPr marL="0" lvl="0" indent="0" algn="l" defTabSz="711200">
            <a:lnSpc>
              <a:spcPct val="90000"/>
            </a:lnSpc>
            <a:spcBef>
              <a:spcPct val="0"/>
            </a:spcBef>
            <a:spcAft>
              <a:spcPct val="35000"/>
            </a:spcAft>
            <a:buNone/>
          </a:pPr>
          <a:r>
            <a:rPr lang="en-US" sz="1600" b="1" kern="1200" dirty="0"/>
            <a:t>c) Monitoring, Knowledge Management and Learning at the Woreda level </a:t>
          </a:r>
        </a:p>
      </dsp:txBody>
      <dsp:txXfrm>
        <a:off x="6778735" y="2029579"/>
        <a:ext cx="3645500" cy="1081576"/>
      </dsp:txXfrm>
    </dsp:sp>
    <dsp:sp modelId="{365F9FD8-ED02-4E0F-9491-C5C32D0C5DC4}">
      <dsp:nvSpPr>
        <dsp:cNvPr id="0" name=""/>
        <dsp:cNvSpPr/>
      </dsp:nvSpPr>
      <dsp:spPr>
        <a:xfrm>
          <a:off x="6823273" y="3180612"/>
          <a:ext cx="3357752" cy="2355257"/>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 Monitor the performance and impacts of LED pilot activities </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None/>
          </a:pPr>
          <a:r>
            <a:rPr lang="en-US" sz="1300" b="0" kern="1200" dirty="0"/>
            <a:t>• Document operational learning and processes throughout the pilot and develop an LED operational toolkit. </a:t>
          </a:r>
        </a:p>
        <a:p>
          <a:pPr marL="0" lvl="0" indent="0" algn="l" defTabSz="577850">
            <a:lnSpc>
              <a:spcPct val="90000"/>
            </a:lnSpc>
            <a:spcBef>
              <a:spcPct val="0"/>
            </a:spcBef>
            <a:spcAft>
              <a:spcPct val="35000"/>
            </a:spcAft>
            <a:buNone/>
          </a:pPr>
          <a:endParaRPr lang="en-US" sz="1300" b="0" kern="1200" dirty="0"/>
        </a:p>
        <a:p>
          <a:pPr marL="0" lvl="0" indent="0" algn="l" defTabSz="577850">
            <a:lnSpc>
              <a:spcPct val="90000"/>
            </a:lnSpc>
            <a:spcBef>
              <a:spcPct val="0"/>
            </a:spcBef>
            <a:spcAft>
              <a:spcPct val="35000"/>
            </a:spcAft>
            <a:buNone/>
          </a:pPr>
          <a:r>
            <a:rPr lang="en-US" sz="1300" b="0" kern="1200" dirty="0"/>
            <a:t>• Organize knowledge sharing events and support peer to peer learning </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a:p>
        <a:p>
          <a:pPr marL="0" lvl="0" indent="0" algn="l" defTabSz="622300">
            <a:lnSpc>
              <a:spcPct val="90000"/>
            </a:lnSpc>
            <a:spcBef>
              <a:spcPct val="0"/>
            </a:spcBef>
            <a:spcAft>
              <a:spcPct val="35000"/>
            </a:spcAft>
            <a:buNone/>
          </a:pPr>
          <a:endParaRPr lang="en-US" sz="1400" kern="1200" dirty="0"/>
        </a:p>
      </dsp:txBody>
      <dsp:txXfrm>
        <a:off x="6823273" y="3180612"/>
        <a:ext cx="3357752" cy="2355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4CAE3-958C-41E1-B226-1735C8ABEA0D}">
      <dsp:nvSpPr>
        <dsp:cNvPr id="0" name=""/>
        <dsp:cNvSpPr/>
      </dsp:nvSpPr>
      <dsp:spPr>
        <a:xfrm rot="5400000">
          <a:off x="5119291" y="-456018"/>
          <a:ext cx="5003781" cy="7172877"/>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Improved coordination among LED partners and initiatives </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Increase in the number of public-private partnerships linking communities to market, private sector, financial institutions, and digital services in target areas</a:t>
          </a:r>
          <a:endParaRPr lang="en-US" sz="1600" kern="1200" dirty="0"/>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Improvements in last-mile LED service delivery in target areas </a:t>
          </a:r>
          <a:endParaRPr lang="en-US" sz="1600" kern="1200" dirty="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Increase in access to finance through financial institutions in target communities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Increase in the density of nano or microenterprises in target areas</a:t>
          </a:r>
          <a:endParaRPr lang="en-US" sz="1600" kern="1200" dirty="0"/>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Increase in job opportunities in target areas  </a:t>
          </a:r>
          <a:endParaRPr lang="en-US" sz="1600" kern="1200" dirty="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Increase in participation of women in economic activities in target areas </a:t>
          </a:r>
          <a:endParaRPr lang="en-US" sz="1600" kern="1200" dirty="0"/>
        </a:p>
      </dsp:txBody>
      <dsp:txXfrm rot="-5400000">
        <a:off x="4034743" y="872794"/>
        <a:ext cx="6928613" cy="4515253"/>
      </dsp:txXfrm>
    </dsp:sp>
    <dsp:sp modelId="{152E9C00-FB16-4FAF-B912-2D89C03267C4}">
      <dsp:nvSpPr>
        <dsp:cNvPr id="0" name=""/>
        <dsp:cNvSpPr/>
      </dsp:nvSpPr>
      <dsp:spPr>
        <a:xfrm>
          <a:off x="0" y="3057"/>
          <a:ext cx="4034743" cy="625472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Expected Results: </a:t>
          </a:r>
        </a:p>
        <a:p>
          <a:pPr marL="0" lvl="0" indent="0" algn="ctr" defTabSz="1244600">
            <a:lnSpc>
              <a:spcPct val="90000"/>
            </a:lnSpc>
            <a:spcBef>
              <a:spcPct val="0"/>
            </a:spcBef>
            <a:spcAft>
              <a:spcPct val="35000"/>
            </a:spcAft>
            <a:buNone/>
          </a:pPr>
          <a:r>
            <a:rPr lang="en-US" sz="2800" kern="1200" dirty="0"/>
            <a:t>The anticipated impact after the pilot period: </a:t>
          </a:r>
        </a:p>
      </dsp:txBody>
      <dsp:txXfrm>
        <a:off x="196960" y="200017"/>
        <a:ext cx="3640823" cy="5860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5A85F-0E7D-40A3-9363-406AF465F28F}"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BD9DA-4911-4C3E-9DEE-7E9F404BD563}" type="slidenum">
              <a:rPr lang="en-US" smtClean="0"/>
              <a:t>‹#›</a:t>
            </a:fld>
            <a:endParaRPr lang="en-US"/>
          </a:p>
        </p:txBody>
      </p:sp>
    </p:spTree>
    <p:extLst>
      <p:ext uri="{BB962C8B-B14F-4D97-AF65-F5344CB8AC3E}">
        <p14:creationId xmlns:p14="http://schemas.microsoft.com/office/powerpoint/2010/main" val="164806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D9DA-4911-4C3E-9DEE-7E9F404BD563}" type="slidenum">
              <a:rPr lang="en-US" smtClean="0"/>
              <a:t>1</a:t>
            </a:fld>
            <a:endParaRPr lang="en-US"/>
          </a:p>
        </p:txBody>
      </p:sp>
    </p:spTree>
    <p:extLst>
      <p:ext uri="{BB962C8B-B14F-4D97-AF65-F5344CB8AC3E}">
        <p14:creationId xmlns:p14="http://schemas.microsoft.com/office/powerpoint/2010/main" val="204566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D9DA-4911-4C3E-9DEE-7E9F404BD563}" type="slidenum">
              <a:rPr lang="en-US" smtClean="0"/>
              <a:t>2</a:t>
            </a:fld>
            <a:endParaRPr lang="en-US"/>
          </a:p>
        </p:txBody>
      </p:sp>
    </p:spTree>
    <p:extLst>
      <p:ext uri="{BB962C8B-B14F-4D97-AF65-F5344CB8AC3E}">
        <p14:creationId xmlns:p14="http://schemas.microsoft.com/office/powerpoint/2010/main" val="242372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D9DA-4911-4C3E-9DEE-7E9F404BD563}" type="slidenum">
              <a:rPr lang="en-US" smtClean="0"/>
              <a:t>4</a:t>
            </a:fld>
            <a:endParaRPr lang="en-US"/>
          </a:p>
        </p:txBody>
      </p:sp>
    </p:spTree>
    <p:extLst>
      <p:ext uri="{BB962C8B-B14F-4D97-AF65-F5344CB8AC3E}">
        <p14:creationId xmlns:p14="http://schemas.microsoft.com/office/powerpoint/2010/main" val="401967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D9DA-4911-4C3E-9DEE-7E9F404BD563}" type="slidenum">
              <a:rPr lang="en-US" smtClean="0"/>
              <a:t>6</a:t>
            </a:fld>
            <a:endParaRPr lang="en-US"/>
          </a:p>
        </p:txBody>
      </p:sp>
    </p:spTree>
    <p:extLst>
      <p:ext uri="{BB962C8B-B14F-4D97-AF65-F5344CB8AC3E}">
        <p14:creationId xmlns:p14="http://schemas.microsoft.com/office/powerpoint/2010/main" val="194098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D9DA-4911-4C3E-9DEE-7E9F404BD563}" type="slidenum">
              <a:rPr lang="en-US" smtClean="0"/>
              <a:t>13</a:t>
            </a:fld>
            <a:endParaRPr lang="en-US"/>
          </a:p>
        </p:txBody>
      </p:sp>
    </p:spTree>
    <p:extLst>
      <p:ext uri="{BB962C8B-B14F-4D97-AF65-F5344CB8AC3E}">
        <p14:creationId xmlns:p14="http://schemas.microsoft.com/office/powerpoint/2010/main" val="20752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C635-9A61-45C0-B955-6AA65A29B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CB2E8-1C6C-4EF4-ABB4-C6A005F78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439CB-0140-43BD-9690-12E2D03BA6AE}"/>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294438B8-6DC0-4A60-AA18-6610266CA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EF5C9-AF85-407A-A93C-4AEF3A3541E3}"/>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211695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50C8-F9AF-47C9-AB61-5961287056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0A133-2FA3-4621-84B8-90002306A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C6916-F300-49A7-9F76-B4DC745E1CED}"/>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31E7C864-1022-4072-BA30-54D850AFD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5A86E-08AD-4291-971C-38E18723F99E}"/>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306500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A0841B-BB59-4C31-9C10-488B4A9294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C9E495-51BA-413A-91CE-5805B2AE5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A0DE3-EEDB-4539-9676-1220762D6545}"/>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166D8B67-FD61-434E-A819-6024F61E2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8E08-954A-4CC7-B17B-C1B5030EEBFA}"/>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62155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79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D208-ED94-4DB9-BF31-5E1685F5A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57D5E-3C13-4007-BD97-CA85F9D393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02E52-28E9-4BF9-B337-939E0DA7E74D}"/>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3F256800-9A75-47A7-8FC3-D342C7AD5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761EB-B5B5-458F-8331-DE2BE125544A}"/>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14226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CE39-7CB5-49BB-BFEF-5A2111C15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73261-CFC8-4D77-BC18-425951ABE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B2209-EE73-4EDB-A324-970D40ABB2AF}"/>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E17A2BCA-28E9-4D01-968A-CE7E15524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EBE0-C918-4F18-86C0-7470827F7407}"/>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202192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C84C-CC70-430C-9685-05A31F21E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42F32E-808A-47A9-A8B2-2A6677427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D552-A87D-4449-9188-5FF53E2BF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338141-3B37-4312-B73E-B75DD28F45E6}"/>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6" name="Footer Placeholder 5">
            <a:extLst>
              <a:ext uri="{FF2B5EF4-FFF2-40B4-BE49-F238E27FC236}">
                <a16:creationId xmlns:a16="http://schemas.microsoft.com/office/drawing/2014/main" id="{1F173B66-DECF-48CE-BD30-690606818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71DAE-3325-4610-8024-1C48DAC8FD34}"/>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362770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30A7-7A70-44B8-85D1-1E9D5A92A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626960-6208-4D9C-8211-4258A1D5C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EC121-672E-4983-97DE-8EEBF9092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10629-8CFD-4FED-9996-1E16D0F43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28442D-9E51-4D5A-9515-FBA50441C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4BCE5B-21D3-43B0-9439-0CB98BC0795B}"/>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8" name="Footer Placeholder 7">
            <a:extLst>
              <a:ext uri="{FF2B5EF4-FFF2-40B4-BE49-F238E27FC236}">
                <a16:creationId xmlns:a16="http://schemas.microsoft.com/office/drawing/2014/main" id="{9121C819-A8C4-4854-B3C1-FB06C44A47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457DF-383D-4580-B81A-77550727CB65}"/>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322201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96D2-1593-4B0C-AEA4-8DC761058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860A8E-26D3-4E89-B704-E5C8FAFF94C5}"/>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4" name="Footer Placeholder 3">
            <a:extLst>
              <a:ext uri="{FF2B5EF4-FFF2-40B4-BE49-F238E27FC236}">
                <a16:creationId xmlns:a16="http://schemas.microsoft.com/office/drawing/2014/main" id="{44FA8964-C51C-4818-878F-78C7BD407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55B3F-0283-4BF3-B434-D77697F55255}"/>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13285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89FF8-A036-4E5B-AD3C-2838D5BAFC8D}"/>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3" name="Footer Placeholder 2">
            <a:extLst>
              <a:ext uri="{FF2B5EF4-FFF2-40B4-BE49-F238E27FC236}">
                <a16:creationId xmlns:a16="http://schemas.microsoft.com/office/drawing/2014/main" id="{9B665F75-7064-4420-9612-2F888F3129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5368A3-0A11-4567-86BF-8D54DEC10550}"/>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12152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FC88-71E9-4169-ACEC-06F0BF7D0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AC6DA-A62E-4CD1-B3DA-A3AEE908D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AEB815-10F4-4CF5-8B0C-AB539E5E6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09DA9-101C-44AB-9E0C-0ABBD8794631}"/>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6" name="Footer Placeholder 5">
            <a:extLst>
              <a:ext uri="{FF2B5EF4-FFF2-40B4-BE49-F238E27FC236}">
                <a16:creationId xmlns:a16="http://schemas.microsoft.com/office/drawing/2014/main" id="{2B0BD702-A97B-42F2-9550-B81E59082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17709-C854-41DD-8831-7B733BE31D6F}"/>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150115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FFC3-BF06-4DB3-92FA-F90B0B18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D9B34-33F1-4F28-A220-291091266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4E03D-91A8-4C2C-8E4B-218E505AD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33EA7-7F60-4A62-82E6-E6CEA4285BCC}"/>
              </a:ext>
            </a:extLst>
          </p:cNvPr>
          <p:cNvSpPr>
            <a:spLocks noGrp="1"/>
          </p:cNvSpPr>
          <p:nvPr>
            <p:ph type="dt" sz="half" idx="10"/>
          </p:nvPr>
        </p:nvSpPr>
        <p:spPr/>
        <p:txBody>
          <a:bodyPr/>
          <a:lstStyle/>
          <a:p>
            <a:fld id="{17A026EB-2263-487F-81CB-404FA11E7D25}" type="datetimeFigureOut">
              <a:rPr lang="en-US" smtClean="0"/>
              <a:t>5/15/2023</a:t>
            </a:fld>
            <a:endParaRPr lang="en-US"/>
          </a:p>
        </p:txBody>
      </p:sp>
      <p:sp>
        <p:nvSpPr>
          <p:cNvPr id="6" name="Footer Placeholder 5">
            <a:extLst>
              <a:ext uri="{FF2B5EF4-FFF2-40B4-BE49-F238E27FC236}">
                <a16:creationId xmlns:a16="http://schemas.microsoft.com/office/drawing/2014/main" id="{8A4D14D8-1C35-42D9-88E6-DCE7F1A2F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7722A-A3D7-4E9B-B41E-4DC47D037243}"/>
              </a:ext>
            </a:extLst>
          </p:cNvPr>
          <p:cNvSpPr>
            <a:spLocks noGrp="1"/>
          </p:cNvSpPr>
          <p:nvPr>
            <p:ph type="sldNum" sz="quarter" idx="12"/>
          </p:nvPr>
        </p:nvSpPr>
        <p:spPr/>
        <p:txBody>
          <a:bodyPr/>
          <a:lstStyle/>
          <a:p>
            <a:fld id="{10686CE1-82CE-4A34-A544-699319E03F72}" type="slidenum">
              <a:rPr lang="en-US" smtClean="0"/>
              <a:t>‹#›</a:t>
            </a:fld>
            <a:endParaRPr lang="en-US"/>
          </a:p>
        </p:txBody>
      </p:sp>
    </p:spTree>
    <p:extLst>
      <p:ext uri="{BB962C8B-B14F-4D97-AF65-F5344CB8AC3E}">
        <p14:creationId xmlns:p14="http://schemas.microsoft.com/office/powerpoint/2010/main" val="29596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1C449-CCE6-4557-BA35-83D3BCA2F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CA99AC-76D2-4F77-8D43-9D26C77DC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EC3F7-616F-4BE8-9A11-C9717A6CE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026EB-2263-487F-81CB-404FA11E7D25}" type="datetimeFigureOut">
              <a:rPr lang="en-US" smtClean="0"/>
              <a:t>5/15/2023</a:t>
            </a:fld>
            <a:endParaRPr lang="en-US"/>
          </a:p>
        </p:txBody>
      </p:sp>
      <p:sp>
        <p:nvSpPr>
          <p:cNvPr id="5" name="Footer Placeholder 4">
            <a:extLst>
              <a:ext uri="{FF2B5EF4-FFF2-40B4-BE49-F238E27FC236}">
                <a16:creationId xmlns:a16="http://schemas.microsoft.com/office/drawing/2014/main" id="{586EEF53-53DC-486F-9B57-3D464BFE6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26D8E-44EB-4834-8295-90564FA29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86CE1-82CE-4A34-A544-699319E03F72}" type="slidenum">
              <a:rPr lang="en-US" smtClean="0"/>
              <a:t>‹#›</a:t>
            </a:fld>
            <a:endParaRPr lang="en-US"/>
          </a:p>
        </p:txBody>
      </p:sp>
    </p:spTree>
    <p:extLst>
      <p:ext uri="{BB962C8B-B14F-4D97-AF65-F5344CB8AC3E}">
        <p14:creationId xmlns:p14="http://schemas.microsoft.com/office/powerpoint/2010/main" val="48835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ocuments1.worldbank.org/curated/en/099542502012336647/pdf/IDU035e72e170be7a0463e0b4510d0262cda9b53.pdf"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325A2C86-4E09-825E-BBD2-008CCD83D9A4}"/>
              </a:ext>
            </a:extLst>
          </p:cNvPr>
          <p:cNvGraphicFramePr>
            <a:graphicFrameLocks noGrp="1"/>
          </p:cNvGraphicFramePr>
          <p:nvPr>
            <p:extLst>
              <p:ext uri="{D42A27DB-BD31-4B8C-83A1-F6EECF244321}">
                <p14:modId xmlns:p14="http://schemas.microsoft.com/office/powerpoint/2010/main" val="3617199742"/>
              </p:ext>
            </p:extLst>
          </p:nvPr>
        </p:nvGraphicFramePr>
        <p:xfrm>
          <a:off x="1527209" y="914400"/>
          <a:ext cx="9061383" cy="4968821"/>
        </p:xfrm>
        <a:graphic>
          <a:graphicData uri="http://schemas.openxmlformats.org/drawingml/2006/table">
            <a:tbl>
              <a:tblPr firstRow="1" firstCol="1" bandRow="1">
                <a:tableStyleId>{9D7B26C5-4107-4FEC-AEDC-1716B250A1EF}</a:tableStyleId>
              </a:tblPr>
              <a:tblGrid>
                <a:gridCol w="9061383">
                  <a:extLst>
                    <a:ext uri="{9D8B030D-6E8A-4147-A177-3AD203B41FA5}">
                      <a16:colId xmlns:a16="http://schemas.microsoft.com/office/drawing/2014/main" val="4059179738"/>
                    </a:ext>
                  </a:extLst>
                </a:gridCol>
              </a:tblGrid>
              <a:tr h="1703414">
                <a:tc>
                  <a:txBody>
                    <a:bodyPr/>
                    <a:lstStyle/>
                    <a:p>
                      <a:pPr marL="210312" marR="0" algn="just" fontAlgn="t">
                        <a:spcBef>
                          <a:spcPts val="0"/>
                        </a:spcBef>
                        <a:spcAft>
                          <a:spcPts val="600"/>
                        </a:spcAft>
                      </a:pPr>
                      <a:r>
                        <a:rPr lang="en-US" sz="1700" b="1" kern="1200">
                          <a:solidFill>
                            <a:schemeClr val="tx1"/>
                          </a:solidFill>
                          <a:effectLst/>
                          <a:latin typeface="+mn-lt"/>
                          <a:ea typeface="+mn-ea"/>
                          <a:cs typeface="+mn-cs"/>
                        </a:rPr>
                        <a:t>Hosted by the World Bank’s Social Sustainability and Inclusion (SSI) Global Practice; Agriculture and Food (AGF) Global Practice; Community and Local Development Global Solutions Group (CLD GSG); Rural Livelihoods and Jobs Global Solutions Group; and Local Economic Development Knowledge Silo-Breaker (LED-KSB)</a:t>
                      </a:r>
                      <a:endParaRPr lang="en-US" sz="4100" b="1" i="0" u="none" strike="noStrike" cap="none" spc="0">
                        <a:solidFill>
                          <a:schemeClr val="tx1"/>
                        </a:solidFill>
                        <a:effectLst/>
                        <a:latin typeface="Arial" panose="020B0604020202020204" pitchFamily="34" charset="0"/>
                      </a:endParaRPr>
                    </a:p>
                  </a:txBody>
                  <a:tcPr marL="163341" marR="385983" marT="46669" marB="350016" anchor="b"/>
                </a:tc>
                <a:extLst>
                  <a:ext uri="{0D108BD9-81ED-4DB2-BD59-A6C34878D82A}">
                    <a16:rowId xmlns:a16="http://schemas.microsoft.com/office/drawing/2014/main" val="4133207270"/>
                  </a:ext>
                </a:extLst>
              </a:tr>
              <a:tr h="1364004">
                <a:tc>
                  <a:txBody>
                    <a:bodyPr/>
                    <a:lstStyle/>
                    <a:p>
                      <a:pPr marL="0" marR="0" algn="ctr" fontAlgn="ctr">
                        <a:spcBef>
                          <a:spcPts val="0"/>
                        </a:spcBef>
                        <a:spcAft>
                          <a:spcPts val="0"/>
                        </a:spcAft>
                      </a:pPr>
                      <a:r>
                        <a:rPr lang="en-US" sz="3100" b="1" u="none" strike="noStrike" cap="none" spc="0">
                          <a:solidFill>
                            <a:schemeClr val="accent1"/>
                          </a:solidFill>
                          <a:effectLst/>
                        </a:rPr>
                        <a:t>Ethiopia Local Economic Development Webinar</a:t>
                      </a:r>
                      <a:endParaRPr lang="en-US" sz="3100" b="1" i="0" u="none" strike="noStrike" cap="none" spc="0">
                        <a:solidFill>
                          <a:schemeClr val="accent1"/>
                        </a:solidFill>
                        <a:effectLst/>
                        <a:latin typeface="Arial" panose="020B0604020202020204" pitchFamily="34" charset="0"/>
                      </a:endParaRPr>
                    </a:p>
                  </a:txBody>
                  <a:tcPr marL="163341" marR="385983" marT="46669" marB="350016" anchor="ctr"/>
                </a:tc>
                <a:extLst>
                  <a:ext uri="{0D108BD9-81ED-4DB2-BD59-A6C34878D82A}">
                    <a16:rowId xmlns:a16="http://schemas.microsoft.com/office/drawing/2014/main" val="3666481410"/>
                  </a:ext>
                </a:extLst>
              </a:tr>
              <a:tr h="1901403">
                <a:tc>
                  <a:txBody>
                    <a:bodyPr/>
                    <a:lstStyle/>
                    <a:p>
                      <a:pPr marL="36576" marR="73152" algn="ctr" fontAlgn="ctr">
                        <a:spcBef>
                          <a:spcPts val="0"/>
                        </a:spcBef>
                        <a:spcAft>
                          <a:spcPts val="600"/>
                        </a:spcAft>
                      </a:pPr>
                      <a:r>
                        <a:rPr lang="en-US" sz="3100" b="1" u="none" strike="noStrike" cap="none" spc="0" dirty="0">
                          <a:solidFill>
                            <a:schemeClr val="tx1"/>
                          </a:solidFill>
                          <a:effectLst/>
                        </a:rPr>
                        <a:t>May 17, 2023</a:t>
                      </a:r>
                    </a:p>
                    <a:p>
                      <a:pPr marL="36576" marR="73152" algn="ctr" fontAlgn="ctr">
                        <a:spcBef>
                          <a:spcPts val="0"/>
                        </a:spcBef>
                        <a:spcAft>
                          <a:spcPts val="600"/>
                        </a:spcAft>
                      </a:pPr>
                      <a:r>
                        <a:rPr lang="en-US" sz="3100" b="1" u="none" strike="noStrike" cap="none" spc="0" dirty="0">
                          <a:solidFill>
                            <a:schemeClr val="tx1"/>
                          </a:solidFill>
                          <a:effectLst/>
                        </a:rPr>
                        <a:t>4:00 pm - 5:30 pm (Ethiopia time) </a:t>
                      </a:r>
                      <a:br>
                        <a:rPr lang="en-US" sz="3100" b="1" u="none" strike="noStrike" cap="none" spc="0" dirty="0">
                          <a:solidFill>
                            <a:schemeClr val="tx1"/>
                          </a:solidFill>
                          <a:effectLst/>
                        </a:rPr>
                      </a:br>
                      <a:r>
                        <a:rPr lang="en-US" sz="3100" b="1" u="none" strike="noStrike" cap="none" spc="0" dirty="0">
                          <a:solidFill>
                            <a:schemeClr val="tx1"/>
                          </a:solidFill>
                          <a:effectLst/>
                        </a:rPr>
                        <a:t>| 9:00 am -10:30 am (EST) </a:t>
                      </a:r>
                      <a:endParaRPr lang="en-US" sz="3100" b="1" i="0" u="none" strike="noStrike" cap="none" spc="0" dirty="0">
                        <a:solidFill>
                          <a:schemeClr val="tx1"/>
                        </a:solidFill>
                        <a:effectLst/>
                        <a:latin typeface="Arial" panose="020B0604020202020204" pitchFamily="34" charset="0"/>
                      </a:endParaRPr>
                    </a:p>
                  </a:txBody>
                  <a:tcPr marL="163341" marR="385983" marT="46669" marB="350016" anchor="ctr"/>
                </a:tc>
                <a:extLst>
                  <a:ext uri="{0D108BD9-81ED-4DB2-BD59-A6C34878D82A}">
                    <a16:rowId xmlns:a16="http://schemas.microsoft.com/office/drawing/2014/main" val="1050888507"/>
                  </a:ext>
                </a:extLst>
              </a:tr>
            </a:tbl>
          </a:graphicData>
        </a:graphic>
      </p:graphicFrame>
    </p:spTree>
    <p:extLst>
      <p:ext uri="{BB962C8B-B14F-4D97-AF65-F5344CB8AC3E}">
        <p14:creationId xmlns:p14="http://schemas.microsoft.com/office/powerpoint/2010/main" val="414357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F76C-7AC5-FA6C-3E6A-06A284697CB6}"/>
              </a:ext>
            </a:extLst>
          </p:cNvPr>
          <p:cNvSpPr>
            <a:spLocks noGrp="1"/>
          </p:cNvSpPr>
          <p:nvPr>
            <p:ph type="title"/>
          </p:nvPr>
        </p:nvSpPr>
        <p:spPr>
          <a:xfrm>
            <a:off x="838200" y="365126"/>
            <a:ext cx="10515600" cy="632402"/>
          </a:xfrm>
        </p:spPr>
        <p:txBody>
          <a:bodyPr>
            <a:normAutofit fontScale="90000"/>
          </a:bodyPr>
          <a:lstStyle/>
          <a:p>
            <a:pPr algn="ctr"/>
            <a:r>
              <a:rPr lang="en-US" b="1" dirty="0"/>
              <a:t>LED Pilot Focus Areas </a:t>
            </a:r>
          </a:p>
        </p:txBody>
      </p:sp>
      <p:graphicFrame>
        <p:nvGraphicFramePr>
          <p:cNvPr id="4" name="Content Placeholder 3">
            <a:extLst>
              <a:ext uri="{FF2B5EF4-FFF2-40B4-BE49-F238E27FC236}">
                <a16:creationId xmlns:a16="http://schemas.microsoft.com/office/drawing/2014/main" id="{55854AC0-9F46-AEEA-7E59-2A441C2DD2AF}"/>
              </a:ext>
            </a:extLst>
          </p:cNvPr>
          <p:cNvGraphicFramePr>
            <a:graphicFrameLocks noGrp="1"/>
          </p:cNvGraphicFramePr>
          <p:nvPr>
            <p:ph idx="1"/>
            <p:extLst>
              <p:ext uri="{D42A27DB-BD31-4B8C-83A1-F6EECF244321}">
                <p14:modId xmlns:p14="http://schemas.microsoft.com/office/powerpoint/2010/main" val="3616489983"/>
              </p:ext>
            </p:extLst>
          </p:nvPr>
        </p:nvGraphicFramePr>
        <p:xfrm>
          <a:off x="548833" y="732417"/>
          <a:ext cx="10965024" cy="5535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5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4">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F7CDF8A-76F9-641D-676C-32CAF4AA58A2}"/>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Expected outputs</a:t>
            </a:r>
          </a:p>
        </p:txBody>
      </p:sp>
      <p:sp>
        <p:nvSpPr>
          <p:cNvPr id="3" name="Content Placeholder 2">
            <a:extLst>
              <a:ext uri="{FF2B5EF4-FFF2-40B4-BE49-F238E27FC236}">
                <a16:creationId xmlns:a16="http://schemas.microsoft.com/office/drawing/2014/main" id="{7F2B3841-61F0-83BF-4312-DBA4DF1CBF07}"/>
              </a:ext>
            </a:extLst>
          </p:cNvPr>
          <p:cNvSpPr>
            <a:spLocks noGrp="1"/>
          </p:cNvSpPr>
          <p:nvPr>
            <p:ph idx="1"/>
          </p:nvPr>
        </p:nvSpPr>
        <p:spPr>
          <a:xfrm>
            <a:off x="6095999" y="882315"/>
            <a:ext cx="5254754" cy="5294647"/>
          </a:xfrm>
        </p:spPr>
        <p:txBody>
          <a:bodyPr>
            <a:normAutofit/>
          </a:bodyPr>
          <a:lstStyle/>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Training material on LED approach for Woreda governments</a:t>
            </a:r>
          </a:p>
          <a:p>
            <a:pPr marL="342900" marR="0" lvl="0" indent="-342900">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Note on Woreda LED stakeholder mapping and analysis</a:t>
            </a:r>
          </a:p>
          <a:p>
            <a:pPr marL="342900" marR="0" lvl="0" indent="-342900">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Note on Woreda LED strategy</a:t>
            </a:r>
          </a:p>
          <a:p>
            <a:pPr marL="342900" marR="0" lvl="0" indent="-342900">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LED operational toolkit to help replicate and scale up the approach in other Woreda</a:t>
            </a:r>
          </a:p>
          <a:p>
            <a:pPr marL="342900" marR="0" lvl="0" indent="-342900">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Lessons learned note</a:t>
            </a:r>
          </a:p>
          <a:p>
            <a:endParaRPr lang="en-US" sz="2200" dirty="0"/>
          </a:p>
        </p:txBody>
      </p:sp>
    </p:spTree>
    <p:extLst>
      <p:ext uri="{BB962C8B-B14F-4D97-AF65-F5344CB8AC3E}">
        <p14:creationId xmlns:p14="http://schemas.microsoft.com/office/powerpoint/2010/main" val="281157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55703A8C-4F5B-2BF7-13B5-9232C73F6766}"/>
              </a:ext>
            </a:extLst>
          </p:cNvPr>
          <p:cNvGraphicFramePr>
            <a:graphicFrameLocks noGrp="1"/>
          </p:cNvGraphicFramePr>
          <p:nvPr>
            <p:ph idx="1"/>
            <p:extLst>
              <p:ext uri="{D42A27DB-BD31-4B8C-83A1-F6EECF244321}">
                <p14:modId xmlns:p14="http://schemas.microsoft.com/office/powerpoint/2010/main" val="2396863654"/>
              </p:ext>
            </p:extLst>
          </p:nvPr>
        </p:nvGraphicFramePr>
        <p:xfrm>
          <a:off x="838199" y="261257"/>
          <a:ext cx="11207621" cy="626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5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4EAD42-DCB9-ADA1-FD64-2286BAFE09C2}"/>
              </a:ext>
            </a:extLst>
          </p:cNvPr>
          <p:cNvSpPr txBox="1"/>
          <p:nvPr/>
        </p:nvSpPr>
        <p:spPr>
          <a:xfrm>
            <a:off x="6513788" y="365126"/>
            <a:ext cx="4840010" cy="767936"/>
          </a:xfrm>
          <a:prstGeom prst="rect">
            <a:avLst/>
          </a:prstGeom>
        </p:spPr>
        <p:txBody>
          <a:bodyPr vert="horz" lIns="91440" tIns="45720" rIns="91440" bIns="45720" rtlCol="0" anchor="ctr">
            <a:normAutofit/>
          </a:bodyPr>
          <a:lstStyle/>
          <a:p>
            <a:pPr marR="68580">
              <a:lnSpc>
                <a:spcPct val="90000"/>
              </a:lnSpc>
              <a:spcBef>
                <a:spcPct val="0"/>
              </a:spcBef>
              <a:spcAft>
                <a:spcPts val="600"/>
              </a:spcAft>
            </a:pPr>
            <a:r>
              <a:rPr lang="en-US" sz="4400" b="1" dirty="0">
                <a:latin typeface="+mj-lt"/>
                <a:ea typeface="+mj-ea"/>
                <a:cs typeface="+mj-cs"/>
              </a:rPr>
              <a:t>Fireside Chat:  </a:t>
            </a:r>
          </a:p>
        </p:txBody>
      </p:sp>
      <p:pic>
        <p:nvPicPr>
          <p:cNvPr id="8" name="Picture 6">
            <a:extLst>
              <a:ext uri="{FF2B5EF4-FFF2-40B4-BE49-F238E27FC236}">
                <a16:creationId xmlns:a16="http://schemas.microsoft.com/office/drawing/2014/main" id="{6FB9D8AC-69B0-E210-50AF-A584229B2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66" r="25800"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5DE6AC-2241-44FD-AD55-0CB7092823CF}"/>
              </a:ext>
            </a:extLst>
          </p:cNvPr>
          <p:cNvSpPr>
            <a:spLocks noGrp="1"/>
          </p:cNvSpPr>
          <p:nvPr>
            <p:ph idx="4294967295"/>
          </p:nvPr>
        </p:nvSpPr>
        <p:spPr>
          <a:xfrm>
            <a:off x="6513788" y="1689652"/>
            <a:ext cx="4840010" cy="4803223"/>
          </a:xfrm>
        </p:spPr>
        <p:txBody>
          <a:bodyPr vert="horz" lIns="91440" tIns="45720" rIns="91440" bIns="45720" rtlCol="0">
            <a:normAutofit lnSpcReduction="10000"/>
          </a:bodyPr>
          <a:lstStyle/>
          <a:p>
            <a:pPr marL="91440" marR="91440">
              <a:spcBef>
                <a:spcPts val="0"/>
              </a:spcBef>
              <a:spcAft>
                <a:spcPts val="800"/>
              </a:spcAft>
            </a:pPr>
            <a:r>
              <a:rPr lang="en-US" sz="1900" b="1" dirty="0">
                <a:effectLst/>
              </a:rPr>
              <a:t>Mohamed </a:t>
            </a:r>
            <a:r>
              <a:rPr lang="en-US" sz="1900" b="1" dirty="0" err="1">
                <a:effectLst/>
              </a:rPr>
              <a:t>Adulahi</a:t>
            </a:r>
            <a:r>
              <a:rPr lang="en-US" sz="1900" b="1" dirty="0">
                <a:effectLst/>
              </a:rPr>
              <a:t> Farah, </a:t>
            </a:r>
            <a:r>
              <a:rPr lang="en-US" sz="1900" dirty="0">
                <a:effectLst/>
              </a:rPr>
              <a:t>DRDIP Coordinator, Somali Region</a:t>
            </a:r>
          </a:p>
          <a:p>
            <a:pPr marL="91440" marR="91440">
              <a:spcBef>
                <a:spcPts val="0"/>
              </a:spcBef>
              <a:spcAft>
                <a:spcPts val="800"/>
              </a:spcAft>
            </a:pPr>
            <a:endParaRPr lang="en-US" sz="1900" dirty="0">
              <a:effectLst/>
            </a:endParaRPr>
          </a:p>
          <a:p>
            <a:pPr marL="91440" marR="91440">
              <a:spcBef>
                <a:spcPts val="0"/>
              </a:spcBef>
              <a:spcAft>
                <a:spcPts val="800"/>
              </a:spcAft>
            </a:pPr>
            <a:r>
              <a:rPr lang="en-US" sz="1900" b="1" dirty="0">
                <a:effectLst/>
              </a:rPr>
              <a:t>Teresa </a:t>
            </a:r>
            <a:r>
              <a:rPr lang="en-US" sz="1900" b="1" dirty="0" err="1">
                <a:effectLst/>
              </a:rPr>
              <a:t>Ongaro</a:t>
            </a:r>
            <a:r>
              <a:rPr lang="en-US" sz="1900" b="1" dirty="0">
                <a:effectLst/>
              </a:rPr>
              <a:t>,</a:t>
            </a:r>
            <a:r>
              <a:rPr lang="en-US" sz="1900" dirty="0">
                <a:effectLst/>
              </a:rPr>
              <a:t> Former Senior Inter-Agency Coordination Officer, UNHCR</a:t>
            </a:r>
          </a:p>
          <a:p>
            <a:pPr marL="91440" marR="91440">
              <a:spcBef>
                <a:spcPts val="0"/>
              </a:spcBef>
              <a:spcAft>
                <a:spcPts val="800"/>
              </a:spcAft>
            </a:pPr>
            <a:endParaRPr lang="en-US" sz="1900" dirty="0">
              <a:effectLst/>
            </a:endParaRPr>
          </a:p>
          <a:p>
            <a:pPr marL="91440" marR="91440">
              <a:spcBef>
                <a:spcPts val="0"/>
              </a:spcBef>
              <a:spcAft>
                <a:spcPts val="800"/>
              </a:spcAft>
            </a:pPr>
            <a:r>
              <a:rPr lang="en-US" sz="1900" b="1" dirty="0" err="1">
                <a:effectLst/>
              </a:rPr>
              <a:t>Neway</a:t>
            </a:r>
            <a:r>
              <a:rPr lang="en-US" sz="1900" b="1" dirty="0">
                <a:effectLst/>
              </a:rPr>
              <a:t> Alemayehu</a:t>
            </a:r>
            <a:r>
              <a:rPr lang="en-US" sz="1900" dirty="0">
                <a:effectLst/>
              </a:rPr>
              <a:t>, Managing Director, INKOMOKO Ethiopia</a:t>
            </a:r>
          </a:p>
          <a:p>
            <a:pPr marL="91440" marR="91440">
              <a:spcBef>
                <a:spcPts val="0"/>
              </a:spcBef>
              <a:spcAft>
                <a:spcPts val="800"/>
              </a:spcAft>
            </a:pPr>
            <a:endParaRPr lang="en-US" sz="1900" dirty="0">
              <a:effectLst/>
            </a:endParaRPr>
          </a:p>
          <a:p>
            <a:pPr marL="91440" marR="91440">
              <a:spcBef>
                <a:spcPts val="0"/>
              </a:spcBef>
              <a:spcAft>
                <a:spcPts val="800"/>
              </a:spcAft>
            </a:pPr>
            <a:r>
              <a:rPr lang="en-US" sz="1900" b="1" dirty="0">
                <a:effectLst/>
              </a:rPr>
              <a:t>Paul Joicey</a:t>
            </a:r>
            <a:r>
              <a:rPr lang="en-US" sz="1900" dirty="0">
                <a:effectLst/>
              </a:rPr>
              <a:t>, Team Leader, SHARPE - Strengthening Host and Refugee Populations in Ethiopia</a:t>
            </a:r>
          </a:p>
          <a:p>
            <a:pPr marL="91440" marR="91440">
              <a:spcBef>
                <a:spcPts val="0"/>
              </a:spcBef>
              <a:spcAft>
                <a:spcPts val="800"/>
              </a:spcAft>
            </a:pPr>
            <a:endParaRPr lang="en-US" sz="1900" dirty="0">
              <a:effectLst/>
            </a:endParaRPr>
          </a:p>
          <a:p>
            <a:pPr marL="91440" marR="91440">
              <a:spcBef>
                <a:spcPts val="0"/>
              </a:spcBef>
              <a:spcAft>
                <a:spcPts val="800"/>
              </a:spcAft>
            </a:pPr>
            <a:r>
              <a:rPr lang="en-US" sz="1900" b="1" dirty="0">
                <a:effectLst/>
              </a:rPr>
              <a:t>Rediet Abiy Kassaye</a:t>
            </a:r>
            <a:r>
              <a:rPr lang="en-US" sz="1900" dirty="0">
                <a:effectLst/>
              </a:rPr>
              <a:t>, Program Manager, IKEA Foundation</a:t>
            </a:r>
          </a:p>
          <a:p>
            <a:pPr marL="0" marR="68580">
              <a:spcBef>
                <a:spcPts val="0"/>
              </a:spcBef>
            </a:pPr>
            <a:endParaRPr lang="en-US" sz="1900" dirty="0"/>
          </a:p>
          <a:p>
            <a:pPr marL="0" marR="68580">
              <a:spcBef>
                <a:spcPts val="0"/>
              </a:spcBef>
            </a:pPr>
            <a:endParaRPr lang="en-US" sz="1900" dirty="0"/>
          </a:p>
          <a:p>
            <a:endParaRPr lang="en-US" sz="1900" dirty="0"/>
          </a:p>
        </p:txBody>
      </p:sp>
    </p:spTree>
    <p:extLst>
      <p:ext uri="{BB962C8B-B14F-4D97-AF65-F5344CB8AC3E}">
        <p14:creationId xmlns:p14="http://schemas.microsoft.com/office/powerpoint/2010/main" val="50851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5">
            <a:extLst>
              <a:ext uri="{FF2B5EF4-FFF2-40B4-BE49-F238E27FC236}">
                <a16:creationId xmlns:a16="http://schemas.microsoft.com/office/drawing/2014/main" id="{E0BE1075-3C48-4DED-D976-3C61272682B1}"/>
              </a:ext>
            </a:extLst>
          </p:cNvPr>
          <p:cNvPicPr>
            <a:picLocks noChangeAspect="1"/>
          </p:cNvPicPr>
          <p:nvPr/>
        </p:nvPicPr>
        <p:blipFill rotWithShape="1">
          <a:blip r:embed="rId2"/>
          <a:srcRect r="19998" b="-2"/>
          <a:stretch/>
        </p:blipFill>
        <p:spPr>
          <a:xfrm flipH="1">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6BBB4590-A020-9F97-645F-83226A1DEF2B}"/>
              </a:ext>
            </a:extLst>
          </p:cNvPr>
          <p:cNvSpPr txBox="1"/>
          <p:nvPr/>
        </p:nvSpPr>
        <p:spPr>
          <a:xfrm>
            <a:off x="6657715" y="2990818"/>
            <a:ext cx="4195673" cy="2913872"/>
          </a:xfrm>
          <a:prstGeom prst="rect">
            <a:avLst/>
          </a:prstGeom>
        </p:spPr>
        <p:txBody>
          <a:bodyPr vert="horz" lIns="91440" tIns="45720" rIns="91440" bIns="45720" rtlCol="0" anchor="t">
            <a:normAutofit/>
          </a:bodyPr>
          <a:lstStyle/>
          <a:p>
            <a:pPr marR="91440" indent="-228600">
              <a:lnSpc>
                <a:spcPct val="90000"/>
              </a:lnSpc>
              <a:spcBef>
                <a:spcPct val="0"/>
              </a:spcBef>
              <a:spcAft>
                <a:spcPts val="600"/>
              </a:spcAft>
              <a:buFont typeface="Arial" panose="020B0604020202020204" pitchFamily="34" charset="0"/>
              <a:buChar char="•"/>
            </a:pPr>
            <a:r>
              <a:rPr lang="en-US" sz="3200" dirty="0">
                <a:solidFill>
                  <a:schemeClr val="tx1">
                    <a:alpha val="80000"/>
                  </a:schemeClr>
                </a:solidFill>
              </a:rPr>
              <a:t>Audience Questions</a:t>
            </a:r>
          </a:p>
        </p:txBody>
      </p:sp>
      <p:sp>
        <p:nvSpPr>
          <p:cNvPr id="2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spcAft>
                <a:spcPts val="600"/>
              </a:spcAft>
              <a:defRPr/>
            </a:pPr>
            <a:fld id="{00000000-1234-1234-1234-123412341234}" type="slidenum">
              <a:rPr lang="en-US">
                <a:solidFill>
                  <a:schemeClr val="tx1">
                    <a:alpha val="60000"/>
                  </a:schemeClr>
                </a:solidFill>
                <a:latin typeface="Calibri" panose="020F0502020204030204"/>
              </a:rPr>
              <a:pPr>
                <a:spcAft>
                  <a:spcPts val="600"/>
                </a:spcAft>
                <a:defRPr/>
              </a:pPr>
              <a:t>14</a:t>
            </a:fld>
            <a:endParaRPr lang="en-US">
              <a:solidFill>
                <a:schemeClr val="tx1">
                  <a:alpha val="60000"/>
                </a:schemeClr>
              </a:solidFill>
              <a:latin typeface="Calibri" panose="020F0502020204030204"/>
            </a:endParaRPr>
          </a:p>
        </p:txBody>
      </p:sp>
      <p:cxnSp>
        <p:nvCxnSpPr>
          <p:cNvPr id="2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7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E202B9B0-110A-3841-AD87-E239C585225A}"/>
              </a:ext>
            </a:extLst>
          </p:cNvPr>
          <p:cNvSpPr>
            <a:spLocks noChangeArrowheads="1"/>
          </p:cNvSpPr>
          <p:nvPr/>
        </p:nvSpPr>
        <p:spPr bwMode="auto">
          <a:xfrm>
            <a:off x="2951849" y="1191375"/>
            <a:ext cx="3721060" cy="3721134"/>
          </a:xfrm>
          <a:custGeom>
            <a:avLst/>
            <a:gdLst>
              <a:gd name="T0" fmla="*/ 5201173 w 7963"/>
              <a:gd name="T1" fmla="*/ 2600586 h 7965"/>
              <a:gd name="T2" fmla="*/ 5201173 w 7963"/>
              <a:gd name="T3" fmla="*/ 2600586 h 7965"/>
              <a:gd name="T4" fmla="*/ 2600586 w 7963"/>
              <a:gd name="T5" fmla="*/ 5201173 h 7965"/>
              <a:gd name="T6" fmla="*/ 2600586 w 7963"/>
              <a:gd name="T7" fmla="*/ 5201173 h 7965"/>
              <a:gd name="T8" fmla="*/ 0 w 7963"/>
              <a:gd name="T9" fmla="*/ 2600586 h 7965"/>
              <a:gd name="T10" fmla="*/ 0 w 7963"/>
              <a:gd name="T11" fmla="*/ 2600586 h 7965"/>
              <a:gd name="T12" fmla="*/ 2600586 w 7963"/>
              <a:gd name="T13" fmla="*/ 0 h 7965"/>
              <a:gd name="T14" fmla="*/ 2600586 w 7963"/>
              <a:gd name="T15" fmla="*/ 0 h 7965"/>
              <a:gd name="T16" fmla="*/ 5201173 w 7963"/>
              <a:gd name="T17" fmla="*/ 2600586 h 79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63" h="7965">
                <a:moveTo>
                  <a:pt x="7962" y="3982"/>
                </a:moveTo>
                <a:lnTo>
                  <a:pt x="7962" y="3982"/>
                </a:lnTo>
                <a:cubicBezTo>
                  <a:pt x="7962" y="6181"/>
                  <a:pt x="6180" y="7964"/>
                  <a:pt x="3981" y="7964"/>
                </a:cubicBezTo>
                <a:cubicBezTo>
                  <a:pt x="1782" y="7964"/>
                  <a:pt x="0" y="6181"/>
                  <a:pt x="0" y="3982"/>
                </a:cubicBezTo>
                <a:cubicBezTo>
                  <a:pt x="0" y="1783"/>
                  <a:pt x="1782" y="0"/>
                  <a:pt x="3981" y="0"/>
                </a:cubicBezTo>
                <a:cubicBezTo>
                  <a:pt x="6180" y="0"/>
                  <a:pt x="7962" y="1783"/>
                  <a:pt x="7962" y="3982"/>
                </a:cubicBezTo>
              </a:path>
            </a:pathLst>
          </a:custGeom>
          <a:solidFill>
            <a:schemeClr val="bg2">
              <a:lumMod val="95000"/>
            </a:schemeClr>
          </a:solidFill>
          <a:ln>
            <a:noFill/>
          </a:ln>
          <a:effectLst/>
        </p:spPr>
        <p:txBody>
          <a:bodyPr wrap="none" anchor="ctr"/>
          <a:lstStyle/>
          <a:p>
            <a:pPr defTabSz="685846"/>
            <a:endParaRPr lang="en-US" sz="1350" dirty="0">
              <a:solidFill>
                <a:srgbClr val="747994"/>
              </a:solidFill>
              <a:latin typeface="Poppins" pitchFamily="2" charset="77"/>
            </a:endParaRPr>
          </a:p>
        </p:txBody>
      </p:sp>
      <p:sp>
        <p:nvSpPr>
          <p:cNvPr id="14" name="Freeform 3">
            <a:extLst>
              <a:ext uri="{FF2B5EF4-FFF2-40B4-BE49-F238E27FC236}">
                <a16:creationId xmlns:a16="http://schemas.microsoft.com/office/drawing/2014/main" id="{90F1CF75-19D8-AA4D-80A1-ABCD6C676C80}"/>
              </a:ext>
            </a:extLst>
          </p:cNvPr>
          <p:cNvSpPr>
            <a:spLocks noChangeArrowheads="1"/>
          </p:cNvSpPr>
          <p:nvPr/>
        </p:nvSpPr>
        <p:spPr bwMode="auto">
          <a:xfrm>
            <a:off x="5908506" y="2289585"/>
            <a:ext cx="1526747" cy="1524717"/>
          </a:xfrm>
          <a:custGeom>
            <a:avLst/>
            <a:gdLst>
              <a:gd name="T0" fmla="*/ 2133650 w 3266"/>
              <a:gd name="T1" fmla="*/ 1065386 h 3265"/>
              <a:gd name="T2" fmla="*/ 2133650 w 3266"/>
              <a:gd name="T3" fmla="*/ 1065386 h 3265"/>
              <a:gd name="T4" fmla="*/ 1066498 w 3266"/>
              <a:gd name="T5" fmla="*/ 2130771 h 3265"/>
              <a:gd name="T6" fmla="*/ 1066498 w 3266"/>
              <a:gd name="T7" fmla="*/ 2130771 h 3265"/>
              <a:gd name="T8" fmla="*/ 0 w 3266"/>
              <a:gd name="T9" fmla="*/ 1065386 h 3265"/>
              <a:gd name="T10" fmla="*/ 0 w 3266"/>
              <a:gd name="T11" fmla="*/ 1065386 h 3265"/>
              <a:gd name="T12" fmla="*/ 1066498 w 3266"/>
              <a:gd name="T13" fmla="*/ 0 h 3265"/>
              <a:gd name="T14" fmla="*/ 1066498 w 3266"/>
              <a:gd name="T15" fmla="*/ 0 h 3265"/>
              <a:gd name="T16" fmla="*/ 2133650 w 3266"/>
              <a:gd name="T17" fmla="*/ 1065386 h 3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6" h="3265">
                <a:moveTo>
                  <a:pt x="3265" y="1632"/>
                </a:moveTo>
                <a:lnTo>
                  <a:pt x="3265" y="1632"/>
                </a:lnTo>
                <a:cubicBezTo>
                  <a:pt x="3265" y="2533"/>
                  <a:pt x="2534" y="3264"/>
                  <a:pt x="1632" y="3264"/>
                </a:cubicBezTo>
                <a:cubicBezTo>
                  <a:pt x="731" y="3264"/>
                  <a:pt x="0" y="2533"/>
                  <a:pt x="0" y="1632"/>
                </a:cubicBezTo>
                <a:cubicBezTo>
                  <a:pt x="0" y="731"/>
                  <a:pt x="731" y="0"/>
                  <a:pt x="1632" y="0"/>
                </a:cubicBezTo>
                <a:cubicBezTo>
                  <a:pt x="2534" y="0"/>
                  <a:pt x="3265" y="731"/>
                  <a:pt x="3265" y="1632"/>
                </a:cubicBezTo>
              </a:path>
            </a:pathLst>
          </a:custGeom>
          <a:solidFill>
            <a:schemeClr val="accent1"/>
          </a:solidFill>
          <a:ln>
            <a:noFill/>
          </a:ln>
          <a:effectLst/>
        </p:spPr>
        <p:txBody>
          <a:bodyPr wrap="none" anchor="ctr"/>
          <a:lstStyle/>
          <a:p>
            <a:pPr defTabSz="685846"/>
            <a:endParaRPr lang="en-US" sz="1350" dirty="0">
              <a:solidFill>
                <a:srgbClr val="747994"/>
              </a:solidFill>
              <a:latin typeface="Poppins" pitchFamily="2" charset="77"/>
            </a:endParaRPr>
          </a:p>
        </p:txBody>
      </p:sp>
      <p:sp>
        <p:nvSpPr>
          <p:cNvPr id="15" name="Freeform 22">
            <a:extLst>
              <a:ext uri="{FF2B5EF4-FFF2-40B4-BE49-F238E27FC236}">
                <a16:creationId xmlns:a16="http://schemas.microsoft.com/office/drawing/2014/main" id="{23707999-39E0-7248-B683-EEE13DBD87FA}"/>
              </a:ext>
            </a:extLst>
          </p:cNvPr>
          <p:cNvSpPr>
            <a:spLocks noChangeArrowheads="1"/>
          </p:cNvSpPr>
          <p:nvPr/>
        </p:nvSpPr>
        <p:spPr bwMode="auto">
          <a:xfrm>
            <a:off x="7614506" y="857586"/>
            <a:ext cx="1868771" cy="3698470"/>
          </a:xfrm>
          <a:custGeom>
            <a:avLst/>
            <a:gdLst>
              <a:gd name="T0" fmla="*/ 2611780 w 3999"/>
              <a:gd name="T1" fmla="*/ 0 h 7917"/>
              <a:gd name="T2" fmla="*/ 2611780 w 3999"/>
              <a:gd name="T3" fmla="*/ 5169491 h 7917"/>
              <a:gd name="T4" fmla="*/ 0 w 3999"/>
              <a:gd name="T5" fmla="*/ 5169491 h 7917"/>
              <a:gd name="T6" fmla="*/ 0 60000 65536"/>
              <a:gd name="T7" fmla="*/ 0 60000 65536"/>
              <a:gd name="T8" fmla="*/ 0 60000 65536"/>
            </a:gdLst>
            <a:ahLst/>
            <a:cxnLst>
              <a:cxn ang="T6">
                <a:pos x="T0" y="T1"/>
              </a:cxn>
              <a:cxn ang="T7">
                <a:pos x="T2" y="T3"/>
              </a:cxn>
              <a:cxn ang="T8">
                <a:pos x="T4" y="T5"/>
              </a:cxn>
            </a:cxnLst>
            <a:rect l="0" t="0" r="r" b="b"/>
            <a:pathLst>
              <a:path w="3999" h="7917">
                <a:moveTo>
                  <a:pt x="3998" y="0"/>
                </a:moveTo>
                <a:lnTo>
                  <a:pt x="3998" y="7916"/>
                </a:lnTo>
                <a:lnTo>
                  <a:pt x="0" y="7916"/>
                </a:lnTo>
              </a:path>
            </a:pathLst>
          </a:custGeom>
          <a:noFill/>
          <a:ln w="381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46"/>
            <a:endParaRPr lang="en-US" sz="1350" dirty="0">
              <a:solidFill>
                <a:srgbClr val="747994"/>
              </a:solidFill>
              <a:latin typeface="Poppins" pitchFamily="2" charset="77"/>
            </a:endParaRPr>
          </a:p>
        </p:txBody>
      </p:sp>
      <p:sp>
        <p:nvSpPr>
          <p:cNvPr id="18" name="Line 25">
            <a:extLst>
              <a:ext uri="{FF2B5EF4-FFF2-40B4-BE49-F238E27FC236}">
                <a16:creationId xmlns:a16="http://schemas.microsoft.com/office/drawing/2014/main" id="{D8874210-36D1-BD41-BC82-672EB2F3F72B}"/>
              </a:ext>
            </a:extLst>
          </p:cNvPr>
          <p:cNvSpPr>
            <a:spLocks noChangeShapeType="1"/>
          </p:cNvSpPr>
          <p:nvPr/>
        </p:nvSpPr>
        <p:spPr bwMode="auto">
          <a:xfrm>
            <a:off x="6477172" y="4877483"/>
            <a:ext cx="0" cy="112293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46"/>
            <a:endParaRPr lang="en-US" sz="1350" dirty="0">
              <a:solidFill>
                <a:srgbClr val="747994"/>
              </a:solidFill>
              <a:latin typeface="Poppins" pitchFamily="2" charset="77"/>
            </a:endParaRPr>
          </a:p>
        </p:txBody>
      </p:sp>
      <p:sp>
        <p:nvSpPr>
          <p:cNvPr id="6" name="TextBox 5">
            <a:extLst>
              <a:ext uri="{FF2B5EF4-FFF2-40B4-BE49-F238E27FC236}">
                <a16:creationId xmlns:a16="http://schemas.microsoft.com/office/drawing/2014/main" id="{2E00BFC5-C97E-C746-85D1-C12344D98742}"/>
              </a:ext>
            </a:extLst>
          </p:cNvPr>
          <p:cNvSpPr txBox="1"/>
          <p:nvPr/>
        </p:nvSpPr>
        <p:spPr>
          <a:xfrm>
            <a:off x="6562841" y="2855359"/>
            <a:ext cx="2686214" cy="1363578"/>
          </a:xfrm>
          <a:prstGeom prst="rect">
            <a:avLst/>
          </a:prstGeom>
          <a:noFill/>
        </p:spPr>
        <p:txBody>
          <a:bodyPr wrap="square" rtlCol="0" anchor="t">
            <a:spAutoFit/>
          </a:bodyPr>
          <a:lstStyle/>
          <a:p>
            <a:pPr defTabSz="685846">
              <a:lnSpc>
                <a:spcPts val="4689"/>
              </a:lnSpc>
            </a:pPr>
            <a:r>
              <a:rPr lang="en-US" sz="5627" b="1" spc="-188" dirty="0">
                <a:solidFill>
                  <a:srgbClr val="111340"/>
                </a:solidFill>
                <a:latin typeface="Poppins" pitchFamily="2" charset="77"/>
                <a:cs typeface="Poppins" pitchFamily="2" charset="77"/>
              </a:rPr>
              <a:t>THANK</a:t>
            </a:r>
          </a:p>
          <a:p>
            <a:pPr defTabSz="685846">
              <a:lnSpc>
                <a:spcPts val="4689"/>
              </a:lnSpc>
            </a:pPr>
            <a:r>
              <a:rPr lang="en-US" sz="5627" b="1" spc="-188" dirty="0">
                <a:solidFill>
                  <a:srgbClr val="111340"/>
                </a:solidFill>
                <a:latin typeface="Poppins" pitchFamily="2" charset="77"/>
                <a:cs typeface="Poppins" pitchFamily="2" charset="77"/>
              </a:rPr>
              <a:t>YOU</a:t>
            </a:r>
          </a:p>
        </p:txBody>
      </p:sp>
      <p:sp>
        <p:nvSpPr>
          <p:cNvPr id="9" name="TextBox 8">
            <a:extLst>
              <a:ext uri="{FF2B5EF4-FFF2-40B4-BE49-F238E27FC236}">
                <a16:creationId xmlns:a16="http://schemas.microsoft.com/office/drawing/2014/main" id="{12F004D0-D52E-8D44-A44C-A45CA50C1BF4}"/>
              </a:ext>
            </a:extLst>
          </p:cNvPr>
          <p:cNvSpPr txBox="1"/>
          <p:nvPr/>
        </p:nvSpPr>
        <p:spPr>
          <a:xfrm rot="16200000">
            <a:off x="-226220" y="2745766"/>
            <a:ext cx="5394793" cy="1073692"/>
          </a:xfrm>
          <a:prstGeom prst="rect">
            <a:avLst/>
          </a:prstGeom>
          <a:noFill/>
          <a:ln>
            <a:noFill/>
          </a:ln>
        </p:spPr>
        <p:txBody>
          <a:bodyPr wrap="square" rtlCol="0" anchor="b">
            <a:spAutoFit/>
          </a:bodyPr>
          <a:lstStyle/>
          <a:p>
            <a:pPr algn="ctr" defTabSz="685846"/>
            <a:r>
              <a:rPr lang="en-US" sz="6377" b="1" spc="-244" dirty="0">
                <a:ln w="12700">
                  <a:solidFill>
                    <a:srgbClr val="747994"/>
                  </a:solidFill>
                  <a:miter lim="800000"/>
                </a:ln>
                <a:noFill/>
                <a:latin typeface="Poppins" pitchFamily="2" charset="77"/>
                <a:cs typeface="Poppins" pitchFamily="2" charset="77"/>
              </a:rPr>
              <a:t>THANK YOU</a:t>
            </a:r>
          </a:p>
        </p:txBody>
      </p:sp>
    </p:spTree>
    <p:extLst>
      <p:ext uri="{BB962C8B-B14F-4D97-AF65-F5344CB8AC3E}">
        <p14:creationId xmlns:p14="http://schemas.microsoft.com/office/powerpoint/2010/main" val="342971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11722608" y="18288"/>
            <a:ext cx="475488" cy="475488"/>
          </a:xfrm>
          <a:prstGeom prst="rect">
            <a:avLst/>
          </a:prstGeom>
        </p:spPr>
        <p:txBody>
          <a:bodyPr vert="horz" lIns="91440" tIns="45720" rIns="91440" bIns="45720" rtlCol="0" anchor="ctr">
            <a:normAutofit/>
          </a:bodyPr>
          <a:lstStyle/>
          <a:p>
            <a:pPr algn="ctr">
              <a:spcAft>
                <a:spcPts val="600"/>
              </a:spcAft>
              <a:defRPr/>
            </a:pPr>
            <a:fld id="{00000000-1234-1234-1234-123412341234}" type="slidenum">
              <a:rPr lang="en-US" sz="900">
                <a:solidFill>
                  <a:schemeClr val="tx1">
                    <a:alpha val="70000"/>
                  </a:schemeClr>
                </a:solidFill>
              </a:rPr>
              <a:pPr algn="ctr">
                <a:spcAft>
                  <a:spcPts val="600"/>
                </a:spcAft>
                <a:defRPr/>
              </a:pPr>
              <a:t>2</a:t>
            </a:fld>
            <a:endParaRPr lang="en-US" sz="900">
              <a:solidFill>
                <a:schemeClr val="tx1">
                  <a:alpha val="70000"/>
                </a:schemeClr>
              </a:solidFill>
            </a:endParaRPr>
          </a:p>
        </p:txBody>
      </p:sp>
      <p:pic>
        <p:nvPicPr>
          <p:cNvPr id="2" name="Picture 1">
            <a:extLst>
              <a:ext uri="{FF2B5EF4-FFF2-40B4-BE49-F238E27FC236}">
                <a16:creationId xmlns:a16="http://schemas.microsoft.com/office/drawing/2014/main" id="{C62FA6DF-EDF1-A7E3-AB7D-195B58259F08}"/>
              </a:ext>
            </a:extLst>
          </p:cNvPr>
          <p:cNvPicPr>
            <a:picLocks noChangeAspect="1"/>
          </p:cNvPicPr>
          <p:nvPr/>
        </p:nvPicPr>
        <p:blipFill rotWithShape="1">
          <a:blip r:embed="rId3"/>
          <a:srcRect l="39733" t="33686" r="38249" b="27870"/>
          <a:stretch/>
        </p:blipFill>
        <p:spPr>
          <a:xfrm>
            <a:off x="879980" y="895610"/>
            <a:ext cx="5150001" cy="5058020"/>
          </a:xfrm>
          <a:prstGeom prst="rect">
            <a:avLst/>
          </a:prstGeom>
        </p:spPr>
      </p:pic>
      <p:graphicFrame>
        <p:nvGraphicFramePr>
          <p:cNvPr id="10" name="TextBox 6">
            <a:extLst>
              <a:ext uri="{FF2B5EF4-FFF2-40B4-BE49-F238E27FC236}">
                <a16:creationId xmlns:a16="http://schemas.microsoft.com/office/drawing/2014/main" id="{64932918-1829-D742-9637-C0BF4CBD8607}"/>
              </a:ext>
            </a:extLst>
          </p:cNvPr>
          <p:cNvGraphicFramePr/>
          <p:nvPr>
            <p:extLst>
              <p:ext uri="{D42A27DB-BD31-4B8C-83A1-F6EECF244321}">
                <p14:modId xmlns:p14="http://schemas.microsoft.com/office/powerpoint/2010/main" val="343625038"/>
              </p:ext>
            </p:extLst>
          </p:nvPr>
        </p:nvGraphicFramePr>
        <p:xfrm>
          <a:off x="6597016" y="2965592"/>
          <a:ext cx="4589328" cy="2987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015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C0E7AD-324E-9AF0-2605-33E7AA36C431}"/>
              </a:ext>
            </a:extLst>
          </p:cNvPr>
          <p:cNvSpPr txBox="1"/>
          <p:nvPr/>
        </p:nvSpPr>
        <p:spPr>
          <a:xfrm>
            <a:off x="6261553" y="242426"/>
            <a:ext cx="4633422" cy="362569"/>
          </a:xfrm>
          <a:prstGeom prst="rect">
            <a:avLst/>
          </a:prstGeom>
        </p:spPr>
        <p:txBody>
          <a:bodyPr vert="horz" lIns="91440" tIns="45720" rIns="91440" bIns="45720" rtlCol="0" anchor="b">
            <a:normAutofit fontScale="55000" lnSpcReduction="20000"/>
          </a:bodyPr>
          <a:lstStyle/>
          <a:p>
            <a:pPr>
              <a:lnSpc>
                <a:spcPct val="90000"/>
              </a:lnSpc>
              <a:spcBef>
                <a:spcPct val="0"/>
              </a:spcBef>
              <a:spcAft>
                <a:spcPts val="600"/>
              </a:spcAft>
            </a:pPr>
            <a:r>
              <a:rPr lang="en-US" sz="4000" b="1" dirty="0">
                <a:latin typeface="+mj-lt"/>
                <a:ea typeface="+mj-ea"/>
                <a:cs typeface="+mj-cs"/>
              </a:rPr>
              <a:t>               Webinar Agenda </a:t>
            </a:r>
          </a:p>
        </p:txBody>
      </p:sp>
      <p:pic>
        <p:nvPicPr>
          <p:cNvPr id="4" name="Picture 15">
            <a:extLst>
              <a:ext uri="{FF2B5EF4-FFF2-40B4-BE49-F238E27FC236}">
                <a16:creationId xmlns:a16="http://schemas.microsoft.com/office/drawing/2014/main" id="{19A5BA6A-51B2-93E3-8D6B-331E82BC7FD0}"/>
              </a:ext>
            </a:extLst>
          </p:cNvPr>
          <p:cNvPicPr>
            <a:picLocks noChangeAspect="1"/>
          </p:cNvPicPr>
          <p:nvPr/>
        </p:nvPicPr>
        <p:blipFill rotWithShape="1">
          <a:blip r:embed="rId2"/>
          <a:srcRect l="11524" r="39523" b="-1"/>
          <a:stretch/>
        </p:blipFill>
        <p:spPr>
          <a:xfrm flipH="1">
            <a:off x="1" y="10"/>
            <a:ext cx="4196496" cy="6857990"/>
          </a:xfrm>
          <a:prstGeom prst="rect">
            <a:avLst/>
          </a:prstGeom>
          <a:effectLst/>
        </p:spPr>
      </p:pic>
      <p:sp>
        <p:nvSpPr>
          <p:cNvPr id="3" name="TextBox 2">
            <a:extLst>
              <a:ext uri="{FF2B5EF4-FFF2-40B4-BE49-F238E27FC236}">
                <a16:creationId xmlns:a16="http://schemas.microsoft.com/office/drawing/2014/main" id="{61EC78D4-6135-6462-CAFF-D9848A42E10E}"/>
              </a:ext>
            </a:extLst>
          </p:cNvPr>
          <p:cNvSpPr txBox="1"/>
          <p:nvPr/>
        </p:nvSpPr>
        <p:spPr>
          <a:xfrm>
            <a:off x="4556477" y="729673"/>
            <a:ext cx="7376905" cy="5880965"/>
          </a:xfrm>
          <a:prstGeom prst="rect">
            <a:avLst/>
          </a:prstGeom>
        </p:spPr>
        <p:txBody>
          <a:bodyPr vert="horz" lIns="91440" tIns="45720" rIns="91440" bIns="45720" rtlCol="0">
            <a:noAutofit/>
          </a:bodyPr>
          <a:lstStyle/>
          <a:p>
            <a:pPr marR="91440">
              <a:lnSpc>
                <a:spcPct val="90000"/>
              </a:lnSpc>
              <a:spcBef>
                <a:spcPts val="0"/>
              </a:spcBef>
              <a:spcAft>
                <a:spcPts val="800"/>
              </a:spcAft>
            </a:pPr>
            <a:r>
              <a:rPr lang="en-US" sz="1400" b="1" dirty="0">
                <a:effectLst/>
              </a:rPr>
              <a:t>Chair &amp; Moderator</a:t>
            </a:r>
            <a:endParaRPr lang="en-US" sz="1400" dirty="0">
              <a:effectLst/>
            </a:endParaRPr>
          </a:p>
          <a:p>
            <a:pPr marL="91440" marR="91440" indent="-228600">
              <a:lnSpc>
                <a:spcPct val="90000"/>
              </a:lnSpc>
              <a:spcBef>
                <a:spcPts val="0"/>
              </a:spcBef>
              <a:spcAft>
                <a:spcPts val="800"/>
              </a:spcAft>
              <a:buFont typeface="Arial" panose="020B0604020202020204" pitchFamily="34" charset="0"/>
              <a:buChar char="•"/>
            </a:pPr>
            <a:r>
              <a:rPr lang="en-US" sz="1400" b="1" dirty="0">
                <a:effectLst/>
              </a:rPr>
              <a:t>Parmesh Shah</a:t>
            </a:r>
            <a:r>
              <a:rPr lang="en-US" sz="1400" dirty="0">
                <a:effectLst/>
              </a:rPr>
              <a:t>, Global Lead, Rural Livelihoods and Jobs Global Solutions Group</a:t>
            </a:r>
          </a:p>
          <a:p>
            <a:pPr marR="91440">
              <a:lnSpc>
                <a:spcPct val="90000"/>
              </a:lnSpc>
              <a:spcBef>
                <a:spcPts val="0"/>
              </a:spcBef>
              <a:spcAft>
                <a:spcPts val="800"/>
              </a:spcAft>
            </a:pPr>
            <a:endParaRPr lang="en-US" sz="1400" dirty="0">
              <a:effectLst/>
            </a:endParaRPr>
          </a:p>
          <a:p>
            <a:pPr marR="91440">
              <a:lnSpc>
                <a:spcPct val="90000"/>
              </a:lnSpc>
              <a:spcBef>
                <a:spcPts val="0"/>
              </a:spcBef>
              <a:spcAft>
                <a:spcPts val="800"/>
              </a:spcAft>
            </a:pPr>
            <a:r>
              <a:rPr lang="en-US" sz="1400" b="1" dirty="0">
                <a:effectLst/>
              </a:rPr>
              <a:t>Opening Remarks</a:t>
            </a:r>
            <a:endParaRPr lang="en-US" sz="1400" dirty="0">
              <a:effectLst/>
            </a:endParaRPr>
          </a:p>
          <a:p>
            <a:pPr marL="91440" marR="91440" indent="-228600">
              <a:lnSpc>
                <a:spcPct val="90000"/>
              </a:lnSpc>
              <a:spcBef>
                <a:spcPts val="0"/>
              </a:spcBef>
              <a:spcAft>
                <a:spcPts val="800"/>
              </a:spcAft>
              <a:buFont typeface="Arial" panose="020B0604020202020204" pitchFamily="34" charset="0"/>
              <a:buChar char="•"/>
            </a:pPr>
            <a:r>
              <a:rPr lang="en-US" sz="1400" b="1" dirty="0" err="1">
                <a:effectLst/>
              </a:rPr>
              <a:t>Doina</a:t>
            </a:r>
            <a:r>
              <a:rPr lang="en-US" sz="1400" b="1" dirty="0">
                <a:effectLst/>
              </a:rPr>
              <a:t> Petrescu</a:t>
            </a:r>
            <a:r>
              <a:rPr lang="en-US" sz="1400" dirty="0">
                <a:effectLst/>
              </a:rPr>
              <a:t>, Manager Operations, World Bank  </a:t>
            </a:r>
          </a:p>
          <a:p>
            <a:pPr marL="91440" marR="91440" indent="-228600">
              <a:lnSpc>
                <a:spcPct val="90000"/>
              </a:lnSpc>
              <a:spcBef>
                <a:spcPts val="0"/>
              </a:spcBef>
              <a:spcAft>
                <a:spcPts val="800"/>
              </a:spcAft>
              <a:buFont typeface="Arial" panose="020B0604020202020204" pitchFamily="34" charset="0"/>
              <a:buChar char="•"/>
            </a:pPr>
            <a:r>
              <a:rPr lang="en-US" sz="1400" b="1" dirty="0">
                <a:effectLst/>
              </a:rPr>
              <a:t>Nigatu Bogale</a:t>
            </a:r>
            <a:r>
              <a:rPr lang="en-US" sz="1400" dirty="0">
                <a:effectLst/>
              </a:rPr>
              <a:t>, DRDIP National Coordinator, Ministry of Agriculture, Government of Ethiopia</a:t>
            </a:r>
          </a:p>
          <a:p>
            <a:pPr marR="91440">
              <a:lnSpc>
                <a:spcPct val="90000"/>
              </a:lnSpc>
              <a:spcBef>
                <a:spcPts val="0"/>
              </a:spcBef>
              <a:spcAft>
                <a:spcPts val="800"/>
              </a:spcAft>
            </a:pPr>
            <a:endParaRPr lang="en-US" sz="1400" dirty="0">
              <a:effectLst/>
            </a:endParaRPr>
          </a:p>
          <a:p>
            <a:pPr marR="91440">
              <a:lnSpc>
                <a:spcPct val="90000"/>
              </a:lnSpc>
              <a:spcBef>
                <a:spcPts val="0"/>
              </a:spcBef>
              <a:spcAft>
                <a:spcPts val="800"/>
              </a:spcAft>
            </a:pPr>
            <a:r>
              <a:rPr lang="en-US" sz="1400" b="1" dirty="0">
                <a:effectLst/>
              </a:rPr>
              <a:t>Speakers</a:t>
            </a:r>
            <a:endParaRPr lang="en-US" sz="1400" dirty="0">
              <a:effectLst/>
            </a:endParaRPr>
          </a:p>
          <a:p>
            <a:pPr marL="91440" marR="91440" indent="-228600">
              <a:lnSpc>
                <a:spcPct val="90000"/>
              </a:lnSpc>
              <a:spcBef>
                <a:spcPts val="0"/>
              </a:spcBef>
              <a:spcAft>
                <a:spcPts val="800"/>
              </a:spcAft>
              <a:buFont typeface="Arial" panose="020B0604020202020204" pitchFamily="34" charset="0"/>
              <a:buChar char="•"/>
            </a:pPr>
            <a:r>
              <a:rPr lang="en-US" sz="1400" b="1" dirty="0">
                <a:effectLst/>
              </a:rPr>
              <a:t>Matthew Stephens</a:t>
            </a:r>
            <a:r>
              <a:rPr lang="en-US" sz="1400" dirty="0">
                <a:effectLst/>
              </a:rPr>
              <a:t>, Senior Social Development Specialist, TTL Ethiopia LED Pilot</a:t>
            </a:r>
          </a:p>
          <a:p>
            <a:pPr marL="91440" marR="91440" indent="-228600">
              <a:lnSpc>
                <a:spcPct val="90000"/>
              </a:lnSpc>
              <a:spcBef>
                <a:spcPts val="0"/>
              </a:spcBef>
              <a:spcAft>
                <a:spcPts val="800"/>
              </a:spcAft>
              <a:buFont typeface="Arial" panose="020B0604020202020204" pitchFamily="34" charset="0"/>
              <a:buChar char="•"/>
            </a:pPr>
            <a:r>
              <a:rPr lang="en-US" sz="1400" b="1" dirty="0">
                <a:effectLst/>
              </a:rPr>
              <a:t>Ashutosh Raina</a:t>
            </a:r>
            <a:r>
              <a:rPr lang="en-US" sz="1400" dirty="0">
                <a:effectLst/>
              </a:rPr>
              <a:t>, Social Development Specialist, Co-TTL, Ethiopia LED Pilot </a:t>
            </a:r>
          </a:p>
          <a:p>
            <a:pPr marR="91440">
              <a:lnSpc>
                <a:spcPct val="90000"/>
              </a:lnSpc>
              <a:spcBef>
                <a:spcPts val="0"/>
              </a:spcBef>
              <a:spcAft>
                <a:spcPts val="800"/>
              </a:spcAft>
            </a:pPr>
            <a:endParaRPr lang="en-US" sz="1400" dirty="0"/>
          </a:p>
          <a:p>
            <a:pPr marR="91440">
              <a:lnSpc>
                <a:spcPct val="90000"/>
              </a:lnSpc>
              <a:spcBef>
                <a:spcPts val="0"/>
              </a:spcBef>
              <a:spcAft>
                <a:spcPts val="800"/>
              </a:spcAft>
            </a:pPr>
            <a:r>
              <a:rPr lang="en-US" sz="1400" b="1" dirty="0">
                <a:effectLst/>
              </a:rPr>
              <a:t>Fireside Chat</a:t>
            </a:r>
            <a:endParaRPr lang="en-US" sz="1400" dirty="0">
              <a:effectLst/>
            </a:endParaRPr>
          </a:p>
          <a:p>
            <a:pPr marL="91440" marR="91440" indent="-228600">
              <a:lnSpc>
                <a:spcPct val="90000"/>
              </a:lnSpc>
              <a:spcBef>
                <a:spcPts val="0"/>
              </a:spcBef>
              <a:spcAft>
                <a:spcPts val="800"/>
              </a:spcAft>
              <a:buFont typeface="Arial" panose="020B0604020202020204" pitchFamily="34" charset="0"/>
              <a:buChar char="•"/>
            </a:pPr>
            <a:r>
              <a:rPr lang="en-US" sz="1400" b="1" dirty="0">
                <a:effectLst/>
              </a:rPr>
              <a:t>Mohamed </a:t>
            </a:r>
            <a:r>
              <a:rPr lang="en-US" sz="1400" b="1" dirty="0" err="1">
                <a:effectLst/>
              </a:rPr>
              <a:t>Adulahi</a:t>
            </a:r>
            <a:r>
              <a:rPr lang="en-US" sz="1400" b="1" dirty="0">
                <a:effectLst/>
              </a:rPr>
              <a:t> Farah, </a:t>
            </a:r>
            <a:r>
              <a:rPr lang="en-US" sz="1400" dirty="0">
                <a:effectLst/>
              </a:rPr>
              <a:t>DRDIP Coordinator, Somali Region</a:t>
            </a:r>
          </a:p>
          <a:p>
            <a:pPr marL="91440" marR="91440" indent="-228600">
              <a:lnSpc>
                <a:spcPct val="90000"/>
              </a:lnSpc>
              <a:spcBef>
                <a:spcPts val="0"/>
              </a:spcBef>
              <a:spcAft>
                <a:spcPts val="800"/>
              </a:spcAft>
              <a:buFont typeface="Arial" panose="020B0604020202020204" pitchFamily="34" charset="0"/>
              <a:buChar char="•"/>
            </a:pPr>
            <a:r>
              <a:rPr lang="en-US" sz="1400" b="1" dirty="0">
                <a:effectLst/>
              </a:rPr>
              <a:t>Teresa </a:t>
            </a:r>
            <a:r>
              <a:rPr lang="en-US" sz="1400" b="1" dirty="0" err="1">
                <a:effectLst/>
              </a:rPr>
              <a:t>Ongaro</a:t>
            </a:r>
            <a:r>
              <a:rPr lang="en-US" sz="1400" b="1" dirty="0">
                <a:effectLst/>
              </a:rPr>
              <a:t>,</a:t>
            </a:r>
            <a:r>
              <a:rPr lang="en-US" sz="1400" dirty="0">
                <a:effectLst/>
              </a:rPr>
              <a:t> Former Senior Inter-Agency Coordination Officer, UNHCR</a:t>
            </a:r>
          </a:p>
          <a:p>
            <a:pPr marL="91440" marR="91440" indent="-228600">
              <a:lnSpc>
                <a:spcPct val="90000"/>
              </a:lnSpc>
              <a:spcBef>
                <a:spcPts val="0"/>
              </a:spcBef>
              <a:spcAft>
                <a:spcPts val="800"/>
              </a:spcAft>
              <a:buFont typeface="Arial" panose="020B0604020202020204" pitchFamily="34" charset="0"/>
              <a:buChar char="•"/>
            </a:pPr>
            <a:r>
              <a:rPr lang="en-US" sz="1400" b="1" dirty="0" err="1">
                <a:effectLst/>
              </a:rPr>
              <a:t>Neway</a:t>
            </a:r>
            <a:r>
              <a:rPr lang="en-US" sz="1400" b="1" dirty="0">
                <a:effectLst/>
              </a:rPr>
              <a:t> Alemayehu</a:t>
            </a:r>
            <a:r>
              <a:rPr lang="en-US" sz="1400" dirty="0">
                <a:effectLst/>
              </a:rPr>
              <a:t>, Managing Director, INKOMOKO Ethiopia</a:t>
            </a:r>
          </a:p>
          <a:p>
            <a:pPr marL="91440" marR="91440" indent="-228600">
              <a:lnSpc>
                <a:spcPct val="90000"/>
              </a:lnSpc>
              <a:spcBef>
                <a:spcPts val="0"/>
              </a:spcBef>
              <a:spcAft>
                <a:spcPts val="800"/>
              </a:spcAft>
              <a:buFont typeface="Arial" panose="020B0604020202020204" pitchFamily="34" charset="0"/>
              <a:buChar char="•"/>
            </a:pPr>
            <a:r>
              <a:rPr lang="en-US" sz="1400" b="1" dirty="0">
                <a:effectLst/>
              </a:rPr>
              <a:t>Paul Joicey</a:t>
            </a:r>
            <a:r>
              <a:rPr lang="en-US" sz="1400" dirty="0">
                <a:effectLst/>
              </a:rPr>
              <a:t>, Team Leader, SHARPE - Strengthening Host and Refugee Populations in Ethiopia</a:t>
            </a:r>
          </a:p>
          <a:p>
            <a:pPr marL="91440" marR="91440" indent="-228600">
              <a:lnSpc>
                <a:spcPct val="90000"/>
              </a:lnSpc>
              <a:spcBef>
                <a:spcPts val="0"/>
              </a:spcBef>
              <a:spcAft>
                <a:spcPts val="800"/>
              </a:spcAft>
              <a:buFont typeface="Arial" panose="020B0604020202020204" pitchFamily="34" charset="0"/>
              <a:buChar char="•"/>
            </a:pPr>
            <a:r>
              <a:rPr lang="en-US" sz="1400" b="1" dirty="0">
                <a:effectLst/>
              </a:rPr>
              <a:t>Rediet Abiy Kassaye</a:t>
            </a:r>
            <a:r>
              <a:rPr lang="en-US" sz="1400" dirty="0">
                <a:effectLst/>
              </a:rPr>
              <a:t>, Program Manager, IKEA Foundation</a:t>
            </a:r>
          </a:p>
          <a:p>
            <a:pPr marR="91440">
              <a:lnSpc>
                <a:spcPct val="90000"/>
              </a:lnSpc>
              <a:spcBef>
                <a:spcPts val="0"/>
              </a:spcBef>
              <a:spcAft>
                <a:spcPts val="800"/>
              </a:spcAft>
            </a:pPr>
            <a:endParaRPr lang="en-US" sz="1400" dirty="0"/>
          </a:p>
          <a:p>
            <a:pPr marL="91440" marR="91440" indent="-228600">
              <a:lnSpc>
                <a:spcPct val="90000"/>
              </a:lnSpc>
              <a:spcBef>
                <a:spcPts val="0"/>
              </a:spcBef>
              <a:spcAft>
                <a:spcPts val="800"/>
              </a:spcAft>
              <a:buFont typeface="Arial" panose="020B0604020202020204" pitchFamily="34" charset="0"/>
              <a:buChar char="•"/>
            </a:pPr>
            <a:endParaRPr lang="en-US" sz="1400" dirty="0">
              <a:effectLst/>
            </a:endParaRPr>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9193686" y="6356350"/>
            <a:ext cx="2160114" cy="365125"/>
          </a:xfrm>
          <a:prstGeom prst="rect">
            <a:avLst/>
          </a:prstGeom>
        </p:spPr>
        <p:txBody>
          <a:bodyPr vert="horz" lIns="91440" tIns="45720" rIns="91440" bIns="45720" rtlCol="0" anchor="ctr">
            <a:normAutofit/>
          </a:bodyPr>
          <a:lstStyle/>
          <a:p>
            <a:pPr>
              <a:spcAft>
                <a:spcPts val="600"/>
              </a:spcAft>
              <a:defRPr/>
            </a:pPr>
            <a:fld id="{00000000-1234-1234-1234-123412341234}" type="slidenum">
              <a:rPr lang="en-US" smtClean="0">
                <a:solidFill>
                  <a:prstClr val="black">
                    <a:tint val="75000"/>
                  </a:prstClr>
                </a:solidFill>
                <a:latin typeface="Calibri" panose="020F0502020204030204"/>
              </a:rPr>
              <a:pPr>
                <a:spcAft>
                  <a:spcPts val="600"/>
                </a:spcAft>
                <a:defRPr/>
              </a:pPr>
              <a:t>3</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83353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1" name="Rectangle 2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11722608" y="18288"/>
            <a:ext cx="475488" cy="475488"/>
          </a:xfrm>
          <a:prstGeom prst="rect">
            <a:avLst/>
          </a:prstGeom>
        </p:spPr>
        <p:txBody>
          <a:bodyPr vert="horz" lIns="91440" tIns="45720" rIns="91440" bIns="45720" rtlCol="0" anchor="ctr">
            <a:normAutofit/>
          </a:bodyPr>
          <a:lstStyle/>
          <a:p>
            <a:pPr algn="ctr">
              <a:spcAft>
                <a:spcPts val="600"/>
              </a:spcAft>
              <a:defRPr/>
            </a:pPr>
            <a:fld id="{00000000-1234-1234-1234-123412341234}" type="slidenum">
              <a:rPr lang="en-US" sz="900" smtClean="0">
                <a:solidFill>
                  <a:schemeClr val="tx1">
                    <a:alpha val="70000"/>
                  </a:schemeClr>
                </a:solidFill>
              </a:rPr>
              <a:pPr algn="ctr">
                <a:spcAft>
                  <a:spcPts val="600"/>
                </a:spcAft>
                <a:defRPr/>
              </a:pPr>
              <a:t>4</a:t>
            </a:fld>
            <a:endParaRPr lang="en-US" sz="900">
              <a:solidFill>
                <a:schemeClr val="tx1">
                  <a:alpha val="70000"/>
                </a:schemeClr>
              </a:solidFill>
            </a:endParaRPr>
          </a:p>
        </p:txBody>
      </p:sp>
      <p:pic>
        <p:nvPicPr>
          <p:cNvPr id="2" name="Picture 1">
            <a:extLst>
              <a:ext uri="{FF2B5EF4-FFF2-40B4-BE49-F238E27FC236}">
                <a16:creationId xmlns:a16="http://schemas.microsoft.com/office/drawing/2014/main" id="{C62FA6DF-EDF1-A7E3-AB7D-195B58259F08}"/>
              </a:ext>
            </a:extLst>
          </p:cNvPr>
          <p:cNvPicPr>
            <a:picLocks noChangeAspect="1"/>
          </p:cNvPicPr>
          <p:nvPr/>
        </p:nvPicPr>
        <p:blipFill rotWithShape="1">
          <a:blip r:embed="rId4"/>
          <a:srcRect l="39733" t="33686" r="38249" b="27870"/>
          <a:stretch/>
        </p:blipFill>
        <p:spPr>
          <a:xfrm>
            <a:off x="879980" y="895610"/>
            <a:ext cx="5150001" cy="5058020"/>
          </a:xfrm>
          <a:prstGeom prst="rect">
            <a:avLst/>
          </a:prstGeom>
        </p:spPr>
      </p:pic>
      <p:graphicFrame>
        <p:nvGraphicFramePr>
          <p:cNvPr id="10" name="TextBox 6">
            <a:extLst>
              <a:ext uri="{FF2B5EF4-FFF2-40B4-BE49-F238E27FC236}">
                <a16:creationId xmlns:a16="http://schemas.microsoft.com/office/drawing/2014/main" id="{64932918-1829-D742-9637-C0BF4CBD8607}"/>
              </a:ext>
            </a:extLst>
          </p:cNvPr>
          <p:cNvGraphicFramePr/>
          <p:nvPr>
            <p:extLst>
              <p:ext uri="{D42A27DB-BD31-4B8C-83A1-F6EECF244321}">
                <p14:modId xmlns:p14="http://schemas.microsoft.com/office/powerpoint/2010/main" val="1275229031"/>
              </p:ext>
            </p:extLst>
          </p:nvPr>
        </p:nvGraphicFramePr>
        <p:xfrm>
          <a:off x="6597016" y="2965592"/>
          <a:ext cx="4589328" cy="29873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8654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5">
            <a:extLst>
              <a:ext uri="{FF2B5EF4-FFF2-40B4-BE49-F238E27FC236}">
                <a16:creationId xmlns:a16="http://schemas.microsoft.com/office/drawing/2014/main" id="{9213B208-8F9B-BF3E-B249-1E0B77072AC9}"/>
              </a:ext>
            </a:extLst>
          </p:cNvPr>
          <p:cNvPicPr>
            <a:picLocks noChangeAspect="1"/>
          </p:cNvPicPr>
          <p:nvPr/>
        </p:nvPicPr>
        <p:blipFill rotWithShape="1">
          <a:blip r:embed="rId2"/>
          <a:srcRect l="325" r="28324" b="-1"/>
          <a:stretch/>
        </p:blipFill>
        <p:spPr>
          <a:xfrm flipH="1">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8610600" y="6356350"/>
            <a:ext cx="2743200" cy="365125"/>
          </a:xfrm>
          <a:prstGeom prst="rect">
            <a:avLst/>
          </a:prstGeom>
        </p:spPr>
        <p:txBody>
          <a:bodyPr vert="horz" lIns="91440" tIns="45720" rIns="91440" bIns="45720" rtlCol="0" anchor="ctr">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graphicFrame>
        <p:nvGraphicFramePr>
          <p:cNvPr id="9" name="TextBox 6">
            <a:extLst>
              <a:ext uri="{FF2B5EF4-FFF2-40B4-BE49-F238E27FC236}">
                <a16:creationId xmlns:a16="http://schemas.microsoft.com/office/drawing/2014/main" id="{CEF9468E-6F23-AB39-9FF8-E82DCBF4A2A9}"/>
              </a:ext>
            </a:extLst>
          </p:cNvPr>
          <p:cNvGraphicFramePr/>
          <p:nvPr>
            <p:extLst>
              <p:ext uri="{D42A27DB-BD31-4B8C-83A1-F6EECF244321}">
                <p14:modId xmlns:p14="http://schemas.microsoft.com/office/powerpoint/2010/main" val="1778748089"/>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14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1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7" name="Rectangle 1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9">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2FB970D6-ACB6-979B-2431-93D262CA968B}"/>
              </a:ext>
            </a:extLst>
          </p:cNvPr>
          <p:cNvSpPr>
            <a:spLocks noGrp="1"/>
          </p:cNvSpPr>
          <p:nvPr>
            <p:ph type="title"/>
          </p:nvPr>
        </p:nvSpPr>
        <p:spPr>
          <a:xfrm>
            <a:off x="6597016" y="905011"/>
            <a:ext cx="4589328" cy="1889135"/>
          </a:xfrm>
        </p:spPr>
        <p:txBody>
          <a:bodyPr anchor="b">
            <a:normAutofit/>
          </a:bodyPr>
          <a:lstStyle/>
          <a:p>
            <a:r>
              <a:rPr lang="en-US" sz="4800"/>
              <a:t>LED Paper</a:t>
            </a:r>
          </a:p>
        </p:txBody>
      </p:sp>
      <p:pic>
        <p:nvPicPr>
          <p:cNvPr id="7" name="Picture 6">
            <a:extLst>
              <a:ext uri="{FF2B5EF4-FFF2-40B4-BE49-F238E27FC236}">
                <a16:creationId xmlns:a16="http://schemas.microsoft.com/office/drawing/2014/main" id="{D471A3FA-4187-6A16-53C9-DD809A4243D8}"/>
              </a:ext>
            </a:extLst>
          </p:cNvPr>
          <p:cNvPicPr>
            <a:picLocks noChangeAspect="1"/>
          </p:cNvPicPr>
          <p:nvPr/>
        </p:nvPicPr>
        <p:blipFill rotWithShape="1">
          <a:blip r:embed="rId4"/>
          <a:srcRect l="35544" t="15362" r="33803" b="15507"/>
          <a:stretch/>
        </p:blipFill>
        <p:spPr>
          <a:xfrm>
            <a:off x="1461427" y="895610"/>
            <a:ext cx="3987107" cy="5058020"/>
          </a:xfrm>
          <a:prstGeom prst="rect">
            <a:avLst/>
          </a:prstGeom>
        </p:spPr>
      </p:pic>
      <p:sp>
        <p:nvSpPr>
          <p:cNvPr id="3" name="Content Placeholder 2">
            <a:extLst>
              <a:ext uri="{FF2B5EF4-FFF2-40B4-BE49-F238E27FC236}">
                <a16:creationId xmlns:a16="http://schemas.microsoft.com/office/drawing/2014/main" id="{516DB16E-1CA7-8C26-BFE6-F441A7599E3E}"/>
              </a:ext>
            </a:extLst>
          </p:cNvPr>
          <p:cNvSpPr>
            <a:spLocks noGrp="1"/>
          </p:cNvSpPr>
          <p:nvPr>
            <p:ph idx="1"/>
          </p:nvPr>
        </p:nvSpPr>
        <p:spPr>
          <a:xfrm>
            <a:off x="6597016" y="2965592"/>
            <a:ext cx="4589328" cy="2987397"/>
          </a:xfrm>
        </p:spPr>
        <p:txBody>
          <a:bodyPr>
            <a:normAutofit/>
          </a:bodyPr>
          <a:lstStyle/>
          <a:p>
            <a:pPr marL="0" marR="0" indent="0">
              <a:spcBef>
                <a:spcPts val="0"/>
              </a:spcBef>
              <a:spcAft>
                <a:spcPts val="0"/>
              </a:spcAft>
              <a:buNone/>
            </a:pPr>
            <a:r>
              <a:rPr lang="en-US" sz="1800">
                <a:effectLst/>
                <a:latin typeface="Calibri" panose="020F0502020204030204" pitchFamily="34" charset="0"/>
                <a:ea typeface="Calibri" panose="020F0502020204030204" pitchFamily="34" charset="0"/>
                <a:cs typeface="Calibri" panose="020F0502020204030204" pitchFamily="34" charset="0"/>
              </a:rPr>
              <a:t>The paper examines approaches to supporting rural livelihood in refugee-hosting areas across Ethiopia, building on the experience of the long-standing Development Response to Displacement Impacts Project or DRDIP, and other programs. </a:t>
            </a: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Here is a </a:t>
            </a:r>
            <a:r>
              <a:rPr lang="en-US" sz="1800">
                <a:effectLst/>
                <a:latin typeface="Calibri" panose="020F0502020204030204" pitchFamily="34" charset="0"/>
                <a:ea typeface="Calibri" panose="020F0502020204030204" pitchFamily="34" charset="0"/>
                <a:cs typeface="Times New Roman" panose="02020603050405020304" pitchFamily="18" charset="0"/>
                <a:hlinkClick r:id="rId5"/>
              </a:rPr>
              <a:t>link to access the </a:t>
            </a:r>
            <a:r>
              <a:rPr lang="en-US" sz="1800">
                <a:latin typeface="Calibri" panose="020F0502020204030204" pitchFamily="34" charset="0"/>
                <a:ea typeface="Calibri" panose="020F0502020204030204" pitchFamily="34" charset="0"/>
                <a:cs typeface="Times New Roman" panose="02020603050405020304" pitchFamily="18" charset="0"/>
                <a:hlinkClick r:id="rId5"/>
              </a:rPr>
              <a:t>paper</a:t>
            </a:r>
            <a:r>
              <a:rPr lang="en-US" sz="1800">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US" sz="1800">
                <a:hlinkClick r:id="rId5"/>
              </a:rPr>
              <a:t> </a:t>
            </a:r>
            <a:endParaRPr lang="en-US" sz="1800"/>
          </a:p>
          <a:p>
            <a:pPr marL="0" marR="0" indent="0">
              <a:spcBef>
                <a:spcPts val="0"/>
              </a:spcBef>
              <a:spcAft>
                <a:spcPts val="0"/>
              </a:spcAft>
              <a:buNone/>
            </a:pPr>
            <a:endParaRPr lang="en-US" sz="1800">
              <a:latin typeface="Calibri" panose="020F0502020204030204" pitchFamily="34" charset="0"/>
              <a:ea typeface="Calibri" panose="020F0502020204030204" pitchFamily="34" charset="0"/>
              <a:cs typeface="Calibri" panose="020F0502020204030204" pitchFamily="34" charset="0"/>
            </a:endParaRPr>
          </a:p>
          <a:p>
            <a:endParaRPr lang="en-US" sz="1800"/>
          </a:p>
        </p:txBody>
      </p:sp>
    </p:spTree>
    <p:extLst>
      <p:ext uri="{BB962C8B-B14F-4D97-AF65-F5344CB8AC3E}">
        <p14:creationId xmlns:p14="http://schemas.microsoft.com/office/powerpoint/2010/main" val="265249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BCC80-0866-4074-B56C-DB01687302ED}"/>
              </a:ext>
            </a:extLst>
          </p:cNvPr>
          <p:cNvSpPr>
            <a:spLocks noGrp="1"/>
          </p:cNvSpPr>
          <p:nvPr>
            <p:ph type="title"/>
          </p:nvPr>
        </p:nvSpPr>
        <p:spPr>
          <a:xfrm>
            <a:off x="1245072" y="1289765"/>
            <a:ext cx="3651101" cy="4270963"/>
          </a:xfrm>
        </p:spPr>
        <p:txBody>
          <a:bodyPr anchor="ctr">
            <a:normAutofit fontScale="90000"/>
          </a:bodyPr>
          <a:lstStyle/>
          <a:p>
            <a:pPr algn="ctr"/>
            <a:br>
              <a:rPr lang="en-US" sz="4800" dirty="0">
                <a:solidFill>
                  <a:srgbClr val="FFFFFF"/>
                </a:solidFill>
              </a:rPr>
            </a:br>
            <a:r>
              <a:rPr lang="en-US" sz="4800" dirty="0">
                <a:solidFill>
                  <a:srgbClr val="FFFFFF"/>
                </a:solidFill>
              </a:rPr>
              <a:t>Key findings</a:t>
            </a:r>
            <a:br>
              <a:rPr lang="en-US" sz="4800" dirty="0">
                <a:solidFill>
                  <a:srgbClr val="FFFFFF"/>
                </a:solidFill>
              </a:rPr>
            </a:br>
            <a:br>
              <a:rPr lang="en-US" sz="4800" dirty="0">
                <a:solidFill>
                  <a:srgbClr val="FFFFFF"/>
                </a:solidFill>
              </a:rPr>
            </a:br>
            <a:br>
              <a:rPr lang="en-US" sz="4800" dirty="0">
                <a:solidFill>
                  <a:srgbClr val="FFFFFF"/>
                </a:solidFill>
              </a:rPr>
            </a:br>
            <a:br>
              <a:rPr lang="en-US" sz="4800" dirty="0">
                <a:solidFill>
                  <a:srgbClr val="FFFFFF"/>
                </a:solidFill>
              </a:rPr>
            </a:br>
            <a:br>
              <a:rPr lang="en-US" sz="4800" dirty="0">
                <a:solidFill>
                  <a:srgbClr val="FFFFFF"/>
                </a:solidFill>
              </a:rPr>
            </a:br>
            <a:endParaRPr lang="en-US" sz="4800"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51F48AE-8551-48B9-9FAD-A435E4557BC5}"/>
              </a:ext>
            </a:extLst>
          </p:cNvPr>
          <p:cNvSpPr>
            <a:spLocks noGrp="1"/>
          </p:cNvSpPr>
          <p:nvPr>
            <p:ph idx="1"/>
          </p:nvPr>
        </p:nvSpPr>
        <p:spPr>
          <a:xfrm>
            <a:off x="6297232" y="518400"/>
            <a:ext cx="5288929" cy="6250148"/>
          </a:xfrm>
        </p:spPr>
        <p:txBody>
          <a:bodyPr anchor="ctr">
            <a:normAutofit fontScale="92500" lnSpcReduction="10000"/>
          </a:bodyPr>
          <a:lstStyle/>
          <a:p>
            <a:pPr marL="342900" marR="0" lvl="0" indent="-342900">
              <a:spcBef>
                <a:spcPts val="0"/>
              </a:spcBef>
              <a:spcAft>
                <a:spcPts val="0"/>
              </a:spcAft>
              <a:buFont typeface="Symbol" panose="05050102010706020507" pitchFamily="18" charset="2"/>
              <a:buChar char=""/>
            </a:pPr>
            <a:endPar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1">
                    <a:alpha val="80000"/>
                  </a:schemeClr>
                </a:solidFill>
                <a:effectLst/>
                <a:latin typeface="Calibri" panose="020F0502020204030204" pitchFamily="34" charset="0"/>
                <a:ea typeface="Calibri" panose="020F0502020204030204" pitchFamily="34" charset="0"/>
                <a:cs typeface="Times New Roman" panose="02020603050405020304" pitchFamily="18" charset="0"/>
              </a:rPr>
              <a:t>Limited information about LED actors</a:t>
            </a:r>
            <a:br>
              <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3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There is limited information about who is doing what, what we can learn from each other’s projects and experiences, and how we can leverage each other’s strengths and weaknesses to amplify impact. </a:t>
            </a:r>
          </a:p>
          <a:p>
            <a:pPr marR="0" indent="0">
              <a:spcBef>
                <a:spcPts val="0"/>
              </a:spcBef>
              <a:spcAft>
                <a:spcPts val="0"/>
              </a:spcAft>
              <a:buNone/>
            </a:pPr>
            <a:r>
              <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100" dirty="0">
              <a:solidFill>
                <a:schemeClr val="tx1">
                  <a:alpha val="80000"/>
                </a:schemeClr>
              </a:solidFill>
            </a:endParaRPr>
          </a:p>
          <a:p>
            <a:pPr marL="342900" marR="0" lvl="0" indent="-342900">
              <a:spcBef>
                <a:spcPts val="0"/>
              </a:spcBef>
              <a:spcAft>
                <a:spcPts val="0"/>
              </a:spcAft>
              <a:buFont typeface="Symbol" panose="05050102010706020507" pitchFamily="18" charset="2"/>
              <a:buChar char=""/>
            </a:pPr>
            <a:r>
              <a:rPr lang="en-US" sz="2400" b="1" dirty="0">
                <a:solidFill>
                  <a:schemeClr val="accent1">
                    <a:alpha val="80000"/>
                  </a:schemeClr>
                </a:solidFill>
                <a:effectLst/>
                <a:latin typeface="Calibri" panose="020F0502020204030204" pitchFamily="34" charset="0"/>
                <a:ea typeface="Calibri" panose="020F0502020204030204" pitchFamily="34" charset="0"/>
                <a:cs typeface="Times New Roman" panose="02020603050405020304" pitchFamily="18" charset="0"/>
              </a:rPr>
              <a:t>Lack of common vision for LED, limited coordination and planning among LED actors</a:t>
            </a:r>
          </a:p>
          <a:p>
            <a:pPr marL="342900" marR="0" lvl="0" indent="-342900">
              <a:spcBef>
                <a:spcPts val="0"/>
              </a:spcBef>
              <a:spcAft>
                <a:spcPts val="0"/>
              </a:spcAft>
              <a:buFont typeface="Symbol" panose="05050102010706020507" pitchFamily="18" charset="2"/>
              <a:buChar char=""/>
            </a:pPr>
            <a:endPar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3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Multiple programs/initiatives to support livelihoods are going on in an ad hoc manner in refugee-hosting districts. </a:t>
            </a:r>
          </a:p>
          <a:p>
            <a:pPr marL="800100" lvl="1" indent="-342900">
              <a:spcBef>
                <a:spcPts val="0"/>
              </a:spcBef>
              <a:buFont typeface="Symbol" panose="05050102010706020507" pitchFamily="18" charset="2"/>
              <a:buChar char=""/>
            </a:pPr>
            <a:r>
              <a:rPr lang="en-US" sz="13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Implemented by a mix of government, non-government, development, and humanitarian actors, each project tends to operate in isolation.</a:t>
            </a:r>
          </a:p>
          <a:p>
            <a:pPr marL="800100" lvl="1" indent="-342900">
              <a:spcBef>
                <a:spcPts val="0"/>
              </a:spcBef>
              <a:buFont typeface="Symbol" panose="05050102010706020507" pitchFamily="18" charset="2"/>
              <a:buChar char=""/>
            </a:pPr>
            <a:r>
              <a:rPr lang="en-US" sz="13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D</a:t>
            </a:r>
            <a:r>
              <a:rPr lang="en-US" sz="13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espite heavy investment in livelihood and employment generation programs, results have not been achieved at the scale and impact necessary to move beyond subsistence.</a:t>
            </a:r>
            <a:endParaRPr lang="en-US" sz="13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endPar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endParaRPr lang="en-US" sz="1100" dirty="0">
              <a:solidFill>
                <a:schemeClr val="tx1">
                  <a:alpha val="80000"/>
                </a:schemeClr>
              </a:solidFill>
              <a:latin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b="1" dirty="0">
                <a:solidFill>
                  <a:schemeClr val="accent1">
                    <a:alpha val="80000"/>
                  </a:schemeClr>
                </a:solidFill>
                <a:effectLst/>
                <a:latin typeface="Calibri" panose="020F0502020204030204" pitchFamily="34" charset="0"/>
                <a:ea typeface="Calibri" panose="020F0502020204030204" pitchFamily="34" charset="0"/>
                <a:cs typeface="Times New Roman" panose="02020603050405020304" pitchFamily="18" charset="0"/>
              </a:rPr>
              <a:t>Limited last-mile delivery of quality and comprehensive LED support services (</a:t>
            </a:r>
            <a:r>
              <a:rPr lang="en-US" sz="2200" b="1" dirty="0">
                <a:solidFill>
                  <a:schemeClr val="accent1">
                    <a:alpha val="80000"/>
                  </a:schemeClr>
                </a:solidFill>
                <a:latin typeface="Calibri" panose="020F0502020204030204" pitchFamily="34" charset="0"/>
                <a:ea typeface="Calibri" panose="020F0502020204030204" pitchFamily="34" charset="0"/>
                <a:cs typeface="Times New Roman" panose="02020603050405020304" pitchFamily="18" charset="0"/>
              </a:rPr>
              <a:t>financial services, customized extension services, markets, business development services) </a:t>
            </a:r>
            <a:r>
              <a:rPr lang="en-US" sz="2200" b="1" dirty="0">
                <a:solidFill>
                  <a:schemeClr val="accent1">
                    <a:alpha val="80000"/>
                  </a:schemeClr>
                </a:solidFill>
                <a:effectLst/>
                <a:latin typeface="Calibri" panose="020F0502020204030204" pitchFamily="34" charset="0"/>
                <a:ea typeface="Calibri" panose="020F0502020204030204" pitchFamily="34" charset="0"/>
                <a:cs typeface="Times New Roman" panose="02020603050405020304" pitchFamily="18" charset="0"/>
              </a:rPr>
              <a:t>to communities </a:t>
            </a:r>
            <a:br>
              <a:rPr lang="en-US" sz="1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13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3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Communities need intensive and comprehensive LED support at the doorstep including financial services, customized extension services, markets, business development services</a:t>
            </a:r>
          </a:p>
          <a:p>
            <a:pPr marL="800100" lvl="1" indent="-342900">
              <a:spcBef>
                <a:spcPts val="0"/>
              </a:spcBef>
              <a:buFont typeface="Symbol" panose="05050102010706020507" pitchFamily="18" charset="2"/>
              <a:buChar char=""/>
            </a:pPr>
            <a:r>
              <a:rPr lang="en-US" sz="13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This would mean an emphasis on greater interface with markets, private sector, and financial institutions </a:t>
            </a:r>
          </a:p>
          <a:p>
            <a:pPr marL="800100" lvl="1" indent="-342900">
              <a:spcBef>
                <a:spcPts val="0"/>
              </a:spcBef>
              <a:buFont typeface="Symbol" panose="05050102010706020507" pitchFamily="18" charset="2"/>
              <a:buChar char=""/>
            </a:pPr>
            <a:endParaRPr lang="en-US" sz="1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latin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1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6D3989-A0D3-6C26-9C78-D3CEF7D5AB00}"/>
              </a:ext>
            </a:extLst>
          </p:cNvPr>
          <p:cNvSpPr txBox="1"/>
          <p:nvPr/>
        </p:nvSpPr>
        <p:spPr>
          <a:xfrm>
            <a:off x="839384" y="3142468"/>
            <a:ext cx="4653376" cy="1666354"/>
          </a:xfrm>
          <a:prstGeom prst="rect">
            <a:avLst/>
          </a:prstGeom>
          <a:noFill/>
        </p:spPr>
        <p:txBody>
          <a:bodyPr wrap="square">
            <a:spAutoFit/>
          </a:bodyPr>
          <a:lstStyle/>
          <a:p>
            <a:pPr marL="0" marR="0" algn="just">
              <a:lnSpc>
                <a:spcPct val="115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paper concludes that the multiple, ad hoc and often poorly coordinated approaches to supporting livelihood for host community members and refugees have not been able to generate the desired impacts. </a:t>
            </a:r>
          </a:p>
        </p:txBody>
      </p:sp>
    </p:spTree>
    <p:extLst>
      <p:ext uri="{BB962C8B-B14F-4D97-AF65-F5344CB8AC3E}">
        <p14:creationId xmlns:p14="http://schemas.microsoft.com/office/powerpoint/2010/main" val="330483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2FB970D6-ACB6-979B-2431-93D262CA968B}"/>
              </a:ext>
            </a:extLst>
          </p:cNvPr>
          <p:cNvSpPr>
            <a:spLocks noGrp="1"/>
          </p:cNvSpPr>
          <p:nvPr>
            <p:ph type="title"/>
          </p:nvPr>
        </p:nvSpPr>
        <p:spPr>
          <a:xfrm>
            <a:off x="6597016" y="905011"/>
            <a:ext cx="4589328" cy="1889135"/>
          </a:xfrm>
        </p:spPr>
        <p:txBody>
          <a:bodyPr anchor="b">
            <a:normAutofit/>
          </a:bodyPr>
          <a:lstStyle/>
          <a:p>
            <a:r>
              <a:rPr lang="en-US" sz="4800"/>
              <a:t>LED Paper Recommendation </a:t>
            </a:r>
          </a:p>
        </p:txBody>
      </p:sp>
      <p:pic>
        <p:nvPicPr>
          <p:cNvPr id="4" name="Graphic 3">
            <a:extLst>
              <a:ext uri="{FF2B5EF4-FFF2-40B4-BE49-F238E27FC236}">
                <a16:creationId xmlns:a16="http://schemas.microsoft.com/office/drawing/2014/main" id="{EF4EA1DA-CF89-A840-54A8-A6C321F4A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807" y="1886647"/>
            <a:ext cx="5468347" cy="3075945"/>
          </a:xfrm>
          <a:prstGeom prst="rect">
            <a:avLst/>
          </a:prstGeom>
        </p:spPr>
      </p:pic>
      <p:sp>
        <p:nvSpPr>
          <p:cNvPr id="3" name="Content Placeholder 2">
            <a:extLst>
              <a:ext uri="{FF2B5EF4-FFF2-40B4-BE49-F238E27FC236}">
                <a16:creationId xmlns:a16="http://schemas.microsoft.com/office/drawing/2014/main" id="{516DB16E-1CA7-8C26-BFE6-F441A7599E3E}"/>
              </a:ext>
            </a:extLst>
          </p:cNvPr>
          <p:cNvSpPr>
            <a:spLocks noGrp="1"/>
          </p:cNvSpPr>
          <p:nvPr>
            <p:ph idx="1"/>
          </p:nvPr>
        </p:nvSpPr>
        <p:spPr>
          <a:xfrm>
            <a:off x="6597016" y="2965592"/>
            <a:ext cx="4589328" cy="2987397"/>
          </a:xfrm>
        </p:spPr>
        <p:txBody>
          <a:bodyPr>
            <a:normAutofit/>
          </a:bodyPr>
          <a:lstStyle/>
          <a:p>
            <a:pPr marL="0" indent="0">
              <a:spcBef>
                <a:spcPts val="0"/>
              </a:spcBef>
              <a:buNone/>
            </a:pPr>
            <a:r>
              <a:rPr lang="en-US" sz="1800">
                <a:effectLst/>
                <a:latin typeface="Calibri" panose="020F0502020204030204" pitchFamily="34" charset="0"/>
                <a:ea typeface="Calibri" panose="020F0502020204030204" pitchFamily="34" charset="0"/>
                <a:cs typeface="Calibri" panose="020F0502020204030204" pitchFamily="34" charset="0"/>
              </a:rPr>
              <a:t>The paper calls for a new way of working to scale up the impact of the interventions by moving away from a project-based approach toward a platform-based one that creates synergies and leverages the potential of community support organizations, social enterprises, digital enterprises, and the private sector.</a:t>
            </a:r>
          </a:p>
          <a:p>
            <a:pPr marL="0" indent="0">
              <a:spcBef>
                <a:spcPts val="0"/>
              </a:spcBef>
              <a:buNone/>
            </a:pPr>
            <a:endParaRPr lang="en-US" sz="18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a:p>
        </p:txBody>
      </p:sp>
      <p:sp>
        <p:nvSpPr>
          <p:cNvPr id="8" name="TextBox 7">
            <a:extLst>
              <a:ext uri="{FF2B5EF4-FFF2-40B4-BE49-F238E27FC236}">
                <a16:creationId xmlns:a16="http://schemas.microsoft.com/office/drawing/2014/main" id="{D7FD2DC5-76B8-7F4E-AD9E-CED92E79F3C8}"/>
              </a:ext>
            </a:extLst>
          </p:cNvPr>
          <p:cNvSpPr txBox="1"/>
          <p:nvPr/>
        </p:nvSpPr>
        <p:spPr>
          <a:xfrm>
            <a:off x="824120" y="5343996"/>
            <a:ext cx="10813774" cy="523220"/>
          </a:xfrm>
          <a:prstGeom prst="rect">
            <a:avLst/>
          </a:prstGeom>
          <a:noFill/>
        </p:spPr>
        <p:txBody>
          <a:bodyPr wrap="square">
            <a:spAutoFit/>
          </a:bodyPr>
          <a:lstStyle/>
          <a:p>
            <a:pPr>
              <a:spcAft>
                <a:spcPts val="600"/>
              </a:spcAft>
            </a:pPr>
            <a:r>
              <a:rPr lang="en-US" sz="2800">
                <a:latin typeface="Calibri" panose="020F0502020204030204" pitchFamily="34" charset="0"/>
                <a:ea typeface="Calibri" panose="020F0502020204030204" pitchFamily="34" charset="0"/>
                <a:cs typeface="Calibri" panose="020F0502020204030204" pitchFamily="34" charset="0"/>
              </a:rPr>
              <a:t>M</a:t>
            </a:r>
            <a:r>
              <a:rPr lang="en-US" sz="2800">
                <a:effectLst/>
                <a:latin typeface="Calibri" panose="020F0502020204030204" pitchFamily="34" charset="0"/>
                <a:ea typeface="Calibri" panose="020F0502020204030204" pitchFamily="34" charset="0"/>
                <a:cs typeface="Calibri" panose="020F0502020204030204" pitchFamily="34" charset="0"/>
              </a:rPr>
              <a:t>oving away from a project-based approach toward a platform-based </a:t>
            </a:r>
            <a:endParaRPr lang="en-US" sz="2800" dirty="0"/>
          </a:p>
        </p:txBody>
      </p:sp>
    </p:spTree>
    <p:extLst>
      <p:ext uri="{BB962C8B-B14F-4D97-AF65-F5344CB8AC3E}">
        <p14:creationId xmlns:p14="http://schemas.microsoft.com/office/powerpoint/2010/main" val="181779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5A82-7352-52D0-D179-550F0C20C20A}"/>
              </a:ext>
            </a:extLst>
          </p:cNvPr>
          <p:cNvSpPr>
            <a:spLocks noGrp="1"/>
          </p:cNvSpPr>
          <p:nvPr>
            <p:ph type="title"/>
          </p:nvPr>
        </p:nvSpPr>
        <p:spPr>
          <a:xfrm>
            <a:off x="838200" y="512618"/>
            <a:ext cx="10515600" cy="383309"/>
          </a:xfrm>
        </p:spPr>
        <p:txBody>
          <a:bodyPr>
            <a:normAutofit fontScale="90000"/>
          </a:bodyPr>
          <a:lstStyle/>
          <a:p>
            <a:r>
              <a:rPr lang="en-US" dirty="0"/>
              <a:t>Local Economic Development (LED) pilot overview</a:t>
            </a:r>
            <a:br>
              <a:rPr lang="en-US" dirty="0"/>
            </a:br>
            <a:endParaRPr lang="en-US" dirty="0"/>
          </a:p>
        </p:txBody>
      </p:sp>
      <p:graphicFrame>
        <p:nvGraphicFramePr>
          <p:cNvPr id="7" name="Content Placeholder 2">
            <a:extLst>
              <a:ext uri="{FF2B5EF4-FFF2-40B4-BE49-F238E27FC236}">
                <a16:creationId xmlns:a16="http://schemas.microsoft.com/office/drawing/2014/main" id="{D07BAA60-EEE7-C8A6-6793-601E0A41FD2A}"/>
              </a:ext>
            </a:extLst>
          </p:cNvPr>
          <p:cNvGraphicFramePr>
            <a:graphicFrameLocks noGrp="1"/>
          </p:cNvGraphicFramePr>
          <p:nvPr>
            <p:ph idx="1"/>
            <p:extLst>
              <p:ext uri="{D42A27DB-BD31-4B8C-83A1-F6EECF244321}">
                <p14:modId xmlns:p14="http://schemas.microsoft.com/office/powerpoint/2010/main" val="4026242609"/>
              </p:ext>
            </p:extLst>
          </p:nvPr>
        </p:nvGraphicFramePr>
        <p:xfrm>
          <a:off x="987136" y="704272"/>
          <a:ext cx="6549737" cy="515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00A62AF-3C29-AEEE-C418-0EBC6AEEB487}"/>
              </a:ext>
            </a:extLst>
          </p:cNvPr>
          <p:cNvSpPr txBox="1"/>
          <p:nvPr/>
        </p:nvSpPr>
        <p:spPr>
          <a:xfrm>
            <a:off x="7921487" y="1740784"/>
            <a:ext cx="3747052" cy="3323987"/>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Calibri" panose="020F0502020204030204" pitchFamily="34" charset="0"/>
              </a:rPr>
              <a:t>The team that prepared the paper is starting the implementation of a LED pilot to operationalize its key findings in one Woreda in the Somali region to develop a proof of concept.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62715A-C7E8-BDAC-7F0F-32569E45824E}"/>
              </a:ext>
            </a:extLst>
          </p:cNvPr>
          <p:cNvSpPr txBox="1"/>
          <p:nvPr/>
        </p:nvSpPr>
        <p:spPr>
          <a:xfrm>
            <a:off x="838201" y="5692063"/>
            <a:ext cx="10587182" cy="646331"/>
          </a:xfrm>
          <a:prstGeom prst="rect">
            <a:avLst/>
          </a:prstGeom>
          <a:solidFill>
            <a:schemeClr val="accent4"/>
          </a:solid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LED is a territorial approach and is defined as a process by which public, business, and non-governmental sector partners work collectively to create better conditions for economic growth and employment generation</a:t>
            </a:r>
            <a:endParaRPr lang="en-US" dirty="0"/>
          </a:p>
        </p:txBody>
      </p:sp>
    </p:spTree>
    <p:extLst>
      <p:ext uri="{BB962C8B-B14F-4D97-AF65-F5344CB8AC3E}">
        <p14:creationId xmlns:p14="http://schemas.microsoft.com/office/powerpoint/2010/main" val="2643666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TotalTime>
  <Words>1136</Words>
  <Application>Microsoft Office PowerPoint</Application>
  <PresentationFormat>Widescreen</PresentationFormat>
  <Paragraphs>133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Poppins</vt:lpstr>
      <vt:lpstr>Symbol</vt:lpstr>
      <vt:lpstr>Office Theme</vt:lpstr>
      <vt:lpstr>PowerPoint Presentation</vt:lpstr>
      <vt:lpstr>PowerPoint Presentation</vt:lpstr>
      <vt:lpstr>PowerPoint Presentation</vt:lpstr>
      <vt:lpstr>PowerPoint Presentation</vt:lpstr>
      <vt:lpstr>PowerPoint Presentation</vt:lpstr>
      <vt:lpstr>LED Paper</vt:lpstr>
      <vt:lpstr> Key findings     </vt:lpstr>
      <vt:lpstr>LED Paper Recommendation </vt:lpstr>
      <vt:lpstr>Local Economic Development (LED) pilot overview </vt:lpstr>
      <vt:lpstr>LED Pilot Focus Areas </vt:lpstr>
      <vt:lpstr>Expected outputs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Ethiopia LED Pilot</dc:title>
  <dc:creator>Ashutosh Raina</dc:creator>
  <cp:lastModifiedBy>Ashutosh Raina</cp:lastModifiedBy>
  <cp:revision>6</cp:revision>
  <dcterms:created xsi:type="dcterms:W3CDTF">2022-10-10T07:06:03Z</dcterms:created>
  <dcterms:modified xsi:type="dcterms:W3CDTF">2023-05-16T20:49:03Z</dcterms:modified>
</cp:coreProperties>
</file>