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5" r:id="rId3"/>
    <p:sldId id="283" r:id="rId4"/>
    <p:sldId id="285" r:id="rId5"/>
    <p:sldId id="268" r:id="rId6"/>
    <p:sldId id="295" r:id="rId7"/>
    <p:sldId id="274" r:id="rId8"/>
    <p:sldId id="267" r:id="rId9"/>
    <p:sldId id="259" r:id="rId10"/>
    <p:sldId id="290" r:id="rId11"/>
    <p:sldId id="291" r:id="rId12"/>
    <p:sldId id="292" r:id="rId13"/>
    <p:sldId id="29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46" autoAdjust="0"/>
  </p:normalViewPr>
  <p:slideViewPr>
    <p:cSldViewPr>
      <p:cViewPr varScale="1">
        <p:scale>
          <a:sx n="71" d="100"/>
          <a:sy n="71" d="100"/>
        </p:scale>
        <p:origin x="178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26" Type="http://schemas.openxmlformats.org/officeDocument/2006/relationships/customXml" Target="../customXml/item5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Sin%20ti&#769;tulo:Users:javiermonterrey:Documents:CONSULTORIAS:PAR:Informe%20corregido%20DIC%202015:XXimpacto%20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javiermonterrey:Library:Application%20Support:Microsoft:Office:Office%202011%20AutoRecovery:XXimpacto%20v2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111111111111101E-2"/>
          <c:y val="2.3148148148148098E-2"/>
          <c:w val="0.92777777777777803"/>
          <c:h val="0.71438320209973805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'[XXimpacto v2.xlsx]impacto'!$W$9:$Z$10</c:f>
              <c:multiLvlStrCache>
                <c:ptCount val="4"/>
                <c:lvl>
                  <c:pt idx="0">
                    <c:v>Beneficiarios</c:v>
                  </c:pt>
                  <c:pt idx="1">
                    <c:v>No beneficiarios</c:v>
                  </c:pt>
                  <c:pt idx="2">
                    <c:v>Beneficiarios</c:v>
                  </c:pt>
                  <c:pt idx="3">
                    <c:v>No beneficiarios</c:v>
                  </c:pt>
                </c:lvl>
                <c:lvl>
                  <c:pt idx="0">
                    <c:v>Ingreso laboral del hogar (Bs/año)</c:v>
                  </c:pt>
                  <c:pt idx="2">
                    <c:v>Ingreso neto de la unidad productiva (Bs/año)</c:v>
                  </c:pt>
                </c:lvl>
              </c:multiLvlStrCache>
            </c:multiLvlStrRef>
          </c:cat>
          <c:val>
            <c:numRef>
              <c:f>'[XXimpacto v2.xlsx]impacto'!$W$11:$Z$11</c:f>
              <c:numCache>
                <c:formatCode>#,##0</c:formatCode>
                <c:ptCount val="4"/>
                <c:pt idx="0">
                  <c:v>52017.8</c:v>
                </c:pt>
                <c:pt idx="1">
                  <c:v>36638.67</c:v>
                </c:pt>
                <c:pt idx="2">
                  <c:v>37729.71</c:v>
                </c:pt>
                <c:pt idx="3">
                  <c:v>23118.6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0-443C-BE27-F701A30A57F6}"/>
            </c:ext>
          </c:extLst>
        </c:ser>
        <c:ser>
          <c:idx val="1"/>
          <c:order val="1"/>
          <c:spPr>
            <a:solidFill>
              <a:schemeClr val="accent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D0-443C-BE27-F701A30A57F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D0-443C-BE27-F701A30A57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'[XXimpacto v2.xlsx]impacto'!$W$9:$Z$10</c:f>
              <c:multiLvlStrCache>
                <c:ptCount val="4"/>
                <c:lvl>
                  <c:pt idx="0">
                    <c:v>Beneficiarios</c:v>
                  </c:pt>
                  <c:pt idx="1">
                    <c:v>No beneficiarios</c:v>
                  </c:pt>
                  <c:pt idx="2">
                    <c:v>Beneficiarios</c:v>
                  </c:pt>
                  <c:pt idx="3">
                    <c:v>No beneficiarios</c:v>
                  </c:pt>
                </c:lvl>
                <c:lvl>
                  <c:pt idx="0">
                    <c:v>Ingreso laboral del hogar (Bs/año)</c:v>
                  </c:pt>
                  <c:pt idx="2">
                    <c:v>Ingreso neto de la unidad productiva (Bs/año)</c:v>
                  </c:pt>
                </c:lvl>
              </c:multiLvlStrCache>
            </c:multiLvlStrRef>
          </c:cat>
          <c:val>
            <c:numRef>
              <c:f>'[XXimpacto v2.xlsx]impacto'!$W$12:$Z$12</c:f>
              <c:numCache>
                <c:formatCode>#,##0</c:formatCode>
                <c:ptCount val="4"/>
                <c:pt idx="0" formatCode="General">
                  <c:v>0</c:v>
                </c:pt>
                <c:pt idx="1">
                  <c:v>15379.13</c:v>
                </c:pt>
                <c:pt idx="2" formatCode="General">
                  <c:v>0</c:v>
                </c:pt>
                <c:pt idx="3">
                  <c:v>14611.11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D0-443C-BE27-F701A30A57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130987904"/>
        <c:axId val="130989440"/>
      </c:barChart>
      <c:catAx>
        <c:axId val="130987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30989440"/>
        <c:crosses val="autoZero"/>
        <c:auto val="1"/>
        <c:lblAlgn val="ctr"/>
        <c:lblOffset val="100"/>
        <c:noMultiLvlLbl val="0"/>
      </c:catAx>
      <c:valAx>
        <c:axId val="1309894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0987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7777777777776E-2"/>
          <c:y val="3.3672391930733854E-2"/>
          <c:w val="0.96604938271604934"/>
          <c:h val="0.9224218138769583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'[XXimpacto v2 (version 1).xlsb]impacto por Q'!$P$6</c:f>
              <c:strCache>
                <c:ptCount val="1"/>
                <c:pt idx="0">
                  <c:v>Ing.Neto de Act.Prod. del Hogar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FE0-4A63-926C-01B186E3A5AA}"/>
              </c:ext>
            </c:extLst>
          </c:dPt>
          <c:dPt>
            <c:idx val="4"/>
            <c:invertIfNegative val="0"/>
            <c:bubble3D val="0"/>
            <c:spPr>
              <a:solidFill>
                <a:srgbClr val="BFBFBF"/>
              </a:solidFill>
            </c:spPr>
            <c:extLst>
              <c:ext xmlns:c16="http://schemas.microsoft.com/office/drawing/2014/chart" uri="{C3380CC4-5D6E-409C-BE32-E72D297353CC}">
                <c16:uniqueId val="{00000003-FFE0-4A63-926C-01B186E3A5AA}"/>
              </c:ext>
            </c:extLst>
          </c:dPt>
          <c:dLbls>
            <c:delete val="1"/>
          </c:dLbls>
          <c:cat>
            <c:strRef>
              <c:f>'[XXimpacto v2 (version 1).xlsb]impacto por Q'!$J$7:$J$11</c:f>
              <c:strCache>
                <c:ptCount val="5"/>
                <c:pt idx="0">
                  <c:v>Q1 (más pobres)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 (más ricos)</c:v>
                </c:pt>
              </c:strCache>
            </c:strRef>
          </c:cat>
          <c:val>
            <c:numRef>
              <c:f>'[XXimpacto v2 (version 1).xlsb]impacto por Q'!$P$7:$P$11</c:f>
              <c:numCache>
                <c:formatCode>0%</c:formatCode>
                <c:ptCount val="5"/>
                <c:pt idx="0">
                  <c:v>6.8726987261434294E-2</c:v>
                </c:pt>
                <c:pt idx="1">
                  <c:v>2.36337291174318E-2</c:v>
                </c:pt>
                <c:pt idx="2">
                  <c:v>1.5383426514283999E-2</c:v>
                </c:pt>
                <c:pt idx="3">
                  <c:v>4.72739451394928E-3</c:v>
                </c:pt>
                <c:pt idx="4">
                  <c:v>-1.8290183956273999E-3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E0-4A63-926C-01B186E3A5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10"/>
        <c:axId val="131216128"/>
        <c:axId val="131217664"/>
      </c:barChart>
      <c:catAx>
        <c:axId val="131216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1217664"/>
        <c:crosses val="autoZero"/>
        <c:auto val="1"/>
        <c:lblAlgn val="ctr"/>
        <c:lblOffset val="600"/>
        <c:noMultiLvlLbl val="0"/>
      </c:catAx>
      <c:valAx>
        <c:axId val="1312176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1216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0.10334</cdr:x>
      <cdr:y>0.73913</cdr:y>
    </cdr:from>
    <cdr:to>
      <cdr:x>0.2059</cdr:x>
      <cdr:y>0.7971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646FE9C-76E8-4ACF-8A0B-B921C1F113C1}"/>
            </a:ext>
          </a:extLst>
        </cdr:cNvPr>
        <cdr:cNvSpPr txBox="1"/>
      </cdr:nvSpPr>
      <cdr:spPr>
        <a:xfrm xmlns:a="http://schemas.openxmlformats.org/drawingml/2006/main">
          <a:off x="921235" y="3886200"/>
          <a:ext cx="9144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Beneficiaries</a:t>
          </a:r>
        </a:p>
      </cdr:txBody>
    </cdr:sp>
  </cdr:relSizeAnchor>
  <cdr:relSizeAnchor xmlns:cdr="http://schemas.openxmlformats.org/drawingml/2006/chartDrawing">
    <cdr:from>
      <cdr:x>0.56489</cdr:x>
      <cdr:y>0.73913</cdr:y>
    </cdr:from>
    <cdr:to>
      <cdr:x>0.66746</cdr:x>
      <cdr:y>0.7971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251F6A2-5485-416C-A3B4-36E47AEF8B77}"/>
            </a:ext>
          </a:extLst>
        </cdr:cNvPr>
        <cdr:cNvSpPr txBox="1"/>
      </cdr:nvSpPr>
      <cdr:spPr>
        <a:xfrm xmlns:a="http://schemas.openxmlformats.org/drawingml/2006/main">
          <a:off x="5036035" y="3886200"/>
          <a:ext cx="9144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Beneficiaries</a:t>
          </a:r>
        </a:p>
      </cdr:txBody>
    </cdr:sp>
  </cdr:relSizeAnchor>
  <cdr:relSizeAnchor xmlns:cdr="http://schemas.openxmlformats.org/drawingml/2006/chartDrawing">
    <cdr:from>
      <cdr:x>0.32557</cdr:x>
      <cdr:y>0.73913</cdr:y>
    </cdr:from>
    <cdr:to>
      <cdr:x>0.45102</cdr:x>
      <cdr:y>0.7971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89BA2201-D7CD-4F47-8B61-23063DA3FF5A}"/>
            </a:ext>
          </a:extLst>
        </cdr:cNvPr>
        <cdr:cNvSpPr txBox="1"/>
      </cdr:nvSpPr>
      <cdr:spPr>
        <a:xfrm xmlns:a="http://schemas.openxmlformats.org/drawingml/2006/main">
          <a:off x="2902435" y="3886200"/>
          <a:ext cx="111841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Control group</a:t>
          </a:r>
        </a:p>
      </cdr:txBody>
    </cdr:sp>
  </cdr:relSizeAnchor>
  <cdr:relSizeAnchor xmlns:cdr="http://schemas.openxmlformats.org/drawingml/2006/chartDrawing">
    <cdr:from>
      <cdr:x>0.78713</cdr:x>
      <cdr:y>0.73913</cdr:y>
    </cdr:from>
    <cdr:to>
      <cdr:x>0.91258</cdr:x>
      <cdr:y>0.7971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CE989B18-9D03-4002-A7B7-4FDE104CDBC9}"/>
            </a:ext>
          </a:extLst>
        </cdr:cNvPr>
        <cdr:cNvSpPr txBox="1"/>
      </cdr:nvSpPr>
      <cdr:spPr>
        <a:xfrm xmlns:a="http://schemas.openxmlformats.org/drawingml/2006/main">
          <a:off x="7017235" y="3886200"/>
          <a:ext cx="111841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/>
            <a:t>Control group</a:t>
          </a:r>
        </a:p>
      </cdr:txBody>
    </cdr:sp>
  </cdr:relSizeAnchor>
  <cdr:relSizeAnchor xmlns:cdr="http://schemas.openxmlformats.org/drawingml/2006/chartDrawing">
    <cdr:from>
      <cdr:x>0.09479</cdr:x>
      <cdr:y>0.7971</cdr:y>
    </cdr:from>
    <cdr:to>
      <cdr:x>0.45378</cdr:x>
      <cdr:y>0.85507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268E7D47-CEF9-4B6C-8EB3-2B979DBDA818}"/>
            </a:ext>
          </a:extLst>
        </cdr:cNvPr>
        <cdr:cNvSpPr txBox="1"/>
      </cdr:nvSpPr>
      <cdr:spPr>
        <a:xfrm xmlns:a="http://schemas.openxmlformats.org/drawingml/2006/main">
          <a:off x="845035" y="4191000"/>
          <a:ext cx="32004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/>
            <a:t>Household total labor income ($B / </a:t>
          </a:r>
          <a:r>
            <a:rPr lang="en-US" sz="1100" b="1" dirty="0" err="1"/>
            <a:t>yr</a:t>
          </a:r>
          <a:r>
            <a:rPr lang="en-US" sz="1100" b="1" dirty="0"/>
            <a:t>)</a:t>
          </a:r>
        </a:p>
      </cdr:txBody>
    </cdr:sp>
  </cdr:relSizeAnchor>
  <cdr:relSizeAnchor xmlns:cdr="http://schemas.openxmlformats.org/drawingml/2006/chartDrawing">
    <cdr:from>
      <cdr:x>0.5478</cdr:x>
      <cdr:y>0.7971</cdr:y>
    </cdr:from>
    <cdr:to>
      <cdr:x>0.90679</cdr:x>
      <cdr:y>0.85507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93CC5F5A-2ABD-4E41-A14D-E193B4184844}"/>
            </a:ext>
          </a:extLst>
        </cdr:cNvPr>
        <cdr:cNvSpPr txBox="1"/>
      </cdr:nvSpPr>
      <cdr:spPr>
        <a:xfrm xmlns:a="http://schemas.openxmlformats.org/drawingml/2006/main">
          <a:off x="4883635" y="4191000"/>
          <a:ext cx="32004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/>
            <a:t>Net income of productive unit  ($B / </a:t>
          </a:r>
          <a:r>
            <a:rPr lang="en-US" sz="1100" b="1" dirty="0" err="1"/>
            <a:t>yr</a:t>
          </a:r>
          <a:r>
            <a:rPr lang="en-US" sz="1100" b="1" dirty="0"/>
            <a:t>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228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213" y="0"/>
            <a:ext cx="297122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AADDD-F4CA-43F4-A9B5-24D7369829C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228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213" y="8685213"/>
            <a:ext cx="2971227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69CF5-7140-437E-8343-5DE1E55EC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7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2BF0E-3FFE-4ADA-82DF-82ADE4BBFE4E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86713-A29A-42C4-BD80-6360FC15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3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86713-A29A-42C4-BD80-6360FC15D2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28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86713-A29A-42C4-BD80-6360FC15D2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75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86713-A29A-42C4-BD80-6360FC15D2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67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86713-A29A-42C4-BD80-6360FC15D2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66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86713-A29A-42C4-BD80-6360FC15D2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1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86713-A29A-42C4-BD80-6360FC15D2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86713-A29A-42C4-BD80-6360FC15D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2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86713-A29A-42C4-BD80-6360FC15D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59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18 in 12, of which 12 vertical + 3 = 15 in 13</a:t>
            </a:r>
          </a:p>
          <a:p>
            <a:endParaRPr lang="en-US" b="1" dirty="0"/>
          </a:p>
          <a:p>
            <a:r>
              <a:rPr lang="en-US" b="1" dirty="0"/>
              <a:t>New projects in Viet Nam, Zambia, Malawi, Philippines, New Guinea….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86713-A29A-42C4-BD80-6360FC15D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71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2014,</a:t>
            </a:r>
          </a:p>
          <a:p>
            <a:r>
              <a:rPr lang="en-US" dirty="0"/>
              <a:t>	6140 partnerships</a:t>
            </a:r>
          </a:p>
          <a:p>
            <a:r>
              <a:rPr lang="en-US" dirty="0"/>
              <a:t>	more than 300,000 households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86713-A29A-42C4-BD80-6360FC15D2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8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86713-A29A-42C4-BD80-6360FC15D2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54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86713-A29A-42C4-BD80-6360FC15D2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25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86713-A29A-42C4-BD80-6360FC15D2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305E-36DF-47B2-8028-8D0A5BAB1BA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2348-D26B-407A-B7CD-AFDC8704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2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305E-36DF-47B2-8028-8D0A5BAB1BA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2348-D26B-407A-B7CD-AFDC8704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7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305E-36DF-47B2-8028-8D0A5BAB1BA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2348-D26B-407A-B7CD-AFDC8704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1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305E-36DF-47B2-8028-8D0A5BAB1BA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2348-D26B-407A-B7CD-AFDC8704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305E-36DF-47B2-8028-8D0A5BAB1BA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2348-D26B-407A-B7CD-AFDC8704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305E-36DF-47B2-8028-8D0A5BAB1BA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2348-D26B-407A-B7CD-AFDC8704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305E-36DF-47B2-8028-8D0A5BAB1BA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2348-D26B-407A-B7CD-AFDC8704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0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305E-36DF-47B2-8028-8D0A5BAB1BA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2348-D26B-407A-B7CD-AFDC8704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5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305E-36DF-47B2-8028-8D0A5BAB1BA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2348-D26B-407A-B7CD-AFDC8704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1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305E-36DF-47B2-8028-8D0A5BAB1BA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2348-D26B-407A-B7CD-AFDC8704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6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305E-36DF-47B2-8028-8D0A5BAB1BA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2348-D26B-407A-B7CD-AFDC8704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3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3305E-36DF-47B2-8028-8D0A5BAB1BA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52348-D26B-407A-B7CD-AFDC8704D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5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869" y="0"/>
            <a:ext cx="9733197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57800" y="609600"/>
            <a:ext cx="3733800" cy="2286000"/>
          </a:xfrm>
        </p:spPr>
        <p:txBody>
          <a:bodyPr>
            <a:normAutofit/>
          </a:bodyPr>
          <a:lstStyle/>
          <a:p>
            <a:pPr algn="r"/>
            <a:r>
              <a:rPr lang="en-US" b="1" i="1" dirty="0">
                <a:solidFill>
                  <a:srgbClr val="FF0000"/>
                </a:solidFill>
              </a:rPr>
              <a:t>Productive </a:t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>alliance</a:t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>projects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80328" y="5791200"/>
            <a:ext cx="4572000" cy="965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David Tuchschneider</a:t>
            </a:r>
          </a:p>
          <a:p>
            <a:r>
              <a:rPr lang="en-US" b="1" dirty="0">
                <a:solidFill>
                  <a:srgbClr val="FF0000"/>
                </a:solidFill>
              </a:rPr>
              <a:t>Agriculture, World Bank</a:t>
            </a:r>
          </a:p>
        </p:txBody>
      </p:sp>
    </p:spTree>
    <p:extLst>
      <p:ext uri="{BB962C8B-B14F-4D97-AF65-F5344CB8AC3E}">
        <p14:creationId xmlns:p14="http://schemas.microsoft.com/office/powerpoint/2010/main" val="1918833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3279775"/>
          </a:xfrm>
        </p:spPr>
        <p:txBody>
          <a:bodyPr>
            <a:normAutofit/>
          </a:bodyPr>
          <a:lstStyle/>
          <a:p>
            <a:r>
              <a:rPr lang="en-US" sz="3600" b="1" dirty="0"/>
              <a:t>Bolivia</a:t>
            </a:r>
            <a:br>
              <a:rPr lang="en-US" sz="3600" b="1" dirty="0"/>
            </a:br>
            <a:r>
              <a:rPr lang="en-US" sz="3600" b="1" dirty="0"/>
              <a:t>Rural alliances project</a:t>
            </a:r>
            <a:br>
              <a:rPr lang="en-US" sz="3600" dirty="0">
                <a:solidFill>
                  <a:srgbClr val="FF0000"/>
                </a:solidFill>
              </a:rPr>
            </a:b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Impact evaluation</a:t>
            </a:r>
          </a:p>
        </p:txBody>
      </p:sp>
    </p:spTree>
    <p:extLst>
      <p:ext uri="{BB962C8B-B14F-4D97-AF65-F5344CB8AC3E}">
        <p14:creationId xmlns:p14="http://schemas.microsoft.com/office/powerpoint/2010/main" val="2422402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990" y="274638"/>
            <a:ext cx="872245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elvetica Neue"/>
                <a:cs typeface="Helvetica Neue"/>
              </a:rPr>
              <a:t>Bolivia Rural Alliances Impact Evaluation: </a:t>
            </a:r>
            <a:r>
              <a:rPr lang="en-US" sz="3200" i="1" dirty="0">
                <a:latin typeface="Helvetica Neue"/>
                <a:cs typeface="Helvetica Neue"/>
              </a:rPr>
              <a:t>Income change and difference ($B)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260279"/>
              </p:ext>
            </p:extLst>
          </p:nvPr>
        </p:nvGraphicFramePr>
        <p:xfrm>
          <a:off x="-159235" y="1600200"/>
          <a:ext cx="891501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157150" y="2445178"/>
            <a:ext cx="719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42% higher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01587" y="3304265"/>
            <a:ext cx="799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63% higher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3969915" y="2246990"/>
            <a:ext cx="187235" cy="91182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8120397" y="3142530"/>
            <a:ext cx="143770" cy="84669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1505" y="2246990"/>
            <a:ext cx="87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Impact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96907" y="3068743"/>
            <a:ext cx="87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710162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Impact by income quintiles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2911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B2A60AA-EE17-444A-B180-768413FBC72E}"/>
              </a:ext>
            </a:extLst>
          </p:cNvPr>
          <p:cNvSpPr txBox="1"/>
          <p:nvPr/>
        </p:nvSpPr>
        <p:spPr>
          <a:xfrm>
            <a:off x="3581400" y="632841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Poorest </a:t>
            </a:r>
            <a:r>
              <a:rPr lang="en-US" dirty="0">
                <a:sym typeface="Wingdings" panose="05000000000000000000" pitchFamily="2" charset="2"/>
              </a:rPr>
              <a:t>Richest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44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elvetica Neue"/>
                <a:cs typeface="Helvetica Neue"/>
              </a:rPr>
              <a:t>Bolivia Rural Alliances Impact Evaluation: </a:t>
            </a:r>
            <a:r>
              <a:rPr lang="en-US" sz="3200" i="1" dirty="0">
                <a:latin typeface="Helvetica Neue"/>
              </a:rPr>
              <a:t>Average impact on poverty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321126"/>
              </p:ext>
            </p:extLst>
          </p:nvPr>
        </p:nvGraphicFramePr>
        <p:xfrm>
          <a:off x="1143000" y="1752600"/>
          <a:ext cx="6553200" cy="4009260"/>
        </p:xfrm>
        <a:graphic>
          <a:graphicData uri="http://schemas.openxmlformats.org/drawingml/2006/table">
            <a:tbl>
              <a:tblPr firstRow="1" firstCol="1" bandRow="1"/>
              <a:tblGrid>
                <a:gridCol w="2255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85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Poverty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FF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Extreme  poverty</a:t>
                      </a:r>
                      <a:endParaRPr lang="en-US" sz="2400" b="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5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Level (%)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Gap  (%)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Level (%)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Gap  (%)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5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Bolivia rural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57.6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30.5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36.1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17.9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5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Total sample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53.1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30.2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36.0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19.1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020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Control group</a:t>
                      </a:r>
                      <a:endParaRPr lang="en-US" sz="20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61.3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36.6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43.1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24.5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530">
                <a:tc>
                  <a:txBody>
                    <a:bodyPr/>
                    <a:lstStyle/>
                    <a:p>
                      <a:pPr marL="0" marR="0" indent="152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Beneficiaries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49.6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27.5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33.0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16.8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5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Difference (%)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-19.1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-24.9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-23.4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solidFill>
                            <a:srgbClr val="000000"/>
                          </a:solidFill>
                          <a:effectLst/>
                          <a:latin typeface="Helvetica Neue"/>
                          <a:ea typeface="Times New Roman"/>
                          <a:cs typeface="Times New Roman"/>
                        </a:rPr>
                        <a:t>-31.4</a:t>
                      </a:r>
                      <a:endParaRPr lang="en-US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64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Rural poverty reduction</a:t>
            </a:r>
          </a:p>
        </p:txBody>
      </p:sp>
      <p:grpSp>
        <p:nvGrpSpPr>
          <p:cNvPr id="17" name="Group 16"/>
          <p:cNvGrpSpPr/>
          <p:nvPr/>
        </p:nvGrpSpPr>
        <p:grpSpPr>
          <a:xfrm rot="-360000">
            <a:off x="842661" y="1686280"/>
            <a:ext cx="2466975" cy="2278479"/>
            <a:chOff x="1081879" y="1482220"/>
            <a:chExt cx="2466975" cy="22784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8784">
              <a:off x="1081879" y="1482220"/>
              <a:ext cx="2466975" cy="185737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1028008">
              <a:off x="1853078" y="3299034"/>
              <a:ext cx="1439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Migration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89747" y="1426803"/>
            <a:ext cx="2158330" cy="2528814"/>
            <a:chOff x="5146311" y="1456868"/>
            <a:chExt cx="2158330" cy="252881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960000">
              <a:off x="5146311" y="1456868"/>
              <a:ext cx="2143125" cy="21431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20640000">
              <a:off x="5966390" y="3524017"/>
              <a:ext cx="1338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Transfers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17717" y="3869320"/>
            <a:ext cx="5784355" cy="2553166"/>
            <a:chOff x="1582745" y="3735333"/>
            <a:chExt cx="5784355" cy="255316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-960000">
              <a:off x="1582745" y="3735333"/>
              <a:ext cx="3644887" cy="237889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20640000">
              <a:off x="5563875" y="5088170"/>
              <a:ext cx="18032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Inclusion in higher-value markets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53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152400"/>
            <a:ext cx="1104254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663A72-C408-460C-BD4C-741274B4D279}"/>
              </a:ext>
            </a:extLst>
          </p:cNvPr>
          <p:cNvSpPr txBox="1"/>
          <p:nvPr/>
        </p:nvSpPr>
        <p:spPr>
          <a:xfrm>
            <a:off x="-258910" y="5257800"/>
            <a:ext cx="95640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From Informal, low value, low quality segments of value chains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0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570" y="152400"/>
            <a:ext cx="982583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842748-4C61-4AE9-8813-4E627C2AA297}"/>
              </a:ext>
            </a:extLst>
          </p:cNvPr>
          <p:cNvSpPr txBox="1"/>
          <p:nvPr/>
        </p:nvSpPr>
        <p:spPr>
          <a:xfrm rot="19847813">
            <a:off x="-717350" y="3830728"/>
            <a:ext cx="71652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To Formal, standardized, high quality segments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2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FF0000"/>
                </a:solidFill>
                <a:latin typeface="+mn-lt"/>
              </a:rPr>
              <a:t>Experience in Latin America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1295400"/>
            <a:ext cx="8636000" cy="54310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256C8F-2BBA-43DC-B362-19DEA65F1980}"/>
              </a:ext>
            </a:extLst>
          </p:cNvPr>
          <p:cNvSpPr txBox="1"/>
          <p:nvPr/>
        </p:nvSpPr>
        <p:spPr>
          <a:xfrm>
            <a:off x="5562600" y="5867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Plus 3 new: Argentina, Brazil and Honduras     </a:t>
            </a:r>
          </a:p>
        </p:txBody>
      </p:sp>
    </p:spTree>
    <p:extLst>
      <p:ext uri="{BB962C8B-B14F-4D97-AF65-F5344CB8AC3E}">
        <p14:creationId xmlns:p14="http://schemas.microsoft.com/office/powerpoint/2010/main" val="351776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76200"/>
            <a:ext cx="76200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Products supported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90600"/>
            <a:ext cx="8001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28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Constraints for inclusion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0">
              <a:buFont typeface="Arial" panose="020B0604020202020204" pitchFamily="34" charset="0"/>
              <a:buNone/>
            </a:pPr>
            <a:r>
              <a:rPr lang="en-US" sz="3200" i="1" dirty="0">
                <a:solidFill>
                  <a:srgbClr val="FF0000"/>
                </a:solidFill>
              </a:rPr>
              <a:t>Buyer point of view</a:t>
            </a:r>
          </a:p>
          <a:p>
            <a:pPr marL="365760" lvl="1"/>
            <a:r>
              <a:rPr lang="en-US" sz="3000" dirty="0"/>
              <a:t>Scale and dispersion</a:t>
            </a:r>
          </a:p>
          <a:p>
            <a:pPr marL="365760" lvl="1"/>
            <a:r>
              <a:rPr lang="en-US" sz="3000" dirty="0"/>
              <a:t>Assessing, agreeing, enforcing</a:t>
            </a:r>
          </a:p>
          <a:p>
            <a:pPr marL="182880" lvl="1" indent="0">
              <a:spcBef>
                <a:spcPts val="1200"/>
              </a:spcBef>
              <a:buNone/>
            </a:pPr>
            <a:r>
              <a:rPr lang="en-US" sz="3200" i="1" dirty="0">
                <a:solidFill>
                  <a:srgbClr val="FF0000"/>
                </a:solidFill>
              </a:rPr>
              <a:t>Strategy</a:t>
            </a:r>
          </a:p>
          <a:p>
            <a:pPr marL="365760" lvl="1"/>
            <a:r>
              <a:rPr lang="en-US" sz="3000" dirty="0"/>
              <a:t>Vertical integration</a:t>
            </a:r>
          </a:p>
          <a:p>
            <a:pPr marL="365760" lvl="1"/>
            <a:r>
              <a:rPr lang="en-US" sz="3000" dirty="0"/>
              <a:t>Links with large producers</a:t>
            </a:r>
          </a:p>
          <a:p>
            <a:pPr marL="365760" lvl="1"/>
            <a:r>
              <a:rPr lang="en-US" sz="3000" dirty="0" err="1"/>
              <a:t>Outgrower</a:t>
            </a:r>
            <a:r>
              <a:rPr lang="en-US" sz="3000" dirty="0"/>
              <a:t> schemes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>
              <a:buFont typeface="Arial" panose="020B0604020202020204" pitchFamily="34" charset="0"/>
              <a:buNone/>
            </a:pPr>
            <a:r>
              <a:rPr lang="en-US" sz="3500" i="1" dirty="0">
                <a:solidFill>
                  <a:srgbClr val="FF0000"/>
                </a:solidFill>
              </a:rPr>
              <a:t>Small producer point of view</a:t>
            </a:r>
          </a:p>
          <a:p>
            <a:pPr marL="457200" lvl="1"/>
            <a:r>
              <a:rPr lang="en-US" sz="3000" dirty="0"/>
              <a:t>High unit costs for services and inputs</a:t>
            </a:r>
          </a:p>
          <a:p>
            <a:pPr marL="457200" lvl="1"/>
            <a:r>
              <a:rPr lang="en-US" sz="3000" dirty="0"/>
              <a:t>Small production volume </a:t>
            </a:r>
          </a:p>
          <a:p>
            <a:pPr marL="457200" lvl="1"/>
            <a:r>
              <a:rPr lang="en-US" sz="3000" dirty="0"/>
              <a:t>Poor profitability</a:t>
            </a:r>
          </a:p>
          <a:p>
            <a:pPr marL="182880" lvl="1" indent="0">
              <a:buNone/>
            </a:pPr>
            <a:r>
              <a:rPr lang="en-US" sz="3500" i="1" dirty="0">
                <a:solidFill>
                  <a:srgbClr val="FF0000"/>
                </a:solidFill>
              </a:rPr>
              <a:t>Strategy</a:t>
            </a:r>
          </a:p>
          <a:p>
            <a:pPr marL="365760" lvl="1"/>
            <a:r>
              <a:rPr lang="en-US" sz="3200" dirty="0"/>
              <a:t>Increase farm size</a:t>
            </a:r>
          </a:p>
          <a:p>
            <a:pPr marL="365760" lvl="1"/>
            <a:r>
              <a:rPr lang="en-US" sz="3200" dirty="0"/>
              <a:t>Collective action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457200" y="1600200"/>
            <a:ext cx="4038600" cy="449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35500" y="1600200"/>
            <a:ext cx="4038600" cy="449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BA7AC4-261D-4CFF-98AB-0BA1B3BE0FB4}"/>
              </a:ext>
            </a:extLst>
          </p:cNvPr>
          <p:cNvGrpSpPr/>
          <p:nvPr/>
        </p:nvGrpSpPr>
        <p:grpSpPr>
          <a:xfrm>
            <a:off x="2819400" y="2895600"/>
            <a:ext cx="1295400" cy="1447800"/>
            <a:chOff x="3700488" y="2163782"/>
            <a:chExt cx="1813599" cy="2011475"/>
          </a:xfrm>
        </p:grpSpPr>
        <p:sp>
          <p:nvSpPr>
            <p:cNvPr id="8" name="Hexagon 7"/>
            <p:cNvSpPr/>
            <p:nvPr/>
          </p:nvSpPr>
          <p:spPr>
            <a:xfrm rot="1140127">
              <a:off x="3700488" y="2306705"/>
              <a:ext cx="1813599" cy="1686466"/>
            </a:xfrm>
            <a:prstGeom prst="hexagon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140127">
              <a:off x="4058704" y="2163782"/>
              <a:ext cx="1076539" cy="201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 dirty="0">
                  <a:solidFill>
                    <a:schemeClr val="bg1"/>
                  </a:solidFill>
                </a:rPr>
                <a:t>High </a:t>
              </a:r>
              <a:r>
                <a:rPr lang="en-US" sz="2000" dirty="0" err="1">
                  <a:solidFill>
                    <a:schemeClr val="bg1"/>
                  </a:solidFill>
                </a:rPr>
                <a:t>TCs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High risk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35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Building blocks of alliance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990600"/>
            <a:ext cx="6962775" cy="576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4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Key design 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2060"/>
                </a:solidFill>
              </a:rPr>
              <a:t>Support producer </a:t>
            </a:r>
            <a:r>
              <a:rPr lang="en-US" sz="2800" dirty="0">
                <a:solidFill>
                  <a:srgbClr val="FF0000"/>
                </a:solidFill>
              </a:rPr>
              <a:t>opportunities</a:t>
            </a:r>
            <a:r>
              <a:rPr lang="en-US" sz="2800" dirty="0">
                <a:solidFill>
                  <a:srgbClr val="002060"/>
                </a:solidFill>
              </a:rPr>
              <a:t>, not needs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800" dirty="0">
                <a:solidFill>
                  <a:srgbClr val="FF0000"/>
                </a:solidFill>
              </a:rPr>
              <a:t>Selection</a:t>
            </a:r>
            <a:r>
              <a:rPr lang="en-US" sz="2800" dirty="0">
                <a:solidFill>
                  <a:srgbClr val="002060"/>
                </a:solidFill>
              </a:rPr>
              <a:t> by competitive mechanism, not participatory planning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800" dirty="0">
                <a:solidFill>
                  <a:srgbClr val="FF0000"/>
                </a:solidFill>
              </a:rPr>
              <a:t>Buyers</a:t>
            </a:r>
            <a:r>
              <a:rPr lang="en-US" sz="2800" dirty="0">
                <a:solidFill>
                  <a:srgbClr val="002060"/>
                </a:solidFill>
              </a:rPr>
              <a:t> bring information, not consultants doing market studies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800" dirty="0">
                <a:solidFill>
                  <a:srgbClr val="FF0000"/>
                </a:solidFill>
              </a:rPr>
              <a:t>POs manage </a:t>
            </a:r>
            <a:r>
              <a:rPr lang="en-US" sz="2800" dirty="0">
                <a:solidFill>
                  <a:srgbClr val="002060"/>
                </a:solidFill>
              </a:rPr>
              <a:t>tailored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subprojects focused on market demand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2060"/>
                </a:solidFill>
              </a:rPr>
              <a:t>Alliances must </a:t>
            </a:r>
            <a:r>
              <a:rPr lang="en-US" sz="2800" dirty="0">
                <a:solidFill>
                  <a:srgbClr val="FF0000"/>
                </a:solidFill>
              </a:rPr>
              <a:t>prove feasible and sustainable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800" dirty="0">
                <a:solidFill>
                  <a:srgbClr val="FF0000"/>
                </a:solidFill>
              </a:rPr>
              <a:t>Counterpart</a:t>
            </a:r>
            <a:r>
              <a:rPr lang="en-US" sz="2800" dirty="0">
                <a:solidFill>
                  <a:srgbClr val="002060"/>
                </a:solidFill>
              </a:rPr>
              <a:t> crucial: </a:t>
            </a:r>
            <a:r>
              <a:rPr lang="en-US" sz="2800" i="1" dirty="0">
                <a:solidFill>
                  <a:srgbClr val="002060"/>
                </a:solidFill>
              </a:rPr>
              <a:t>At least </a:t>
            </a:r>
            <a:r>
              <a:rPr lang="en-US" sz="2800" dirty="0">
                <a:solidFill>
                  <a:srgbClr val="002060"/>
                </a:solidFill>
              </a:rPr>
              <a:t>30% of PO subproject cost covered by beneficiaries in cash and upfront in every tranche.</a:t>
            </a:r>
          </a:p>
        </p:txBody>
      </p:sp>
    </p:spTree>
    <p:extLst>
      <p:ext uri="{BB962C8B-B14F-4D97-AF65-F5344CB8AC3E}">
        <p14:creationId xmlns:p14="http://schemas.microsoft.com/office/powerpoint/2010/main" val="1694101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Urls xmlns="http://schemas.microsoft.com/sharepoint/v3/contenttype/forms/url">
  <Edit>/gsg/CDD/Documents/Forms/EditPage.aspx</Edit>
</FormUrl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2a6c10d7-b926-4fc0-945e-3cbf5049f6bd" ContentTypeId="0x010100AF87B42F0C344341B239E919EB90A367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neCMS_File" ma:contentTypeID="0x010100AF87B42F0C344341B239E919EB90A3670101000BBD9DD838C4C84DAD631FEC891B8EA0" ma:contentTypeVersion="48" ma:contentTypeDescription="" ma:contentTypeScope="" ma:versionID="69bf4b84148e7e8ca4ec3256af38fc6c">
  <xsd:schema xmlns:xsd="http://www.w3.org/2001/XMLSchema" xmlns:xs="http://www.w3.org/2001/XMLSchema" xmlns:p="http://schemas.microsoft.com/office/2006/metadata/properties" xmlns:ns1="http://schemas.microsoft.com/sharepoint/v3" xmlns:ns2="3e02667f-0271-471b-bd6e-11a2e16def1d" targetNamespace="http://schemas.microsoft.com/office/2006/metadata/properties" ma:root="true" ma:fieldsID="3bb2bc94f71c83af512d395287b7e953" ns1:_="" ns2:_="">
    <xsd:import namespace="http://schemas.microsoft.com/sharepoint/v3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h40645383bce4db190f92f65d69cf557" minOccurs="0"/>
                <xsd:element ref="ns2:TaxCatchAll" minOccurs="0"/>
                <xsd:element ref="ns2:TaxCatchAllLabel" minOccurs="0"/>
                <xsd:element ref="ns2:ncc44d6e437c4ee18d4e35566604faa7" minOccurs="0"/>
                <xsd:element ref="ns2:e0919e4a962d4c1aa34dcc9ee85a7530" minOccurs="0"/>
                <xsd:element ref="ns2:n3588c81c2504f79a2ae07b8fc872de1" minOccurs="0"/>
                <xsd:element ref="ns2:le7312e839b9405fb813e48a1ee083cb" minOccurs="0"/>
                <xsd:element ref="ns2:g60ac5c7cc5e48988332aa7f3f7675f4" minOccurs="0"/>
                <xsd:element ref="ns2:f6836c8cfc5146d888b8918e85fd4b0e" minOccurs="0"/>
                <xsd:element ref="ns2:Abstract" minOccurs="0"/>
                <xsd:element ref="ns2:Authors" minOccurs="0"/>
                <xsd:element ref="ns2:TaxKeywordTaxHTField" minOccurs="0"/>
                <xsd:element ref="ns2:fbe16eaccf4749f086104f7c67297f76" minOccurs="0"/>
                <xsd:element ref="ns2:DateLaunch" minOccurs="0"/>
                <xsd:element ref="ns2:ExternalURL" minOccurs="0"/>
                <xsd:element ref="ns2:Feature" minOccurs="0"/>
                <xsd:element ref="ns2:FeatureToTile" minOccurs="0"/>
                <xsd:element ref="ns2:SystemData" minOccurs="0"/>
                <xsd:element ref="ns2:UserData" minOccurs="0"/>
                <xsd:element ref="ns2:o8e900f321d24bb18bb65b4f51774acf" minOccurs="0"/>
                <xsd:element ref="ns2:Contact_x0028_s_x0029_" minOccurs="0"/>
                <xsd:element ref="ns1:ArticleStartDate" minOccurs="0"/>
                <xsd:element ref="ns2:EnableComments" minOccurs="0"/>
                <xsd:element ref="ns2:EnableRating" minOccurs="0"/>
                <xsd:element ref="ns2:PageInfo" minOccurs="0"/>
                <xsd:element ref="ns1:PublishingPageImage" minOccurs="0"/>
                <xsd:element ref="ns2:DocumentCategory" minOccurs="0"/>
                <xsd:element ref="ns2:g24ce987e2a14cd88b1be8bba67dc4d6" minOccurs="0"/>
                <xsd:element ref="ns2:m30f5f85ad26449189da578bd9e06217" minOccurs="0"/>
                <xsd:element ref="ns2:ProjectID" minOccurs="0"/>
                <xsd:element ref="ns1:PublishingContact" minOccurs="0"/>
                <xsd:element ref="ns2:e7fed2b567784b7fb4115fec76c3b6ef" minOccurs="0"/>
                <xsd:element ref="ns2:KBcollectionType" minOccurs="0"/>
                <xsd:element ref="ns2:KBAssetType" minOccurs="0"/>
                <xsd:element ref="ns2:AddToKnowledgeBase" minOccurs="0"/>
                <xsd:element ref="ns2:Sub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rticleStartDate" ma:index="40" nillable="true" ma:displayName="Article Date" ma:description="Article Date is a site column created by the Publishing feature. It is used on the Article Page Content Type as the date of the page." ma:format="DateOnly" ma:internalName="ArticleStartDate">
      <xsd:simpleType>
        <xsd:restriction base="dms:DateTime"/>
      </xsd:simpleType>
    </xsd:element>
    <xsd:element name="PublishingPageImage" ma:index="44" nillable="true" ma:displayName="Page Image" ma:description="Page Image is a site column created by the Publishing feature. It is used on the Article Page Content Type as the primary image of the page." ma:internalName="PublishingPageImage">
      <xsd:simpleType>
        <xsd:restriction base="dms:Unknown"/>
      </xsd:simpleType>
    </xsd:element>
    <xsd:element name="PublishingContact" ma:index="51" nillable="true" ma:displayName="Contact" ma:description="Contact is a site column created by the Publishing feature. It is used on the Page Content Type as the person or group who is the contact person for the page.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h40645383bce4db190f92f65d69cf557" ma:index="8" nillable="true" ma:taxonomy="true" ma:internalName="h40645383bce4db190f92f65d69cf557" ma:taxonomyFieldName="VPU" ma:displayName="VPU" ma:default="" ma:fieldId="{14064538-3bce-4db1-90f9-2f65d69cf557}" ma:taxonomyMulti="true" ma:sspId="2a6c10d7-b926-4fc0-945e-3cbf5049f6bd" ma:termSetId="d49201c8-9b91-492e-899c-b5b3e12a5e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911706ec-98ba-4436-91eb-2b50f3ea0b27}" ma:internalName="TaxCatchAll" ma:showField="CatchAllData" ma:web="4c1371d5-0837-4a6f-a9d5-8f4944641b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911706ec-98ba-4436-91eb-2b50f3ea0b27}" ma:internalName="TaxCatchAllLabel" ma:readOnly="true" ma:showField="CatchAllDataLabel" ma:web="4c1371d5-0837-4a6f-a9d5-8f4944641b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cc44d6e437c4ee18d4e35566604faa7" ma:index="12" nillable="true" ma:taxonomy="true" ma:internalName="ncc44d6e437c4ee18d4e35566604faa7" ma:taxonomyFieldName="Topics" ma:displayName="Topics" ma:readOnly="false" ma:fieldId="{7cc44d6e-437c-4ee1-8d4e-35566604faa7}" ma:taxonomyMulti="true" ma:sspId="2a6c10d7-b926-4fc0-945e-3cbf5049f6bd" ma:termSetId="52c8dc5b-2000-4eb2-836c-73f156eae2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0919e4a962d4c1aa34dcc9ee85a7530" ma:index="14" nillable="true" ma:taxonomy="true" ma:internalName="e0919e4a962d4c1aa34dcc9ee85a7530" ma:taxonomyFieldName="Country" ma:displayName="Country and City" ma:readOnly="false" ma:fieldId="{e0919e4a-962d-4c1a-a34d-cc9ee85a7530}" ma:taxonomyMulti="true" ma:sspId="2a6c10d7-b926-4fc0-945e-3cbf5049f6bd" ma:termSetId="d4c2a98a-c9a1-4fb7-a107-4340f5ef95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3588c81c2504f79a2ae07b8fc872de1" ma:index="16" nillable="true" ma:taxonomy="true" ma:internalName="n3588c81c2504f79a2ae07b8fc872de1" ma:taxonomyFieldName="InformationClassification" ma:displayName="Information Classification" ma:default="3;#Official Use Only|4119b812-446b-4199-aebc-580c95bfd42a" ma:fieldId="{73588c81-c250-4f79-a2ae-07b8fc872de1}" ma:sspId="2a6c10d7-b926-4fc0-945e-3cbf5049f6bd" ma:termSetId="64584bab-8e1a-4e77-9a74-729fd66aca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7312e839b9405fb813e48a1ee083cb" ma:index="18" nillable="true" ma:taxonomy="true" ma:internalName="le7312e839b9405fb813e48a1ee083cb" ma:taxonomyFieldName="Languages" ma:displayName="Languages" ma:default="55;#English|e31af5d6-94ea-4ba5-925e-022fd8479dfd" ma:fieldId="{5e7312e8-39b9-405f-b813-e48a1ee083cb}" ma:sspId="2a6c10d7-b926-4fc0-945e-3cbf5049f6bd" ma:termSetId="df4cdebe-530a-4c7f-82dc-f183711160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60ac5c7cc5e48988332aa7f3f7675f4" ma:index="20" nillable="true" ma:taxonomy="true" ma:internalName="g60ac5c7cc5e48988332aa7f3f7675f4" ma:taxonomyFieldName="Region" ma:displayName="Region and Country" ma:readOnly="false" ma:default="-1;#World|181f87ec-6d12-43c8-9f7a-dc47bc14aa64" ma:fieldId="{060ac5c7-cc5e-4898-8332-aa7f3f7675f4}" ma:taxonomyMulti="true" ma:sspId="2a6c10d7-b926-4fc0-945e-3cbf5049f6bd" ma:termSetId="bc82f570-771a-4efe-b637-ab15e81e6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6836c8cfc5146d888b8918e85fd4b0e" ma:index="22" nillable="true" ma:taxonomy="true" ma:internalName="f6836c8cfc5146d888b8918e85fd4b0e" ma:taxonomyFieldName="GeographicArea" ma:displayName="Geographic Area" ma:readOnly="false" ma:default="-1;#World|181f87ec-6d12-43c8-9f7a-dc47bc14aa64" ma:fieldId="{f6836c8c-fc51-46d8-88b8-918e85fd4b0e}" ma:taxonomyMulti="true" ma:sspId="2a6c10d7-b926-4fc0-945e-3cbf5049f6bd" ma:termSetId="bc82f570-771a-4efe-b637-ab15e81e6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stract" ma:index="24" nillable="true" ma:displayName="Abstract" ma:internalName="Abstract">
      <xsd:simpleType>
        <xsd:restriction base="dms:Note"/>
      </xsd:simpleType>
    </xsd:element>
    <xsd:element name="Authors" ma:index="25" nillable="true" ma:displayName="Authors" ma:internalName="Authors" ma:readOnly="false">
      <xsd:simpleType>
        <xsd:restriction base="dms:Note"/>
      </xsd:simpleType>
    </xsd:element>
    <xsd:element name="TaxKeywordTaxHTField" ma:index="26" nillable="true" ma:taxonomy="true" ma:internalName="TaxKeywordTaxHTField" ma:taxonomyFieldName="TaxKeyword" ma:displayName="Enterprise Keywords" ma:fieldId="{23f27201-bee3-471e-b2e7-b64fd8b7ca38}" ma:taxonomyMulti="true" ma:sspId="2a6c10d7-b926-4fc0-945e-3cbf5049f6b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fbe16eaccf4749f086104f7c67297f76" ma:index="28" nillable="true" ma:taxonomy="true" ma:internalName="fbe16eaccf4749f086104f7c67297f76" ma:taxonomyFieldName="Organization" ma:displayName="Organization" ma:readOnly="false" ma:default="-1;#World Bank|bc205cc9-8a56-48a3-9f30-b099e7707c1b" ma:fieldId="{fbe16eac-cf47-49f0-8610-4f7c67297f76}" ma:taxonomyMulti="true" ma:sspId="2a6c10d7-b926-4fc0-945e-3cbf5049f6bd" ma:termSetId="f1062a45-b171-4440-8f47-0528c2ab8f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ateLaunch" ma:index="31" nillable="true" ma:displayName="Date launched on web" ma:format="DateTime" ma:internalName="DateLaunch">
      <xsd:simpleType>
        <xsd:restriction base="dms:DateTime"/>
      </xsd:simpleType>
    </xsd:element>
    <xsd:element name="ExternalURL" ma:index="32" nillable="true" ma:displayName="External URL" ma:internalName="ExternalURL" ma:readOnly="false">
      <xsd:simpleType>
        <xsd:restriction base="dms:Text"/>
      </xsd:simpleType>
    </xsd:element>
    <xsd:element name="Feature" ma:index="33" nillable="true" ma:displayName="Feature" ma:internalName="Feature" ma:readOnly="false">
      <xsd:simpleType>
        <xsd:restriction base="dms:Boolean"/>
      </xsd:simpleType>
    </xsd:element>
    <xsd:element name="FeatureToTile" ma:index="34" nillable="true" ma:displayName="Feature To Tile" ma:internalName="FeatureToTile" ma:readOnly="false">
      <xsd:simpleType>
        <xsd:restriction base="dms:Boolean"/>
      </xsd:simpleType>
    </xsd:element>
    <xsd:element name="SystemData" ma:index="35" nillable="true" ma:displayName="SystemData" ma:internalName="SystemData">
      <xsd:simpleType>
        <xsd:restriction base="dms:Note"/>
      </xsd:simpleType>
    </xsd:element>
    <xsd:element name="UserData" ma:index="36" nillable="true" ma:displayName="UserData" ma:internalName="UserData">
      <xsd:simpleType>
        <xsd:restriction base="dms:Note"/>
      </xsd:simpleType>
    </xsd:element>
    <xsd:element name="o8e900f321d24bb18bb65b4f51774acf" ma:index="37" nillable="true" ma:taxonomy="true" ma:internalName="o8e900f321d24bb18bb65b4f51774acf" ma:taxonomyFieldName="DocumentType" ma:displayName="Document Type" ma:default="" ma:fieldId="{88e900f3-21d2-4bb1-8bb6-5b4f51774acf}" ma:taxonomyMulti="true" ma:sspId="2a6c10d7-b926-4fc0-945e-3cbf5049f6bd" ma:termSetId="fe5d0590-9a37-47b6-bc2b-3c53aa6712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act_x0028_s_x0029_" ma:index="39" nillable="true" ma:displayName="Contact(s)" ma:list="UserInfo" ma:SharePointGroup="0" ma:internalName="Contact_x0028_s_x0029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nableComments" ma:index="41" nillable="true" ma:displayName="Enable Comments" ma:internalName="EnableComments">
      <xsd:simpleType>
        <xsd:restriction base="dms:Boolean"/>
      </xsd:simpleType>
    </xsd:element>
    <xsd:element name="EnableRating" ma:index="42" nillable="true" ma:displayName="Enable Rating" ma:internalName="EnableRating">
      <xsd:simpleType>
        <xsd:restriction base="dms:Boolean"/>
      </xsd:simpleType>
    </xsd:element>
    <xsd:element name="PageInfo" ma:index="43" nillable="true" ma:displayName="PageInfo" ma:internalName="PageInfo">
      <xsd:simpleType>
        <xsd:restriction base="dms:Note">
          <xsd:maxLength value="255"/>
        </xsd:restriction>
      </xsd:simpleType>
    </xsd:element>
    <xsd:element name="DocumentCategory" ma:index="45" nillable="true" ma:displayName="Document Category" ma:default="Document" ma:format="Dropdown" ma:internalName="DocumentCategory" ma:readOnly="false">
      <xsd:simpleType>
        <xsd:restriction base="dms:Choice">
          <xsd:enumeration value="Document"/>
          <xsd:enumeration value="KB Document"/>
          <xsd:enumeration value="KB Links"/>
        </xsd:restriction>
      </xsd:simpleType>
    </xsd:element>
    <xsd:element name="g24ce987e2a14cd88b1be8bba67dc4d6" ma:index="46" nillable="true" ma:taxonomy="true" ma:internalName="g24ce987e2a14cd88b1be8bba67dc4d6" ma:taxonomyFieldName="ExternalSponsor" ma:displayName="External Sponsor" ma:readOnly="false" ma:fieldId="{024ce987-e2a1-4cd8-8b1b-e8bba67dc4d6}" ma:sspId="2a6c10d7-b926-4fc0-945e-3cbf5049f6bd" ma:termSetId="dfaaa827-5eeb-4880-9a85-fc0311ecbb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30f5f85ad26449189da578bd9e06217" ma:index="48" nillable="true" ma:taxonomy="true" ma:internalName="m30f5f85ad26449189da578bd9e06217" ma:taxonomyFieldName="InternalSponsor" ma:displayName="Internal Sponsor" ma:readOnly="false" ma:fieldId="{630f5f85-ad26-4491-89da-578bd9e06217}" ma:sspId="2a6c10d7-b926-4fc0-945e-3cbf5049f6bd" ma:termSetId="c1dc34fa-d16b-4d70-bdd2-768a611411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jectID" ma:index="50" nillable="true" ma:displayName="ProjectID" ma:internalName="ProjectID">
      <xsd:simpleType>
        <xsd:restriction base="dms:Text"/>
      </xsd:simpleType>
    </xsd:element>
    <xsd:element name="e7fed2b567784b7fb4115fec76c3b6ef" ma:index="52" nillable="true" ma:taxonomy="true" ma:internalName="e7fed2b567784b7fb4115fec76c3b6ef" ma:taxonomyFieldName="BusinessFunctions" ma:displayName="BusinessFunctions" ma:default="" ma:fieldId="{e7fed2b5-6778-4b7f-b411-5fec76c3b6ef}" ma:taxonomyMulti="true" ma:sspId="2a6c10d7-b926-4fc0-945e-3cbf5049f6bd" ma:termSetId="db3575e5-83ce-417a-a0d0-81b3c1db79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collectionType" ma:index="54" nillable="true" ma:displayName="KBcollectionType" ma:internalName="KBcollectionType">
      <xsd:simpleType>
        <xsd:restriction base="dms:Text">
          <xsd:maxLength value="255"/>
        </xsd:restriction>
      </xsd:simpleType>
    </xsd:element>
    <xsd:element name="KBAssetType" ma:index="55" nillable="true" ma:displayName="KBAssetType" ma:internalName="KBAssetType">
      <xsd:simpleType>
        <xsd:restriction base="dms:Text">
          <xsd:maxLength value="255"/>
        </xsd:restriction>
      </xsd:simpleType>
    </xsd:element>
    <xsd:element name="AddToKnowledgeBase" ma:index="56" nillable="true" ma:displayName="AddToKnowledgeBase" ma:default="0" ma:internalName="AddToKnowledgeBase">
      <xsd:simpleType>
        <xsd:restriction base="dms:Boolean"/>
      </xsd:simpleType>
    </xsd:element>
    <xsd:element name="SubCategory" ma:index="58" nillable="true" ma:displayName="SubCategory" ma:internalName="SubCategor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30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57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ticleStartDate xmlns="http://schemas.microsoft.com/sharepoint/v3">2018-04-10T04:00:00+00:00</ArticleStartDate>
    <PublishingContact xmlns="http://schemas.microsoft.com/sharepoint/v3">
      <UserInfo>
        <DisplayName/>
        <AccountId xsi:nil="true"/>
        <AccountType/>
      </UserInfo>
    </PublishingContact>
    <Contact_x0028_s_x0029_ xmlns="3e02667f-0271-471b-bd6e-11a2e16def1d">
      <UserInfo>
        <DisplayName>SRV-ITSOP-SPO-OPS</DisplayName>
        <AccountId>1176</AccountId>
        <AccountType/>
      </UserInfo>
    </Contact_x0028_s_x0029_>
    <Abstract xmlns="3e02667f-0271-471b-bd6e-11a2e16def1d" xsi:nil="true"/>
    <Feature xmlns="3e02667f-0271-471b-bd6e-11a2e16def1d">false</Feature>
    <TaxCatchAll xmlns="3e02667f-0271-471b-bd6e-11a2e16def1d">
      <Value>439</Value>
      <Value>2422</Value>
      <Value>55</Value>
      <Value>3</Value>
      <Value>2</Value>
      <Value>1</Value>
    </TaxCatchAll>
    <TaxKeywordTaxHTField xmlns="3e02667f-0271-471b-bd6e-11a2e16def1d">
      <Terms xmlns="http://schemas.microsoft.com/office/infopath/2007/PartnerControls"/>
    </TaxKeywordTaxHTField>
    <SystemData xmlns="3e02667f-0271-471b-bd6e-11a2e16def1d" xsi:nil="true"/>
    <PageInfo xmlns="3e02667f-0271-471b-bd6e-11a2e16def1d" xsi:nil="true"/>
    <ExternalURL xmlns="3e02667f-0271-471b-bd6e-11a2e16def1d" xsi:nil="true"/>
    <f6836c8cfc5146d888b8918e85fd4b0e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</TermName>
          <TermId xmlns="http://schemas.microsoft.com/office/infopath/2007/PartnerControls">181f87ec-6d12-43c8-9f7a-dc47bc14aa64</TermId>
        </TermInfo>
      </Terms>
    </f6836c8cfc5146d888b8918e85fd4b0e>
    <ProjectID xmlns="3e02667f-0271-471b-bd6e-11a2e16def1d" xsi:nil="true"/>
    <h40645383bce4db190f92f65d69cf557 xmlns="3e02667f-0271-471b-bd6e-11a2e16def1d">
      <Terms xmlns="http://schemas.microsoft.com/office/infopath/2007/PartnerControls"/>
    </h40645383bce4db190f92f65d69cf557>
    <UserData xmlns="3e02667f-0271-471b-bd6e-11a2e16def1d" xsi:nil="true"/>
    <EnableRating xmlns="3e02667f-0271-471b-bd6e-11a2e16def1d" xsi:nil="true"/>
    <fbe16eaccf4749f086104f7c67297f76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 Bank</TermName>
          <TermId xmlns="http://schemas.microsoft.com/office/infopath/2007/PartnerControls">bc205cc9-8a56-48a3-9f30-b099e7707c1b</TermId>
        </TermInfo>
      </Terms>
    </fbe16eaccf4749f086104f7c67297f76>
    <le7312e839b9405fb813e48a1ee083cb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e31af5d6-94ea-4ba5-925e-022fd8479dfd</TermId>
        </TermInfo>
      </Terms>
    </le7312e839b9405fb813e48a1ee083cb>
    <n3588c81c2504f79a2ae07b8fc872de1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Use Only</TermName>
          <TermId xmlns="http://schemas.microsoft.com/office/infopath/2007/PartnerControls">4119b812-446b-4199-aebc-580c95bfd42a</TermId>
        </TermInfo>
      </Terms>
    </n3588c81c2504f79a2ae07b8fc872de1>
    <m30f5f85ad26449189da578bd9e06217 xmlns="3e02667f-0271-471b-bd6e-11a2e16def1d">
      <Terms xmlns="http://schemas.microsoft.com/office/infopath/2007/PartnerControls"/>
    </m30f5f85ad26449189da578bd9e06217>
    <e0919e4a962d4c1aa34dcc9ee85a7530 xmlns="3e02667f-0271-471b-bd6e-11a2e16def1d">
      <Terms xmlns="http://schemas.microsoft.com/office/infopath/2007/PartnerControls"/>
    </e0919e4a962d4c1aa34dcc9ee85a7530>
    <g60ac5c7cc5e48988332aa7f3f7675f4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World</TermName>
          <TermId xmlns="http://schemas.microsoft.com/office/infopath/2007/PartnerControls">181f87ec-6d12-43c8-9f7a-dc47bc14aa64</TermId>
        </TermInfo>
      </Terms>
    </g60ac5c7cc5e48988332aa7f3f7675f4>
    <FeatureToTile xmlns="3e02667f-0271-471b-bd6e-11a2e16def1d" xsi:nil="true"/>
    <ncc44d6e437c4ee18d4e35566604faa7 xmlns="3e02667f-0271-471b-bd6e-11a2e16def1d">
      <Terms xmlns="http://schemas.microsoft.com/office/infopath/2007/PartnerControls"/>
    </ncc44d6e437c4ee18d4e35566604faa7>
    <PublishingPageImage xmlns="http://schemas.microsoft.com/sharepoint/v3" xsi:nil="true"/>
    <DocumentCategory xmlns="3e02667f-0271-471b-bd6e-11a2e16def1d">Document</DocumentCategory>
    <EnableComments xmlns="3e02667f-0271-471b-bd6e-11a2e16def1d" xsi:nil="true"/>
    <Authors xmlns="3e02667f-0271-471b-bd6e-11a2e16def1d" xsi:nil="true"/>
    <g24ce987e2a14cd88b1be8bba67dc4d6 xmlns="3e02667f-0271-471b-bd6e-11a2e16def1d">
      <Terms xmlns="http://schemas.microsoft.com/office/infopath/2007/PartnerControls"/>
    </g24ce987e2a14cd88b1be8bba67dc4d6>
    <DateLaunch xmlns="3e02667f-0271-471b-bd6e-11a2e16def1d">2018-04-10T04:00:00+00:00</DateLaunch>
    <o8e900f321d24bb18bb65b4f51774acf xmlns="3e02667f-0271-471b-bd6e-11a2e16def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Models</TermName>
          <TermId xmlns="http://schemas.microsoft.com/office/infopath/2007/PartnerControls">d9406a33-9c82-4ef7-aeee-de4c282bdaf3</TermId>
        </TermInfo>
      </Terms>
    </o8e900f321d24bb18bb65b4f51774acf>
    <e7fed2b567784b7fb4115fec76c3b6ef xmlns="3e02667f-0271-471b-bd6e-11a2e16def1d">
      <Terms xmlns="http://schemas.microsoft.com/office/infopath/2007/PartnerControls"/>
    </e7fed2b567784b7fb4115fec76c3b6ef>
    <SubCategory xmlns="3e02667f-0271-471b-bd6e-11a2e16def1d" xsi:nil="true"/>
    <AddToKnowledgeBase xmlns="3e02667f-0271-471b-bd6e-11a2e16def1d">false</AddToKnowledgeBase>
    <KBcollectionType xmlns="3e02667f-0271-471b-bd6e-11a2e16def1d" xsi:nil="true"/>
    <KBAssetType xmlns="3e02667f-0271-471b-bd6e-11a2e16def1d" xsi:nil="true"/>
  </documentManagement>
</p:properties>
</file>

<file path=customXml/itemProps1.xml><?xml version="1.0" encoding="utf-8"?>
<ds:datastoreItem xmlns:ds="http://schemas.openxmlformats.org/officeDocument/2006/customXml" ds:itemID="{D4BED617-DC4E-4668-8901-227BB11CC71F}"/>
</file>

<file path=customXml/itemProps2.xml><?xml version="1.0" encoding="utf-8"?>
<ds:datastoreItem xmlns:ds="http://schemas.openxmlformats.org/officeDocument/2006/customXml" ds:itemID="{930FFD7C-05A9-4BF2-A2DA-28B8FD48C579}"/>
</file>

<file path=customXml/itemProps3.xml><?xml version="1.0" encoding="utf-8"?>
<ds:datastoreItem xmlns:ds="http://schemas.openxmlformats.org/officeDocument/2006/customXml" ds:itemID="{B6D53A12-3CAF-44CE-9CD8-E90B46BD46BB}"/>
</file>

<file path=customXml/itemProps4.xml><?xml version="1.0" encoding="utf-8"?>
<ds:datastoreItem xmlns:ds="http://schemas.openxmlformats.org/officeDocument/2006/customXml" ds:itemID="{4928D815-54A0-4C1D-972E-7269A88700F9}"/>
</file>

<file path=customXml/itemProps5.xml><?xml version="1.0" encoding="utf-8"?>
<ds:datastoreItem xmlns:ds="http://schemas.openxmlformats.org/officeDocument/2006/customXml" ds:itemID="{FDCAA31F-C006-4A1C-B871-D707A709C1C9}"/>
</file>

<file path=docProps/app.xml><?xml version="1.0" encoding="utf-8"?>
<Properties xmlns="http://schemas.openxmlformats.org/officeDocument/2006/extended-properties" xmlns:vt="http://schemas.openxmlformats.org/officeDocument/2006/docPropsVTypes">
  <TotalTime>3095</TotalTime>
  <Words>322</Words>
  <Application>Microsoft Office PowerPoint</Application>
  <PresentationFormat>On-screen Show (4:3)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 Neue</vt:lpstr>
      <vt:lpstr>Times New Roman</vt:lpstr>
      <vt:lpstr>Wingdings</vt:lpstr>
      <vt:lpstr>Office Theme</vt:lpstr>
      <vt:lpstr>Productive  alliance projects</vt:lpstr>
      <vt:lpstr>Rural poverty reduction</vt:lpstr>
      <vt:lpstr>PowerPoint Presentation</vt:lpstr>
      <vt:lpstr>PowerPoint Presentation</vt:lpstr>
      <vt:lpstr>Experience in Latin America</vt:lpstr>
      <vt:lpstr>Products supported</vt:lpstr>
      <vt:lpstr>Constraints for inclusion</vt:lpstr>
      <vt:lpstr>Building blocks of alliance model</vt:lpstr>
      <vt:lpstr>Key design features</vt:lpstr>
      <vt:lpstr>Bolivia Rural alliances project  Impact evaluation</vt:lpstr>
      <vt:lpstr>Bolivia Rural Alliances Impact Evaluation: Income change and difference ($B)</vt:lpstr>
      <vt:lpstr>Impact by income quintiles</vt:lpstr>
      <vt:lpstr>Bolivia Rural Alliances Impact Evaluation: Average impact on poverty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Productive partnerships model</dc:title>
  <dc:creator>David Tuchschneider</dc:creator>
  <dc:description/>
  <cp:lastModifiedBy>Myrtle Laura Diachok</cp:lastModifiedBy>
  <cp:revision>126</cp:revision>
  <cp:lastPrinted>2016-11-14T22:59:35Z</cp:lastPrinted>
  <dcterms:created xsi:type="dcterms:W3CDTF">2014-09-05T09:19:15Z</dcterms:created>
  <dcterms:modified xsi:type="dcterms:W3CDTF">2018-03-28T05:19:23Z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0x010100AF87B42F0C344341B239E919EB90A3670101000BBD9DD838C4C84DAD631FEC891B8EA0</vt:lpwstr>
  </property>
  <property fmtid="{D5CDD505-2E9C-101B-9397-08002B2CF9AE}" pid="3" name="InformationClassification">
    <vt:lpwstr>3;#Official Use Only|4119b812-446b-4199-aebc-580c95bfd42a</vt:lpwstr>
  </property>
  <property fmtid="{D5CDD505-2E9C-101B-9397-08002B2CF9AE}" pid="4" name="OwnershipUnit">
    <vt:lpwstr>439;#Community Driven Development|f58cdd8d-687e-422f-aae0-4be5d4cb4394</vt:lpwstr>
  </property>
  <property fmtid="{D5CDD505-2E9C-101B-9397-08002B2CF9AE}" pid="5" name="TaxKeyword">
    <vt:lpwstr/>
  </property>
  <property fmtid="{D5CDD505-2E9C-101B-9397-08002B2CF9AE}" pid="6" name="Topic(s)">
    <vt:lpwstr/>
  </property>
  <property fmtid="{D5CDD505-2E9C-101B-9397-08002B2CF9AE}" pid="7" name="GeographicArea">
    <vt:lpwstr>2;#World|181f87ec-6d12-43c8-9f7a-dc47bc14aa64</vt:lpwstr>
  </property>
  <property fmtid="{D5CDD505-2E9C-101B-9397-08002B2CF9AE}" pid="8" name="Source_x002d_Sponsor">
    <vt:lpwstr/>
  </property>
  <property fmtid="{D5CDD505-2E9C-101B-9397-08002B2CF9AE}" pid="9" name="HashTags">
    <vt:lpwstr/>
  </property>
  <property fmtid="{D5CDD505-2E9C-101B-9397-08002B2CF9AE}" pid="10" name="DocumentType">
    <vt:lpwstr>2422;#Models|d9406a33-9c82-4ef7-aeee-de4c282bdaf3</vt:lpwstr>
  </property>
  <property fmtid="{D5CDD505-2E9C-101B-9397-08002B2CF9AE}" pid="11" name="Development_x0020_Challenge">
    <vt:lpwstr/>
  </property>
  <property fmtid="{D5CDD505-2E9C-101B-9397-08002B2CF9AE}" pid="12" name="Source-Sponsor">
    <vt:lpwstr/>
  </property>
  <property fmtid="{D5CDD505-2E9C-101B-9397-08002B2CF9AE}" pid="13" name="Development Challenge">
    <vt:lpwstr/>
  </property>
  <property fmtid="{D5CDD505-2E9C-101B-9397-08002B2CF9AE}" pid="14" name="OwnershipUnitLabel">
    <vt:lpwstr>Community Driven Development</vt:lpwstr>
  </property>
  <property fmtid="{D5CDD505-2E9C-101B-9397-08002B2CF9AE}" pid="15" name="Order">
    <vt:r8>192600</vt:r8>
  </property>
  <property fmtid="{D5CDD505-2E9C-101B-9397-08002B2CF9AE}" pid="16" name="PublishingRollupImage">
    <vt:lpwstr/>
  </property>
  <property fmtid="{D5CDD505-2E9C-101B-9397-08002B2CF9AE}" pid="17" name="EventId">
    <vt:lpwstr/>
  </property>
  <property fmtid="{D5CDD505-2E9C-101B-9397-08002B2CF9AE}" pid="18" name="p176ae130422436a8ff7a482f3ab88f6">
    <vt:lpwstr>Community Driven Development|f58cdd8d-687e-422f-aae0-4be5d4cb4394</vt:lpwstr>
  </property>
  <property fmtid="{D5CDD505-2E9C-101B-9397-08002B2CF9AE}" pid="19" name="ContactLoginName">
    <vt:lpwstr/>
  </property>
  <property fmtid="{D5CDD505-2E9C-101B-9397-08002B2CF9AE}" pid="20" name="ContactUPI">
    <vt:lpwstr/>
  </property>
  <property fmtid="{D5CDD505-2E9C-101B-9397-08002B2CF9AE}" pid="21" name="UniqueItemId">
    <vt:lpwstr>CDD_DOCUM_1926</vt:lpwstr>
  </property>
  <property fmtid="{D5CDD505-2E9C-101B-9397-08002B2CF9AE}" pid="22" name="InternalSponsor">
    <vt:lpwstr/>
  </property>
  <property fmtid="{D5CDD505-2E9C-101B-9397-08002B2CF9AE}" pid="23" name="Topics">
    <vt:lpwstr/>
  </property>
  <property fmtid="{D5CDD505-2E9C-101B-9397-08002B2CF9AE}" pid="24" name="c8251775ec7d4b78a080c2108a22e48e">
    <vt:lpwstr/>
  </property>
  <property fmtid="{D5CDD505-2E9C-101B-9397-08002B2CF9AE}" pid="25" name="Region">
    <vt:lpwstr>2;#World|181f87ec-6d12-43c8-9f7a-dc47bc14aa64</vt:lpwstr>
  </property>
  <property fmtid="{D5CDD505-2E9C-101B-9397-08002B2CF9AE}" pid="26" name="BusinessFunctions">
    <vt:lpwstr/>
  </property>
  <property fmtid="{D5CDD505-2E9C-101B-9397-08002B2CF9AE}" pid="27" name="Country">
    <vt:lpwstr/>
  </property>
  <property fmtid="{D5CDD505-2E9C-101B-9397-08002B2CF9AE}" pid="28" name="Organization">
    <vt:lpwstr>1;#World Bank|bc205cc9-8a56-48a3-9f30-b099e7707c1b</vt:lpwstr>
  </property>
  <property fmtid="{D5CDD505-2E9C-101B-9397-08002B2CF9AE}" pid="29" name="VPU">
    <vt:lpwstr/>
  </property>
  <property fmtid="{D5CDD505-2E9C-101B-9397-08002B2CF9AE}" pid="30" name="Languages">
    <vt:lpwstr>55;#English|e31af5d6-94ea-4ba5-925e-022fd8479dfd</vt:lpwstr>
  </property>
  <property fmtid="{D5CDD505-2E9C-101B-9397-08002B2CF9AE}" pid="31" name="ExternalSponsor">
    <vt:lpwstr/>
  </property>
</Properties>
</file>