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1" r:id="rId1"/>
  </p:sldMasterIdLst>
  <p:sldIdLst>
    <p:sldId id="256" r:id="rId2"/>
    <p:sldId id="270" r:id="rId3"/>
    <p:sldId id="265" r:id="rId4"/>
    <p:sldId id="277" r:id="rId5"/>
    <p:sldId id="273" r:id="rId6"/>
    <p:sldId id="275" r:id="rId7"/>
    <p:sldId id="269" r:id="rId8"/>
    <p:sldId id="266" r:id="rId9"/>
    <p:sldId id="267" r:id="rId10"/>
    <p:sldId id="276" r:id="rId11"/>
    <p:sldId id="260"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6" d="100"/>
          <a:sy n="86" d="100"/>
        </p:scale>
        <p:origin x="5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23" Type="http://schemas.openxmlformats.org/officeDocument/2006/relationships/customXml" Target="../customXml/item5.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3D9D9-9B45-428C-BFEB-915511863AE9}" type="doc">
      <dgm:prSet loTypeId="urn:microsoft.com/office/officeart/2005/8/layout/StepDownProcess" loCatId="process" qsTypeId="urn:microsoft.com/office/officeart/2005/8/quickstyle/simple4" qsCatId="simple" csTypeId="urn:microsoft.com/office/officeart/2005/8/colors/colorful5" csCatId="colorful" phldr="1"/>
      <dgm:spPr/>
      <dgm:t>
        <a:bodyPr/>
        <a:lstStyle/>
        <a:p>
          <a:endParaRPr lang="en-US"/>
        </a:p>
      </dgm:t>
    </dgm:pt>
    <dgm:pt modelId="{7E6E297B-E40E-451C-8ECB-D03943AC4843}">
      <dgm:prSet phldrT="[Text]" custT="1"/>
      <dgm:spPr/>
      <dgm:t>
        <a:bodyPr/>
        <a:lstStyle/>
        <a:p>
          <a:r>
            <a:rPr lang="en-US" sz="2000" b="1" dirty="0">
              <a:solidFill>
                <a:schemeClr val="bg1"/>
              </a:solidFill>
            </a:rPr>
            <a:t>From:</a:t>
          </a:r>
        </a:p>
        <a:p>
          <a:r>
            <a:rPr lang="en-US" sz="1800" dirty="0">
              <a:solidFill>
                <a:schemeClr val="bg1"/>
              </a:solidFill>
            </a:rPr>
            <a:t>Afghanistan Rural Enterprise Development Program </a:t>
          </a:r>
          <a:r>
            <a:rPr lang="en-US" sz="2000" b="1" dirty="0">
              <a:solidFill>
                <a:schemeClr val="bg1"/>
              </a:solidFill>
            </a:rPr>
            <a:t>(AREDP)</a:t>
          </a:r>
        </a:p>
      </dgm:t>
    </dgm:pt>
    <dgm:pt modelId="{728DACCB-353A-4097-A13F-5289C94EF159}" type="parTrans" cxnId="{C01A045B-403D-48D4-A96A-11AE536BC952}">
      <dgm:prSet/>
      <dgm:spPr/>
      <dgm:t>
        <a:bodyPr/>
        <a:lstStyle/>
        <a:p>
          <a:endParaRPr lang="en-US"/>
        </a:p>
      </dgm:t>
    </dgm:pt>
    <dgm:pt modelId="{950CF605-AD1D-4FA8-99BE-796B5F616ABA}" type="sibTrans" cxnId="{C01A045B-403D-48D4-A96A-11AE536BC952}">
      <dgm:prSet/>
      <dgm:spPr/>
      <dgm:t>
        <a:bodyPr/>
        <a:lstStyle/>
        <a:p>
          <a:endParaRPr lang="en-US"/>
        </a:p>
      </dgm:t>
    </dgm:pt>
    <dgm:pt modelId="{5C0258B6-6C57-4F85-874C-6B53E600A0FF}">
      <dgm:prSet phldrT="[Text]" custT="1"/>
      <dgm:spPr/>
      <dgm:t>
        <a:bodyPr/>
        <a:lstStyle/>
        <a:p>
          <a:r>
            <a:rPr lang="en-US" sz="2000" b="1" dirty="0">
              <a:solidFill>
                <a:schemeClr val="accent6">
                  <a:lumMod val="50000"/>
                </a:schemeClr>
              </a:solidFill>
            </a:rPr>
            <a:t>To: </a:t>
          </a:r>
        </a:p>
        <a:p>
          <a:r>
            <a:rPr lang="en-US" sz="1800" dirty="0">
              <a:solidFill>
                <a:schemeClr val="accent6">
                  <a:lumMod val="50000"/>
                </a:schemeClr>
              </a:solidFill>
            </a:rPr>
            <a:t>Women Economic Empowerment Rural Development Program </a:t>
          </a:r>
        </a:p>
        <a:p>
          <a:r>
            <a:rPr lang="en-US" sz="2000" b="1" dirty="0">
              <a:solidFill>
                <a:schemeClr val="accent6">
                  <a:lumMod val="50000"/>
                </a:schemeClr>
              </a:solidFill>
            </a:rPr>
            <a:t>(WEE-RDP)</a:t>
          </a:r>
        </a:p>
      </dgm:t>
    </dgm:pt>
    <dgm:pt modelId="{CB44BDEE-AB94-4189-9C42-77B959503F02}" type="parTrans" cxnId="{DFC8D492-C198-4CC8-AF82-DF24FA33C4C1}">
      <dgm:prSet/>
      <dgm:spPr/>
      <dgm:t>
        <a:bodyPr/>
        <a:lstStyle/>
        <a:p>
          <a:endParaRPr lang="en-US"/>
        </a:p>
      </dgm:t>
    </dgm:pt>
    <dgm:pt modelId="{80161C9A-E79B-463F-9D8B-E537530B5818}" type="sibTrans" cxnId="{DFC8D492-C198-4CC8-AF82-DF24FA33C4C1}">
      <dgm:prSet/>
      <dgm:spPr/>
      <dgm:t>
        <a:bodyPr/>
        <a:lstStyle/>
        <a:p>
          <a:endParaRPr lang="en-US"/>
        </a:p>
      </dgm:t>
    </dgm:pt>
    <dgm:pt modelId="{9717B854-DBBA-42A6-9CE6-BC245979D306}">
      <dgm:prSet phldrT="[Text]" custT="1"/>
      <dgm:spPr/>
      <dgm:t>
        <a:bodyPr/>
        <a:lstStyle/>
        <a:p>
          <a:r>
            <a:rPr lang="en-US" sz="2000" b="1" dirty="0">
              <a:solidFill>
                <a:schemeClr val="bg2">
                  <a:lumMod val="75000"/>
                </a:schemeClr>
              </a:solidFill>
            </a:rPr>
            <a:t>To support:</a:t>
          </a:r>
        </a:p>
        <a:p>
          <a:r>
            <a:rPr lang="en-US" sz="1600" dirty="0">
              <a:solidFill>
                <a:schemeClr val="bg2">
                  <a:lumMod val="75000"/>
                </a:schemeClr>
              </a:solidFill>
            </a:rPr>
            <a:t>Women Economic Empowerment National Priority Program </a:t>
          </a:r>
        </a:p>
        <a:p>
          <a:r>
            <a:rPr lang="en-US" sz="1800" dirty="0">
              <a:solidFill>
                <a:schemeClr val="bg2">
                  <a:lumMod val="75000"/>
                </a:schemeClr>
              </a:solidFill>
            </a:rPr>
            <a:t>WEE-NPP</a:t>
          </a:r>
        </a:p>
      </dgm:t>
    </dgm:pt>
    <dgm:pt modelId="{E1485FCC-C712-4C9C-A104-E8E3E04CA46E}" type="parTrans" cxnId="{4DBB8FB8-7455-4636-87F7-F458DD9F76F0}">
      <dgm:prSet/>
      <dgm:spPr/>
      <dgm:t>
        <a:bodyPr/>
        <a:lstStyle/>
        <a:p>
          <a:endParaRPr lang="en-US"/>
        </a:p>
      </dgm:t>
    </dgm:pt>
    <dgm:pt modelId="{8EDD75A4-4D0C-41E0-B6F8-7D224C465698}" type="sibTrans" cxnId="{4DBB8FB8-7455-4636-87F7-F458DD9F76F0}">
      <dgm:prSet/>
      <dgm:spPr/>
      <dgm:t>
        <a:bodyPr/>
        <a:lstStyle/>
        <a:p>
          <a:endParaRPr lang="en-US"/>
        </a:p>
      </dgm:t>
    </dgm:pt>
    <dgm:pt modelId="{4929A427-06E6-402D-A411-13DFACF1D403}" type="pres">
      <dgm:prSet presAssocID="{FED3D9D9-9B45-428C-BFEB-915511863AE9}" presName="rootnode" presStyleCnt="0">
        <dgm:presLayoutVars>
          <dgm:chMax/>
          <dgm:chPref/>
          <dgm:dir/>
          <dgm:animLvl val="lvl"/>
        </dgm:presLayoutVars>
      </dgm:prSet>
      <dgm:spPr/>
    </dgm:pt>
    <dgm:pt modelId="{B8F65A9C-8C41-455E-BF50-EA639807F15D}" type="pres">
      <dgm:prSet presAssocID="{7E6E297B-E40E-451C-8ECB-D03943AC4843}" presName="composite" presStyleCnt="0"/>
      <dgm:spPr/>
    </dgm:pt>
    <dgm:pt modelId="{8D19B516-9497-4CFD-869F-651A0C95E0FB}" type="pres">
      <dgm:prSet presAssocID="{7E6E297B-E40E-451C-8ECB-D03943AC4843}" presName="bentUpArrow1" presStyleLbl="alignImgPlace1" presStyleIdx="0" presStyleCnt="2"/>
      <dgm:spPr/>
    </dgm:pt>
    <dgm:pt modelId="{C6D90504-8DA0-4852-AC28-907FEA1DDFED}" type="pres">
      <dgm:prSet presAssocID="{7E6E297B-E40E-451C-8ECB-D03943AC4843}" presName="ParentText" presStyleLbl="node1" presStyleIdx="0" presStyleCnt="3" custScaleX="239888" custLinFactNeighborX="55715" custLinFactNeighborY="-2657">
        <dgm:presLayoutVars>
          <dgm:chMax val="1"/>
          <dgm:chPref val="1"/>
          <dgm:bulletEnabled val="1"/>
        </dgm:presLayoutVars>
      </dgm:prSet>
      <dgm:spPr/>
    </dgm:pt>
    <dgm:pt modelId="{D5B5DFAD-C307-4177-A5F8-24EC55FFFC18}" type="pres">
      <dgm:prSet presAssocID="{7E6E297B-E40E-451C-8ECB-D03943AC4843}" presName="ChildText" presStyleLbl="revTx" presStyleIdx="0" presStyleCnt="2">
        <dgm:presLayoutVars>
          <dgm:chMax val="0"/>
          <dgm:chPref val="0"/>
          <dgm:bulletEnabled val="1"/>
        </dgm:presLayoutVars>
      </dgm:prSet>
      <dgm:spPr/>
    </dgm:pt>
    <dgm:pt modelId="{C1044E06-E156-4981-9588-44517B76B07F}" type="pres">
      <dgm:prSet presAssocID="{950CF605-AD1D-4FA8-99BE-796B5F616ABA}" presName="sibTrans" presStyleCnt="0"/>
      <dgm:spPr/>
    </dgm:pt>
    <dgm:pt modelId="{80DEC5C1-6829-485D-95C1-8D873203376F}" type="pres">
      <dgm:prSet presAssocID="{5C0258B6-6C57-4F85-874C-6B53E600A0FF}" presName="composite" presStyleCnt="0"/>
      <dgm:spPr/>
    </dgm:pt>
    <dgm:pt modelId="{EB7C8D06-C5E1-49E2-8EBB-A5989FAAA268}" type="pres">
      <dgm:prSet presAssocID="{5C0258B6-6C57-4F85-874C-6B53E600A0FF}" presName="bentUpArrow1" presStyleLbl="alignImgPlace1" presStyleIdx="1" presStyleCnt="2" custLinFactNeighborX="-68662" custLinFactNeighborY="-3635"/>
      <dgm:spPr/>
    </dgm:pt>
    <dgm:pt modelId="{C42F169C-9CF9-449F-AE01-39F41521D8A5}" type="pres">
      <dgm:prSet presAssocID="{5C0258B6-6C57-4F85-874C-6B53E600A0FF}" presName="ParentText" presStyleLbl="node1" presStyleIdx="1" presStyleCnt="3" custScaleX="221484" custLinFactNeighborX="30835" custLinFactNeighborY="-3414">
        <dgm:presLayoutVars>
          <dgm:chMax val="1"/>
          <dgm:chPref val="1"/>
          <dgm:bulletEnabled val="1"/>
        </dgm:presLayoutVars>
      </dgm:prSet>
      <dgm:spPr/>
    </dgm:pt>
    <dgm:pt modelId="{55F0D3CC-8A7E-4DCE-A887-F50C27B26293}" type="pres">
      <dgm:prSet presAssocID="{5C0258B6-6C57-4F85-874C-6B53E600A0FF}" presName="ChildText" presStyleLbl="revTx" presStyleIdx="1" presStyleCnt="2">
        <dgm:presLayoutVars>
          <dgm:chMax val="0"/>
          <dgm:chPref val="0"/>
          <dgm:bulletEnabled val="1"/>
        </dgm:presLayoutVars>
      </dgm:prSet>
      <dgm:spPr/>
    </dgm:pt>
    <dgm:pt modelId="{6F437F4A-E70D-4D40-A35E-D9409E3F84BB}" type="pres">
      <dgm:prSet presAssocID="{80161C9A-E79B-463F-9D8B-E537530B5818}" presName="sibTrans" presStyleCnt="0"/>
      <dgm:spPr/>
    </dgm:pt>
    <dgm:pt modelId="{6D233B3C-059E-4752-9F9A-7172EE8FC962}" type="pres">
      <dgm:prSet presAssocID="{9717B854-DBBA-42A6-9CE6-BC245979D306}" presName="composite" presStyleCnt="0"/>
      <dgm:spPr/>
    </dgm:pt>
    <dgm:pt modelId="{8EC6FFEB-1EFE-48E7-ABEB-95D328D95595}" type="pres">
      <dgm:prSet presAssocID="{9717B854-DBBA-42A6-9CE6-BC245979D306}" presName="ParentText" presStyleLbl="node1" presStyleIdx="2" presStyleCnt="3" custScaleX="235781" custLinFactNeighborX="-24874" custLinFactNeighborY="-7829">
        <dgm:presLayoutVars>
          <dgm:chMax val="1"/>
          <dgm:chPref val="1"/>
          <dgm:bulletEnabled val="1"/>
        </dgm:presLayoutVars>
      </dgm:prSet>
      <dgm:spPr/>
    </dgm:pt>
  </dgm:ptLst>
  <dgm:cxnLst>
    <dgm:cxn modelId="{A1B01218-CA61-4D60-8DCB-1DF608A7353B}" type="presOf" srcId="{7E6E297B-E40E-451C-8ECB-D03943AC4843}" destId="{C6D90504-8DA0-4852-AC28-907FEA1DDFED}" srcOrd="0" destOrd="0" presId="urn:microsoft.com/office/officeart/2005/8/layout/StepDownProcess"/>
    <dgm:cxn modelId="{C01A045B-403D-48D4-A96A-11AE536BC952}" srcId="{FED3D9D9-9B45-428C-BFEB-915511863AE9}" destId="{7E6E297B-E40E-451C-8ECB-D03943AC4843}" srcOrd="0" destOrd="0" parTransId="{728DACCB-353A-4097-A13F-5289C94EF159}" sibTransId="{950CF605-AD1D-4FA8-99BE-796B5F616ABA}"/>
    <dgm:cxn modelId="{DCCAE483-0F4E-4DDF-B22B-ED1350C07562}" type="presOf" srcId="{9717B854-DBBA-42A6-9CE6-BC245979D306}" destId="{8EC6FFEB-1EFE-48E7-ABEB-95D328D95595}" srcOrd="0" destOrd="0" presId="urn:microsoft.com/office/officeart/2005/8/layout/StepDownProcess"/>
    <dgm:cxn modelId="{DFC8D492-C198-4CC8-AF82-DF24FA33C4C1}" srcId="{FED3D9D9-9B45-428C-BFEB-915511863AE9}" destId="{5C0258B6-6C57-4F85-874C-6B53E600A0FF}" srcOrd="1" destOrd="0" parTransId="{CB44BDEE-AB94-4189-9C42-77B959503F02}" sibTransId="{80161C9A-E79B-463F-9D8B-E537530B5818}"/>
    <dgm:cxn modelId="{D99B0697-4EDF-4385-80FE-46064466E24C}" type="presOf" srcId="{5C0258B6-6C57-4F85-874C-6B53E600A0FF}" destId="{C42F169C-9CF9-449F-AE01-39F41521D8A5}" srcOrd="0" destOrd="0" presId="urn:microsoft.com/office/officeart/2005/8/layout/StepDownProcess"/>
    <dgm:cxn modelId="{5F86A29C-B661-4263-AB68-BDDF3104792F}" type="presOf" srcId="{FED3D9D9-9B45-428C-BFEB-915511863AE9}" destId="{4929A427-06E6-402D-A411-13DFACF1D403}" srcOrd="0" destOrd="0" presId="urn:microsoft.com/office/officeart/2005/8/layout/StepDownProcess"/>
    <dgm:cxn modelId="{4DBB8FB8-7455-4636-87F7-F458DD9F76F0}" srcId="{FED3D9D9-9B45-428C-BFEB-915511863AE9}" destId="{9717B854-DBBA-42A6-9CE6-BC245979D306}" srcOrd="2" destOrd="0" parTransId="{E1485FCC-C712-4C9C-A104-E8E3E04CA46E}" sibTransId="{8EDD75A4-4D0C-41E0-B6F8-7D224C465698}"/>
    <dgm:cxn modelId="{BB1C67CC-5095-47CA-B8A9-AA11A25EF257}" type="presParOf" srcId="{4929A427-06E6-402D-A411-13DFACF1D403}" destId="{B8F65A9C-8C41-455E-BF50-EA639807F15D}" srcOrd="0" destOrd="0" presId="urn:microsoft.com/office/officeart/2005/8/layout/StepDownProcess"/>
    <dgm:cxn modelId="{6D574D8C-2571-414A-9A15-75E42753E704}" type="presParOf" srcId="{B8F65A9C-8C41-455E-BF50-EA639807F15D}" destId="{8D19B516-9497-4CFD-869F-651A0C95E0FB}" srcOrd="0" destOrd="0" presId="urn:microsoft.com/office/officeart/2005/8/layout/StepDownProcess"/>
    <dgm:cxn modelId="{0A89DE57-27AD-4AC6-A4C2-FBEE97E7E5EF}" type="presParOf" srcId="{B8F65A9C-8C41-455E-BF50-EA639807F15D}" destId="{C6D90504-8DA0-4852-AC28-907FEA1DDFED}" srcOrd="1" destOrd="0" presId="urn:microsoft.com/office/officeart/2005/8/layout/StepDownProcess"/>
    <dgm:cxn modelId="{4D69E1EB-577F-4616-AAF8-A94D3932B68E}" type="presParOf" srcId="{B8F65A9C-8C41-455E-BF50-EA639807F15D}" destId="{D5B5DFAD-C307-4177-A5F8-24EC55FFFC18}" srcOrd="2" destOrd="0" presId="urn:microsoft.com/office/officeart/2005/8/layout/StepDownProcess"/>
    <dgm:cxn modelId="{AA1230AC-DBFB-4769-B67A-CE74AF89869D}" type="presParOf" srcId="{4929A427-06E6-402D-A411-13DFACF1D403}" destId="{C1044E06-E156-4981-9588-44517B76B07F}" srcOrd="1" destOrd="0" presId="urn:microsoft.com/office/officeart/2005/8/layout/StepDownProcess"/>
    <dgm:cxn modelId="{E16615AD-0D81-49F0-9BFE-C97B77575BF9}" type="presParOf" srcId="{4929A427-06E6-402D-A411-13DFACF1D403}" destId="{80DEC5C1-6829-485D-95C1-8D873203376F}" srcOrd="2" destOrd="0" presId="urn:microsoft.com/office/officeart/2005/8/layout/StepDownProcess"/>
    <dgm:cxn modelId="{BD210418-398E-43E2-802A-7DA57BCB860C}" type="presParOf" srcId="{80DEC5C1-6829-485D-95C1-8D873203376F}" destId="{EB7C8D06-C5E1-49E2-8EBB-A5989FAAA268}" srcOrd="0" destOrd="0" presId="urn:microsoft.com/office/officeart/2005/8/layout/StepDownProcess"/>
    <dgm:cxn modelId="{A6326E44-5AB6-4A32-9986-ADC5C88700EA}" type="presParOf" srcId="{80DEC5C1-6829-485D-95C1-8D873203376F}" destId="{C42F169C-9CF9-449F-AE01-39F41521D8A5}" srcOrd="1" destOrd="0" presId="urn:microsoft.com/office/officeart/2005/8/layout/StepDownProcess"/>
    <dgm:cxn modelId="{9EB190D9-E8B5-4DB5-A929-6E477750D5F9}" type="presParOf" srcId="{80DEC5C1-6829-485D-95C1-8D873203376F}" destId="{55F0D3CC-8A7E-4DCE-A887-F50C27B26293}" srcOrd="2" destOrd="0" presId="urn:microsoft.com/office/officeart/2005/8/layout/StepDownProcess"/>
    <dgm:cxn modelId="{2B7C5617-4673-44EB-9B5F-0FFE9A2360D2}" type="presParOf" srcId="{4929A427-06E6-402D-A411-13DFACF1D403}" destId="{6F437F4A-E70D-4D40-A35E-D9409E3F84BB}" srcOrd="3" destOrd="0" presId="urn:microsoft.com/office/officeart/2005/8/layout/StepDownProcess"/>
    <dgm:cxn modelId="{7DD46CDF-6FBD-49B2-9DD7-28E4D4628781}" type="presParOf" srcId="{4929A427-06E6-402D-A411-13DFACF1D403}" destId="{6D233B3C-059E-4752-9F9A-7172EE8FC962}" srcOrd="4" destOrd="0" presId="urn:microsoft.com/office/officeart/2005/8/layout/StepDownProcess"/>
    <dgm:cxn modelId="{5DE1491B-D7ED-47F6-86B9-E2176BEBE354}" type="presParOf" srcId="{6D233B3C-059E-4752-9F9A-7172EE8FC962}" destId="{8EC6FFEB-1EFE-48E7-ABEB-95D328D95595}" srcOrd="0"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C3D28-2B9E-42FC-844D-3535B9E9C66F}"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4927AB8D-121C-4E20-80BC-ACBB001C325C}">
      <dgm:prSet phldrT="[Text]"/>
      <dgm:spPr/>
      <dgm:t>
        <a:bodyPr/>
        <a:lstStyle/>
        <a:p>
          <a:pPr>
            <a:buNone/>
          </a:pPr>
          <a:r>
            <a:rPr lang="en-GB" b="1" dirty="0">
              <a:latin typeface="Arial" pitchFamily="34" charset="0"/>
              <a:cs typeface="Arial" pitchFamily="34" charset="0"/>
            </a:rPr>
            <a:t>Component 1: Increasing the Availability and Analysis of Gender Statistics </a:t>
          </a:r>
          <a:endParaRPr lang="en-US" dirty="0"/>
        </a:p>
      </dgm:t>
    </dgm:pt>
    <dgm:pt modelId="{21E155CB-D1BB-4EFB-847C-2E90372949BE}" type="parTrans" cxnId="{C897B7DC-FC8E-43BB-9A8E-FE9F0A2BADC4}">
      <dgm:prSet/>
      <dgm:spPr/>
      <dgm:t>
        <a:bodyPr/>
        <a:lstStyle/>
        <a:p>
          <a:endParaRPr lang="en-US"/>
        </a:p>
      </dgm:t>
    </dgm:pt>
    <dgm:pt modelId="{103E4B68-87C7-48C0-A25C-692605A1575F}" type="sibTrans" cxnId="{C897B7DC-FC8E-43BB-9A8E-FE9F0A2BADC4}">
      <dgm:prSet/>
      <dgm:spPr/>
      <dgm:t>
        <a:bodyPr/>
        <a:lstStyle/>
        <a:p>
          <a:endParaRPr lang="en-US"/>
        </a:p>
      </dgm:t>
    </dgm:pt>
    <dgm:pt modelId="{E3B32168-95D5-408E-B23A-07F7FD493BE3}">
      <dgm:prSet phldrT="[Text]"/>
      <dgm:spPr/>
      <dgm:t>
        <a:bodyPr/>
        <a:lstStyle/>
        <a:p>
          <a:r>
            <a:rPr lang="en-US" dirty="0"/>
            <a:t>A</a:t>
          </a:r>
          <a:r>
            <a:rPr lang="en-GB" dirty="0" err="1">
              <a:latin typeface="Arial" pitchFamily="34" charset="0"/>
              <a:cs typeface="Arial" pitchFamily="34" charset="0"/>
            </a:rPr>
            <a:t>vailability</a:t>
          </a:r>
          <a:r>
            <a:rPr lang="en-GB" dirty="0">
              <a:latin typeface="Arial" pitchFamily="34" charset="0"/>
              <a:cs typeface="Arial" pitchFamily="34" charset="0"/>
            </a:rPr>
            <a:t> of gender statistics impacting WEE increased</a:t>
          </a:r>
          <a:endParaRPr lang="en-US" dirty="0"/>
        </a:p>
      </dgm:t>
    </dgm:pt>
    <dgm:pt modelId="{7D65FC4A-ACC6-4C7A-B26D-4E670C8DFB1E}" type="parTrans" cxnId="{19B797BD-C9FB-4B63-93ED-7E5BBC3AD995}">
      <dgm:prSet/>
      <dgm:spPr/>
      <dgm:t>
        <a:bodyPr/>
        <a:lstStyle/>
        <a:p>
          <a:endParaRPr lang="en-US"/>
        </a:p>
      </dgm:t>
    </dgm:pt>
    <dgm:pt modelId="{F22348B0-1CF2-4FC6-BDCB-BCE6EF0E0AF9}" type="sibTrans" cxnId="{19B797BD-C9FB-4B63-93ED-7E5BBC3AD995}">
      <dgm:prSet/>
      <dgm:spPr/>
      <dgm:t>
        <a:bodyPr/>
        <a:lstStyle/>
        <a:p>
          <a:endParaRPr lang="en-US"/>
        </a:p>
      </dgm:t>
    </dgm:pt>
    <dgm:pt modelId="{4FF3C576-B532-442B-859B-82A706961791}">
      <dgm:prSet phldrT="[Text]"/>
      <dgm:spPr/>
      <dgm:t>
        <a:bodyPr/>
        <a:lstStyle/>
        <a:p>
          <a:r>
            <a:rPr lang="en-GB" b="1" dirty="0">
              <a:latin typeface="Arial" pitchFamily="34" charset="0"/>
              <a:cs typeface="Arial" pitchFamily="34" charset="0"/>
            </a:rPr>
            <a:t>Component 2: Removing Legal Barriers</a:t>
          </a:r>
          <a:endParaRPr lang="en-US" dirty="0"/>
        </a:p>
      </dgm:t>
    </dgm:pt>
    <dgm:pt modelId="{C1AC1658-4588-4237-BDFB-E211BCB1A201}" type="parTrans" cxnId="{4555EBC1-A6A0-4743-B72A-BF48354B5451}">
      <dgm:prSet/>
      <dgm:spPr/>
      <dgm:t>
        <a:bodyPr/>
        <a:lstStyle/>
        <a:p>
          <a:endParaRPr lang="en-US"/>
        </a:p>
      </dgm:t>
    </dgm:pt>
    <dgm:pt modelId="{D1C2C7A0-79E1-494C-A6F2-19DF43057E7D}" type="sibTrans" cxnId="{4555EBC1-A6A0-4743-B72A-BF48354B5451}">
      <dgm:prSet/>
      <dgm:spPr/>
      <dgm:t>
        <a:bodyPr/>
        <a:lstStyle/>
        <a:p>
          <a:endParaRPr lang="en-US"/>
        </a:p>
      </dgm:t>
    </dgm:pt>
    <dgm:pt modelId="{57854048-BFB9-4035-996D-6F2F0B091D35}">
      <dgm:prSet phldrT="[Text]"/>
      <dgm:spPr/>
      <dgm:t>
        <a:bodyPr/>
        <a:lstStyle/>
        <a:p>
          <a:r>
            <a:rPr lang="en-GB" dirty="0">
              <a:latin typeface="Arial" pitchFamily="34" charset="0"/>
              <a:cs typeface="Arial" pitchFamily="34" charset="0"/>
            </a:rPr>
            <a:t>Legal barriers to economic participation are removed, and women are better able to participate in economic and social activities.</a:t>
          </a:r>
          <a:endParaRPr lang="en-US" dirty="0"/>
        </a:p>
      </dgm:t>
    </dgm:pt>
    <dgm:pt modelId="{07A3EBD9-6ACF-49D4-A4C9-F6C1FC5E5DE6}" type="parTrans" cxnId="{66D77E32-69FA-43C8-B58F-F13B5E863DA0}">
      <dgm:prSet/>
      <dgm:spPr/>
      <dgm:t>
        <a:bodyPr/>
        <a:lstStyle/>
        <a:p>
          <a:endParaRPr lang="en-US"/>
        </a:p>
      </dgm:t>
    </dgm:pt>
    <dgm:pt modelId="{6341E35B-BFB2-4193-9061-0D66F0C9ED10}" type="sibTrans" cxnId="{66D77E32-69FA-43C8-B58F-F13B5E863DA0}">
      <dgm:prSet/>
      <dgm:spPr/>
      <dgm:t>
        <a:bodyPr/>
        <a:lstStyle/>
        <a:p>
          <a:endParaRPr lang="en-US"/>
        </a:p>
      </dgm:t>
    </dgm:pt>
    <dgm:pt modelId="{768A3B9F-D1C1-4ED2-90F8-95D6412A33C8}">
      <dgm:prSet phldrT="[Text]"/>
      <dgm:spPr/>
      <dgm:t>
        <a:bodyPr/>
        <a:lstStyle/>
        <a:p>
          <a:pPr>
            <a:buNone/>
          </a:pPr>
          <a:r>
            <a:rPr lang="en-GB" b="1" dirty="0">
              <a:latin typeface="Arial" pitchFamily="34" charset="0"/>
              <a:cs typeface="Arial" pitchFamily="34" charset="0"/>
            </a:rPr>
            <a:t>Component 3: Ensuring Inclusive Access to Finance</a:t>
          </a:r>
          <a:endParaRPr lang="en-US" dirty="0"/>
        </a:p>
      </dgm:t>
    </dgm:pt>
    <dgm:pt modelId="{879A116C-BB41-4CE1-8FF0-88B4F0E579B3}" type="parTrans" cxnId="{290189B1-AE88-4EA8-BEF2-1752EED29B95}">
      <dgm:prSet/>
      <dgm:spPr/>
      <dgm:t>
        <a:bodyPr/>
        <a:lstStyle/>
        <a:p>
          <a:endParaRPr lang="en-US"/>
        </a:p>
      </dgm:t>
    </dgm:pt>
    <dgm:pt modelId="{CBA4CE8A-6348-470E-A1D9-CDC53A6F0209}" type="sibTrans" cxnId="{290189B1-AE88-4EA8-BEF2-1752EED29B95}">
      <dgm:prSet/>
      <dgm:spPr/>
      <dgm:t>
        <a:bodyPr/>
        <a:lstStyle/>
        <a:p>
          <a:endParaRPr lang="en-US"/>
        </a:p>
      </dgm:t>
    </dgm:pt>
    <dgm:pt modelId="{6F7D78AE-D7AF-4035-8052-D70F55BA530E}">
      <dgm:prSet phldrT="[Text]"/>
      <dgm:spPr/>
      <dgm:t>
        <a:bodyPr/>
        <a:lstStyle/>
        <a:p>
          <a:r>
            <a:rPr lang="en-GB" dirty="0">
              <a:latin typeface="Arial" pitchFamily="34" charset="0"/>
              <a:cs typeface="Arial" pitchFamily="34" charset="0"/>
            </a:rPr>
            <a:t>Women’s access  to finance will be improved through informal and formal channels</a:t>
          </a:r>
          <a:endParaRPr lang="en-US" dirty="0"/>
        </a:p>
      </dgm:t>
    </dgm:pt>
    <dgm:pt modelId="{A1FC57C4-7119-4015-95A1-C9C7E7670EFE}" type="parTrans" cxnId="{C411E307-D126-40AB-86D9-7A87528A7932}">
      <dgm:prSet/>
      <dgm:spPr/>
      <dgm:t>
        <a:bodyPr/>
        <a:lstStyle/>
        <a:p>
          <a:endParaRPr lang="en-US"/>
        </a:p>
      </dgm:t>
    </dgm:pt>
    <dgm:pt modelId="{DEF26BBF-93D8-42CB-82BB-D86E3C83891F}" type="sibTrans" cxnId="{C411E307-D126-40AB-86D9-7A87528A7932}">
      <dgm:prSet/>
      <dgm:spPr/>
      <dgm:t>
        <a:bodyPr/>
        <a:lstStyle/>
        <a:p>
          <a:endParaRPr lang="en-US"/>
        </a:p>
      </dgm:t>
    </dgm:pt>
    <dgm:pt modelId="{4E7D2587-38C1-43A5-A8D1-2538EB8862B8}">
      <dgm:prSet phldrT="[Text]"/>
      <dgm:spPr/>
      <dgm:t>
        <a:bodyPr/>
        <a:lstStyle/>
        <a:p>
          <a:r>
            <a:rPr lang="en-GB" dirty="0">
              <a:latin typeface="Arial" pitchFamily="34" charset="0"/>
              <a:cs typeface="Arial" pitchFamily="34" charset="0"/>
            </a:rPr>
            <a:t>Capacity to track, </a:t>
          </a:r>
          <a:r>
            <a:rPr lang="en-GB" dirty="0" err="1">
              <a:latin typeface="Arial" pitchFamily="34" charset="0"/>
              <a:cs typeface="Arial" pitchFamily="34" charset="0"/>
            </a:rPr>
            <a:t>analyze</a:t>
          </a:r>
          <a:r>
            <a:rPr lang="en-GB" dirty="0">
              <a:latin typeface="Arial" pitchFamily="34" charset="0"/>
              <a:cs typeface="Arial" pitchFamily="34" charset="0"/>
            </a:rPr>
            <a:t>, and use data is strengthened</a:t>
          </a:r>
          <a:endParaRPr lang="en-US" dirty="0"/>
        </a:p>
      </dgm:t>
    </dgm:pt>
    <dgm:pt modelId="{6B0117EE-F491-412A-ACB2-EF00C0E2CE5C}" type="parTrans" cxnId="{701CDE62-9D46-4959-A401-51E440F1FB36}">
      <dgm:prSet/>
      <dgm:spPr/>
      <dgm:t>
        <a:bodyPr/>
        <a:lstStyle/>
        <a:p>
          <a:endParaRPr lang="en-US"/>
        </a:p>
      </dgm:t>
    </dgm:pt>
    <dgm:pt modelId="{481FD51F-9DDC-40B6-B090-E1AFDDDA7E67}" type="sibTrans" cxnId="{701CDE62-9D46-4959-A401-51E440F1FB36}">
      <dgm:prSet/>
      <dgm:spPr/>
      <dgm:t>
        <a:bodyPr/>
        <a:lstStyle/>
        <a:p>
          <a:endParaRPr lang="en-US"/>
        </a:p>
      </dgm:t>
    </dgm:pt>
    <dgm:pt modelId="{CE860E9E-5D2C-40FF-82BD-67713E70FE4F}">
      <dgm:prSet phldrT="[Text]"/>
      <dgm:spPr/>
      <dgm:t>
        <a:bodyPr/>
        <a:lstStyle/>
        <a:p>
          <a:r>
            <a:rPr lang="en-GB" b="1" dirty="0">
              <a:latin typeface="Arial" pitchFamily="34" charset="0"/>
              <a:cs typeface="Arial" pitchFamily="34" charset="0"/>
            </a:rPr>
            <a:t>Component 5: Improving Access to Agricultural Inputs, Extension Services, and Markets</a:t>
          </a:r>
          <a:endParaRPr lang="en-US" dirty="0"/>
        </a:p>
      </dgm:t>
    </dgm:pt>
    <dgm:pt modelId="{9F30A3D9-7EAD-4302-9351-F56D48353547}" type="parTrans" cxnId="{0930DE74-5C2F-4B3F-A5B4-459013BEE5E6}">
      <dgm:prSet/>
      <dgm:spPr/>
      <dgm:t>
        <a:bodyPr/>
        <a:lstStyle/>
        <a:p>
          <a:endParaRPr lang="en-US"/>
        </a:p>
      </dgm:t>
    </dgm:pt>
    <dgm:pt modelId="{0C28342C-D6AF-4D8E-8E12-2C75152D797E}" type="sibTrans" cxnId="{0930DE74-5C2F-4B3F-A5B4-459013BEE5E6}">
      <dgm:prSet/>
      <dgm:spPr/>
      <dgm:t>
        <a:bodyPr/>
        <a:lstStyle/>
        <a:p>
          <a:endParaRPr lang="en-US"/>
        </a:p>
      </dgm:t>
    </dgm:pt>
    <dgm:pt modelId="{BE01FE6F-DF64-4C2F-BF25-6E38458581BB}">
      <dgm:prSet phldrT="[Text]"/>
      <dgm:spPr/>
      <dgm:t>
        <a:bodyPr/>
        <a:lstStyle/>
        <a:p>
          <a:pPr>
            <a:buNone/>
          </a:pPr>
          <a:r>
            <a:rPr lang="en-GB" b="1" dirty="0">
              <a:latin typeface="Arial" pitchFamily="34" charset="0"/>
              <a:cs typeface="Arial" pitchFamily="34" charset="0"/>
            </a:rPr>
            <a:t>Component 4: Capacity Building</a:t>
          </a:r>
          <a:endParaRPr lang="en-US" dirty="0"/>
        </a:p>
      </dgm:t>
    </dgm:pt>
    <dgm:pt modelId="{CE9665CE-C8A0-4F7C-A6AD-3F04B1F8F18D}" type="parTrans" cxnId="{097072D0-4532-4CB5-97EB-2404C7115FE3}">
      <dgm:prSet/>
      <dgm:spPr/>
      <dgm:t>
        <a:bodyPr/>
        <a:lstStyle/>
        <a:p>
          <a:endParaRPr lang="en-US"/>
        </a:p>
      </dgm:t>
    </dgm:pt>
    <dgm:pt modelId="{17FBA4B9-A72C-4673-B5CA-13B53EDC0FA4}" type="sibTrans" cxnId="{097072D0-4532-4CB5-97EB-2404C7115FE3}">
      <dgm:prSet/>
      <dgm:spPr/>
      <dgm:t>
        <a:bodyPr/>
        <a:lstStyle/>
        <a:p>
          <a:endParaRPr lang="en-US"/>
        </a:p>
      </dgm:t>
    </dgm:pt>
    <dgm:pt modelId="{A3762E9E-1980-44CF-8D01-7090F0CFE965}">
      <dgm:prSet phldrT="[Text]"/>
      <dgm:spPr/>
      <dgm:t>
        <a:bodyPr/>
        <a:lstStyle/>
        <a:p>
          <a:pPr>
            <a:buNone/>
          </a:pPr>
          <a:r>
            <a:rPr lang="en-GB">
              <a:latin typeface="Arial" pitchFamily="34" charset="0"/>
              <a:cs typeface="Arial" pitchFamily="34" charset="0"/>
            </a:rPr>
            <a:t>Women’s knowledge and skills to operate more effectively at home and in the marketplace increased.</a:t>
          </a:r>
          <a:endParaRPr lang="en-US" dirty="0"/>
        </a:p>
      </dgm:t>
    </dgm:pt>
    <dgm:pt modelId="{90C38BD8-A340-4FE1-9703-3E57CE36B427}" type="parTrans" cxnId="{A28C1CE1-4F80-482A-8DCC-3F08FBADD990}">
      <dgm:prSet/>
      <dgm:spPr/>
      <dgm:t>
        <a:bodyPr/>
        <a:lstStyle/>
        <a:p>
          <a:endParaRPr lang="en-US"/>
        </a:p>
      </dgm:t>
    </dgm:pt>
    <dgm:pt modelId="{5017C56F-6B88-4B7E-AE7A-8FE37BDAD938}" type="sibTrans" cxnId="{A28C1CE1-4F80-482A-8DCC-3F08FBADD990}">
      <dgm:prSet/>
      <dgm:spPr/>
      <dgm:t>
        <a:bodyPr/>
        <a:lstStyle/>
        <a:p>
          <a:endParaRPr lang="en-US"/>
        </a:p>
      </dgm:t>
    </dgm:pt>
    <dgm:pt modelId="{FB44BF3D-7BAD-46CD-9240-D317D3827300}">
      <dgm:prSet phldrT="[Text]"/>
      <dgm:spPr/>
      <dgm:t>
        <a:bodyPr/>
        <a:lstStyle/>
        <a:p>
          <a:pPr>
            <a:buNone/>
          </a:pPr>
          <a:r>
            <a:rPr lang="en-GB">
              <a:latin typeface="Arial" pitchFamily="34" charset="0"/>
              <a:cs typeface="Arial" pitchFamily="34" charset="0"/>
            </a:rPr>
            <a:t>Women’s capacity to engage in agricultural markets increased, enabling a transition from subsistence farming to surplus production, to improve food security and increase household incomes.</a:t>
          </a:r>
          <a:endParaRPr lang="en-US" dirty="0"/>
        </a:p>
      </dgm:t>
    </dgm:pt>
    <dgm:pt modelId="{480466EC-68D3-412D-8066-53DAE41F9FE9}" type="parTrans" cxnId="{39FC181F-F330-4AC3-B9BE-5D60605CBE56}">
      <dgm:prSet/>
      <dgm:spPr/>
      <dgm:t>
        <a:bodyPr/>
        <a:lstStyle/>
        <a:p>
          <a:endParaRPr lang="en-US"/>
        </a:p>
      </dgm:t>
    </dgm:pt>
    <dgm:pt modelId="{F5C85B7B-5A6E-4BA5-B960-D22158442438}" type="sibTrans" cxnId="{39FC181F-F330-4AC3-B9BE-5D60605CBE56}">
      <dgm:prSet/>
      <dgm:spPr/>
      <dgm:t>
        <a:bodyPr/>
        <a:lstStyle/>
        <a:p>
          <a:endParaRPr lang="en-US"/>
        </a:p>
      </dgm:t>
    </dgm:pt>
    <dgm:pt modelId="{8D17CD36-5677-49AB-AD85-74BFF9E0A417}">
      <dgm:prSet phldrT="[Text]"/>
      <dgm:spPr/>
      <dgm:t>
        <a:bodyPr/>
        <a:lstStyle/>
        <a:p>
          <a:pPr>
            <a:buNone/>
          </a:pPr>
          <a:r>
            <a:rPr lang="en-GB" b="1" dirty="0">
              <a:latin typeface="Arial" pitchFamily="34" charset="0"/>
              <a:cs typeface="Arial" pitchFamily="34" charset="0"/>
            </a:rPr>
            <a:t>Component 6: Promoting Access to Creative Economy Markets (“Made by Afghan Women”)</a:t>
          </a:r>
          <a:endParaRPr lang="en-US" dirty="0"/>
        </a:p>
      </dgm:t>
    </dgm:pt>
    <dgm:pt modelId="{5A64DE9E-92F1-4049-B1D5-8CCE111EA545}" type="parTrans" cxnId="{6803BA81-1B76-43E1-A026-5D52930F8794}">
      <dgm:prSet/>
      <dgm:spPr/>
      <dgm:t>
        <a:bodyPr/>
        <a:lstStyle/>
        <a:p>
          <a:endParaRPr lang="en-US"/>
        </a:p>
      </dgm:t>
    </dgm:pt>
    <dgm:pt modelId="{0C41BC42-695A-4BFA-A7E6-C59EDFA608CF}" type="sibTrans" cxnId="{6803BA81-1B76-43E1-A026-5D52930F8794}">
      <dgm:prSet/>
      <dgm:spPr/>
      <dgm:t>
        <a:bodyPr/>
        <a:lstStyle/>
        <a:p>
          <a:endParaRPr lang="en-US"/>
        </a:p>
      </dgm:t>
    </dgm:pt>
    <dgm:pt modelId="{0D42B73A-B933-47C5-BAA5-91B46E28C540}">
      <dgm:prSet phldrT="[Text]"/>
      <dgm:spPr/>
      <dgm:t>
        <a:bodyPr/>
        <a:lstStyle/>
        <a:p>
          <a:pPr>
            <a:buNone/>
          </a:pPr>
          <a:r>
            <a:rPr lang="en-GB" dirty="0">
              <a:latin typeface="Arial" pitchFamily="34" charset="0"/>
              <a:cs typeface="Arial" pitchFamily="34" charset="0"/>
            </a:rPr>
            <a:t>Women’s access to quality inputs, designs and markets improved, facilitating export and income generation for women undertaking creative activities.</a:t>
          </a:r>
          <a:endParaRPr lang="en-US" dirty="0"/>
        </a:p>
      </dgm:t>
    </dgm:pt>
    <dgm:pt modelId="{882809C8-8F19-4B06-B9C5-59DA3B408DEC}" type="parTrans" cxnId="{925E3F8C-243F-43C0-98A8-5154F6F8FEE2}">
      <dgm:prSet/>
      <dgm:spPr/>
      <dgm:t>
        <a:bodyPr/>
        <a:lstStyle/>
        <a:p>
          <a:endParaRPr lang="en-US"/>
        </a:p>
      </dgm:t>
    </dgm:pt>
    <dgm:pt modelId="{E2C1ACE7-43DA-469E-86F0-3FBA132147C9}" type="sibTrans" cxnId="{925E3F8C-243F-43C0-98A8-5154F6F8FEE2}">
      <dgm:prSet/>
      <dgm:spPr/>
      <dgm:t>
        <a:bodyPr/>
        <a:lstStyle/>
        <a:p>
          <a:endParaRPr lang="en-US"/>
        </a:p>
      </dgm:t>
    </dgm:pt>
    <dgm:pt modelId="{89C21AB7-FDB7-4EF7-B63E-8B9266FAC1AE}" type="pres">
      <dgm:prSet presAssocID="{C92C3D28-2B9E-42FC-844D-3535B9E9C66F}" presName="linear" presStyleCnt="0">
        <dgm:presLayoutVars>
          <dgm:dir/>
          <dgm:resizeHandles val="exact"/>
        </dgm:presLayoutVars>
      </dgm:prSet>
      <dgm:spPr/>
    </dgm:pt>
    <dgm:pt modelId="{7D95E3BD-D660-48E2-85FC-9CA836078CB2}" type="pres">
      <dgm:prSet presAssocID="{4927AB8D-121C-4E20-80BC-ACBB001C325C}" presName="comp" presStyleCnt="0"/>
      <dgm:spPr/>
    </dgm:pt>
    <dgm:pt modelId="{7AE8E932-DC51-4750-A24C-83A222AC9818}" type="pres">
      <dgm:prSet presAssocID="{4927AB8D-121C-4E20-80BC-ACBB001C325C}" presName="box" presStyleLbl="node1" presStyleIdx="0" presStyleCnt="6" custLinFactNeighborY="-7308"/>
      <dgm:spPr/>
    </dgm:pt>
    <dgm:pt modelId="{B46DB6A5-08F2-45FE-BC17-D7565F420084}" type="pres">
      <dgm:prSet presAssocID="{4927AB8D-121C-4E20-80BC-ACBB001C325C}" presName="img"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D11BB9EF-E0BD-4646-BC92-A55EB154F552}" type="pres">
      <dgm:prSet presAssocID="{4927AB8D-121C-4E20-80BC-ACBB001C325C}" presName="text" presStyleLbl="node1" presStyleIdx="0" presStyleCnt="6">
        <dgm:presLayoutVars>
          <dgm:bulletEnabled val="1"/>
        </dgm:presLayoutVars>
      </dgm:prSet>
      <dgm:spPr/>
    </dgm:pt>
    <dgm:pt modelId="{30F1E043-9464-41CC-A518-A5408BAF2236}" type="pres">
      <dgm:prSet presAssocID="{103E4B68-87C7-48C0-A25C-692605A1575F}" presName="spacer" presStyleCnt="0"/>
      <dgm:spPr/>
    </dgm:pt>
    <dgm:pt modelId="{A0C5BF88-B70B-4DA9-9F55-E305759E6894}" type="pres">
      <dgm:prSet presAssocID="{4FF3C576-B532-442B-859B-82A706961791}" presName="comp" presStyleCnt="0"/>
      <dgm:spPr/>
    </dgm:pt>
    <dgm:pt modelId="{5A1E1125-E143-4EBA-BA34-A8FDB38AE000}" type="pres">
      <dgm:prSet presAssocID="{4FF3C576-B532-442B-859B-82A706961791}" presName="box" presStyleLbl="node1" presStyleIdx="1" presStyleCnt="6"/>
      <dgm:spPr/>
    </dgm:pt>
    <dgm:pt modelId="{2BEF810A-DC0F-4A9B-B8C3-67806140CFEF}" type="pres">
      <dgm:prSet presAssocID="{4FF3C576-B532-442B-859B-82A706961791}" presName="img"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pt>
    <dgm:pt modelId="{09A98B26-C0F3-48A4-8191-A3C1E2988E16}" type="pres">
      <dgm:prSet presAssocID="{4FF3C576-B532-442B-859B-82A706961791}" presName="text" presStyleLbl="node1" presStyleIdx="1" presStyleCnt="6">
        <dgm:presLayoutVars>
          <dgm:bulletEnabled val="1"/>
        </dgm:presLayoutVars>
      </dgm:prSet>
      <dgm:spPr/>
    </dgm:pt>
    <dgm:pt modelId="{030BFA9C-9C81-4F63-856B-38E5FF262CCE}" type="pres">
      <dgm:prSet presAssocID="{D1C2C7A0-79E1-494C-A6F2-19DF43057E7D}" presName="spacer" presStyleCnt="0"/>
      <dgm:spPr/>
    </dgm:pt>
    <dgm:pt modelId="{A2558FAA-93A2-437D-BEC7-FE1B43FB009A}" type="pres">
      <dgm:prSet presAssocID="{768A3B9F-D1C1-4ED2-90F8-95D6412A33C8}" presName="comp" presStyleCnt="0"/>
      <dgm:spPr/>
    </dgm:pt>
    <dgm:pt modelId="{F8A9D4CF-85B3-4C9E-AAB8-E8CA9D92A6DE}" type="pres">
      <dgm:prSet presAssocID="{768A3B9F-D1C1-4ED2-90F8-95D6412A33C8}" presName="box" presStyleLbl="node1" presStyleIdx="2" presStyleCnt="6" custLinFactNeighborX="0" custLinFactNeighborY="1868"/>
      <dgm:spPr/>
    </dgm:pt>
    <dgm:pt modelId="{599B3C9C-3137-4611-9B19-15417BF6E490}" type="pres">
      <dgm:prSet presAssocID="{768A3B9F-D1C1-4ED2-90F8-95D6412A33C8}" presName="img"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dgm:spPr>
    </dgm:pt>
    <dgm:pt modelId="{F21800A5-1C4D-478C-8D3E-2E864A332E61}" type="pres">
      <dgm:prSet presAssocID="{768A3B9F-D1C1-4ED2-90F8-95D6412A33C8}" presName="text" presStyleLbl="node1" presStyleIdx="2" presStyleCnt="6">
        <dgm:presLayoutVars>
          <dgm:bulletEnabled val="1"/>
        </dgm:presLayoutVars>
      </dgm:prSet>
      <dgm:spPr/>
    </dgm:pt>
    <dgm:pt modelId="{3B91483B-66EA-4727-B9B0-B6F5871A6A53}" type="pres">
      <dgm:prSet presAssocID="{CBA4CE8A-6348-470E-A1D9-CDC53A6F0209}" presName="spacer" presStyleCnt="0"/>
      <dgm:spPr/>
    </dgm:pt>
    <dgm:pt modelId="{AE7634E4-3293-4D23-8BA5-F225F3A34B21}" type="pres">
      <dgm:prSet presAssocID="{BE01FE6F-DF64-4C2F-BF25-6E38458581BB}" presName="comp" presStyleCnt="0"/>
      <dgm:spPr/>
    </dgm:pt>
    <dgm:pt modelId="{E9DB53F5-3904-49F2-9FDB-0365FF1D481A}" type="pres">
      <dgm:prSet presAssocID="{BE01FE6F-DF64-4C2F-BF25-6E38458581BB}" presName="box" presStyleLbl="node1" presStyleIdx="3" presStyleCnt="6"/>
      <dgm:spPr/>
    </dgm:pt>
    <dgm:pt modelId="{31C03205-0CD5-46B5-86C0-6B2F6360C4FF}" type="pres">
      <dgm:prSet presAssocID="{BE01FE6F-DF64-4C2F-BF25-6E38458581BB}" presName="img"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0" b="-40000"/>
          </a:stretch>
        </a:blipFill>
      </dgm:spPr>
    </dgm:pt>
    <dgm:pt modelId="{032D5815-52F7-4438-A1DA-4DA0427DD7D0}" type="pres">
      <dgm:prSet presAssocID="{BE01FE6F-DF64-4C2F-BF25-6E38458581BB}" presName="text" presStyleLbl="node1" presStyleIdx="3" presStyleCnt="6">
        <dgm:presLayoutVars>
          <dgm:bulletEnabled val="1"/>
        </dgm:presLayoutVars>
      </dgm:prSet>
      <dgm:spPr/>
    </dgm:pt>
    <dgm:pt modelId="{26E1F389-743F-4AB6-9D5F-6FE3E1FC84AE}" type="pres">
      <dgm:prSet presAssocID="{17FBA4B9-A72C-4673-B5CA-13B53EDC0FA4}" presName="spacer" presStyleCnt="0"/>
      <dgm:spPr/>
    </dgm:pt>
    <dgm:pt modelId="{972C3EB4-D70B-48F3-83B0-BAFE5507DE5C}" type="pres">
      <dgm:prSet presAssocID="{CE860E9E-5D2C-40FF-82BD-67713E70FE4F}" presName="comp" presStyleCnt="0"/>
      <dgm:spPr/>
    </dgm:pt>
    <dgm:pt modelId="{FB7014D2-186E-4EE5-9414-AE367588C564}" type="pres">
      <dgm:prSet presAssocID="{CE860E9E-5D2C-40FF-82BD-67713E70FE4F}" presName="box" presStyleLbl="node1" presStyleIdx="4" presStyleCnt="6"/>
      <dgm:spPr/>
    </dgm:pt>
    <dgm:pt modelId="{CDDDEC53-F0C7-4D0D-B752-5624FC5616D0}" type="pres">
      <dgm:prSet presAssocID="{CE860E9E-5D2C-40FF-82BD-67713E70FE4F}" presName="img"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6000" b="-26000"/>
          </a:stretch>
        </a:blipFill>
      </dgm:spPr>
    </dgm:pt>
    <dgm:pt modelId="{9A00687A-B389-4D70-9000-59F34A14D7C7}" type="pres">
      <dgm:prSet presAssocID="{CE860E9E-5D2C-40FF-82BD-67713E70FE4F}" presName="text" presStyleLbl="node1" presStyleIdx="4" presStyleCnt="6">
        <dgm:presLayoutVars>
          <dgm:bulletEnabled val="1"/>
        </dgm:presLayoutVars>
      </dgm:prSet>
      <dgm:spPr/>
    </dgm:pt>
    <dgm:pt modelId="{1BEF4A87-7387-41D1-A6AC-B9BA004A543C}" type="pres">
      <dgm:prSet presAssocID="{0C28342C-D6AF-4D8E-8E12-2C75152D797E}" presName="spacer" presStyleCnt="0"/>
      <dgm:spPr/>
    </dgm:pt>
    <dgm:pt modelId="{BB97BE48-017E-4AC4-8E50-CDEC5C600D74}" type="pres">
      <dgm:prSet presAssocID="{8D17CD36-5677-49AB-AD85-74BFF9E0A417}" presName="comp" presStyleCnt="0"/>
      <dgm:spPr/>
    </dgm:pt>
    <dgm:pt modelId="{DEFD9C9E-2FAC-4A55-91E8-7AE7B3ACDB31}" type="pres">
      <dgm:prSet presAssocID="{8D17CD36-5677-49AB-AD85-74BFF9E0A417}" presName="box" presStyleLbl="node1" presStyleIdx="5" presStyleCnt="6"/>
      <dgm:spPr/>
    </dgm:pt>
    <dgm:pt modelId="{E8D06914-B81E-4705-A2EE-2C440CF92F55}" type="pres">
      <dgm:prSet presAssocID="{8D17CD36-5677-49AB-AD85-74BFF9E0A417}" presName="img"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26000" b="-26000"/>
          </a:stretch>
        </a:blipFill>
      </dgm:spPr>
    </dgm:pt>
    <dgm:pt modelId="{3C590C7A-B72E-40B2-8AEC-96102C03797F}" type="pres">
      <dgm:prSet presAssocID="{8D17CD36-5677-49AB-AD85-74BFF9E0A417}" presName="text" presStyleLbl="node1" presStyleIdx="5" presStyleCnt="6">
        <dgm:presLayoutVars>
          <dgm:bulletEnabled val="1"/>
        </dgm:presLayoutVars>
      </dgm:prSet>
      <dgm:spPr/>
    </dgm:pt>
  </dgm:ptLst>
  <dgm:cxnLst>
    <dgm:cxn modelId="{C411E307-D126-40AB-86D9-7A87528A7932}" srcId="{768A3B9F-D1C1-4ED2-90F8-95D6412A33C8}" destId="{6F7D78AE-D7AF-4035-8052-D70F55BA530E}" srcOrd="0" destOrd="0" parTransId="{A1FC57C4-7119-4015-95A1-C9C7E7670EFE}" sibTransId="{DEF26BBF-93D8-42CB-82BB-D86E3C83891F}"/>
    <dgm:cxn modelId="{E3CFF007-A6D0-49D2-A1AE-439C2390DD49}" type="presOf" srcId="{57854048-BFB9-4035-996D-6F2F0B091D35}" destId="{09A98B26-C0F3-48A4-8191-A3C1E2988E16}" srcOrd="1" destOrd="1" presId="urn:microsoft.com/office/officeart/2005/8/layout/vList4"/>
    <dgm:cxn modelId="{372D770C-3F6C-431C-BB32-C9F2C8F4E8B9}" type="presOf" srcId="{C92C3D28-2B9E-42FC-844D-3535B9E9C66F}" destId="{89C21AB7-FDB7-4EF7-B63E-8B9266FAC1AE}" srcOrd="0" destOrd="0" presId="urn:microsoft.com/office/officeart/2005/8/layout/vList4"/>
    <dgm:cxn modelId="{240EFF0F-F8B5-458B-86D2-F1A9A39CE90A}" type="presOf" srcId="{4E7D2587-38C1-43A5-A8D1-2538EB8862B8}" destId="{D11BB9EF-E0BD-4646-BC92-A55EB154F552}" srcOrd="1" destOrd="2" presId="urn:microsoft.com/office/officeart/2005/8/layout/vList4"/>
    <dgm:cxn modelId="{7DAB7F1B-B6BC-4223-90C5-59D99DA46E82}" type="presOf" srcId="{BE01FE6F-DF64-4C2F-BF25-6E38458581BB}" destId="{032D5815-52F7-4438-A1DA-4DA0427DD7D0}" srcOrd="1" destOrd="0" presId="urn:microsoft.com/office/officeart/2005/8/layout/vList4"/>
    <dgm:cxn modelId="{79B9951D-D202-4EB0-A460-FF1DA48F1380}" type="presOf" srcId="{8D17CD36-5677-49AB-AD85-74BFF9E0A417}" destId="{DEFD9C9E-2FAC-4A55-91E8-7AE7B3ACDB31}" srcOrd="0" destOrd="0" presId="urn:microsoft.com/office/officeart/2005/8/layout/vList4"/>
    <dgm:cxn modelId="{39FC181F-F330-4AC3-B9BE-5D60605CBE56}" srcId="{CE860E9E-5D2C-40FF-82BD-67713E70FE4F}" destId="{FB44BF3D-7BAD-46CD-9240-D317D3827300}" srcOrd="0" destOrd="0" parTransId="{480466EC-68D3-412D-8066-53DAE41F9FE9}" sibTransId="{F5C85B7B-5A6E-4BA5-B960-D22158442438}"/>
    <dgm:cxn modelId="{37C80B27-5812-426F-8283-D6EE42A3AC3B}" type="presOf" srcId="{4E7D2587-38C1-43A5-A8D1-2538EB8862B8}" destId="{7AE8E932-DC51-4750-A24C-83A222AC9818}" srcOrd="0" destOrd="2" presId="urn:microsoft.com/office/officeart/2005/8/layout/vList4"/>
    <dgm:cxn modelId="{66D77E32-69FA-43C8-B58F-F13B5E863DA0}" srcId="{4FF3C576-B532-442B-859B-82A706961791}" destId="{57854048-BFB9-4035-996D-6F2F0B091D35}" srcOrd="0" destOrd="0" parTransId="{07A3EBD9-6ACF-49D4-A4C9-F6C1FC5E5DE6}" sibTransId="{6341E35B-BFB2-4193-9061-0D66F0C9ED10}"/>
    <dgm:cxn modelId="{7B979032-463B-4E40-B519-8CF270BC09F5}" type="presOf" srcId="{6F7D78AE-D7AF-4035-8052-D70F55BA530E}" destId="{F21800A5-1C4D-478C-8D3E-2E864A332E61}" srcOrd="1" destOrd="1" presId="urn:microsoft.com/office/officeart/2005/8/layout/vList4"/>
    <dgm:cxn modelId="{C75B923C-3B1E-4313-9047-1CD5FF19C990}" type="presOf" srcId="{CE860E9E-5D2C-40FF-82BD-67713E70FE4F}" destId="{9A00687A-B389-4D70-9000-59F34A14D7C7}" srcOrd="1" destOrd="0" presId="urn:microsoft.com/office/officeart/2005/8/layout/vList4"/>
    <dgm:cxn modelId="{7787EA3D-0B7D-4ABE-BD71-F04C2DBE88F1}" type="presOf" srcId="{A3762E9E-1980-44CF-8D01-7090F0CFE965}" destId="{E9DB53F5-3904-49F2-9FDB-0365FF1D481A}" srcOrd="0" destOrd="1" presId="urn:microsoft.com/office/officeart/2005/8/layout/vList4"/>
    <dgm:cxn modelId="{4CF1F13E-89B3-4A0C-9A04-778C36E4D631}" type="presOf" srcId="{BE01FE6F-DF64-4C2F-BF25-6E38458581BB}" destId="{E9DB53F5-3904-49F2-9FDB-0365FF1D481A}" srcOrd="0" destOrd="0" presId="urn:microsoft.com/office/officeart/2005/8/layout/vList4"/>
    <dgm:cxn modelId="{264B2F5B-7E99-45C7-AFFF-41B38E024386}" type="presOf" srcId="{4927AB8D-121C-4E20-80BC-ACBB001C325C}" destId="{7AE8E932-DC51-4750-A24C-83A222AC9818}" srcOrd="0" destOrd="0" presId="urn:microsoft.com/office/officeart/2005/8/layout/vList4"/>
    <dgm:cxn modelId="{701CDE62-9D46-4959-A401-51E440F1FB36}" srcId="{4927AB8D-121C-4E20-80BC-ACBB001C325C}" destId="{4E7D2587-38C1-43A5-A8D1-2538EB8862B8}" srcOrd="1" destOrd="0" parTransId="{6B0117EE-F491-412A-ACB2-EF00C0E2CE5C}" sibTransId="{481FD51F-9DDC-40B6-B090-E1AFDDDA7E67}"/>
    <dgm:cxn modelId="{A5D82965-EF87-43D7-8E49-4535B802E3AA}" type="presOf" srcId="{E3B32168-95D5-408E-B23A-07F7FD493BE3}" destId="{D11BB9EF-E0BD-4646-BC92-A55EB154F552}" srcOrd="1" destOrd="1" presId="urn:microsoft.com/office/officeart/2005/8/layout/vList4"/>
    <dgm:cxn modelId="{91A77148-7304-4FA9-B566-1DFA3C51FCB1}" type="presOf" srcId="{CE860E9E-5D2C-40FF-82BD-67713E70FE4F}" destId="{FB7014D2-186E-4EE5-9414-AE367588C564}" srcOrd="0" destOrd="0" presId="urn:microsoft.com/office/officeart/2005/8/layout/vList4"/>
    <dgm:cxn modelId="{62758250-1E84-4499-88B8-6A35934806D6}" type="presOf" srcId="{8D17CD36-5677-49AB-AD85-74BFF9E0A417}" destId="{3C590C7A-B72E-40B2-8AEC-96102C03797F}" srcOrd="1" destOrd="0" presId="urn:microsoft.com/office/officeart/2005/8/layout/vList4"/>
    <dgm:cxn modelId="{27578071-91F2-4D36-91A9-2C76EA5C18FC}" type="presOf" srcId="{FB44BF3D-7BAD-46CD-9240-D317D3827300}" destId="{9A00687A-B389-4D70-9000-59F34A14D7C7}" srcOrd="1" destOrd="1" presId="urn:microsoft.com/office/officeart/2005/8/layout/vList4"/>
    <dgm:cxn modelId="{2B863552-996A-4B25-A66C-EBDF97CDF607}" type="presOf" srcId="{4FF3C576-B532-442B-859B-82A706961791}" destId="{5A1E1125-E143-4EBA-BA34-A8FDB38AE000}" srcOrd="0" destOrd="0" presId="urn:microsoft.com/office/officeart/2005/8/layout/vList4"/>
    <dgm:cxn modelId="{0930DE74-5C2F-4B3F-A5B4-459013BEE5E6}" srcId="{C92C3D28-2B9E-42FC-844D-3535B9E9C66F}" destId="{CE860E9E-5D2C-40FF-82BD-67713E70FE4F}" srcOrd="4" destOrd="0" parTransId="{9F30A3D9-7EAD-4302-9351-F56D48353547}" sibTransId="{0C28342C-D6AF-4D8E-8E12-2C75152D797E}"/>
    <dgm:cxn modelId="{47BAB457-252C-4277-96B7-79E786A0BBC5}" type="presOf" srcId="{0D42B73A-B933-47C5-BAA5-91B46E28C540}" destId="{3C590C7A-B72E-40B2-8AEC-96102C03797F}" srcOrd="1" destOrd="1" presId="urn:microsoft.com/office/officeart/2005/8/layout/vList4"/>
    <dgm:cxn modelId="{4EDF9578-E1FA-4401-83FC-EF88CCFAEBDB}" type="presOf" srcId="{FB44BF3D-7BAD-46CD-9240-D317D3827300}" destId="{FB7014D2-186E-4EE5-9414-AE367588C564}" srcOrd="0" destOrd="1" presId="urn:microsoft.com/office/officeart/2005/8/layout/vList4"/>
    <dgm:cxn modelId="{B4F70059-5805-4817-A944-1B6FAE265CDF}" type="presOf" srcId="{4927AB8D-121C-4E20-80BC-ACBB001C325C}" destId="{D11BB9EF-E0BD-4646-BC92-A55EB154F552}" srcOrd="1" destOrd="0" presId="urn:microsoft.com/office/officeart/2005/8/layout/vList4"/>
    <dgm:cxn modelId="{6803BA81-1B76-43E1-A026-5D52930F8794}" srcId="{C92C3D28-2B9E-42FC-844D-3535B9E9C66F}" destId="{8D17CD36-5677-49AB-AD85-74BFF9E0A417}" srcOrd="5" destOrd="0" parTransId="{5A64DE9E-92F1-4049-B1D5-8CCE111EA545}" sibTransId="{0C41BC42-695A-4BFA-A7E6-C59EDFA608CF}"/>
    <dgm:cxn modelId="{925E3F8C-243F-43C0-98A8-5154F6F8FEE2}" srcId="{8D17CD36-5677-49AB-AD85-74BFF9E0A417}" destId="{0D42B73A-B933-47C5-BAA5-91B46E28C540}" srcOrd="0" destOrd="0" parTransId="{882809C8-8F19-4B06-B9C5-59DA3B408DEC}" sibTransId="{E2C1ACE7-43DA-469E-86F0-3FBA132147C9}"/>
    <dgm:cxn modelId="{B1C09D98-5FAA-46CF-9814-CCEEFE655FD7}" type="presOf" srcId="{A3762E9E-1980-44CF-8D01-7090F0CFE965}" destId="{032D5815-52F7-4438-A1DA-4DA0427DD7D0}" srcOrd="1" destOrd="1" presId="urn:microsoft.com/office/officeart/2005/8/layout/vList4"/>
    <dgm:cxn modelId="{B70F709F-0956-4DD8-9144-ADB4E58E90A5}" type="presOf" srcId="{4FF3C576-B532-442B-859B-82A706961791}" destId="{09A98B26-C0F3-48A4-8191-A3C1E2988E16}" srcOrd="1" destOrd="0" presId="urn:microsoft.com/office/officeart/2005/8/layout/vList4"/>
    <dgm:cxn modelId="{290189B1-AE88-4EA8-BEF2-1752EED29B95}" srcId="{C92C3D28-2B9E-42FC-844D-3535B9E9C66F}" destId="{768A3B9F-D1C1-4ED2-90F8-95D6412A33C8}" srcOrd="2" destOrd="0" parTransId="{879A116C-BB41-4CE1-8FF0-88B4F0E579B3}" sibTransId="{CBA4CE8A-6348-470E-A1D9-CDC53A6F0209}"/>
    <dgm:cxn modelId="{19B797BD-C9FB-4B63-93ED-7E5BBC3AD995}" srcId="{4927AB8D-121C-4E20-80BC-ACBB001C325C}" destId="{E3B32168-95D5-408E-B23A-07F7FD493BE3}" srcOrd="0" destOrd="0" parTransId="{7D65FC4A-ACC6-4C7A-B26D-4E670C8DFB1E}" sibTransId="{F22348B0-1CF2-4FC6-BDCB-BCE6EF0E0AF9}"/>
    <dgm:cxn modelId="{4555EBC1-A6A0-4743-B72A-BF48354B5451}" srcId="{C92C3D28-2B9E-42FC-844D-3535B9E9C66F}" destId="{4FF3C576-B532-442B-859B-82A706961791}" srcOrd="1" destOrd="0" parTransId="{C1AC1658-4588-4237-BDFB-E211BCB1A201}" sibTransId="{D1C2C7A0-79E1-494C-A6F2-19DF43057E7D}"/>
    <dgm:cxn modelId="{F8176EC4-5CAB-43EE-A040-272B29FD70FA}" type="presOf" srcId="{768A3B9F-D1C1-4ED2-90F8-95D6412A33C8}" destId="{F8A9D4CF-85B3-4C9E-AAB8-E8CA9D92A6DE}" srcOrd="0" destOrd="0" presId="urn:microsoft.com/office/officeart/2005/8/layout/vList4"/>
    <dgm:cxn modelId="{76CF47CE-C449-4DA3-8ED2-9CC9D16E2C32}" type="presOf" srcId="{6F7D78AE-D7AF-4035-8052-D70F55BA530E}" destId="{F8A9D4CF-85B3-4C9E-AAB8-E8CA9D92A6DE}" srcOrd="0" destOrd="1" presId="urn:microsoft.com/office/officeart/2005/8/layout/vList4"/>
    <dgm:cxn modelId="{097072D0-4532-4CB5-97EB-2404C7115FE3}" srcId="{C92C3D28-2B9E-42FC-844D-3535B9E9C66F}" destId="{BE01FE6F-DF64-4C2F-BF25-6E38458581BB}" srcOrd="3" destOrd="0" parTransId="{CE9665CE-C8A0-4F7C-A6AD-3F04B1F8F18D}" sibTransId="{17FBA4B9-A72C-4673-B5CA-13B53EDC0FA4}"/>
    <dgm:cxn modelId="{7880B2D4-8EF8-4052-90BF-9467A51EF848}" type="presOf" srcId="{0D42B73A-B933-47C5-BAA5-91B46E28C540}" destId="{DEFD9C9E-2FAC-4A55-91E8-7AE7B3ACDB31}" srcOrd="0" destOrd="1" presId="urn:microsoft.com/office/officeart/2005/8/layout/vList4"/>
    <dgm:cxn modelId="{47D1D9D5-3D35-49DD-9852-7C1548325C4A}" type="presOf" srcId="{57854048-BFB9-4035-996D-6F2F0B091D35}" destId="{5A1E1125-E143-4EBA-BA34-A8FDB38AE000}" srcOrd="0" destOrd="1" presId="urn:microsoft.com/office/officeart/2005/8/layout/vList4"/>
    <dgm:cxn modelId="{C897B7DC-FC8E-43BB-9A8E-FE9F0A2BADC4}" srcId="{C92C3D28-2B9E-42FC-844D-3535B9E9C66F}" destId="{4927AB8D-121C-4E20-80BC-ACBB001C325C}" srcOrd="0" destOrd="0" parTransId="{21E155CB-D1BB-4EFB-847C-2E90372949BE}" sibTransId="{103E4B68-87C7-48C0-A25C-692605A1575F}"/>
    <dgm:cxn modelId="{A28C1CE1-4F80-482A-8DCC-3F08FBADD990}" srcId="{BE01FE6F-DF64-4C2F-BF25-6E38458581BB}" destId="{A3762E9E-1980-44CF-8D01-7090F0CFE965}" srcOrd="0" destOrd="0" parTransId="{90C38BD8-A340-4FE1-9703-3E57CE36B427}" sibTransId="{5017C56F-6B88-4B7E-AE7A-8FE37BDAD938}"/>
    <dgm:cxn modelId="{E997CCF0-B76D-4E01-89FA-EFE5F76BD1F9}" type="presOf" srcId="{E3B32168-95D5-408E-B23A-07F7FD493BE3}" destId="{7AE8E932-DC51-4750-A24C-83A222AC9818}" srcOrd="0" destOrd="1" presId="urn:microsoft.com/office/officeart/2005/8/layout/vList4"/>
    <dgm:cxn modelId="{D4C7B7FC-1AD2-4795-A5D3-5B0C0DEDC6FA}" type="presOf" srcId="{768A3B9F-D1C1-4ED2-90F8-95D6412A33C8}" destId="{F21800A5-1C4D-478C-8D3E-2E864A332E61}" srcOrd="1" destOrd="0" presId="urn:microsoft.com/office/officeart/2005/8/layout/vList4"/>
    <dgm:cxn modelId="{03AD875B-3364-4C83-8375-488317095072}" type="presParOf" srcId="{89C21AB7-FDB7-4EF7-B63E-8B9266FAC1AE}" destId="{7D95E3BD-D660-48E2-85FC-9CA836078CB2}" srcOrd="0" destOrd="0" presId="urn:microsoft.com/office/officeart/2005/8/layout/vList4"/>
    <dgm:cxn modelId="{7B40D9DE-6924-495B-B107-CF65836BD579}" type="presParOf" srcId="{7D95E3BD-D660-48E2-85FC-9CA836078CB2}" destId="{7AE8E932-DC51-4750-A24C-83A222AC9818}" srcOrd="0" destOrd="0" presId="urn:microsoft.com/office/officeart/2005/8/layout/vList4"/>
    <dgm:cxn modelId="{0BEB79B4-0D2A-4EB6-986A-A5949325084F}" type="presParOf" srcId="{7D95E3BD-D660-48E2-85FC-9CA836078CB2}" destId="{B46DB6A5-08F2-45FE-BC17-D7565F420084}" srcOrd="1" destOrd="0" presId="urn:microsoft.com/office/officeart/2005/8/layout/vList4"/>
    <dgm:cxn modelId="{2179AA2E-3B83-4E6E-9C37-CF895C4DA92B}" type="presParOf" srcId="{7D95E3BD-D660-48E2-85FC-9CA836078CB2}" destId="{D11BB9EF-E0BD-4646-BC92-A55EB154F552}" srcOrd="2" destOrd="0" presId="urn:microsoft.com/office/officeart/2005/8/layout/vList4"/>
    <dgm:cxn modelId="{AC8E1833-6AC2-4E33-A747-15B7AEAE006D}" type="presParOf" srcId="{89C21AB7-FDB7-4EF7-B63E-8B9266FAC1AE}" destId="{30F1E043-9464-41CC-A518-A5408BAF2236}" srcOrd="1" destOrd="0" presId="urn:microsoft.com/office/officeart/2005/8/layout/vList4"/>
    <dgm:cxn modelId="{81A45AFF-3DFC-4035-907E-06763394C476}" type="presParOf" srcId="{89C21AB7-FDB7-4EF7-B63E-8B9266FAC1AE}" destId="{A0C5BF88-B70B-4DA9-9F55-E305759E6894}" srcOrd="2" destOrd="0" presId="urn:microsoft.com/office/officeart/2005/8/layout/vList4"/>
    <dgm:cxn modelId="{40DEE4C7-0B57-4D3C-898F-1537A5ED9C6E}" type="presParOf" srcId="{A0C5BF88-B70B-4DA9-9F55-E305759E6894}" destId="{5A1E1125-E143-4EBA-BA34-A8FDB38AE000}" srcOrd="0" destOrd="0" presId="urn:microsoft.com/office/officeart/2005/8/layout/vList4"/>
    <dgm:cxn modelId="{2BA7CEC3-EAF2-434B-A32E-164DE9BF8D58}" type="presParOf" srcId="{A0C5BF88-B70B-4DA9-9F55-E305759E6894}" destId="{2BEF810A-DC0F-4A9B-B8C3-67806140CFEF}" srcOrd="1" destOrd="0" presId="urn:microsoft.com/office/officeart/2005/8/layout/vList4"/>
    <dgm:cxn modelId="{23702B7E-37E1-4A0F-A238-8F9DAC296278}" type="presParOf" srcId="{A0C5BF88-B70B-4DA9-9F55-E305759E6894}" destId="{09A98B26-C0F3-48A4-8191-A3C1E2988E16}" srcOrd="2" destOrd="0" presId="urn:microsoft.com/office/officeart/2005/8/layout/vList4"/>
    <dgm:cxn modelId="{76EA59C4-3E3D-4400-BA7C-002B3F218ADE}" type="presParOf" srcId="{89C21AB7-FDB7-4EF7-B63E-8B9266FAC1AE}" destId="{030BFA9C-9C81-4F63-856B-38E5FF262CCE}" srcOrd="3" destOrd="0" presId="urn:microsoft.com/office/officeart/2005/8/layout/vList4"/>
    <dgm:cxn modelId="{9B34C28A-C37C-45FF-90FE-857E436B637B}" type="presParOf" srcId="{89C21AB7-FDB7-4EF7-B63E-8B9266FAC1AE}" destId="{A2558FAA-93A2-437D-BEC7-FE1B43FB009A}" srcOrd="4" destOrd="0" presId="urn:microsoft.com/office/officeart/2005/8/layout/vList4"/>
    <dgm:cxn modelId="{EE8DB4FA-93B5-4EB4-B953-A6C6771EE00C}" type="presParOf" srcId="{A2558FAA-93A2-437D-BEC7-FE1B43FB009A}" destId="{F8A9D4CF-85B3-4C9E-AAB8-E8CA9D92A6DE}" srcOrd="0" destOrd="0" presId="urn:microsoft.com/office/officeart/2005/8/layout/vList4"/>
    <dgm:cxn modelId="{FE832FDE-98E9-45C0-86D0-734ED6356C04}" type="presParOf" srcId="{A2558FAA-93A2-437D-BEC7-FE1B43FB009A}" destId="{599B3C9C-3137-4611-9B19-15417BF6E490}" srcOrd="1" destOrd="0" presId="urn:microsoft.com/office/officeart/2005/8/layout/vList4"/>
    <dgm:cxn modelId="{7775A7C9-FE55-4F33-B174-1380502C24E0}" type="presParOf" srcId="{A2558FAA-93A2-437D-BEC7-FE1B43FB009A}" destId="{F21800A5-1C4D-478C-8D3E-2E864A332E61}" srcOrd="2" destOrd="0" presId="urn:microsoft.com/office/officeart/2005/8/layout/vList4"/>
    <dgm:cxn modelId="{24C11A03-196C-4484-ACCA-E62E01093EA3}" type="presParOf" srcId="{89C21AB7-FDB7-4EF7-B63E-8B9266FAC1AE}" destId="{3B91483B-66EA-4727-B9B0-B6F5871A6A53}" srcOrd="5" destOrd="0" presId="urn:microsoft.com/office/officeart/2005/8/layout/vList4"/>
    <dgm:cxn modelId="{2F06057B-07F4-4CC1-BC40-DA59F1DC438A}" type="presParOf" srcId="{89C21AB7-FDB7-4EF7-B63E-8B9266FAC1AE}" destId="{AE7634E4-3293-4D23-8BA5-F225F3A34B21}" srcOrd="6" destOrd="0" presId="urn:microsoft.com/office/officeart/2005/8/layout/vList4"/>
    <dgm:cxn modelId="{F1FC406B-58E4-4941-A9F6-CCF39D321168}" type="presParOf" srcId="{AE7634E4-3293-4D23-8BA5-F225F3A34B21}" destId="{E9DB53F5-3904-49F2-9FDB-0365FF1D481A}" srcOrd="0" destOrd="0" presId="urn:microsoft.com/office/officeart/2005/8/layout/vList4"/>
    <dgm:cxn modelId="{A5C67140-52DC-4DB7-B4A6-6118A7139D6D}" type="presParOf" srcId="{AE7634E4-3293-4D23-8BA5-F225F3A34B21}" destId="{31C03205-0CD5-46B5-86C0-6B2F6360C4FF}" srcOrd="1" destOrd="0" presId="urn:microsoft.com/office/officeart/2005/8/layout/vList4"/>
    <dgm:cxn modelId="{A741A365-072E-4707-A774-7494D817A10A}" type="presParOf" srcId="{AE7634E4-3293-4D23-8BA5-F225F3A34B21}" destId="{032D5815-52F7-4438-A1DA-4DA0427DD7D0}" srcOrd="2" destOrd="0" presId="urn:microsoft.com/office/officeart/2005/8/layout/vList4"/>
    <dgm:cxn modelId="{099B2A6E-7827-490B-870E-16C26F10EE0C}" type="presParOf" srcId="{89C21AB7-FDB7-4EF7-B63E-8B9266FAC1AE}" destId="{26E1F389-743F-4AB6-9D5F-6FE3E1FC84AE}" srcOrd="7" destOrd="0" presId="urn:microsoft.com/office/officeart/2005/8/layout/vList4"/>
    <dgm:cxn modelId="{13A1E595-4950-4923-9D61-B7CC7C1BE0B1}" type="presParOf" srcId="{89C21AB7-FDB7-4EF7-B63E-8B9266FAC1AE}" destId="{972C3EB4-D70B-48F3-83B0-BAFE5507DE5C}" srcOrd="8" destOrd="0" presId="urn:microsoft.com/office/officeart/2005/8/layout/vList4"/>
    <dgm:cxn modelId="{19D0F307-FD96-4D69-8691-01192B3B5FDF}" type="presParOf" srcId="{972C3EB4-D70B-48F3-83B0-BAFE5507DE5C}" destId="{FB7014D2-186E-4EE5-9414-AE367588C564}" srcOrd="0" destOrd="0" presId="urn:microsoft.com/office/officeart/2005/8/layout/vList4"/>
    <dgm:cxn modelId="{236B060C-7A32-424B-9841-BBCC8BE5E891}" type="presParOf" srcId="{972C3EB4-D70B-48F3-83B0-BAFE5507DE5C}" destId="{CDDDEC53-F0C7-4D0D-B752-5624FC5616D0}" srcOrd="1" destOrd="0" presId="urn:microsoft.com/office/officeart/2005/8/layout/vList4"/>
    <dgm:cxn modelId="{C83C27E1-BCE3-442A-B0E1-59A8EF774DB4}" type="presParOf" srcId="{972C3EB4-D70B-48F3-83B0-BAFE5507DE5C}" destId="{9A00687A-B389-4D70-9000-59F34A14D7C7}" srcOrd="2" destOrd="0" presId="urn:microsoft.com/office/officeart/2005/8/layout/vList4"/>
    <dgm:cxn modelId="{7D08C810-5801-4458-AC60-0127F0DFE58D}" type="presParOf" srcId="{89C21AB7-FDB7-4EF7-B63E-8B9266FAC1AE}" destId="{1BEF4A87-7387-41D1-A6AC-B9BA004A543C}" srcOrd="9" destOrd="0" presId="urn:microsoft.com/office/officeart/2005/8/layout/vList4"/>
    <dgm:cxn modelId="{EBE8DDA4-638F-4D15-9C3D-8BF04E9EE27E}" type="presParOf" srcId="{89C21AB7-FDB7-4EF7-B63E-8B9266FAC1AE}" destId="{BB97BE48-017E-4AC4-8E50-CDEC5C600D74}" srcOrd="10" destOrd="0" presId="urn:microsoft.com/office/officeart/2005/8/layout/vList4"/>
    <dgm:cxn modelId="{70EE2DBD-7097-44CF-B7A1-FFAFFE511F82}" type="presParOf" srcId="{BB97BE48-017E-4AC4-8E50-CDEC5C600D74}" destId="{DEFD9C9E-2FAC-4A55-91E8-7AE7B3ACDB31}" srcOrd="0" destOrd="0" presId="urn:microsoft.com/office/officeart/2005/8/layout/vList4"/>
    <dgm:cxn modelId="{6E67CEA0-E968-45D9-828B-94F8556EC485}" type="presParOf" srcId="{BB97BE48-017E-4AC4-8E50-CDEC5C600D74}" destId="{E8D06914-B81E-4705-A2EE-2C440CF92F55}" srcOrd="1" destOrd="0" presId="urn:microsoft.com/office/officeart/2005/8/layout/vList4"/>
    <dgm:cxn modelId="{793A0D23-3B78-4214-9DC1-C48AF4307ABE}" type="presParOf" srcId="{BB97BE48-017E-4AC4-8E50-CDEC5C600D74}" destId="{3C590C7A-B72E-40B2-8AEC-96102C03797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5C9F23-877A-46E6-9BF5-99B0DDF46AD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36D3BD4-22CF-4014-BAD3-D732F214CA31}">
      <dgm:prSet phldrT="[Text]"/>
      <dgm:spPr/>
      <dgm:t>
        <a:bodyPr/>
        <a:lstStyle/>
        <a:p>
          <a:r>
            <a:rPr lang="en-US" dirty="0"/>
            <a:t>Combining savings track with enterprise development</a:t>
          </a:r>
        </a:p>
      </dgm:t>
    </dgm:pt>
    <dgm:pt modelId="{E5963D7A-A457-454B-8159-B49D08C6A277}" type="parTrans" cxnId="{47DFA731-BAD0-4062-9630-1C580353074B}">
      <dgm:prSet/>
      <dgm:spPr/>
      <dgm:t>
        <a:bodyPr/>
        <a:lstStyle/>
        <a:p>
          <a:endParaRPr lang="en-US"/>
        </a:p>
      </dgm:t>
    </dgm:pt>
    <dgm:pt modelId="{39219CB2-92FB-4163-A18B-EE3BB68B5305}" type="sibTrans" cxnId="{47DFA731-BAD0-4062-9630-1C580353074B}">
      <dgm:prSet/>
      <dgm:spPr/>
      <dgm:t>
        <a:bodyPr/>
        <a:lstStyle/>
        <a:p>
          <a:endParaRPr lang="en-US"/>
        </a:p>
      </dgm:t>
    </dgm:pt>
    <dgm:pt modelId="{53280E96-06AC-4871-989E-FF2E9CB18D8C}">
      <dgm:prSet phldrT="[Text]"/>
      <dgm:spPr/>
      <dgm:t>
        <a:bodyPr/>
        <a:lstStyle/>
        <a:p>
          <a:r>
            <a:rPr lang="en-US" dirty="0"/>
            <a:t>Recognizing the power and challenge of building institutions </a:t>
          </a:r>
        </a:p>
      </dgm:t>
    </dgm:pt>
    <dgm:pt modelId="{BAA648B3-AE8C-46CE-BAC5-9D8CC07086B9}" type="parTrans" cxnId="{283F73B7-7ABE-407A-B901-AE11CE772255}">
      <dgm:prSet/>
      <dgm:spPr/>
      <dgm:t>
        <a:bodyPr/>
        <a:lstStyle/>
        <a:p>
          <a:endParaRPr lang="en-US"/>
        </a:p>
      </dgm:t>
    </dgm:pt>
    <dgm:pt modelId="{ED58BB14-B9EC-4E1E-B78C-99016E02C477}" type="sibTrans" cxnId="{283F73B7-7ABE-407A-B901-AE11CE772255}">
      <dgm:prSet/>
      <dgm:spPr/>
      <dgm:t>
        <a:bodyPr/>
        <a:lstStyle/>
        <a:p>
          <a:endParaRPr lang="en-US"/>
        </a:p>
      </dgm:t>
    </dgm:pt>
    <dgm:pt modelId="{C9C9DBDA-358D-4689-8382-34CB9F2FE76F}">
      <dgm:prSet phldrT="[Text]"/>
      <dgm:spPr/>
      <dgm:t>
        <a:bodyPr/>
        <a:lstStyle/>
        <a:p>
          <a:r>
            <a:rPr lang="en-US" dirty="0"/>
            <a:t>Using the social mobilization of MRRD Programs</a:t>
          </a:r>
        </a:p>
      </dgm:t>
    </dgm:pt>
    <dgm:pt modelId="{74DF1AAD-E4D5-402A-991C-BB350D34D237}" type="parTrans" cxnId="{F2327373-8B2E-4507-9D1F-6251618206A7}">
      <dgm:prSet/>
      <dgm:spPr/>
      <dgm:t>
        <a:bodyPr/>
        <a:lstStyle/>
        <a:p>
          <a:endParaRPr lang="en-US"/>
        </a:p>
      </dgm:t>
    </dgm:pt>
    <dgm:pt modelId="{C1952DA2-31B2-4861-B0A6-AA58CB71765E}" type="sibTrans" cxnId="{F2327373-8B2E-4507-9D1F-6251618206A7}">
      <dgm:prSet/>
      <dgm:spPr/>
      <dgm:t>
        <a:bodyPr/>
        <a:lstStyle/>
        <a:p>
          <a:endParaRPr lang="en-US"/>
        </a:p>
      </dgm:t>
    </dgm:pt>
    <dgm:pt modelId="{684FD3A6-921B-46F8-B834-C52A614737C9}">
      <dgm:prSet phldrT="[Text]"/>
      <dgm:spPr/>
      <dgm:t>
        <a:bodyPr/>
        <a:lstStyle/>
        <a:p>
          <a:r>
            <a:rPr lang="en-US" dirty="0"/>
            <a:t>Ensuring that the poorest are not left out</a:t>
          </a:r>
        </a:p>
      </dgm:t>
    </dgm:pt>
    <dgm:pt modelId="{A5703C0B-6E93-4204-BD0B-214AAFF49BDA}" type="parTrans" cxnId="{D732DBEE-2C80-4B5F-BC99-8E383362EFDE}">
      <dgm:prSet/>
      <dgm:spPr/>
      <dgm:t>
        <a:bodyPr/>
        <a:lstStyle/>
        <a:p>
          <a:endParaRPr lang="en-US"/>
        </a:p>
      </dgm:t>
    </dgm:pt>
    <dgm:pt modelId="{6D000FFA-7362-4094-90E8-B91330FED115}" type="sibTrans" cxnId="{D732DBEE-2C80-4B5F-BC99-8E383362EFDE}">
      <dgm:prSet/>
      <dgm:spPr/>
      <dgm:t>
        <a:bodyPr/>
        <a:lstStyle/>
        <a:p>
          <a:endParaRPr lang="en-US"/>
        </a:p>
      </dgm:t>
    </dgm:pt>
    <dgm:pt modelId="{CBEE9F2C-D846-4A96-8F8C-28FF67FED2E9}">
      <dgm:prSet phldrT="[Text]"/>
      <dgm:spPr/>
      <dgm:t>
        <a:bodyPr/>
        <a:lstStyle/>
        <a:p>
          <a:r>
            <a:rPr lang="en-US" dirty="0"/>
            <a:t>Complementation and Efficiency</a:t>
          </a:r>
        </a:p>
      </dgm:t>
    </dgm:pt>
    <dgm:pt modelId="{EF46381C-CF10-41FD-A7ED-E798CB6370B3}" type="parTrans" cxnId="{2BF8DAFE-6895-4BFF-B2AB-47FB892B2945}">
      <dgm:prSet/>
      <dgm:spPr/>
      <dgm:t>
        <a:bodyPr/>
        <a:lstStyle/>
        <a:p>
          <a:endParaRPr lang="en-US"/>
        </a:p>
      </dgm:t>
    </dgm:pt>
    <dgm:pt modelId="{2E482EF3-A7C5-4132-9CD8-64E12902FF3D}" type="sibTrans" cxnId="{2BF8DAFE-6895-4BFF-B2AB-47FB892B2945}">
      <dgm:prSet/>
      <dgm:spPr/>
      <dgm:t>
        <a:bodyPr/>
        <a:lstStyle/>
        <a:p>
          <a:endParaRPr lang="en-US"/>
        </a:p>
      </dgm:t>
    </dgm:pt>
    <dgm:pt modelId="{80168F5F-1F84-4C8C-B0F2-5E3FFAA42E93}" type="pres">
      <dgm:prSet presAssocID="{5D5C9F23-877A-46E6-9BF5-99B0DDF46AD2}" presName="diagram" presStyleCnt="0">
        <dgm:presLayoutVars>
          <dgm:dir/>
          <dgm:resizeHandles val="exact"/>
        </dgm:presLayoutVars>
      </dgm:prSet>
      <dgm:spPr/>
    </dgm:pt>
    <dgm:pt modelId="{8414F6AC-DF2A-4906-A546-914CAFBE8995}" type="pres">
      <dgm:prSet presAssocID="{C36D3BD4-22CF-4014-BAD3-D732F214CA31}" presName="node" presStyleLbl="node1" presStyleIdx="0" presStyleCnt="5">
        <dgm:presLayoutVars>
          <dgm:bulletEnabled val="1"/>
        </dgm:presLayoutVars>
      </dgm:prSet>
      <dgm:spPr/>
    </dgm:pt>
    <dgm:pt modelId="{07C16E11-88FD-4DDC-965C-0014F488312B}" type="pres">
      <dgm:prSet presAssocID="{39219CB2-92FB-4163-A18B-EE3BB68B5305}" presName="sibTrans" presStyleCnt="0"/>
      <dgm:spPr/>
    </dgm:pt>
    <dgm:pt modelId="{9DE46B16-D640-4A0A-B777-22B1F24C6CDA}" type="pres">
      <dgm:prSet presAssocID="{53280E96-06AC-4871-989E-FF2E9CB18D8C}" presName="node" presStyleLbl="node1" presStyleIdx="1" presStyleCnt="5">
        <dgm:presLayoutVars>
          <dgm:bulletEnabled val="1"/>
        </dgm:presLayoutVars>
      </dgm:prSet>
      <dgm:spPr/>
    </dgm:pt>
    <dgm:pt modelId="{D0971BCA-D4F4-4837-9D80-B707DD2A62A4}" type="pres">
      <dgm:prSet presAssocID="{ED58BB14-B9EC-4E1E-B78C-99016E02C477}" presName="sibTrans" presStyleCnt="0"/>
      <dgm:spPr/>
    </dgm:pt>
    <dgm:pt modelId="{3FF96694-1FEF-4BC2-A87A-BBC8C2A399E9}" type="pres">
      <dgm:prSet presAssocID="{C9C9DBDA-358D-4689-8382-34CB9F2FE76F}" presName="node" presStyleLbl="node1" presStyleIdx="2" presStyleCnt="5">
        <dgm:presLayoutVars>
          <dgm:bulletEnabled val="1"/>
        </dgm:presLayoutVars>
      </dgm:prSet>
      <dgm:spPr/>
    </dgm:pt>
    <dgm:pt modelId="{67D2F5A8-8253-42C9-8128-DBAE2BA19FCC}" type="pres">
      <dgm:prSet presAssocID="{C1952DA2-31B2-4861-B0A6-AA58CB71765E}" presName="sibTrans" presStyleCnt="0"/>
      <dgm:spPr/>
    </dgm:pt>
    <dgm:pt modelId="{4E2B17E6-496D-44C2-9153-724F3BD41C38}" type="pres">
      <dgm:prSet presAssocID="{684FD3A6-921B-46F8-B834-C52A614737C9}" presName="node" presStyleLbl="node1" presStyleIdx="3" presStyleCnt="5">
        <dgm:presLayoutVars>
          <dgm:bulletEnabled val="1"/>
        </dgm:presLayoutVars>
      </dgm:prSet>
      <dgm:spPr/>
    </dgm:pt>
    <dgm:pt modelId="{8869C3CD-69EC-4D65-A389-3D5CD530D74D}" type="pres">
      <dgm:prSet presAssocID="{6D000FFA-7362-4094-90E8-B91330FED115}" presName="sibTrans" presStyleCnt="0"/>
      <dgm:spPr/>
    </dgm:pt>
    <dgm:pt modelId="{4420E0FB-7C35-4230-8EB7-FB1CAA4A7ECE}" type="pres">
      <dgm:prSet presAssocID="{CBEE9F2C-D846-4A96-8F8C-28FF67FED2E9}" presName="node" presStyleLbl="node1" presStyleIdx="4" presStyleCnt="5">
        <dgm:presLayoutVars>
          <dgm:bulletEnabled val="1"/>
        </dgm:presLayoutVars>
      </dgm:prSet>
      <dgm:spPr/>
    </dgm:pt>
  </dgm:ptLst>
  <dgm:cxnLst>
    <dgm:cxn modelId="{3EBEB604-A9ED-4E74-9B3C-4AB025B438AB}" type="presOf" srcId="{CBEE9F2C-D846-4A96-8F8C-28FF67FED2E9}" destId="{4420E0FB-7C35-4230-8EB7-FB1CAA4A7ECE}" srcOrd="0" destOrd="0" presId="urn:microsoft.com/office/officeart/2005/8/layout/default"/>
    <dgm:cxn modelId="{63FDEB1D-C5D0-4A3E-8E42-036167E6F887}" type="presOf" srcId="{53280E96-06AC-4871-989E-FF2E9CB18D8C}" destId="{9DE46B16-D640-4A0A-B777-22B1F24C6CDA}" srcOrd="0" destOrd="0" presId="urn:microsoft.com/office/officeart/2005/8/layout/default"/>
    <dgm:cxn modelId="{47DFA731-BAD0-4062-9630-1C580353074B}" srcId="{5D5C9F23-877A-46E6-9BF5-99B0DDF46AD2}" destId="{C36D3BD4-22CF-4014-BAD3-D732F214CA31}" srcOrd="0" destOrd="0" parTransId="{E5963D7A-A457-454B-8159-B49D08C6A277}" sibTransId="{39219CB2-92FB-4163-A18B-EE3BB68B5305}"/>
    <dgm:cxn modelId="{E6F90534-8FC3-4CFA-964C-2FFFD46B40A3}" type="presOf" srcId="{C36D3BD4-22CF-4014-BAD3-D732F214CA31}" destId="{8414F6AC-DF2A-4906-A546-914CAFBE8995}" srcOrd="0" destOrd="0" presId="urn:microsoft.com/office/officeart/2005/8/layout/default"/>
    <dgm:cxn modelId="{F2327373-8B2E-4507-9D1F-6251618206A7}" srcId="{5D5C9F23-877A-46E6-9BF5-99B0DDF46AD2}" destId="{C9C9DBDA-358D-4689-8382-34CB9F2FE76F}" srcOrd="2" destOrd="0" parTransId="{74DF1AAD-E4D5-402A-991C-BB350D34D237}" sibTransId="{C1952DA2-31B2-4861-B0A6-AA58CB71765E}"/>
    <dgm:cxn modelId="{C4F8B257-EC5E-454A-AB3B-04018563C502}" type="presOf" srcId="{5D5C9F23-877A-46E6-9BF5-99B0DDF46AD2}" destId="{80168F5F-1F84-4C8C-B0F2-5E3FFAA42E93}" srcOrd="0" destOrd="0" presId="urn:microsoft.com/office/officeart/2005/8/layout/default"/>
    <dgm:cxn modelId="{CBDC3B5A-34C3-4E97-BEB5-13399130D58D}" type="presOf" srcId="{684FD3A6-921B-46F8-B834-C52A614737C9}" destId="{4E2B17E6-496D-44C2-9153-724F3BD41C38}" srcOrd="0" destOrd="0" presId="urn:microsoft.com/office/officeart/2005/8/layout/default"/>
    <dgm:cxn modelId="{283F73B7-7ABE-407A-B901-AE11CE772255}" srcId="{5D5C9F23-877A-46E6-9BF5-99B0DDF46AD2}" destId="{53280E96-06AC-4871-989E-FF2E9CB18D8C}" srcOrd="1" destOrd="0" parTransId="{BAA648B3-AE8C-46CE-BAC5-9D8CC07086B9}" sibTransId="{ED58BB14-B9EC-4E1E-B78C-99016E02C477}"/>
    <dgm:cxn modelId="{CABEE6D4-02B1-41B7-A8FC-C16D60290720}" type="presOf" srcId="{C9C9DBDA-358D-4689-8382-34CB9F2FE76F}" destId="{3FF96694-1FEF-4BC2-A87A-BBC8C2A399E9}" srcOrd="0" destOrd="0" presId="urn:microsoft.com/office/officeart/2005/8/layout/default"/>
    <dgm:cxn modelId="{D732DBEE-2C80-4B5F-BC99-8E383362EFDE}" srcId="{5D5C9F23-877A-46E6-9BF5-99B0DDF46AD2}" destId="{684FD3A6-921B-46F8-B834-C52A614737C9}" srcOrd="3" destOrd="0" parTransId="{A5703C0B-6E93-4204-BD0B-214AAFF49BDA}" sibTransId="{6D000FFA-7362-4094-90E8-B91330FED115}"/>
    <dgm:cxn modelId="{2BF8DAFE-6895-4BFF-B2AB-47FB892B2945}" srcId="{5D5C9F23-877A-46E6-9BF5-99B0DDF46AD2}" destId="{CBEE9F2C-D846-4A96-8F8C-28FF67FED2E9}" srcOrd="4" destOrd="0" parTransId="{EF46381C-CF10-41FD-A7ED-E798CB6370B3}" sibTransId="{2E482EF3-A7C5-4132-9CD8-64E12902FF3D}"/>
    <dgm:cxn modelId="{D722A1A1-E867-4D52-A71C-4F83B20FE45F}" type="presParOf" srcId="{80168F5F-1F84-4C8C-B0F2-5E3FFAA42E93}" destId="{8414F6AC-DF2A-4906-A546-914CAFBE8995}" srcOrd="0" destOrd="0" presId="urn:microsoft.com/office/officeart/2005/8/layout/default"/>
    <dgm:cxn modelId="{E502101C-762C-489D-8EBE-F315938BE52D}" type="presParOf" srcId="{80168F5F-1F84-4C8C-B0F2-5E3FFAA42E93}" destId="{07C16E11-88FD-4DDC-965C-0014F488312B}" srcOrd="1" destOrd="0" presId="urn:microsoft.com/office/officeart/2005/8/layout/default"/>
    <dgm:cxn modelId="{39C9B960-0351-4911-BC78-E082BFCD10E2}" type="presParOf" srcId="{80168F5F-1F84-4C8C-B0F2-5E3FFAA42E93}" destId="{9DE46B16-D640-4A0A-B777-22B1F24C6CDA}" srcOrd="2" destOrd="0" presId="urn:microsoft.com/office/officeart/2005/8/layout/default"/>
    <dgm:cxn modelId="{57F9C991-C7E0-4B42-9E9F-1D4256C23B20}" type="presParOf" srcId="{80168F5F-1F84-4C8C-B0F2-5E3FFAA42E93}" destId="{D0971BCA-D4F4-4837-9D80-B707DD2A62A4}" srcOrd="3" destOrd="0" presId="urn:microsoft.com/office/officeart/2005/8/layout/default"/>
    <dgm:cxn modelId="{33ACF36C-78B7-48C6-8479-1AFFD346E6D8}" type="presParOf" srcId="{80168F5F-1F84-4C8C-B0F2-5E3FFAA42E93}" destId="{3FF96694-1FEF-4BC2-A87A-BBC8C2A399E9}" srcOrd="4" destOrd="0" presId="urn:microsoft.com/office/officeart/2005/8/layout/default"/>
    <dgm:cxn modelId="{69D7C628-1B36-4197-9BD2-EA47440968CD}" type="presParOf" srcId="{80168F5F-1F84-4C8C-B0F2-5E3FFAA42E93}" destId="{67D2F5A8-8253-42C9-8128-DBAE2BA19FCC}" srcOrd="5" destOrd="0" presId="urn:microsoft.com/office/officeart/2005/8/layout/default"/>
    <dgm:cxn modelId="{6E058884-B2AE-4C78-B958-F21EBAF8D069}" type="presParOf" srcId="{80168F5F-1F84-4C8C-B0F2-5E3FFAA42E93}" destId="{4E2B17E6-496D-44C2-9153-724F3BD41C38}" srcOrd="6" destOrd="0" presId="urn:microsoft.com/office/officeart/2005/8/layout/default"/>
    <dgm:cxn modelId="{A94A5DB9-BA88-4971-9CF1-8C04D7CD616C}" type="presParOf" srcId="{80168F5F-1F84-4C8C-B0F2-5E3FFAA42E93}" destId="{8869C3CD-69EC-4D65-A389-3D5CD530D74D}" srcOrd="7" destOrd="0" presId="urn:microsoft.com/office/officeart/2005/8/layout/default"/>
    <dgm:cxn modelId="{375151BC-9599-4110-86FF-AAE8887C0959}" type="presParOf" srcId="{80168F5F-1F84-4C8C-B0F2-5E3FFAA42E93}" destId="{4420E0FB-7C35-4230-8EB7-FB1CAA4A7EC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9B516-9497-4CFD-869F-651A0C95E0FB}">
      <dsp:nvSpPr>
        <dsp:cNvPr id="0" name=""/>
        <dsp:cNvSpPr/>
      </dsp:nvSpPr>
      <dsp:spPr>
        <a:xfrm rot="5400000">
          <a:off x="1817062" y="1627162"/>
          <a:ext cx="1257578" cy="1431709"/>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6D90504-8DA0-4852-AC28-907FEA1DDFED}">
      <dsp:nvSpPr>
        <dsp:cNvPr id="0" name=""/>
        <dsp:cNvSpPr/>
      </dsp:nvSpPr>
      <dsp:spPr>
        <a:xfrm>
          <a:off x="1182649" y="193738"/>
          <a:ext cx="5078483" cy="1481847"/>
        </a:xfrm>
        <a:prstGeom prst="roundRect">
          <a:avLst>
            <a:gd name="adj" fmla="val 1667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From:</a:t>
          </a:r>
        </a:p>
        <a:p>
          <a:pPr marL="0" lvl="0" indent="0" algn="ctr" defTabSz="889000">
            <a:lnSpc>
              <a:spcPct val="90000"/>
            </a:lnSpc>
            <a:spcBef>
              <a:spcPct val="0"/>
            </a:spcBef>
            <a:spcAft>
              <a:spcPct val="35000"/>
            </a:spcAft>
            <a:buNone/>
          </a:pPr>
          <a:r>
            <a:rPr lang="en-US" sz="1800" kern="1200" dirty="0">
              <a:solidFill>
                <a:schemeClr val="bg1"/>
              </a:solidFill>
            </a:rPr>
            <a:t>Afghanistan Rural Enterprise Development Program </a:t>
          </a:r>
          <a:r>
            <a:rPr lang="en-US" sz="2000" b="1" kern="1200" dirty="0">
              <a:solidFill>
                <a:schemeClr val="bg1"/>
              </a:solidFill>
            </a:rPr>
            <a:t>(AREDP)</a:t>
          </a:r>
        </a:p>
      </dsp:txBody>
      <dsp:txXfrm>
        <a:off x="1255000" y="266089"/>
        <a:ext cx="4933781" cy="1337145"/>
      </dsp:txXfrm>
    </dsp:sp>
    <dsp:sp modelId="{D5B5DFAD-C307-4177-A5F8-24EC55FFFC18}">
      <dsp:nvSpPr>
        <dsp:cNvPr id="0" name=""/>
        <dsp:cNvSpPr/>
      </dsp:nvSpPr>
      <dsp:spPr>
        <a:xfrm>
          <a:off x="3600903" y="374438"/>
          <a:ext cx="1539720" cy="1197694"/>
        </a:xfrm>
        <a:prstGeom prst="rect">
          <a:avLst/>
        </a:prstGeom>
        <a:noFill/>
        <a:ln>
          <a:noFill/>
        </a:ln>
        <a:effectLst/>
      </dsp:spPr>
      <dsp:style>
        <a:lnRef idx="0">
          <a:scrgbClr r="0" g="0" b="0"/>
        </a:lnRef>
        <a:fillRef idx="0">
          <a:scrgbClr r="0" g="0" b="0"/>
        </a:fillRef>
        <a:effectRef idx="0">
          <a:scrgbClr r="0" g="0" b="0"/>
        </a:effectRef>
        <a:fontRef idx="minor"/>
      </dsp:style>
    </dsp:sp>
    <dsp:sp modelId="{EB7C8D06-C5E1-49E2-8EBB-A5989FAAA268}">
      <dsp:nvSpPr>
        <dsp:cNvPr id="0" name=""/>
        <dsp:cNvSpPr/>
      </dsp:nvSpPr>
      <dsp:spPr>
        <a:xfrm rot="5400000">
          <a:off x="3105201" y="3246052"/>
          <a:ext cx="1257578" cy="1431709"/>
        </a:xfrm>
        <a:prstGeom prst="bentUpArrow">
          <a:avLst>
            <a:gd name="adj1" fmla="val 32840"/>
            <a:gd name="adj2" fmla="val 25000"/>
            <a:gd name="adj3" fmla="val 35780"/>
          </a:avLst>
        </a:prstGeom>
        <a:solidFill>
          <a:schemeClr val="accent5">
            <a:tint val="50000"/>
            <a:hueOff val="-20068218"/>
            <a:satOff val="25482"/>
            <a:lumOff val="9749"/>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2F169C-9CF9-449F-AE01-39F41521D8A5}">
      <dsp:nvSpPr>
        <dsp:cNvPr id="0" name=""/>
        <dsp:cNvSpPr/>
      </dsp:nvSpPr>
      <dsp:spPr>
        <a:xfrm>
          <a:off x="3121921" y="1847124"/>
          <a:ext cx="4688866" cy="1481847"/>
        </a:xfrm>
        <a:prstGeom prst="roundRect">
          <a:avLst>
            <a:gd name="adj" fmla="val 16670"/>
          </a:avLst>
        </a:prstGeom>
        <a:gradFill rotWithShape="0">
          <a:gsLst>
            <a:gs pos="0">
              <a:schemeClr val="accent5">
                <a:hueOff val="-9681968"/>
                <a:satOff val="10552"/>
                <a:lumOff val="2549"/>
                <a:alphaOff val="0"/>
                <a:tint val="98000"/>
                <a:lumMod val="100000"/>
              </a:schemeClr>
            </a:gs>
            <a:gs pos="100000">
              <a:schemeClr val="accent5">
                <a:hueOff val="-9681968"/>
                <a:satOff val="10552"/>
                <a:lumOff val="2549"/>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6">
                  <a:lumMod val="50000"/>
                </a:schemeClr>
              </a:solidFill>
            </a:rPr>
            <a:t>To: </a:t>
          </a:r>
        </a:p>
        <a:p>
          <a:pPr marL="0" lvl="0" indent="0" algn="ctr" defTabSz="889000">
            <a:lnSpc>
              <a:spcPct val="90000"/>
            </a:lnSpc>
            <a:spcBef>
              <a:spcPct val="0"/>
            </a:spcBef>
            <a:spcAft>
              <a:spcPct val="35000"/>
            </a:spcAft>
            <a:buNone/>
          </a:pPr>
          <a:r>
            <a:rPr lang="en-US" sz="1800" kern="1200" dirty="0">
              <a:solidFill>
                <a:schemeClr val="accent6">
                  <a:lumMod val="50000"/>
                </a:schemeClr>
              </a:solidFill>
            </a:rPr>
            <a:t>Women Economic Empowerment Rural Development Program </a:t>
          </a:r>
        </a:p>
        <a:p>
          <a:pPr marL="0" lvl="0" indent="0" algn="ctr" defTabSz="889000">
            <a:lnSpc>
              <a:spcPct val="90000"/>
            </a:lnSpc>
            <a:spcBef>
              <a:spcPct val="0"/>
            </a:spcBef>
            <a:spcAft>
              <a:spcPct val="35000"/>
            </a:spcAft>
            <a:buNone/>
          </a:pPr>
          <a:r>
            <a:rPr lang="en-US" sz="2000" b="1" kern="1200" dirty="0">
              <a:solidFill>
                <a:schemeClr val="accent6">
                  <a:lumMod val="50000"/>
                </a:schemeClr>
              </a:solidFill>
            </a:rPr>
            <a:t>(WEE-RDP)</a:t>
          </a:r>
        </a:p>
      </dsp:txBody>
      <dsp:txXfrm>
        <a:off x="3194272" y="1919475"/>
        <a:ext cx="4544164" cy="1337145"/>
      </dsp:txXfrm>
    </dsp:sp>
    <dsp:sp modelId="{55F0D3CC-8A7E-4DCE-A887-F50C27B26293}">
      <dsp:nvSpPr>
        <dsp:cNvPr id="0" name=""/>
        <dsp:cNvSpPr/>
      </dsp:nvSpPr>
      <dsp:spPr>
        <a:xfrm>
          <a:off x="5872081" y="2039042"/>
          <a:ext cx="1539720" cy="1197694"/>
        </a:xfrm>
        <a:prstGeom prst="rect">
          <a:avLst/>
        </a:prstGeom>
        <a:noFill/>
        <a:ln>
          <a:noFill/>
        </a:ln>
        <a:effectLst/>
      </dsp:spPr>
      <dsp:style>
        <a:lnRef idx="0">
          <a:scrgbClr r="0" g="0" b="0"/>
        </a:lnRef>
        <a:fillRef idx="0">
          <a:scrgbClr r="0" g="0" b="0"/>
        </a:fillRef>
        <a:effectRef idx="0">
          <a:scrgbClr r="0" g="0" b="0"/>
        </a:effectRef>
        <a:fontRef idx="minor"/>
      </dsp:style>
    </dsp:sp>
    <dsp:sp modelId="{8EC6FFEB-1EFE-48E7-ABEB-95D328D95595}">
      <dsp:nvSpPr>
        <dsp:cNvPr id="0" name=""/>
        <dsp:cNvSpPr/>
      </dsp:nvSpPr>
      <dsp:spPr>
        <a:xfrm>
          <a:off x="4408536" y="3446303"/>
          <a:ext cx="4991537" cy="1481847"/>
        </a:xfrm>
        <a:prstGeom prst="roundRect">
          <a:avLst>
            <a:gd name="adj" fmla="val 16670"/>
          </a:avLst>
        </a:prstGeom>
        <a:gradFill rotWithShape="0">
          <a:gsLst>
            <a:gs pos="0">
              <a:schemeClr val="accent5">
                <a:hueOff val="-19363936"/>
                <a:satOff val="21104"/>
                <a:lumOff val="5098"/>
                <a:alphaOff val="0"/>
                <a:tint val="98000"/>
                <a:lumMod val="100000"/>
              </a:schemeClr>
            </a:gs>
            <a:gs pos="100000">
              <a:schemeClr val="accent5">
                <a:hueOff val="-19363936"/>
                <a:satOff val="21104"/>
                <a:lumOff val="5098"/>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75000"/>
                </a:schemeClr>
              </a:solidFill>
            </a:rPr>
            <a:t>To support:</a:t>
          </a:r>
        </a:p>
        <a:p>
          <a:pPr marL="0" lvl="0" indent="0" algn="ctr" defTabSz="889000">
            <a:lnSpc>
              <a:spcPct val="90000"/>
            </a:lnSpc>
            <a:spcBef>
              <a:spcPct val="0"/>
            </a:spcBef>
            <a:spcAft>
              <a:spcPct val="35000"/>
            </a:spcAft>
            <a:buNone/>
          </a:pPr>
          <a:r>
            <a:rPr lang="en-US" sz="1600" kern="1200" dirty="0">
              <a:solidFill>
                <a:schemeClr val="bg2">
                  <a:lumMod val="75000"/>
                </a:schemeClr>
              </a:solidFill>
            </a:rPr>
            <a:t>Women Economic Empowerment National Priority Program </a:t>
          </a:r>
        </a:p>
        <a:p>
          <a:pPr marL="0" lvl="0" indent="0" algn="ctr" defTabSz="889000">
            <a:lnSpc>
              <a:spcPct val="90000"/>
            </a:lnSpc>
            <a:spcBef>
              <a:spcPct val="0"/>
            </a:spcBef>
            <a:spcAft>
              <a:spcPct val="35000"/>
            </a:spcAft>
            <a:buNone/>
          </a:pPr>
          <a:r>
            <a:rPr lang="en-US" sz="1800" kern="1200" dirty="0">
              <a:solidFill>
                <a:schemeClr val="bg2">
                  <a:lumMod val="75000"/>
                </a:schemeClr>
              </a:solidFill>
            </a:rPr>
            <a:t>WEE-NPP</a:t>
          </a:r>
        </a:p>
      </dsp:txBody>
      <dsp:txXfrm>
        <a:off x="4480887" y="3518654"/>
        <a:ext cx="4846835" cy="1337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8E932-DC51-4750-A24C-83A222AC9818}">
      <dsp:nvSpPr>
        <dsp:cNvPr id="0" name=""/>
        <dsp:cNvSpPr/>
      </dsp:nvSpPr>
      <dsp:spPr>
        <a:xfrm>
          <a:off x="0" y="0"/>
          <a:ext cx="8947150" cy="82955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Arial" pitchFamily="34" charset="0"/>
              <a:cs typeface="Arial" pitchFamily="34" charset="0"/>
            </a:rPr>
            <a:t>Component 1: Increasing the Availability and Analysis of Gender Statistics </a:t>
          </a:r>
          <a:endParaRPr lang="en-US" sz="1300" kern="1200" dirty="0"/>
        </a:p>
        <a:p>
          <a:pPr marL="57150" lvl="1" indent="-57150" algn="l" defTabSz="444500">
            <a:lnSpc>
              <a:spcPct val="90000"/>
            </a:lnSpc>
            <a:spcBef>
              <a:spcPct val="0"/>
            </a:spcBef>
            <a:spcAft>
              <a:spcPct val="15000"/>
            </a:spcAft>
            <a:buChar char="•"/>
          </a:pPr>
          <a:r>
            <a:rPr lang="en-US" sz="1000" kern="1200" dirty="0"/>
            <a:t>A</a:t>
          </a:r>
          <a:r>
            <a:rPr lang="en-GB" sz="1000" kern="1200" dirty="0" err="1">
              <a:latin typeface="Arial" pitchFamily="34" charset="0"/>
              <a:cs typeface="Arial" pitchFamily="34" charset="0"/>
            </a:rPr>
            <a:t>vailability</a:t>
          </a:r>
          <a:r>
            <a:rPr lang="en-GB" sz="1000" kern="1200" dirty="0">
              <a:latin typeface="Arial" pitchFamily="34" charset="0"/>
              <a:cs typeface="Arial" pitchFamily="34" charset="0"/>
            </a:rPr>
            <a:t> of gender statistics impacting WEE increased</a:t>
          </a:r>
          <a:endParaRPr lang="en-US" sz="1000" kern="1200" dirty="0"/>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Capacity to track, </a:t>
          </a:r>
          <a:r>
            <a:rPr lang="en-GB" sz="1000" kern="1200" dirty="0" err="1">
              <a:latin typeface="Arial" pitchFamily="34" charset="0"/>
              <a:cs typeface="Arial" pitchFamily="34" charset="0"/>
            </a:rPr>
            <a:t>analyze</a:t>
          </a:r>
          <a:r>
            <a:rPr lang="en-GB" sz="1000" kern="1200" dirty="0">
              <a:latin typeface="Arial" pitchFamily="34" charset="0"/>
              <a:cs typeface="Arial" pitchFamily="34" charset="0"/>
            </a:rPr>
            <a:t>, and use data is strengthened</a:t>
          </a:r>
          <a:endParaRPr lang="en-US" sz="1000" kern="1200" dirty="0"/>
        </a:p>
      </dsp:txBody>
      <dsp:txXfrm>
        <a:off x="1872385" y="0"/>
        <a:ext cx="7074764" cy="829552"/>
      </dsp:txXfrm>
    </dsp:sp>
    <dsp:sp modelId="{B46DB6A5-08F2-45FE-BC17-D7565F420084}">
      <dsp:nvSpPr>
        <dsp:cNvPr id="0" name=""/>
        <dsp:cNvSpPr/>
      </dsp:nvSpPr>
      <dsp:spPr>
        <a:xfrm>
          <a:off x="82955" y="82955"/>
          <a:ext cx="1789430" cy="66364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E1125-E143-4EBA-BA34-A8FDB38AE000}">
      <dsp:nvSpPr>
        <dsp:cNvPr id="0" name=""/>
        <dsp:cNvSpPr/>
      </dsp:nvSpPr>
      <dsp:spPr>
        <a:xfrm>
          <a:off x="0" y="912508"/>
          <a:ext cx="8947150" cy="82955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Arial" pitchFamily="34" charset="0"/>
              <a:cs typeface="Arial" pitchFamily="34" charset="0"/>
            </a:rPr>
            <a:t>Component 2: Removing Legal Barriers</a:t>
          </a:r>
          <a:endParaRPr lang="en-US" sz="1300" kern="1200" dirty="0"/>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Legal barriers to economic participation are removed, and women are better able to participate in economic and social activities.</a:t>
          </a:r>
          <a:endParaRPr lang="en-US" sz="1000" kern="1200" dirty="0"/>
        </a:p>
      </dsp:txBody>
      <dsp:txXfrm>
        <a:off x="1872385" y="912508"/>
        <a:ext cx="7074764" cy="829552"/>
      </dsp:txXfrm>
    </dsp:sp>
    <dsp:sp modelId="{2BEF810A-DC0F-4A9B-B8C3-67806140CFEF}">
      <dsp:nvSpPr>
        <dsp:cNvPr id="0" name=""/>
        <dsp:cNvSpPr/>
      </dsp:nvSpPr>
      <dsp:spPr>
        <a:xfrm>
          <a:off x="82955" y="995463"/>
          <a:ext cx="1789430" cy="66364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9D4CF-85B3-4C9E-AAB8-E8CA9D92A6DE}">
      <dsp:nvSpPr>
        <dsp:cNvPr id="0" name=""/>
        <dsp:cNvSpPr/>
      </dsp:nvSpPr>
      <dsp:spPr>
        <a:xfrm>
          <a:off x="0" y="1840512"/>
          <a:ext cx="8947150" cy="82955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Arial" pitchFamily="34" charset="0"/>
              <a:cs typeface="Arial" pitchFamily="34" charset="0"/>
            </a:rPr>
            <a:t>Component 3: Ensuring Inclusive Access to Finance</a:t>
          </a:r>
          <a:endParaRPr lang="en-US" sz="1300" kern="1200" dirty="0"/>
        </a:p>
        <a:p>
          <a:pPr marL="57150" lvl="1" indent="-57150" algn="l" defTabSz="444500">
            <a:lnSpc>
              <a:spcPct val="90000"/>
            </a:lnSpc>
            <a:spcBef>
              <a:spcPct val="0"/>
            </a:spcBef>
            <a:spcAft>
              <a:spcPct val="15000"/>
            </a:spcAft>
            <a:buChar char="•"/>
          </a:pPr>
          <a:r>
            <a:rPr lang="en-GB" sz="1000" kern="1200" dirty="0">
              <a:latin typeface="Arial" pitchFamily="34" charset="0"/>
              <a:cs typeface="Arial" pitchFamily="34" charset="0"/>
            </a:rPr>
            <a:t>Women’s access  to finance will be improved through informal and formal channels</a:t>
          </a:r>
          <a:endParaRPr lang="en-US" sz="1000" kern="1200" dirty="0"/>
        </a:p>
      </dsp:txBody>
      <dsp:txXfrm>
        <a:off x="1872385" y="1840512"/>
        <a:ext cx="7074764" cy="829552"/>
      </dsp:txXfrm>
    </dsp:sp>
    <dsp:sp modelId="{599B3C9C-3137-4611-9B19-15417BF6E490}">
      <dsp:nvSpPr>
        <dsp:cNvPr id="0" name=""/>
        <dsp:cNvSpPr/>
      </dsp:nvSpPr>
      <dsp:spPr>
        <a:xfrm>
          <a:off x="82955" y="1907971"/>
          <a:ext cx="1789430" cy="66364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4000" b="-1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DB53F5-3904-49F2-9FDB-0365FF1D481A}">
      <dsp:nvSpPr>
        <dsp:cNvPr id="0" name=""/>
        <dsp:cNvSpPr/>
      </dsp:nvSpPr>
      <dsp:spPr>
        <a:xfrm>
          <a:off x="0" y="2737524"/>
          <a:ext cx="8947150" cy="829552"/>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Arial" pitchFamily="34" charset="0"/>
              <a:cs typeface="Arial" pitchFamily="34" charset="0"/>
            </a:rPr>
            <a:t>Component 4: Capacity Building</a:t>
          </a:r>
          <a:endParaRPr lang="en-US" sz="1300" kern="1200" dirty="0"/>
        </a:p>
        <a:p>
          <a:pPr marL="57150" lvl="1" indent="-57150" algn="l" defTabSz="444500">
            <a:lnSpc>
              <a:spcPct val="90000"/>
            </a:lnSpc>
            <a:spcBef>
              <a:spcPct val="0"/>
            </a:spcBef>
            <a:spcAft>
              <a:spcPct val="15000"/>
            </a:spcAft>
            <a:buNone/>
          </a:pPr>
          <a:r>
            <a:rPr lang="en-GB" sz="1000" kern="1200">
              <a:latin typeface="Arial" pitchFamily="34" charset="0"/>
              <a:cs typeface="Arial" pitchFamily="34" charset="0"/>
            </a:rPr>
            <a:t>Women’s knowledge and skills to operate more effectively at home and in the marketplace increased.</a:t>
          </a:r>
          <a:endParaRPr lang="en-US" sz="1000" kern="1200" dirty="0"/>
        </a:p>
      </dsp:txBody>
      <dsp:txXfrm>
        <a:off x="1872385" y="2737524"/>
        <a:ext cx="7074764" cy="829552"/>
      </dsp:txXfrm>
    </dsp:sp>
    <dsp:sp modelId="{31C03205-0CD5-46B5-86C0-6B2F6360C4FF}">
      <dsp:nvSpPr>
        <dsp:cNvPr id="0" name=""/>
        <dsp:cNvSpPr/>
      </dsp:nvSpPr>
      <dsp:spPr>
        <a:xfrm>
          <a:off x="82955" y="2820479"/>
          <a:ext cx="1789430" cy="66364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0" b="-4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014D2-186E-4EE5-9414-AE367588C564}">
      <dsp:nvSpPr>
        <dsp:cNvPr id="0" name=""/>
        <dsp:cNvSpPr/>
      </dsp:nvSpPr>
      <dsp:spPr>
        <a:xfrm>
          <a:off x="0" y="3650032"/>
          <a:ext cx="8947150" cy="829552"/>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Arial" pitchFamily="34" charset="0"/>
              <a:cs typeface="Arial" pitchFamily="34" charset="0"/>
            </a:rPr>
            <a:t>Component 5: Improving Access to Agricultural Inputs, Extension Services, and Markets</a:t>
          </a:r>
          <a:endParaRPr lang="en-US" sz="1300" kern="1200" dirty="0"/>
        </a:p>
        <a:p>
          <a:pPr marL="57150" lvl="1" indent="-57150" algn="l" defTabSz="444500">
            <a:lnSpc>
              <a:spcPct val="90000"/>
            </a:lnSpc>
            <a:spcBef>
              <a:spcPct val="0"/>
            </a:spcBef>
            <a:spcAft>
              <a:spcPct val="15000"/>
            </a:spcAft>
            <a:buNone/>
          </a:pPr>
          <a:r>
            <a:rPr lang="en-GB" sz="1000" kern="1200">
              <a:latin typeface="Arial" pitchFamily="34" charset="0"/>
              <a:cs typeface="Arial" pitchFamily="34" charset="0"/>
            </a:rPr>
            <a:t>Women’s capacity to engage in agricultural markets increased, enabling a transition from subsistence farming to surplus production, to improve food security and increase household incomes.</a:t>
          </a:r>
          <a:endParaRPr lang="en-US" sz="1000" kern="1200" dirty="0"/>
        </a:p>
      </dsp:txBody>
      <dsp:txXfrm>
        <a:off x="1872385" y="3650032"/>
        <a:ext cx="7074764" cy="829552"/>
      </dsp:txXfrm>
    </dsp:sp>
    <dsp:sp modelId="{CDDDEC53-F0C7-4D0D-B752-5624FC5616D0}">
      <dsp:nvSpPr>
        <dsp:cNvPr id="0" name=""/>
        <dsp:cNvSpPr/>
      </dsp:nvSpPr>
      <dsp:spPr>
        <a:xfrm>
          <a:off x="82955" y="3732987"/>
          <a:ext cx="1789430" cy="66364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6000" b="-2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D9C9E-2FAC-4A55-91E8-7AE7B3ACDB31}">
      <dsp:nvSpPr>
        <dsp:cNvPr id="0" name=""/>
        <dsp:cNvSpPr/>
      </dsp:nvSpPr>
      <dsp:spPr>
        <a:xfrm>
          <a:off x="0" y="4562540"/>
          <a:ext cx="8947150" cy="82955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dirty="0">
              <a:latin typeface="Arial" pitchFamily="34" charset="0"/>
              <a:cs typeface="Arial" pitchFamily="34" charset="0"/>
            </a:rPr>
            <a:t>Component 6: Promoting Access to Creative Economy Markets (“Made by Afghan Women”)</a:t>
          </a:r>
          <a:endParaRPr lang="en-US" sz="1300" kern="1200" dirty="0"/>
        </a:p>
        <a:p>
          <a:pPr marL="57150" lvl="1" indent="-57150" algn="l" defTabSz="444500">
            <a:lnSpc>
              <a:spcPct val="90000"/>
            </a:lnSpc>
            <a:spcBef>
              <a:spcPct val="0"/>
            </a:spcBef>
            <a:spcAft>
              <a:spcPct val="15000"/>
            </a:spcAft>
            <a:buNone/>
          </a:pPr>
          <a:r>
            <a:rPr lang="en-GB" sz="1000" kern="1200" dirty="0">
              <a:latin typeface="Arial" pitchFamily="34" charset="0"/>
              <a:cs typeface="Arial" pitchFamily="34" charset="0"/>
            </a:rPr>
            <a:t>Women’s access to quality inputs, designs and markets improved, facilitating export and income generation for women undertaking creative activities.</a:t>
          </a:r>
          <a:endParaRPr lang="en-US" sz="1000" kern="1200" dirty="0"/>
        </a:p>
      </dsp:txBody>
      <dsp:txXfrm>
        <a:off x="1872385" y="4562540"/>
        <a:ext cx="7074764" cy="829552"/>
      </dsp:txXfrm>
    </dsp:sp>
    <dsp:sp modelId="{E8D06914-B81E-4705-A2EE-2C440CF92F55}">
      <dsp:nvSpPr>
        <dsp:cNvPr id="0" name=""/>
        <dsp:cNvSpPr/>
      </dsp:nvSpPr>
      <dsp:spPr>
        <a:xfrm>
          <a:off x="82955" y="4645495"/>
          <a:ext cx="1789430" cy="663642"/>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26000" b="-2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4F6AC-DF2A-4906-A546-914CAFBE8995}">
      <dsp:nvSpPr>
        <dsp:cNvPr id="0" name=""/>
        <dsp:cNvSpPr/>
      </dsp:nvSpPr>
      <dsp:spPr>
        <a:xfrm>
          <a:off x="32440" y="2433"/>
          <a:ext cx="3223765" cy="193425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Combining savings track with enterprise development</a:t>
          </a:r>
        </a:p>
      </dsp:txBody>
      <dsp:txXfrm>
        <a:off x="32440" y="2433"/>
        <a:ext cx="3223765" cy="1934259"/>
      </dsp:txXfrm>
    </dsp:sp>
    <dsp:sp modelId="{9DE46B16-D640-4A0A-B777-22B1F24C6CDA}">
      <dsp:nvSpPr>
        <dsp:cNvPr id="0" name=""/>
        <dsp:cNvSpPr/>
      </dsp:nvSpPr>
      <dsp:spPr>
        <a:xfrm>
          <a:off x="3578582" y="2433"/>
          <a:ext cx="3223765" cy="1934259"/>
        </a:xfrm>
        <a:prstGeom prst="rect">
          <a:avLst/>
        </a:prstGeom>
        <a:solidFill>
          <a:schemeClr val="accent2">
            <a:hueOff val="403396"/>
            <a:satOff val="-214"/>
            <a:lumOff val="14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Recognizing the power and challenge of building institutions </a:t>
          </a:r>
        </a:p>
      </dsp:txBody>
      <dsp:txXfrm>
        <a:off x="3578582" y="2433"/>
        <a:ext cx="3223765" cy="1934259"/>
      </dsp:txXfrm>
    </dsp:sp>
    <dsp:sp modelId="{3FF96694-1FEF-4BC2-A87A-BBC8C2A399E9}">
      <dsp:nvSpPr>
        <dsp:cNvPr id="0" name=""/>
        <dsp:cNvSpPr/>
      </dsp:nvSpPr>
      <dsp:spPr>
        <a:xfrm>
          <a:off x="7124724" y="2433"/>
          <a:ext cx="3223765" cy="1934259"/>
        </a:xfrm>
        <a:prstGeom prst="rect">
          <a:avLst/>
        </a:prstGeom>
        <a:solidFill>
          <a:schemeClr val="accent2">
            <a:hueOff val="806792"/>
            <a:satOff val="-428"/>
            <a:lumOff val="28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Using the social mobilization of MRRD Programs</a:t>
          </a:r>
        </a:p>
      </dsp:txBody>
      <dsp:txXfrm>
        <a:off x="7124724" y="2433"/>
        <a:ext cx="3223765" cy="1934259"/>
      </dsp:txXfrm>
    </dsp:sp>
    <dsp:sp modelId="{4E2B17E6-496D-44C2-9153-724F3BD41C38}">
      <dsp:nvSpPr>
        <dsp:cNvPr id="0" name=""/>
        <dsp:cNvSpPr/>
      </dsp:nvSpPr>
      <dsp:spPr>
        <a:xfrm>
          <a:off x="1805511" y="2259069"/>
          <a:ext cx="3223765" cy="1934259"/>
        </a:xfrm>
        <a:prstGeom prst="rect">
          <a:avLst/>
        </a:prstGeom>
        <a:solidFill>
          <a:schemeClr val="accent2">
            <a:hueOff val="1210188"/>
            <a:satOff val="-642"/>
            <a:lumOff val="42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Ensuring that the poorest are not left out</a:t>
          </a:r>
        </a:p>
      </dsp:txBody>
      <dsp:txXfrm>
        <a:off x="1805511" y="2259069"/>
        <a:ext cx="3223765" cy="1934259"/>
      </dsp:txXfrm>
    </dsp:sp>
    <dsp:sp modelId="{4420E0FB-7C35-4230-8EB7-FB1CAA4A7ECE}">
      <dsp:nvSpPr>
        <dsp:cNvPr id="0" name=""/>
        <dsp:cNvSpPr/>
      </dsp:nvSpPr>
      <dsp:spPr>
        <a:xfrm>
          <a:off x="5351653" y="2259069"/>
          <a:ext cx="3223765" cy="1934259"/>
        </a:xfrm>
        <a:prstGeom prst="rect">
          <a:avLst/>
        </a:prstGeom>
        <a:solidFill>
          <a:schemeClr val="accent2">
            <a:hueOff val="1613584"/>
            <a:satOff val="-856"/>
            <a:lumOff val="56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Complementation and Efficiency</a:t>
          </a:r>
        </a:p>
      </dsp:txBody>
      <dsp:txXfrm>
        <a:off x="5351653" y="2259069"/>
        <a:ext cx="3223765" cy="193425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31269725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2A074-1AFD-4D97-BA4A-48A5B81AEE0C}"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241343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397476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428180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19218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4057502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241721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267656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138275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56785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2A074-1AFD-4D97-BA4A-48A5B81AEE0C}"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220890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2A074-1AFD-4D97-BA4A-48A5B81AEE0C}"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231536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2A074-1AFD-4D97-BA4A-48A5B81AEE0C}"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14140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2A074-1AFD-4D97-BA4A-48A5B81AEE0C}"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76713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4F2A074-1AFD-4D97-BA4A-48A5B81AEE0C}"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80068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2A074-1AFD-4D97-BA4A-48A5B81AEE0C}"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336693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2A074-1AFD-4D97-BA4A-48A5B81AEE0C}"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58F5D-CCA6-46C1-B4F7-5C7A140FA11F}" type="slidenum">
              <a:rPr lang="en-US" smtClean="0"/>
              <a:t>‹#›</a:t>
            </a:fld>
            <a:endParaRPr lang="en-US"/>
          </a:p>
        </p:txBody>
      </p:sp>
    </p:spTree>
    <p:extLst>
      <p:ext uri="{BB962C8B-B14F-4D97-AF65-F5344CB8AC3E}">
        <p14:creationId xmlns:p14="http://schemas.microsoft.com/office/powerpoint/2010/main" val="360867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F2A074-1AFD-4D97-BA4A-48A5B81AEE0C}" type="datetimeFigureOut">
              <a:rPr lang="en-US" smtClean="0"/>
              <a:t>4/1/2018</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658F5D-CCA6-46C1-B4F7-5C7A140FA11F}" type="slidenum">
              <a:rPr lang="en-US" smtClean="0"/>
              <a:t>‹#›</a:t>
            </a:fld>
            <a:endParaRPr lang="en-US"/>
          </a:p>
        </p:txBody>
      </p:sp>
    </p:spTree>
    <p:extLst>
      <p:ext uri="{BB962C8B-B14F-4D97-AF65-F5344CB8AC3E}">
        <p14:creationId xmlns:p14="http://schemas.microsoft.com/office/powerpoint/2010/main" val="3824341548"/>
      </p:ext>
    </p:extLst>
  </p:cSld>
  <p:clrMap bg1="dk1" tx1="lt1" bg2="dk2"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584"/>
            <a:ext cx="2206108" cy="2323956"/>
          </a:xfrm>
          <a:prstGeom prst="rect">
            <a:avLst/>
          </a:prstGeom>
        </p:spPr>
      </p:pic>
      <p:sp>
        <p:nvSpPr>
          <p:cNvPr id="2" name="Rectangle 1"/>
          <p:cNvSpPr/>
          <p:nvPr/>
        </p:nvSpPr>
        <p:spPr>
          <a:xfrm>
            <a:off x="2206109" y="93440"/>
            <a:ext cx="7413379" cy="1200329"/>
          </a:xfrm>
          <a:prstGeom prst="rect">
            <a:avLst/>
          </a:prstGeom>
        </p:spPr>
        <p:txBody>
          <a:bodyPr wrap="square">
            <a:spAutoFit/>
          </a:bodyPr>
          <a:lstStyle/>
          <a:p>
            <a:pPr algn="ctr"/>
            <a:r>
              <a:rPr lang="en-US" sz="2400" dirty="0"/>
              <a:t>Ministry Of Rural Rehabilitation And Development </a:t>
            </a:r>
          </a:p>
          <a:p>
            <a:pPr algn="ctr"/>
            <a:r>
              <a:rPr lang="en-US" sz="2400" dirty="0"/>
              <a:t>(MRRD)</a:t>
            </a:r>
          </a:p>
          <a:p>
            <a:pPr algn="ct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4895" y="1"/>
            <a:ext cx="2087105" cy="174740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6108" y="1747409"/>
            <a:ext cx="7734096" cy="4865598"/>
          </a:xfrm>
          <a:prstGeom prst="rect">
            <a:avLst/>
          </a:prstGeom>
        </p:spPr>
      </p:pic>
      <p:sp>
        <p:nvSpPr>
          <p:cNvPr id="8" name="Rectangle 7"/>
          <p:cNvSpPr/>
          <p:nvPr/>
        </p:nvSpPr>
        <p:spPr>
          <a:xfrm>
            <a:off x="2206108" y="916412"/>
            <a:ext cx="7508528" cy="830997"/>
          </a:xfrm>
          <a:prstGeom prst="rect">
            <a:avLst/>
          </a:prstGeom>
        </p:spPr>
        <p:txBody>
          <a:bodyPr wrap="square">
            <a:spAutoFit/>
          </a:bodyPr>
          <a:lstStyle/>
          <a:p>
            <a:pPr algn="ctr"/>
            <a:r>
              <a:rPr lang="en-US" sz="2400" dirty="0"/>
              <a:t>Women’s Economic Empowerment – Rural Development Program (WEE-RDP)</a:t>
            </a:r>
          </a:p>
        </p:txBody>
      </p:sp>
      <p:sp>
        <p:nvSpPr>
          <p:cNvPr id="3" name="TextBox 2"/>
          <p:cNvSpPr txBox="1"/>
          <p:nvPr/>
        </p:nvSpPr>
        <p:spPr>
          <a:xfrm>
            <a:off x="10104895" y="3924701"/>
            <a:ext cx="1718297" cy="369332"/>
          </a:xfrm>
          <a:prstGeom prst="rect">
            <a:avLst/>
          </a:prstGeom>
          <a:noFill/>
        </p:spPr>
        <p:txBody>
          <a:bodyPr wrap="square" rtlCol="0">
            <a:spAutoFit/>
          </a:bodyPr>
          <a:lstStyle/>
          <a:p>
            <a:r>
              <a:rPr lang="en-US" dirty="0"/>
              <a:t>26 March 2018</a:t>
            </a:r>
          </a:p>
        </p:txBody>
      </p:sp>
    </p:spTree>
    <p:extLst>
      <p:ext uri="{BB962C8B-B14F-4D97-AF65-F5344CB8AC3E}">
        <p14:creationId xmlns:p14="http://schemas.microsoft.com/office/powerpoint/2010/main" val="9906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9697" y="1024159"/>
            <a:ext cx="3186330" cy="1092200"/>
            <a:chOff x="139697" y="1024159"/>
            <a:chExt cx="3186330" cy="1092200"/>
          </a:xfrm>
        </p:grpSpPr>
        <p:sp>
          <p:nvSpPr>
            <p:cNvPr id="5" name="Chevron 4"/>
            <p:cNvSpPr/>
            <p:nvPr/>
          </p:nvSpPr>
          <p:spPr>
            <a:xfrm>
              <a:off x="139697" y="1024159"/>
              <a:ext cx="3186330" cy="10922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Chevron 4"/>
            <p:cNvSpPr txBox="1"/>
            <p:nvPr/>
          </p:nvSpPr>
          <p:spPr>
            <a:xfrm>
              <a:off x="551417" y="1024159"/>
              <a:ext cx="2428941" cy="9197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defTabSz="466725">
                <a:lnSpc>
                  <a:spcPct val="90000"/>
                </a:lnSpc>
                <a:spcBef>
                  <a:spcPct val="0"/>
                </a:spcBef>
                <a:spcAft>
                  <a:spcPct val="35000"/>
                </a:spcAft>
              </a:pPr>
              <a:r>
                <a:rPr lang="en-US" b="1" kern="1200" dirty="0"/>
                <a:t>Social Mobilization (Community Institutions)</a:t>
              </a:r>
            </a:p>
            <a:p>
              <a:pPr lvl="0" algn="ctr" defTabSz="466725">
                <a:lnSpc>
                  <a:spcPct val="90000"/>
                </a:lnSpc>
                <a:spcBef>
                  <a:spcPct val="0"/>
                </a:spcBef>
                <a:spcAft>
                  <a:spcPct val="35000"/>
                </a:spcAft>
              </a:pPr>
              <a:r>
                <a:rPr lang="en-US" b="1" kern="1200" dirty="0"/>
                <a:t>$ 25m</a:t>
              </a:r>
            </a:p>
          </p:txBody>
        </p:sp>
      </p:grpSp>
      <p:sp>
        <p:nvSpPr>
          <p:cNvPr id="7" name="Rectangle 6"/>
          <p:cNvSpPr/>
          <p:nvPr/>
        </p:nvSpPr>
        <p:spPr>
          <a:xfrm>
            <a:off x="139699" y="-138873"/>
            <a:ext cx="5749331"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Calibri Light" panose="020F0302020204030204"/>
                <a:ea typeface="+mj-ea"/>
                <a:cs typeface="+mj-cs"/>
              </a:rPr>
              <a:t>WEE-RDP Core Elements</a:t>
            </a:r>
            <a:endParaRPr kumimoji="0" lang="en-US" sz="1800" b="0" i="0" u="none" strike="noStrike" kern="0" cap="none" spc="0" normalizeH="0" baseline="0" noProof="0" dirty="0">
              <a:ln>
                <a:noFill/>
              </a:ln>
              <a:solidFill>
                <a:sysClr val="windowText" lastClr="000000"/>
              </a:solidFill>
              <a:effectLst/>
              <a:uLnTx/>
              <a:uFillTx/>
            </a:endParaRPr>
          </a:p>
        </p:txBody>
      </p:sp>
      <p:sp>
        <p:nvSpPr>
          <p:cNvPr id="8" name="Rectangle 7"/>
          <p:cNvSpPr/>
          <p:nvPr/>
        </p:nvSpPr>
        <p:spPr>
          <a:xfrm>
            <a:off x="122842" y="578083"/>
            <a:ext cx="1139548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a:t>Development Objective: </a:t>
            </a:r>
            <a:r>
              <a:rPr lang="en-US" dirty="0"/>
              <a:t>To increase social and economic empowerment of poor rural women in selected communities. </a:t>
            </a:r>
          </a:p>
        </p:txBody>
      </p:sp>
      <p:sp>
        <p:nvSpPr>
          <p:cNvPr id="10" name="Chevron 9"/>
          <p:cNvSpPr/>
          <p:nvPr/>
        </p:nvSpPr>
        <p:spPr>
          <a:xfrm>
            <a:off x="3167687" y="1101388"/>
            <a:ext cx="2266425" cy="100243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30" name="Group 29"/>
          <p:cNvGrpSpPr/>
          <p:nvPr/>
        </p:nvGrpSpPr>
        <p:grpSpPr>
          <a:xfrm>
            <a:off x="139698" y="2339494"/>
            <a:ext cx="3186330" cy="1092200"/>
            <a:chOff x="1389" y="625771"/>
            <a:chExt cx="1622860" cy="649144"/>
          </a:xfrm>
        </p:grpSpPr>
        <p:sp>
          <p:nvSpPr>
            <p:cNvPr id="31" name="Chevron 30"/>
            <p:cNvSpPr/>
            <p:nvPr/>
          </p:nvSpPr>
          <p:spPr>
            <a:xfrm>
              <a:off x="1389" y="625771"/>
              <a:ext cx="1622860" cy="64914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hevron 4"/>
            <p:cNvSpPr txBox="1"/>
            <p:nvPr/>
          </p:nvSpPr>
          <p:spPr>
            <a:xfrm>
              <a:off x="214112" y="792789"/>
              <a:ext cx="1251401" cy="3016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algn="ctr" defTabSz="466725">
                <a:lnSpc>
                  <a:spcPct val="90000"/>
                </a:lnSpc>
                <a:spcBef>
                  <a:spcPct val="0"/>
                </a:spcBef>
                <a:spcAft>
                  <a:spcPct val="35000"/>
                </a:spcAft>
              </a:pPr>
              <a:r>
                <a:rPr lang="en-US" dirty="0"/>
                <a:t> </a:t>
              </a:r>
              <a:r>
                <a:rPr lang="en-US" b="1" dirty="0"/>
                <a:t>Access to Finance </a:t>
              </a:r>
            </a:p>
            <a:p>
              <a:pPr algn="ctr" defTabSz="466725">
                <a:lnSpc>
                  <a:spcPct val="90000"/>
                </a:lnSpc>
                <a:spcBef>
                  <a:spcPct val="0"/>
                </a:spcBef>
                <a:spcAft>
                  <a:spcPct val="35000"/>
                </a:spcAft>
              </a:pPr>
              <a:r>
                <a:rPr lang="en-US" b="1" dirty="0"/>
                <a:t>$ 40m</a:t>
              </a:r>
            </a:p>
          </p:txBody>
        </p:sp>
      </p:grpSp>
      <p:grpSp>
        <p:nvGrpSpPr>
          <p:cNvPr id="33" name="Group 32"/>
          <p:cNvGrpSpPr/>
          <p:nvPr/>
        </p:nvGrpSpPr>
        <p:grpSpPr>
          <a:xfrm>
            <a:off x="139698" y="3657457"/>
            <a:ext cx="3186330" cy="1092200"/>
            <a:chOff x="1389" y="625771"/>
            <a:chExt cx="1622860" cy="649144"/>
          </a:xfrm>
        </p:grpSpPr>
        <p:sp>
          <p:nvSpPr>
            <p:cNvPr id="34" name="Chevron 33"/>
            <p:cNvSpPr/>
            <p:nvPr/>
          </p:nvSpPr>
          <p:spPr>
            <a:xfrm>
              <a:off x="1389" y="625771"/>
              <a:ext cx="1622860" cy="64914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Chevron 4"/>
            <p:cNvSpPr txBox="1"/>
            <p:nvPr/>
          </p:nvSpPr>
          <p:spPr>
            <a:xfrm>
              <a:off x="211085" y="811264"/>
              <a:ext cx="1244932" cy="372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a:r>
                <a:rPr lang="en-US" dirty="0"/>
                <a:t> </a:t>
              </a:r>
              <a:r>
                <a:rPr lang="en-US" b="1" dirty="0"/>
                <a:t>Development and Market Linkages </a:t>
              </a:r>
            </a:p>
            <a:p>
              <a:pPr lvl="0" algn="ctr"/>
              <a:r>
                <a:rPr lang="en-US" b="1" dirty="0"/>
                <a:t>$ 20m </a:t>
              </a:r>
            </a:p>
            <a:p>
              <a:pPr lvl="0"/>
              <a:endParaRPr lang="en-US" sz="2000" dirty="0"/>
            </a:p>
          </p:txBody>
        </p:sp>
      </p:grpSp>
      <p:grpSp>
        <p:nvGrpSpPr>
          <p:cNvPr id="36" name="Group 35"/>
          <p:cNvGrpSpPr/>
          <p:nvPr/>
        </p:nvGrpSpPr>
        <p:grpSpPr>
          <a:xfrm>
            <a:off x="139699" y="4970165"/>
            <a:ext cx="3186330" cy="1092200"/>
            <a:chOff x="1389" y="625771"/>
            <a:chExt cx="1622860" cy="649144"/>
          </a:xfrm>
        </p:grpSpPr>
        <p:sp>
          <p:nvSpPr>
            <p:cNvPr id="37" name="Chevron 36"/>
            <p:cNvSpPr/>
            <p:nvPr/>
          </p:nvSpPr>
          <p:spPr>
            <a:xfrm>
              <a:off x="1389" y="625771"/>
              <a:ext cx="1622860" cy="64914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Chevron 4"/>
            <p:cNvSpPr txBox="1"/>
            <p:nvPr/>
          </p:nvSpPr>
          <p:spPr>
            <a:xfrm>
              <a:off x="295925" y="840587"/>
              <a:ext cx="1033783" cy="265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6985" rIns="0" bIns="6985" numCol="1" spcCol="1270" anchor="ctr" anchorCtr="0">
              <a:noAutofit/>
            </a:bodyPr>
            <a:lstStyle/>
            <a:p>
              <a:pPr lvl="0" algn="ctr"/>
              <a:r>
                <a:rPr lang="en-US" b="1" dirty="0"/>
                <a:t>Program Support</a:t>
              </a:r>
            </a:p>
            <a:p>
              <a:pPr lvl="0" algn="ctr"/>
              <a:r>
                <a:rPr lang="en-US" b="1" dirty="0"/>
                <a:t>$ 15m</a:t>
              </a:r>
            </a:p>
          </p:txBody>
        </p:sp>
      </p:grpSp>
      <p:sp>
        <p:nvSpPr>
          <p:cNvPr id="48" name="Chevron 47"/>
          <p:cNvSpPr/>
          <p:nvPr/>
        </p:nvSpPr>
        <p:spPr>
          <a:xfrm>
            <a:off x="5197786" y="1120682"/>
            <a:ext cx="2266425" cy="986671"/>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Chevron 48"/>
          <p:cNvSpPr/>
          <p:nvPr/>
        </p:nvSpPr>
        <p:spPr>
          <a:xfrm>
            <a:off x="7215289" y="1066318"/>
            <a:ext cx="2266425" cy="99954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6" name="Chevron 65"/>
          <p:cNvSpPr/>
          <p:nvPr/>
        </p:nvSpPr>
        <p:spPr>
          <a:xfrm>
            <a:off x="3162297" y="2468651"/>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7" name="Chevron 66"/>
          <p:cNvSpPr/>
          <p:nvPr/>
        </p:nvSpPr>
        <p:spPr>
          <a:xfrm>
            <a:off x="5197786" y="2436173"/>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8" name="Chevron 67"/>
          <p:cNvSpPr/>
          <p:nvPr/>
        </p:nvSpPr>
        <p:spPr>
          <a:xfrm>
            <a:off x="7233274" y="2432892"/>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0" name="Chevron 69"/>
          <p:cNvSpPr/>
          <p:nvPr/>
        </p:nvSpPr>
        <p:spPr>
          <a:xfrm>
            <a:off x="3162298" y="3752254"/>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1" name="Chevron 70"/>
          <p:cNvSpPr/>
          <p:nvPr/>
        </p:nvSpPr>
        <p:spPr>
          <a:xfrm>
            <a:off x="5197786" y="3752254"/>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2" name="Chevron 71"/>
          <p:cNvSpPr/>
          <p:nvPr/>
        </p:nvSpPr>
        <p:spPr>
          <a:xfrm>
            <a:off x="7233274" y="3748973"/>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4" name="Chevron 73"/>
          <p:cNvSpPr/>
          <p:nvPr/>
        </p:nvSpPr>
        <p:spPr>
          <a:xfrm>
            <a:off x="3162298" y="5088449"/>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5" name="Chevron 74"/>
          <p:cNvSpPr/>
          <p:nvPr/>
        </p:nvSpPr>
        <p:spPr>
          <a:xfrm>
            <a:off x="5197786" y="5088449"/>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6" name="Chevron 75"/>
          <p:cNvSpPr/>
          <p:nvPr/>
        </p:nvSpPr>
        <p:spPr>
          <a:xfrm>
            <a:off x="7233274" y="5085168"/>
            <a:ext cx="2266425" cy="89705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8" name="Rectangle 77"/>
          <p:cNvSpPr/>
          <p:nvPr/>
        </p:nvSpPr>
        <p:spPr>
          <a:xfrm>
            <a:off x="3510793" y="1196005"/>
            <a:ext cx="1839977" cy="738664"/>
          </a:xfrm>
          <a:prstGeom prst="rect">
            <a:avLst/>
          </a:prstGeom>
        </p:spPr>
        <p:txBody>
          <a:bodyPr wrap="square">
            <a:spAutoFit/>
          </a:bodyPr>
          <a:lstStyle/>
          <a:p>
            <a:pPr lvl="0" algn="ctr"/>
            <a:r>
              <a:rPr lang="en-US" sz="1400" dirty="0">
                <a:solidFill>
                  <a:schemeClr val="bg1"/>
                </a:solidFill>
              </a:rPr>
              <a:t>Participatory identification of poor and social mobilization</a:t>
            </a:r>
          </a:p>
        </p:txBody>
      </p:sp>
      <p:sp>
        <p:nvSpPr>
          <p:cNvPr id="79" name="Rectangle 78"/>
          <p:cNvSpPr/>
          <p:nvPr/>
        </p:nvSpPr>
        <p:spPr>
          <a:xfrm>
            <a:off x="5493904" y="1157373"/>
            <a:ext cx="1739900" cy="1169551"/>
          </a:xfrm>
          <a:prstGeom prst="rect">
            <a:avLst/>
          </a:prstGeom>
        </p:spPr>
        <p:txBody>
          <a:bodyPr wrap="square">
            <a:spAutoFit/>
          </a:bodyPr>
          <a:lstStyle/>
          <a:p>
            <a:pPr algn="ctr"/>
            <a:r>
              <a:rPr lang="en-US" sz="1400" dirty="0">
                <a:solidFill>
                  <a:schemeClr val="bg1"/>
                </a:solidFill>
              </a:rPr>
              <a:t>Development of Saving Groups (SGs) and Provision of Seed Capital</a:t>
            </a:r>
          </a:p>
          <a:p>
            <a:pPr lvl="0" algn="ctr"/>
            <a:endParaRPr lang="en-US" sz="1400" dirty="0">
              <a:solidFill>
                <a:schemeClr val="bg1"/>
              </a:solidFill>
            </a:endParaRPr>
          </a:p>
        </p:txBody>
      </p:sp>
      <p:sp>
        <p:nvSpPr>
          <p:cNvPr id="80" name="Rectangle 79"/>
          <p:cNvSpPr/>
          <p:nvPr/>
        </p:nvSpPr>
        <p:spPr>
          <a:xfrm>
            <a:off x="7529922" y="1108657"/>
            <a:ext cx="1744089" cy="954107"/>
          </a:xfrm>
          <a:prstGeom prst="rect">
            <a:avLst/>
          </a:prstGeom>
        </p:spPr>
        <p:txBody>
          <a:bodyPr wrap="square">
            <a:spAutoFit/>
          </a:bodyPr>
          <a:lstStyle/>
          <a:p>
            <a:pPr lvl="0" algn="ctr"/>
            <a:r>
              <a:rPr lang="en-US" sz="1400" dirty="0">
                <a:solidFill>
                  <a:schemeClr val="bg1"/>
                </a:solidFill>
              </a:rPr>
              <a:t>Aggregation to Village Saving and Loan Associations (VSLA)</a:t>
            </a:r>
          </a:p>
        </p:txBody>
      </p:sp>
      <p:sp>
        <p:nvSpPr>
          <p:cNvPr id="82" name="Rectangle 81"/>
          <p:cNvSpPr/>
          <p:nvPr/>
        </p:nvSpPr>
        <p:spPr>
          <a:xfrm>
            <a:off x="3393235" y="2515506"/>
            <a:ext cx="1804551" cy="738664"/>
          </a:xfrm>
          <a:prstGeom prst="rect">
            <a:avLst/>
          </a:prstGeom>
        </p:spPr>
        <p:txBody>
          <a:bodyPr wrap="square">
            <a:spAutoFit/>
          </a:bodyPr>
          <a:lstStyle/>
          <a:p>
            <a:pPr lvl="0" algn="ctr"/>
            <a:r>
              <a:rPr lang="en-US" sz="1400" dirty="0">
                <a:solidFill>
                  <a:schemeClr val="bg1"/>
                </a:solidFill>
              </a:rPr>
              <a:t>Financial Planning, Literacy and Counselling</a:t>
            </a:r>
          </a:p>
        </p:txBody>
      </p:sp>
      <p:sp>
        <p:nvSpPr>
          <p:cNvPr id="83" name="Rectangle 82"/>
          <p:cNvSpPr/>
          <p:nvPr/>
        </p:nvSpPr>
        <p:spPr>
          <a:xfrm>
            <a:off x="5622440" y="2620505"/>
            <a:ext cx="1579757" cy="523220"/>
          </a:xfrm>
          <a:prstGeom prst="rect">
            <a:avLst/>
          </a:prstGeom>
        </p:spPr>
        <p:txBody>
          <a:bodyPr wrap="square">
            <a:spAutoFit/>
          </a:bodyPr>
          <a:lstStyle/>
          <a:p>
            <a:pPr lvl="0" algn="ctr"/>
            <a:r>
              <a:rPr lang="en-US" sz="1400" dirty="0">
                <a:solidFill>
                  <a:schemeClr val="bg1"/>
                </a:solidFill>
              </a:rPr>
              <a:t>Provision of seed capital</a:t>
            </a:r>
          </a:p>
        </p:txBody>
      </p:sp>
      <p:sp>
        <p:nvSpPr>
          <p:cNvPr id="84" name="Rectangle 83"/>
          <p:cNvSpPr/>
          <p:nvPr/>
        </p:nvSpPr>
        <p:spPr>
          <a:xfrm>
            <a:off x="7591972" y="2429611"/>
            <a:ext cx="1513060" cy="954107"/>
          </a:xfrm>
          <a:prstGeom prst="rect">
            <a:avLst/>
          </a:prstGeom>
        </p:spPr>
        <p:txBody>
          <a:bodyPr wrap="square">
            <a:spAutoFit/>
          </a:bodyPr>
          <a:lstStyle/>
          <a:p>
            <a:pPr lvl="0" algn="ctr"/>
            <a:r>
              <a:rPr lang="en-US" sz="1400" dirty="0">
                <a:solidFill>
                  <a:schemeClr val="bg1"/>
                </a:solidFill>
              </a:rPr>
              <a:t>Linkages to formal/informal financial institutions</a:t>
            </a:r>
          </a:p>
        </p:txBody>
      </p:sp>
      <p:sp>
        <p:nvSpPr>
          <p:cNvPr id="85" name="Rectangle 84"/>
          <p:cNvSpPr/>
          <p:nvPr/>
        </p:nvSpPr>
        <p:spPr>
          <a:xfrm>
            <a:off x="3602191" y="3817210"/>
            <a:ext cx="1595595" cy="738664"/>
          </a:xfrm>
          <a:prstGeom prst="rect">
            <a:avLst/>
          </a:prstGeom>
        </p:spPr>
        <p:txBody>
          <a:bodyPr wrap="square">
            <a:spAutoFit/>
          </a:bodyPr>
          <a:lstStyle/>
          <a:p>
            <a:pPr lvl="0" algn="ctr"/>
            <a:r>
              <a:rPr lang="en-US" sz="1400" dirty="0">
                <a:solidFill>
                  <a:schemeClr val="bg1"/>
                </a:solidFill>
              </a:rPr>
              <a:t>Creation of Community Enterprises</a:t>
            </a:r>
          </a:p>
        </p:txBody>
      </p:sp>
      <p:sp>
        <p:nvSpPr>
          <p:cNvPr id="86" name="Rectangle 85"/>
          <p:cNvSpPr/>
          <p:nvPr/>
        </p:nvSpPr>
        <p:spPr>
          <a:xfrm>
            <a:off x="5600627" y="3845154"/>
            <a:ext cx="1515962" cy="738664"/>
          </a:xfrm>
          <a:prstGeom prst="rect">
            <a:avLst/>
          </a:prstGeom>
        </p:spPr>
        <p:txBody>
          <a:bodyPr wrap="square">
            <a:spAutoFit/>
          </a:bodyPr>
          <a:lstStyle/>
          <a:p>
            <a:pPr lvl="0" algn="ctr"/>
            <a:r>
              <a:rPr lang="en-US" sz="1400" dirty="0">
                <a:solidFill>
                  <a:schemeClr val="bg1"/>
                </a:solidFill>
              </a:rPr>
              <a:t>Aggregation to Producer Associations</a:t>
            </a:r>
          </a:p>
        </p:txBody>
      </p:sp>
      <p:sp>
        <p:nvSpPr>
          <p:cNvPr id="87" name="Rectangle 86"/>
          <p:cNvSpPr/>
          <p:nvPr/>
        </p:nvSpPr>
        <p:spPr>
          <a:xfrm>
            <a:off x="7617325" y="3911848"/>
            <a:ext cx="1659518" cy="523220"/>
          </a:xfrm>
          <a:prstGeom prst="rect">
            <a:avLst/>
          </a:prstGeom>
        </p:spPr>
        <p:txBody>
          <a:bodyPr wrap="square">
            <a:spAutoFit/>
          </a:bodyPr>
          <a:lstStyle/>
          <a:p>
            <a:pPr lvl="0" algn="ctr"/>
            <a:r>
              <a:rPr lang="en-US" sz="1400" dirty="0">
                <a:solidFill>
                  <a:schemeClr val="bg1"/>
                </a:solidFill>
              </a:rPr>
              <a:t>Market/Value Chain linkages</a:t>
            </a:r>
          </a:p>
        </p:txBody>
      </p:sp>
      <p:sp>
        <p:nvSpPr>
          <p:cNvPr id="88" name="Rectangle 87"/>
          <p:cNvSpPr/>
          <p:nvPr/>
        </p:nvSpPr>
        <p:spPr>
          <a:xfrm>
            <a:off x="3936337" y="5331598"/>
            <a:ext cx="898003" cy="307777"/>
          </a:xfrm>
          <a:prstGeom prst="rect">
            <a:avLst/>
          </a:prstGeom>
        </p:spPr>
        <p:txBody>
          <a:bodyPr wrap="none">
            <a:spAutoFit/>
          </a:bodyPr>
          <a:lstStyle/>
          <a:p>
            <a:pPr lvl="0"/>
            <a:r>
              <a:rPr lang="en-US" sz="1400" dirty="0">
                <a:solidFill>
                  <a:schemeClr val="bg1"/>
                </a:solidFill>
              </a:rPr>
              <a:t>M&amp;E/MIS</a:t>
            </a:r>
          </a:p>
        </p:txBody>
      </p:sp>
      <p:sp>
        <p:nvSpPr>
          <p:cNvPr id="89" name="Rectangle 88"/>
          <p:cNvSpPr/>
          <p:nvPr/>
        </p:nvSpPr>
        <p:spPr>
          <a:xfrm>
            <a:off x="5640615" y="5254654"/>
            <a:ext cx="1611704" cy="523220"/>
          </a:xfrm>
          <a:prstGeom prst="rect">
            <a:avLst/>
          </a:prstGeom>
        </p:spPr>
        <p:txBody>
          <a:bodyPr wrap="square">
            <a:spAutoFit/>
          </a:bodyPr>
          <a:lstStyle/>
          <a:p>
            <a:pPr lvl="0" algn="ctr"/>
            <a:r>
              <a:rPr lang="en-US" sz="1400" dirty="0">
                <a:solidFill>
                  <a:schemeClr val="bg1"/>
                </a:solidFill>
              </a:rPr>
              <a:t>Knowledge Management</a:t>
            </a:r>
          </a:p>
        </p:txBody>
      </p:sp>
      <p:sp>
        <p:nvSpPr>
          <p:cNvPr id="92" name="Rectangle 91"/>
          <p:cNvSpPr/>
          <p:nvPr/>
        </p:nvSpPr>
        <p:spPr>
          <a:xfrm>
            <a:off x="7757561" y="5379805"/>
            <a:ext cx="1523430" cy="307777"/>
          </a:xfrm>
          <a:prstGeom prst="rect">
            <a:avLst/>
          </a:prstGeom>
        </p:spPr>
        <p:txBody>
          <a:bodyPr wrap="none">
            <a:spAutoFit/>
          </a:bodyPr>
          <a:lstStyle/>
          <a:p>
            <a:pPr lvl="0"/>
            <a:r>
              <a:rPr lang="en-US" sz="1400" dirty="0">
                <a:solidFill>
                  <a:schemeClr val="bg1"/>
                </a:solidFill>
              </a:rPr>
              <a:t>Link to other NPPs</a:t>
            </a:r>
          </a:p>
        </p:txBody>
      </p:sp>
      <p:sp>
        <p:nvSpPr>
          <p:cNvPr id="42" name="Rectangle: Rounded Corners 5"/>
          <p:cNvSpPr/>
          <p:nvPr/>
        </p:nvSpPr>
        <p:spPr>
          <a:xfrm>
            <a:off x="3162297" y="6208357"/>
            <a:ext cx="8345654" cy="579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 is on Rural Poor Women – ideally to ‘saturate’ all women in savings groups and target those who are capable for enterprise development </a:t>
            </a:r>
          </a:p>
        </p:txBody>
      </p:sp>
      <p:sp>
        <p:nvSpPr>
          <p:cNvPr id="43" name="Arrow: Bent-Up 4"/>
          <p:cNvSpPr/>
          <p:nvPr/>
        </p:nvSpPr>
        <p:spPr>
          <a:xfrm rot="5400000">
            <a:off x="1883155" y="5777532"/>
            <a:ext cx="525659" cy="120348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Arrow Callout 1"/>
          <p:cNvSpPr/>
          <p:nvPr/>
        </p:nvSpPr>
        <p:spPr>
          <a:xfrm>
            <a:off x="9255496" y="1004830"/>
            <a:ext cx="1526054" cy="1121014"/>
          </a:xfrm>
          <a:prstGeom prst="leftArrowCallout">
            <a:avLst>
              <a:gd name="adj1" fmla="val 25000"/>
              <a:gd name="adj2" fmla="val 24259"/>
              <a:gd name="adj3" fmla="val 25000"/>
              <a:gd name="adj4" fmla="val 7979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accent5"/>
                </a:solidFill>
              </a:rPr>
              <a:t>SOCIAL INCLUSION</a:t>
            </a:r>
          </a:p>
        </p:txBody>
      </p:sp>
      <p:sp>
        <p:nvSpPr>
          <p:cNvPr id="51" name="Left Arrow Callout 50"/>
          <p:cNvSpPr/>
          <p:nvPr/>
        </p:nvSpPr>
        <p:spPr>
          <a:xfrm>
            <a:off x="9255496" y="3606709"/>
            <a:ext cx="1526054" cy="1142948"/>
          </a:xfrm>
          <a:prstGeom prst="leftArrowCallout">
            <a:avLst>
              <a:gd name="adj1" fmla="val 25000"/>
              <a:gd name="adj2" fmla="val 24259"/>
              <a:gd name="adj3" fmla="val 25000"/>
              <a:gd name="adj4" fmla="val 7979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accent5"/>
                </a:solidFill>
              </a:rPr>
              <a:t>ECONOMICINCLUSION</a:t>
            </a:r>
          </a:p>
        </p:txBody>
      </p:sp>
      <p:sp>
        <p:nvSpPr>
          <p:cNvPr id="52" name="Left Arrow Callout 51"/>
          <p:cNvSpPr/>
          <p:nvPr/>
        </p:nvSpPr>
        <p:spPr>
          <a:xfrm>
            <a:off x="9276843" y="2280552"/>
            <a:ext cx="1526054" cy="1164296"/>
          </a:xfrm>
          <a:prstGeom prst="leftArrowCallout">
            <a:avLst>
              <a:gd name="adj1" fmla="val 25000"/>
              <a:gd name="adj2" fmla="val 24259"/>
              <a:gd name="adj3" fmla="val 25000"/>
              <a:gd name="adj4" fmla="val 7979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accent5"/>
                </a:solidFill>
              </a:rPr>
              <a:t>FINANCIAL INCLUSION</a:t>
            </a:r>
          </a:p>
        </p:txBody>
      </p:sp>
    </p:spTree>
    <p:extLst>
      <p:ext uri="{BB962C8B-B14F-4D97-AF65-F5344CB8AC3E}">
        <p14:creationId xmlns:p14="http://schemas.microsoft.com/office/powerpoint/2010/main" val="2324627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0-#ppt_w/2"/>
                                          </p:val>
                                        </p:tav>
                                        <p:tav tm="100000">
                                          <p:val>
                                            <p:strVal val="#ppt_x"/>
                                          </p:val>
                                        </p:tav>
                                      </p:tavLst>
                                    </p:anim>
                                    <p:anim calcmode="lin" valueType="num">
                                      <p:cBhvr additive="base">
                                        <p:cTn id="3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0-#ppt_w/2"/>
                                          </p:val>
                                        </p:tav>
                                        <p:tav tm="100000">
                                          <p:val>
                                            <p:strVal val="#ppt_x"/>
                                          </p:val>
                                        </p:tav>
                                      </p:tavLst>
                                    </p:anim>
                                    <p:anim calcmode="lin" valueType="num">
                                      <p:cBhvr additive="base">
                                        <p:cTn id="44"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0-#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additive="base">
                                        <p:cTn id="55" dur="500" fill="hold"/>
                                        <p:tgtEl>
                                          <p:spTgt spid="80"/>
                                        </p:tgtEl>
                                        <p:attrNameLst>
                                          <p:attrName>ppt_x</p:attrName>
                                        </p:attrNameLst>
                                      </p:cBhvr>
                                      <p:tavLst>
                                        <p:tav tm="0">
                                          <p:val>
                                            <p:strVal val="0-#ppt_w/2"/>
                                          </p:val>
                                        </p:tav>
                                        <p:tav tm="100000">
                                          <p:val>
                                            <p:strVal val="#ppt_x"/>
                                          </p:val>
                                        </p:tav>
                                      </p:tavLst>
                                    </p:anim>
                                    <p:anim calcmode="lin" valueType="num">
                                      <p:cBhvr additive="base">
                                        <p:cTn id="56"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1+#ppt_w/2"/>
                                          </p:val>
                                        </p:tav>
                                        <p:tav tm="100000">
                                          <p:val>
                                            <p:strVal val="#ppt_x"/>
                                          </p:val>
                                        </p:tav>
                                      </p:tavLst>
                                    </p:anim>
                                    <p:anim calcmode="lin" valueType="num">
                                      <p:cBhvr additive="base">
                                        <p:cTn id="6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0-#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
                                        </p:tgtEl>
                                        <p:attrNameLst>
                                          <p:attrName>style.visibility</p:attrName>
                                        </p:attrNameLst>
                                      </p:cBhvr>
                                      <p:to>
                                        <p:strVal val="visible"/>
                                      </p:to>
                                    </p:set>
                                    <p:anim calcmode="lin" valueType="num">
                                      <p:cBhvr additive="base">
                                        <p:cTn id="79" dur="500" fill="hold"/>
                                        <p:tgtEl>
                                          <p:spTgt spid="82"/>
                                        </p:tgtEl>
                                        <p:attrNameLst>
                                          <p:attrName>ppt_x</p:attrName>
                                        </p:attrNameLst>
                                      </p:cBhvr>
                                      <p:tavLst>
                                        <p:tav tm="0">
                                          <p:val>
                                            <p:strVal val="0-#ppt_w/2"/>
                                          </p:val>
                                        </p:tav>
                                        <p:tav tm="100000">
                                          <p:val>
                                            <p:strVal val="#ppt_x"/>
                                          </p:val>
                                        </p:tav>
                                      </p:tavLst>
                                    </p:anim>
                                    <p:anim calcmode="lin" valueType="num">
                                      <p:cBhvr additive="base">
                                        <p:cTn id="80"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67"/>
                                        </p:tgtEl>
                                        <p:attrNameLst>
                                          <p:attrName>style.visibility</p:attrName>
                                        </p:attrNameLst>
                                      </p:cBhvr>
                                      <p:to>
                                        <p:strVal val="visible"/>
                                      </p:to>
                                    </p:set>
                                    <p:anim calcmode="lin" valueType="num">
                                      <p:cBhvr additive="base">
                                        <p:cTn id="85" dur="500" fill="hold"/>
                                        <p:tgtEl>
                                          <p:spTgt spid="67"/>
                                        </p:tgtEl>
                                        <p:attrNameLst>
                                          <p:attrName>ppt_x</p:attrName>
                                        </p:attrNameLst>
                                      </p:cBhvr>
                                      <p:tavLst>
                                        <p:tav tm="0">
                                          <p:val>
                                            <p:strVal val="0-#ppt_w/2"/>
                                          </p:val>
                                        </p:tav>
                                        <p:tav tm="100000">
                                          <p:val>
                                            <p:strVal val="#ppt_x"/>
                                          </p:val>
                                        </p:tav>
                                      </p:tavLst>
                                    </p:anim>
                                    <p:anim calcmode="lin" valueType="num">
                                      <p:cBhvr additive="base">
                                        <p:cTn id="86"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0-#ppt_w/2"/>
                                          </p:val>
                                        </p:tav>
                                        <p:tav tm="100000">
                                          <p:val>
                                            <p:strVal val="#ppt_x"/>
                                          </p:val>
                                        </p:tav>
                                      </p:tavLst>
                                    </p:anim>
                                    <p:anim calcmode="lin" valueType="num">
                                      <p:cBhvr additive="base">
                                        <p:cTn id="92"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500" fill="hold"/>
                                        <p:tgtEl>
                                          <p:spTgt spid="68"/>
                                        </p:tgtEl>
                                        <p:attrNameLst>
                                          <p:attrName>ppt_x</p:attrName>
                                        </p:attrNameLst>
                                      </p:cBhvr>
                                      <p:tavLst>
                                        <p:tav tm="0">
                                          <p:val>
                                            <p:strVal val="0-#ppt_w/2"/>
                                          </p:val>
                                        </p:tav>
                                        <p:tav tm="100000">
                                          <p:val>
                                            <p:strVal val="#ppt_x"/>
                                          </p:val>
                                        </p:tav>
                                      </p:tavLst>
                                    </p:anim>
                                    <p:anim calcmode="lin" valueType="num">
                                      <p:cBhvr additive="base">
                                        <p:cTn id="9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4"/>
                                        </p:tgtEl>
                                        <p:attrNameLst>
                                          <p:attrName>style.visibility</p:attrName>
                                        </p:attrNameLst>
                                      </p:cBhvr>
                                      <p:to>
                                        <p:strVal val="visible"/>
                                      </p:to>
                                    </p:set>
                                    <p:anim calcmode="lin" valueType="num">
                                      <p:cBhvr additive="base">
                                        <p:cTn id="103" dur="500" fill="hold"/>
                                        <p:tgtEl>
                                          <p:spTgt spid="84"/>
                                        </p:tgtEl>
                                        <p:attrNameLst>
                                          <p:attrName>ppt_x</p:attrName>
                                        </p:attrNameLst>
                                      </p:cBhvr>
                                      <p:tavLst>
                                        <p:tav tm="0">
                                          <p:val>
                                            <p:strVal val="0-#ppt_w/2"/>
                                          </p:val>
                                        </p:tav>
                                        <p:tav tm="100000">
                                          <p:val>
                                            <p:strVal val="#ppt_x"/>
                                          </p:val>
                                        </p:tav>
                                      </p:tavLst>
                                    </p:anim>
                                    <p:anim calcmode="lin" valueType="num">
                                      <p:cBhvr additive="base">
                                        <p:cTn id="104"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additive="base">
                                        <p:cTn id="109" dur="500" fill="hold"/>
                                        <p:tgtEl>
                                          <p:spTgt spid="52"/>
                                        </p:tgtEl>
                                        <p:attrNameLst>
                                          <p:attrName>ppt_x</p:attrName>
                                        </p:attrNameLst>
                                      </p:cBhvr>
                                      <p:tavLst>
                                        <p:tav tm="0">
                                          <p:val>
                                            <p:strVal val="1+#ppt_w/2"/>
                                          </p:val>
                                        </p:tav>
                                        <p:tav tm="100000">
                                          <p:val>
                                            <p:strVal val="#ppt_x"/>
                                          </p:val>
                                        </p:tav>
                                      </p:tavLst>
                                    </p:anim>
                                    <p:anim calcmode="lin" valueType="num">
                                      <p:cBhvr additive="base">
                                        <p:cTn id="11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500" fill="hold"/>
                                        <p:tgtEl>
                                          <p:spTgt spid="70"/>
                                        </p:tgtEl>
                                        <p:attrNameLst>
                                          <p:attrName>ppt_x</p:attrName>
                                        </p:attrNameLst>
                                      </p:cBhvr>
                                      <p:tavLst>
                                        <p:tav tm="0">
                                          <p:val>
                                            <p:strVal val="0-#ppt_w/2"/>
                                          </p:val>
                                        </p:tav>
                                        <p:tav tm="100000">
                                          <p:val>
                                            <p:strVal val="#ppt_x"/>
                                          </p:val>
                                        </p:tav>
                                      </p:tavLst>
                                    </p:anim>
                                    <p:anim calcmode="lin" valueType="num">
                                      <p:cBhvr additive="base">
                                        <p:cTn id="122"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anim calcmode="lin" valueType="num">
                                      <p:cBhvr additive="base">
                                        <p:cTn id="127" dur="500" fill="hold"/>
                                        <p:tgtEl>
                                          <p:spTgt spid="85"/>
                                        </p:tgtEl>
                                        <p:attrNameLst>
                                          <p:attrName>ppt_x</p:attrName>
                                        </p:attrNameLst>
                                      </p:cBhvr>
                                      <p:tavLst>
                                        <p:tav tm="0">
                                          <p:val>
                                            <p:strVal val="0-#ppt_w/2"/>
                                          </p:val>
                                        </p:tav>
                                        <p:tav tm="100000">
                                          <p:val>
                                            <p:strVal val="#ppt_x"/>
                                          </p:val>
                                        </p:tav>
                                      </p:tavLst>
                                    </p:anim>
                                    <p:anim calcmode="lin" valueType="num">
                                      <p:cBhvr additive="base">
                                        <p:cTn id="128"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71"/>
                                        </p:tgtEl>
                                        <p:attrNameLst>
                                          <p:attrName>style.visibility</p:attrName>
                                        </p:attrNameLst>
                                      </p:cBhvr>
                                      <p:to>
                                        <p:strVal val="visible"/>
                                      </p:to>
                                    </p:set>
                                    <p:anim calcmode="lin" valueType="num">
                                      <p:cBhvr additive="base">
                                        <p:cTn id="133" dur="500" fill="hold"/>
                                        <p:tgtEl>
                                          <p:spTgt spid="71"/>
                                        </p:tgtEl>
                                        <p:attrNameLst>
                                          <p:attrName>ppt_x</p:attrName>
                                        </p:attrNameLst>
                                      </p:cBhvr>
                                      <p:tavLst>
                                        <p:tav tm="0">
                                          <p:val>
                                            <p:strVal val="0-#ppt_w/2"/>
                                          </p:val>
                                        </p:tav>
                                        <p:tav tm="100000">
                                          <p:val>
                                            <p:strVal val="#ppt_x"/>
                                          </p:val>
                                        </p:tav>
                                      </p:tavLst>
                                    </p:anim>
                                    <p:anim calcmode="lin" valueType="num">
                                      <p:cBhvr additive="base">
                                        <p:cTn id="13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86"/>
                                        </p:tgtEl>
                                        <p:attrNameLst>
                                          <p:attrName>style.visibility</p:attrName>
                                        </p:attrNameLst>
                                      </p:cBhvr>
                                      <p:to>
                                        <p:strVal val="visible"/>
                                      </p:to>
                                    </p:set>
                                    <p:anim calcmode="lin" valueType="num">
                                      <p:cBhvr additive="base">
                                        <p:cTn id="139" dur="500" fill="hold"/>
                                        <p:tgtEl>
                                          <p:spTgt spid="86"/>
                                        </p:tgtEl>
                                        <p:attrNameLst>
                                          <p:attrName>ppt_x</p:attrName>
                                        </p:attrNameLst>
                                      </p:cBhvr>
                                      <p:tavLst>
                                        <p:tav tm="0">
                                          <p:val>
                                            <p:strVal val="0-#ppt_w/2"/>
                                          </p:val>
                                        </p:tav>
                                        <p:tav tm="100000">
                                          <p:val>
                                            <p:strVal val="#ppt_x"/>
                                          </p:val>
                                        </p:tav>
                                      </p:tavLst>
                                    </p:anim>
                                    <p:anim calcmode="lin" valueType="num">
                                      <p:cBhvr additive="base">
                                        <p:cTn id="140"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72"/>
                                        </p:tgtEl>
                                        <p:attrNameLst>
                                          <p:attrName>style.visibility</p:attrName>
                                        </p:attrNameLst>
                                      </p:cBhvr>
                                      <p:to>
                                        <p:strVal val="visible"/>
                                      </p:to>
                                    </p:set>
                                    <p:anim calcmode="lin" valueType="num">
                                      <p:cBhvr additive="base">
                                        <p:cTn id="145" dur="500" fill="hold"/>
                                        <p:tgtEl>
                                          <p:spTgt spid="72"/>
                                        </p:tgtEl>
                                        <p:attrNameLst>
                                          <p:attrName>ppt_x</p:attrName>
                                        </p:attrNameLst>
                                      </p:cBhvr>
                                      <p:tavLst>
                                        <p:tav tm="0">
                                          <p:val>
                                            <p:strVal val="0-#ppt_w/2"/>
                                          </p:val>
                                        </p:tav>
                                        <p:tav tm="100000">
                                          <p:val>
                                            <p:strVal val="#ppt_x"/>
                                          </p:val>
                                        </p:tav>
                                      </p:tavLst>
                                    </p:anim>
                                    <p:anim calcmode="lin" valueType="num">
                                      <p:cBhvr additive="base">
                                        <p:cTn id="146"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grpId="0" nodeType="clickEffect">
                                  <p:stCondLst>
                                    <p:cond delay="0"/>
                                  </p:stCondLst>
                                  <p:childTnLst>
                                    <p:set>
                                      <p:cBhvr>
                                        <p:cTn id="150" dur="1" fill="hold">
                                          <p:stCondLst>
                                            <p:cond delay="0"/>
                                          </p:stCondLst>
                                        </p:cTn>
                                        <p:tgtEl>
                                          <p:spTgt spid="87"/>
                                        </p:tgtEl>
                                        <p:attrNameLst>
                                          <p:attrName>style.visibility</p:attrName>
                                        </p:attrNameLst>
                                      </p:cBhvr>
                                      <p:to>
                                        <p:strVal val="visible"/>
                                      </p:to>
                                    </p:set>
                                    <p:anim calcmode="lin" valueType="num">
                                      <p:cBhvr additive="base">
                                        <p:cTn id="151" dur="500" fill="hold"/>
                                        <p:tgtEl>
                                          <p:spTgt spid="87"/>
                                        </p:tgtEl>
                                        <p:attrNameLst>
                                          <p:attrName>ppt_x</p:attrName>
                                        </p:attrNameLst>
                                      </p:cBhvr>
                                      <p:tavLst>
                                        <p:tav tm="0">
                                          <p:val>
                                            <p:strVal val="0-#ppt_w/2"/>
                                          </p:val>
                                        </p:tav>
                                        <p:tav tm="100000">
                                          <p:val>
                                            <p:strVal val="#ppt_x"/>
                                          </p:val>
                                        </p:tav>
                                      </p:tavLst>
                                    </p:anim>
                                    <p:anim calcmode="lin" valueType="num">
                                      <p:cBhvr additive="base">
                                        <p:cTn id="152"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500" fill="hold"/>
                                        <p:tgtEl>
                                          <p:spTgt spid="51"/>
                                        </p:tgtEl>
                                        <p:attrNameLst>
                                          <p:attrName>ppt_x</p:attrName>
                                        </p:attrNameLst>
                                      </p:cBhvr>
                                      <p:tavLst>
                                        <p:tav tm="0">
                                          <p:val>
                                            <p:strVal val="1+#ppt_w/2"/>
                                          </p:val>
                                        </p:tav>
                                        <p:tav tm="100000">
                                          <p:val>
                                            <p:strVal val="#ppt_x"/>
                                          </p:val>
                                        </p:tav>
                                      </p:tavLst>
                                    </p:anim>
                                    <p:anim calcmode="lin" valueType="num">
                                      <p:cBhvr additive="base">
                                        <p:cTn id="15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nodeType="click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8" fill="hold" nodeType="clickEffect">
                                  <p:stCondLst>
                                    <p:cond delay="0"/>
                                  </p:stCondLst>
                                  <p:childTnLst>
                                    <p:set>
                                      <p:cBhvr>
                                        <p:cTn id="168" dur="1" fill="hold">
                                          <p:stCondLst>
                                            <p:cond delay="0"/>
                                          </p:stCondLst>
                                        </p:cTn>
                                        <p:tgtEl>
                                          <p:spTgt spid="74"/>
                                        </p:tgtEl>
                                        <p:attrNameLst>
                                          <p:attrName>style.visibility</p:attrName>
                                        </p:attrNameLst>
                                      </p:cBhvr>
                                      <p:to>
                                        <p:strVal val="visible"/>
                                      </p:to>
                                    </p:set>
                                    <p:anim calcmode="lin" valueType="num">
                                      <p:cBhvr additive="base">
                                        <p:cTn id="169" dur="500" fill="hold"/>
                                        <p:tgtEl>
                                          <p:spTgt spid="74"/>
                                        </p:tgtEl>
                                        <p:attrNameLst>
                                          <p:attrName>ppt_x</p:attrName>
                                        </p:attrNameLst>
                                      </p:cBhvr>
                                      <p:tavLst>
                                        <p:tav tm="0">
                                          <p:val>
                                            <p:strVal val="0-#ppt_w/2"/>
                                          </p:val>
                                        </p:tav>
                                        <p:tav tm="100000">
                                          <p:val>
                                            <p:strVal val="#ppt_x"/>
                                          </p:val>
                                        </p:tav>
                                      </p:tavLst>
                                    </p:anim>
                                    <p:anim calcmode="lin" valueType="num">
                                      <p:cBhvr additive="base">
                                        <p:cTn id="170"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grpId="0" nodeType="clickEffect">
                                  <p:stCondLst>
                                    <p:cond delay="0"/>
                                  </p:stCondLst>
                                  <p:childTnLst>
                                    <p:set>
                                      <p:cBhvr>
                                        <p:cTn id="174" dur="1" fill="hold">
                                          <p:stCondLst>
                                            <p:cond delay="0"/>
                                          </p:stCondLst>
                                        </p:cTn>
                                        <p:tgtEl>
                                          <p:spTgt spid="88"/>
                                        </p:tgtEl>
                                        <p:attrNameLst>
                                          <p:attrName>style.visibility</p:attrName>
                                        </p:attrNameLst>
                                      </p:cBhvr>
                                      <p:to>
                                        <p:strVal val="visible"/>
                                      </p:to>
                                    </p:set>
                                    <p:anim calcmode="lin" valueType="num">
                                      <p:cBhvr additive="base">
                                        <p:cTn id="175" dur="500" fill="hold"/>
                                        <p:tgtEl>
                                          <p:spTgt spid="88"/>
                                        </p:tgtEl>
                                        <p:attrNameLst>
                                          <p:attrName>ppt_x</p:attrName>
                                        </p:attrNameLst>
                                      </p:cBhvr>
                                      <p:tavLst>
                                        <p:tav tm="0">
                                          <p:val>
                                            <p:strVal val="0-#ppt_w/2"/>
                                          </p:val>
                                        </p:tav>
                                        <p:tav tm="100000">
                                          <p:val>
                                            <p:strVal val="#ppt_x"/>
                                          </p:val>
                                        </p:tav>
                                      </p:tavLst>
                                    </p:anim>
                                    <p:anim calcmode="lin" valueType="num">
                                      <p:cBhvr additive="base">
                                        <p:cTn id="176"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nodeType="click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500" fill="hold"/>
                                        <p:tgtEl>
                                          <p:spTgt spid="75"/>
                                        </p:tgtEl>
                                        <p:attrNameLst>
                                          <p:attrName>ppt_x</p:attrName>
                                        </p:attrNameLst>
                                      </p:cBhvr>
                                      <p:tavLst>
                                        <p:tav tm="0">
                                          <p:val>
                                            <p:strVal val="0-#ppt_w/2"/>
                                          </p:val>
                                        </p:tav>
                                        <p:tav tm="100000">
                                          <p:val>
                                            <p:strVal val="#ppt_x"/>
                                          </p:val>
                                        </p:tav>
                                      </p:tavLst>
                                    </p:anim>
                                    <p:anim calcmode="lin" valueType="num">
                                      <p:cBhvr additive="base">
                                        <p:cTn id="182"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89"/>
                                        </p:tgtEl>
                                        <p:attrNameLst>
                                          <p:attrName>style.visibility</p:attrName>
                                        </p:attrNameLst>
                                      </p:cBhvr>
                                      <p:to>
                                        <p:strVal val="visible"/>
                                      </p:to>
                                    </p:set>
                                    <p:anim calcmode="lin" valueType="num">
                                      <p:cBhvr additive="base">
                                        <p:cTn id="187" dur="500" fill="hold"/>
                                        <p:tgtEl>
                                          <p:spTgt spid="89"/>
                                        </p:tgtEl>
                                        <p:attrNameLst>
                                          <p:attrName>ppt_x</p:attrName>
                                        </p:attrNameLst>
                                      </p:cBhvr>
                                      <p:tavLst>
                                        <p:tav tm="0">
                                          <p:val>
                                            <p:strVal val="0-#ppt_w/2"/>
                                          </p:val>
                                        </p:tav>
                                        <p:tav tm="100000">
                                          <p:val>
                                            <p:strVal val="#ppt_x"/>
                                          </p:val>
                                        </p:tav>
                                      </p:tavLst>
                                    </p:anim>
                                    <p:anim calcmode="lin" valueType="num">
                                      <p:cBhvr additive="base">
                                        <p:cTn id="18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8" fill="hold" nodeType="clickEffect">
                                  <p:stCondLst>
                                    <p:cond delay="0"/>
                                  </p:stCondLst>
                                  <p:childTnLst>
                                    <p:set>
                                      <p:cBhvr>
                                        <p:cTn id="192" dur="1" fill="hold">
                                          <p:stCondLst>
                                            <p:cond delay="0"/>
                                          </p:stCondLst>
                                        </p:cTn>
                                        <p:tgtEl>
                                          <p:spTgt spid="76"/>
                                        </p:tgtEl>
                                        <p:attrNameLst>
                                          <p:attrName>style.visibility</p:attrName>
                                        </p:attrNameLst>
                                      </p:cBhvr>
                                      <p:to>
                                        <p:strVal val="visible"/>
                                      </p:to>
                                    </p:set>
                                    <p:anim calcmode="lin" valueType="num">
                                      <p:cBhvr additive="base">
                                        <p:cTn id="193" dur="500" fill="hold"/>
                                        <p:tgtEl>
                                          <p:spTgt spid="76"/>
                                        </p:tgtEl>
                                        <p:attrNameLst>
                                          <p:attrName>ppt_x</p:attrName>
                                        </p:attrNameLst>
                                      </p:cBhvr>
                                      <p:tavLst>
                                        <p:tav tm="0">
                                          <p:val>
                                            <p:strVal val="0-#ppt_w/2"/>
                                          </p:val>
                                        </p:tav>
                                        <p:tav tm="100000">
                                          <p:val>
                                            <p:strVal val="#ppt_x"/>
                                          </p:val>
                                        </p:tav>
                                      </p:tavLst>
                                    </p:anim>
                                    <p:anim calcmode="lin" valueType="num">
                                      <p:cBhvr additive="base">
                                        <p:cTn id="194"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8" fill="hold" grpId="0" nodeType="clickEffect">
                                  <p:stCondLst>
                                    <p:cond delay="0"/>
                                  </p:stCondLst>
                                  <p:childTnLst>
                                    <p:set>
                                      <p:cBhvr>
                                        <p:cTn id="198" dur="1" fill="hold">
                                          <p:stCondLst>
                                            <p:cond delay="0"/>
                                          </p:stCondLst>
                                        </p:cTn>
                                        <p:tgtEl>
                                          <p:spTgt spid="92"/>
                                        </p:tgtEl>
                                        <p:attrNameLst>
                                          <p:attrName>style.visibility</p:attrName>
                                        </p:attrNameLst>
                                      </p:cBhvr>
                                      <p:to>
                                        <p:strVal val="visible"/>
                                      </p:to>
                                    </p:set>
                                    <p:anim calcmode="lin" valueType="num">
                                      <p:cBhvr additive="base">
                                        <p:cTn id="199" dur="500" fill="hold"/>
                                        <p:tgtEl>
                                          <p:spTgt spid="92"/>
                                        </p:tgtEl>
                                        <p:attrNameLst>
                                          <p:attrName>ppt_x</p:attrName>
                                        </p:attrNameLst>
                                      </p:cBhvr>
                                      <p:tavLst>
                                        <p:tav tm="0">
                                          <p:val>
                                            <p:strVal val="0-#ppt_w/2"/>
                                          </p:val>
                                        </p:tav>
                                        <p:tav tm="100000">
                                          <p:val>
                                            <p:strVal val="#ppt_x"/>
                                          </p:val>
                                        </p:tav>
                                      </p:tavLst>
                                    </p:anim>
                                    <p:anim calcmode="lin" valueType="num">
                                      <p:cBhvr additive="base">
                                        <p:cTn id="200"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grpId="0" nodeType="clickEffect">
                                  <p:stCondLst>
                                    <p:cond delay="0"/>
                                  </p:stCondLst>
                                  <p:childTnLst>
                                    <p:set>
                                      <p:cBhvr>
                                        <p:cTn id="204" dur="1" fill="hold">
                                          <p:stCondLst>
                                            <p:cond delay="0"/>
                                          </p:stCondLst>
                                        </p:cTn>
                                        <p:tgtEl>
                                          <p:spTgt spid="43"/>
                                        </p:tgtEl>
                                        <p:attrNameLst>
                                          <p:attrName>style.visibility</p:attrName>
                                        </p:attrNameLst>
                                      </p:cBhvr>
                                      <p:to>
                                        <p:strVal val="visible"/>
                                      </p:to>
                                    </p:set>
                                    <p:anim calcmode="lin" valueType="num">
                                      <p:cBhvr additive="base">
                                        <p:cTn id="205" dur="500" fill="hold"/>
                                        <p:tgtEl>
                                          <p:spTgt spid="43"/>
                                        </p:tgtEl>
                                        <p:attrNameLst>
                                          <p:attrName>ppt_x</p:attrName>
                                        </p:attrNameLst>
                                      </p:cBhvr>
                                      <p:tavLst>
                                        <p:tav tm="0">
                                          <p:val>
                                            <p:strVal val="0-#ppt_w/2"/>
                                          </p:val>
                                        </p:tav>
                                        <p:tav tm="100000">
                                          <p:val>
                                            <p:strVal val="#ppt_x"/>
                                          </p:val>
                                        </p:tav>
                                      </p:tavLst>
                                    </p:anim>
                                    <p:anim calcmode="lin" valueType="num">
                                      <p:cBhvr additive="base">
                                        <p:cTn id="20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42"/>
                                        </p:tgtEl>
                                        <p:attrNameLst>
                                          <p:attrName>style.visibility</p:attrName>
                                        </p:attrNameLst>
                                      </p:cBhvr>
                                      <p:to>
                                        <p:strVal val="visible"/>
                                      </p:to>
                                    </p:set>
                                    <p:anim calcmode="lin" valueType="num">
                                      <p:cBhvr additive="base">
                                        <p:cTn id="211" dur="500" fill="hold"/>
                                        <p:tgtEl>
                                          <p:spTgt spid="42"/>
                                        </p:tgtEl>
                                        <p:attrNameLst>
                                          <p:attrName>ppt_x</p:attrName>
                                        </p:attrNameLst>
                                      </p:cBhvr>
                                      <p:tavLst>
                                        <p:tav tm="0">
                                          <p:val>
                                            <p:strVal val="0-#ppt_w/2"/>
                                          </p:val>
                                        </p:tav>
                                        <p:tav tm="100000">
                                          <p:val>
                                            <p:strVal val="#ppt_x"/>
                                          </p:val>
                                        </p:tav>
                                      </p:tavLst>
                                    </p:anim>
                                    <p:anim calcmode="lin" valueType="num">
                                      <p:cBhvr additive="base">
                                        <p:cTn id="21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78" grpId="0"/>
      <p:bldP spid="79" grpId="0"/>
      <p:bldP spid="80" grpId="0"/>
      <p:bldP spid="82" grpId="0"/>
      <p:bldP spid="83" grpId="0"/>
      <p:bldP spid="84" grpId="0"/>
      <p:bldP spid="85" grpId="0"/>
      <p:bldP spid="86" grpId="0"/>
      <p:bldP spid="87" grpId="0"/>
      <p:bldP spid="88" grpId="0"/>
      <p:bldP spid="89" grpId="0"/>
      <p:bldP spid="92" grpId="0"/>
      <p:bldP spid="42" grpId="0" animBg="1"/>
      <p:bldP spid="43" grpId="0" animBg="1"/>
      <p:bldP spid="2"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 y="480909"/>
            <a:ext cx="10560698" cy="1293028"/>
          </a:xfrm>
        </p:spPr>
        <p:txBody>
          <a:bodyPr>
            <a:normAutofit/>
          </a:bodyPr>
          <a:lstStyle/>
          <a:p>
            <a:pPr algn="l"/>
            <a:r>
              <a:rPr lang="en-US" sz="3200" dirty="0"/>
              <a:t>Building on AREDP Successes and Leveraging on other programs while bringing in global lessons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4256205"/>
              </p:ext>
            </p:extLst>
          </p:nvPr>
        </p:nvGraphicFramePr>
        <p:xfrm>
          <a:off x="1103312" y="2052638"/>
          <a:ext cx="10380931"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7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8414F6AC-DF2A-4906-A546-914CAFBE8995}"/>
                                            </p:graphicEl>
                                          </p:spTgt>
                                        </p:tgtEl>
                                        <p:attrNameLst>
                                          <p:attrName>style.visibility</p:attrName>
                                        </p:attrNameLst>
                                      </p:cBhvr>
                                      <p:to>
                                        <p:strVal val="visible"/>
                                      </p:to>
                                    </p:set>
                                    <p:anim calcmode="lin" valueType="num">
                                      <p:cBhvr>
                                        <p:cTn id="7" dur="1000" fill="hold"/>
                                        <p:tgtEl>
                                          <p:spTgt spid="4">
                                            <p:graphicEl>
                                              <a:dgm id="{8414F6AC-DF2A-4906-A546-914CAFBE8995}"/>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8414F6AC-DF2A-4906-A546-914CAFBE8995}"/>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8414F6AC-DF2A-4906-A546-914CAFBE8995}"/>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8414F6AC-DF2A-4906-A546-914CAFBE899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9DE46B16-D640-4A0A-B777-22B1F24C6CDA}"/>
                                            </p:graphicEl>
                                          </p:spTgt>
                                        </p:tgtEl>
                                        <p:attrNameLst>
                                          <p:attrName>style.visibility</p:attrName>
                                        </p:attrNameLst>
                                      </p:cBhvr>
                                      <p:to>
                                        <p:strVal val="visible"/>
                                      </p:to>
                                    </p:set>
                                    <p:anim calcmode="lin" valueType="num">
                                      <p:cBhvr>
                                        <p:cTn id="15" dur="1000" fill="hold"/>
                                        <p:tgtEl>
                                          <p:spTgt spid="4">
                                            <p:graphicEl>
                                              <a:dgm id="{9DE46B16-D640-4A0A-B777-22B1F24C6CDA}"/>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9DE46B16-D640-4A0A-B777-22B1F24C6CDA}"/>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9DE46B16-D640-4A0A-B777-22B1F24C6CDA}"/>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9DE46B16-D640-4A0A-B777-22B1F24C6CD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graphicEl>
                                              <a:dgm id="{3FF96694-1FEF-4BC2-A87A-BBC8C2A399E9}"/>
                                            </p:graphicEl>
                                          </p:spTgt>
                                        </p:tgtEl>
                                        <p:attrNameLst>
                                          <p:attrName>style.visibility</p:attrName>
                                        </p:attrNameLst>
                                      </p:cBhvr>
                                      <p:to>
                                        <p:strVal val="visible"/>
                                      </p:to>
                                    </p:set>
                                    <p:anim calcmode="lin" valueType="num">
                                      <p:cBhvr>
                                        <p:cTn id="23" dur="1000" fill="hold"/>
                                        <p:tgtEl>
                                          <p:spTgt spid="4">
                                            <p:graphicEl>
                                              <a:dgm id="{3FF96694-1FEF-4BC2-A87A-BBC8C2A399E9}"/>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3FF96694-1FEF-4BC2-A87A-BBC8C2A399E9}"/>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3FF96694-1FEF-4BC2-A87A-BBC8C2A399E9}"/>
                                            </p:graphicEl>
                                          </p:spTgt>
                                        </p:tgtEl>
                                        <p:attrNameLst>
                                          <p:attrName>style.rotation</p:attrName>
                                        </p:attrNameLst>
                                      </p:cBhvr>
                                      <p:tavLst>
                                        <p:tav tm="0">
                                          <p:val>
                                            <p:fltVal val="90"/>
                                          </p:val>
                                        </p:tav>
                                        <p:tav tm="100000">
                                          <p:val>
                                            <p:fltVal val="0"/>
                                          </p:val>
                                        </p:tav>
                                      </p:tavLst>
                                    </p:anim>
                                    <p:animEffect transition="in" filter="fade">
                                      <p:cBhvr>
                                        <p:cTn id="26" dur="1000"/>
                                        <p:tgtEl>
                                          <p:spTgt spid="4">
                                            <p:graphicEl>
                                              <a:dgm id="{3FF96694-1FEF-4BC2-A87A-BBC8C2A399E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graphicEl>
                                              <a:dgm id="{4E2B17E6-496D-44C2-9153-724F3BD41C38}"/>
                                            </p:graphicEl>
                                          </p:spTgt>
                                        </p:tgtEl>
                                        <p:attrNameLst>
                                          <p:attrName>style.visibility</p:attrName>
                                        </p:attrNameLst>
                                      </p:cBhvr>
                                      <p:to>
                                        <p:strVal val="visible"/>
                                      </p:to>
                                    </p:set>
                                    <p:anim calcmode="lin" valueType="num">
                                      <p:cBhvr>
                                        <p:cTn id="31" dur="1000" fill="hold"/>
                                        <p:tgtEl>
                                          <p:spTgt spid="4">
                                            <p:graphicEl>
                                              <a:dgm id="{4E2B17E6-496D-44C2-9153-724F3BD41C38}"/>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4E2B17E6-496D-44C2-9153-724F3BD41C38}"/>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4E2B17E6-496D-44C2-9153-724F3BD41C38}"/>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4E2B17E6-496D-44C2-9153-724F3BD41C3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4420E0FB-7C35-4230-8EB7-FB1CAA4A7ECE}"/>
                                            </p:graphicEl>
                                          </p:spTgt>
                                        </p:tgtEl>
                                        <p:attrNameLst>
                                          <p:attrName>style.visibility</p:attrName>
                                        </p:attrNameLst>
                                      </p:cBhvr>
                                      <p:to>
                                        <p:strVal val="visible"/>
                                      </p:to>
                                    </p:set>
                                    <p:anim calcmode="lin" valueType="num">
                                      <p:cBhvr>
                                        <p:cTn id="39" dur="1000" fill="hold"/>
                                        <p:tgtEl>
                                          <p:spTgt spid="4">
                                            <p:graphicEl>
                                              <a:dgm id="{4420E0FB-7C35-4230-8EB7-FB1CAA4A7ECE}"/>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4420E0FB-7C35-4230-8EB7-FB1CAA4A7ECE}"/>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4420E0FB-7C35-4230-8EB7-FB1CAA4A7ECE}"/>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4420E0FB-7C35-4230-8EB7-FB1CAA4A7E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577"/>
          <a:stretch/>
        </p:blipFill>
        <p:spPr>
          <a:xfrm>
            <a:off x="952500" y="38882"/>
            <a:ext cx="10287000" cy="6475535"/>
          </a:xfrm>
          <a:prstGeom prst="rect">
            <a:avLst/>
          </a:prstGeom>
        </p:spPr>
      </p:pic>
      <p:sp>
        <p:nvSpPr>
          <p:cNvPr id="9" name="Rectangle 8"/>
          <p:cNvSpPr/>
          <p:nvPr/>
        </p:nvSpPr>
        <p:spPr>
          <a:xfrm>
            <a:off x="952500" y="5541818"/>
            <a:ext cx="10287000" cy="1316183"/>
          </a:xfrm>
          <a:prstGeom prst="rect">
            <a:avLst/>
          </a:prstGeom>
          <a:solidFill>
            <a:srgbClr val="0447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4298" tIns="47149" rIns="94298" bIns="47149"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56"/>
          </a:p>
        </p:txBody>
      </p:sp>
      <p:sp>
        <p:nvSpPr>
          <p:cNvPr id="10" name="Subtitle 2"/>
          <p:cNvSpPr txBox="1">
            <a:spLocks/>
          </p:cNvSpPr>
          <p:nvPr/>
        </p:nvSpPr>
        <p:spPr>
          <a:xfrm>
            <a:off x="1091045" y="5262839"/>
            <a:ext cx="10287000" cy="1118637"/>
          </a:xfrm>
          <a:prstGeom prst="rect">
            <a:avLst/>
          </a:prstGeom>
        </p:spPr>
        <p:txBody>
          <a:bodyPr vert="horz" lIns="85725" tIns="42863" rIns="85725" bIns="42863"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0" b="1" dirty="0">
                <a:solidFill>
                  <a:schemeClr val="bg1"/>
                </a:solidFill>
              </a:rPr>
              <a:t>Thank You!</a:t>
            </a:r>
          </a:p>
        </p:txBody>
      </p:sp>
      <p:sp>
        <p:nvSpPr>
          <p:cNvPr id="11" name="TextBox 1"/>
          <p:cNvSpPr txBox="1"/>
          <p:nvPr/>
        </p:nvSpPr>
        <p:spPr>
          <a:xfrm>
            <a:off x="952500" y="6250905"/>
            <a:ext cx="10287000" cy="4385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50" b="1" i="1" dirty="0">
                <a:solidFill>
                  <a:srgbClr val="FFC000"/>
                </a:solidFill>
              </a:rPr>
              <a:t>“Together Towards A Competitive Afghanistan”</a:t>
            </a:r>
          </a:p>
        </p:txBody>
      </p:sp>
    </p:spTree>
    <p:extLst>
      <p:ext uri="{BB962C8B-B14F-4D97-AF65-F5344CB8AC3E}">
        <p14:creationId xmlns:p14="http://schemas.microsoft.com/office/powerpoint/2010/main" val="399609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E643-1BD2-43A2-94AA-A380BE3956F5}"/>
              </a:ext>
            </a:extLst>
          </p:cNvPr>
          <p:cNvSpPr>
            <a:spLocks noGrp="1"/>
          </p:cNvSpPr>
          <p:nvPr>
            <p:ph type="title"/>
          </p:nvPr>
        </p:nvSpPr>
        <p:spPr>
          <a:xfrm>
            <a:off x="408373" y="365125"/>
            <a:ext cx="10945427" cy="777875"/>
          </a:xfrm>
        </p:spPr>
        <p:txBody>
          <a:bodyPr>
            <a:normAutofit/>
          </a:bodyPr>
          <a:lstStyle/>
          <a:p>
            <a:pPr algn="ctr"/>
            <a:r>
              <a:rPr lang="en-US" b="1" dirty="0"/>
              <a:t> Overview of the Afghanistan Context</a:t>
            </a:r>
          </a:p>
        </p:txBody>
      </p:sp>
      <p:sp>
        <p:nvSpPr>
          <p:cNvPr id="3" name="Content Placeholder 2">
            <a:extLst>
              <a:ext uri="{FF2B5EF4-FFF2-40B4-BE49-F238E27FC236}">
                <a16:creationId xmlns:a16="http://schemas.microsoft.com/office/drawing/2014/main" id="{0207B44C-CD1B-442C-B683-B24B321DB040}"/>
              </a:ext>
            </a:extLst>
          </p:cNvPr>
          <p:cNvSpPr>
            <a:spLocks noGrp="1"/>
          </p:cNvSpPr>
          <p:nvPr>
            <p:ph idx="1"/>
          </p:nvPr>
        </p:nvSpPr>
        <p:spPr>
          <a:xfrm>
            <a:off x="338328" y="1212396"/>
            <a:ext cx="10652760" cy="5036003"/>
          </a:xfrm>
        </p:spPr>
        <p:txBody>
          <a:bodyPr>
            <a:noAutofit/>
          </a:bodyPr>
          <a:lstStyle/>
          <a:p>
            <a:r>
              <a:rPr lang="en-US" sz="2400" b="1" dirty="0"/>
              <a:t>Afghanistan faces tremendous development challenges:</a:t>
            </a:r>
          </a:p>
          <a:p>
            <a:pPr marL="800100" lvl="1" indent="-342900">
              <a:buFont typeface="+mj-lt"/>
              <a:buAutoNum type="alphaUcPeriod"/>
            </a:pPr>
            <a:r>
              <a:rPr lang="en-US" sz="2000" dirty="0"/>
              <a:t>GDP per-capita is among the lowest in the world, </a:t>
            </a:r>
          </a:p>
          <a:p>
            <a:pPr marL="800100" lvl="1" indent="-342900">
              <a:buFont typeface="+mj-lt"/>
              <a:buAutoNum type="alphaUcPeriod"/>
            </a:pPr>
            <a:r>
              <a:rPr lang="en-US" sz="2000" dirty="0"/>
              <a:t>poverty is deep and widespread, and social indicators are still at very low levels. </a:t>
            </a:r>
          </a:p>
          <a:p>
            <a:pPr marL="800100" lvl="1" indent="-342900">
              <a:buFont typeface="+mj-lt"/>
              <a:buAutoNum type="alphaUcPeriod"/>
            </a:pPr>
            <a:r>
              <a:rPr lang="en-US" sz="2000" dirty="0"/>
              <a:t>Afghanistan also has substantial vulnerability to poverty with very high prevalence of economic shocks and nearly half of the population falling twice the poverty line. </a:t>
            </a:r>
          </a:p>
          <a:p>
            <a:pPr marL="800100" lvl="1" indent="-342900">
              <a:buFont typeface="+mj-lt"/>
              <a:buAutoNum type="alphaUcPeriod"/>
            </a:pPr>
            <a:r>
              <a:rPr lang="en-US" sz="2000" dirty="0"/>
              <a:t>Declining foreign aid, weak private sector growth, low human capital, </a:t>
            </a:r>
          </a:p>
          <a:p>
            <a:pPr marL="800100" lvl="1" indent="-342900">
              <a:buFont typeface="+mj-lt"/>
              <a:buAutoNum type="alphaUcPeriod"/>
            </a:pPr>
            <a:r>
              <a:rPr lang="en-US" sz="2000" dirty="0"/>
              <a:t>And (in the case of women) social constraints renders high shares of the adult population unemployed, vulnerably employed, and (in the case of women) out of the labor force.</a:t>
            </a:r>
          </a:p>
          <a:p>
            <a:pPr marL="800100" lvl="1" indent="-342900">
              <a:buFont typeface="+mj-lt"/>
              <a:buAutoNum type="alphaUcPeriod"/>
            </a:pPr>
            <a:r>
              <a:rPr lang="en-GB" sz="2000" dirty="0"/>
              <a:t>Afghan women suffer discrimination that is multi-faceted, inter-related and self-reinforcing</a:t>
            </a:r>
          </a:p>
          <a:p>
            <a:pPr marL="800100" lvl="1" indent="-342900">
              <a:buFont typeface="+mj-lt"/>
              <a:buAutoNum type="alphaUcPeriod"/>
            </a:pPr>
            <a:r>
              <a:rPr lang="en-US" sz="2000" dirty="0"/>
              <a:t>Lack of conducive environment for women entrepreneurship, despite huge potential  within Afghan women.</a:t>
            </a:r>
          </a:p>
        </p:txBody>
      </p:sp>
      <p:sp>
        <p:nvSpPr>
          <p:cNvPr id="4" name="Slide Number Placeholder 3">
            <a:extLst>
              <a:ext uri="{FF2B5EF4-FFF2-40B4-BE49-F238E27FC236}">
                <a16:creationId xmlns:a16="http://schemas.microsoft.com/office/drawing/2014/main" id="{0E93B378-1D1A-42F4-81A9-6FDF7B241D40}"/>
              </a:ext>
            </a:extLst>
          </p:cNvPr>
          <p:cNvSpPr>
            <a:spLocks noGrp="1"/>
          </p:cNvSpPr>
          <p:nvPr>
            <p:ph type="sldNum" sz="quarter" idx="12"/>
          </p:nvPr>
        </p:nvSpPr>
        <p:spPr/>
        <p:txBody>
          <a:bodyPr/>
          <a:lstStyle/>
          <a:p>
            <a:fld id="{AF68CB4D-8637-465B-9BD0-1D6F372CE303}" type="slidenum">
              <a:rPr lang="en-US" smtClean="0"/>
              <a:t>2</a:t>
            </a:fld>
            <a:endParaRPr lang="en-US" dirty="0"/>
          </a:p>
        </p:txBody>
      </p:sp>
    </p:spTree>
    <p:extLst>
      <p:ext uri="{BB962C8B-B14F-4D97-AF65-F5344CB8AC3E}">
        <p14:creationId xmlns:p14="http://schemas.microsoft.com/office/powerpoint/2010/main" val="346231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0694"/>
            <a:ext cx="9404723" cy="909738"/>
          </a:xfrm>
        </p:spPr>
        <p:txBody>
          <a:bodyPr>
            <a:normAutofit/>
          </a:bodyPr>
          <a:lstStyle/>
          <a:p>
            <a:r>
              <a:rPr lang="en-US" dirty="0"/>
              <a:t>Route to WEE-RDP: AREDP in Brief</a:t>
            </a:r>
          </a:p>
        </p:txBody>
      </p:sp>
      <p:sp>
        <p:nvSpPr>
          <p:cNvPr id="3" name="Content Placeholder 2"/>
          <p:cNvSpPr>
            <a:spLocks noGrp="1"/>
          </p:cNvSpPr>
          <p:nvPr>
            <p:ph idx="1"/>
          </p:nvPr>
        </p:nvSpPr>
        <p:spPr>
          <a:xfrm>
            <a:off x="530352" y="1170432"/>
            <a:ext cx="10744200" cy="5077967"/>
          </a:xfrm>
        </p:spPr>
        <p:txBody>
          <a:bodyPr>
            <a:normAutofit/>
          </a:bodyPr>
          <a:lstStyle/>
          <a:p>
            <a:r>
              <a:rPr lang="en-US" sz="2000" b="1" dirty="0"/>
              <a:t>Afgh</a:t>
            </a:r>
            <a:r>
              <a:rPr lang="en-US" sz="2000" dirty="0"/>
              <a:t>anistan Rural Enterprise Development Program (AREDP), is one of the National Programs in Ministry of Rural Rehabilitation and Development (MRRD) to improve employment opportunities and income of rural men and women; and sustainability of targeted local enterprises.</a:t>
            </a:r>
          </a:p>
          <a:p>
            <a:r>
              <a:rPr lang="en-US" sz="2000" dirty="0"/>
              <a:t>AREDP started in 2010 to achieve the above objective by strengthening the private sector through integrated, value chain and community based enterprise development and by addressing credit and capital needs on all levels.</a:t>
            </a:r>
          </a:p>
          <a:p>
            <a:r>
              <a:rPr lang="en-US" sz="2000" b="1" dirty="0"/>
              <a:t>Only in 5 provinces, rural communities saved US$ over 5 million (54% by women) that helped to create 140,000 sustainable job opportunities. </a:t>
            </a:r>
          </a:p>
          <a:p>
            <a:r>
              <a:rPr lang="en-US" sz="2000" b="1" dirty="0"/>
              <a:t>Over 1,200 Enterprise Groups (micro SMEs) were established with US$ 11 million sales (65% women).</a:t>
            </a:r>
          </a:p>
          <a:p>
            <a:r>
              <a:rPr lang="en-US" sz="2000" b="1" dirty="0"/>
              <a:t>As whole, the program has changed communities attitude from being dependent to independent, particularly, it has socially and economically empowered women.   </a:t>
            </a:r>
          </a:p>
          <a:p>
            <a:endParaRPr lang="en-US" sz="2000" dirty="0"/>
          </a:p>
        </p:txBody>
      </p:sp>
    </p:spTree>
    <p:extLst>
      <p:ext uri="{BB962C8B-B14F-4D97-AF65-F5344CB8AC3E}">
        <p14:creationId xmlns:p14="http://schemas.microsoft.com/office/powerpoint/2010/main" val="26828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60694"/>
            <a:ext cx="9404723" cy="909738"/>
          </a:xfrm>
        </p:spPr>
        <p:txBody>
          <a:bodyPr>
            <a:normAutofit/>
          </a:bodyPr>
          <a:lstStyle/>
          <a:p>
            <a:r>
              <a:rPr lang="en-US" dirty="0"/>
              <a:t>Route to WEE-RDP: AREDP in Brief</a:t>
            </a:r>
          </a:p>
        </p:txBody>
      </p:sp>
      <p:sp>
        <p:nvSpPr>
          <p:cNvPr id="3" name="Content Placeholder 2"/>
          <p:cNvSpPr>
            <a:spLocks noGrp="1"/>
          </p:cNvSpPr>
          <p:nvPr>
            <p:ph idx="1"/>
          </p:nvPr>
        </p:nvSpPr>
        <p:spPr>
          <a:xfrm>
            <a:off x="502920" y="1435608"/>
            <a:ext cx="10744200" cy="5169407"/>
          </a:xfrm>
        </p:spPr>
        <p:txBody>
          <a:bodyPr>
            <a:normAutofit/>
          </a:bodyPr>
          <a:lstStyle/>
          <a:p>
            <a:pPr marL="0" indent="0">
              <a:buNone/>
            </a:pPr>
            <a:r>
              <a:rPr lang="en-US" sz="2000" b="1" dirty="0"/>
              <a:t>According to Afghanistan Micro Finance Association </a:t>
            </a:r>
            <a:r>
              <a:rPr lang="en-US" sz="2000" b="1" dirty="0" err="1"/>
              <a:t>MicroWiew</a:t>
            </a:r>
            <a:r>
              <a:rPr lang="en-US" sz="2000" b="1" dirty="0"/>
              <a:t> Report:</a:t>
            </a:r>
            <a:endParaRPr lang="en-US" sz="2000" dirty="0"/>
          </a:p>
          <a:p>
            <a:r>
              <a:rPr lang="en-US" sz="2000" dirty="0"/>
              <a:t>AREDP has 94% market share in microfinance sector (based on GLP), the leading share in the market.  </a:t>
            </a:r>
          </a:p>
          <a:p>
            <a:r>
              <a:rPr lang="en-US" sz="2000" dirty="0"/>
              <a:t>AREDP is the 2</a:t>
            </a:r>
            <a:r>
              <a:rPr lang="en-US" sz="2000" baseline="30000" dirty="0"/>
              <a:t>nd</a:t>
            </a:r>
            <a:r>
              <a:rPr lang="en-US" sz="2000" dirty="0"/>
              <a:t> most leading institution in CSPIs category; Number of Active borrowers, Gross loan portfolio and number of clients.</a:t>
            </a:r>
          </a:p>
          <a:p>
            <a:r>
              <a:rPr lang="en-US" sz="2000" dirty="0"/>
              <a:t>Out of the 12 institutions, AREDP is on 2</a:t>
            </a:r>
            <a:r>
              <a:rPr lang="en-US" sz="2000" baseline="30000" dirty="0"/>
              <a:t>nd</a:t>
            </a:r>
            <a:r>
              <a:rPr lang="en-US" sz="2000" dirty="0"/>
              <a:t> position regarding amount of savings,  4</a:t>
            </a:r>
            <a:r>
              <a:rPr lang="en-US" sz="2000" baseline="30000" dirty="0"/>
              <a:t>th</a:t>
            </a:r>
            <a:r>
              <a:rPr lang="en-US" sz="2000" dirty="0"/>
              <a:t> position regarding women borrowers percentage and 4</a:t>
            </a:r>
            <a:r>
              <a:rPr lang="en-US" sz="2000" baseline="30000" dirty="0"/>
              <a:t>th</a:t>
            </a:r>
            <a:r>
              <a:rPr lang="en-US" sz="2000" dirty="0"/>
              <a:t> position regarding women savers percentage.  </a:t>
            </a:r>
          </a:p>
          <a:p>
            <a:r>
              <a:rPr lang="en-US" sz="2000" dirty="0"/>
              <a:t>It shows that AREDP has a big stake in boosting the growth rate of loan portfolio and active borrowers.</a:t>
            </a:r>
          </a:p>
          <a:p>
            <a:r>
              <a:rPr lang="en-US" sz="2000" dirty="0"/>
              <a:t>AREDP has worked purely in Rural Areas and there is a significant increase in the number of active borrowers in rural areas after it started its operations, clearly boosting rural economy and entrepreneurship. </a:t>
            </a:r>
          </a:p>
          <a:p>
            <a:endParaRPr lang="en-US" sz="2000" b="1" dirty="0"/>
          </a:p>
          <a:p>
            <a:endParaRPr lang="en-US" sz="2000" dirty="0"/>
          </a:p>
        </p:txBody>
      </p:sp>
    </p:spTree>
    <p:extLst>
      <p:ext uri="{BB962C8B-B14F-4D97-AF65-F5344CB8AC3E}">
        <p14:creationId xmlns:p14="http://schemas.microsoft.com/office/powerpoint/2010/main" val="7661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10" y="166254"/>
            <a:ext cx="10131425" cy="729673"/>
          </a:xfrm>
        </p:spPr>
        <p:txBody>
          <a:bodyPr/>
          <a:lstStyle/>
          <a:p>
            <a:r>
              <a:rPr lang="en-US" dirty="0"/>
              <a:t>How AREDP is being Implemented</a:t>
            </a:r>
          </a:p>
        </p:txBody>
      </p:sp>
      <p:sp>
        <p:nvSpPr>
          <p:cNvPr id="3" name="Content Placeholder 2"/>
          <p:cNvSpPr>
            <a:spLocks noGrp="1"/>
          </p:cNvSpPr>
          <p:nvPr>
            <p:ph idx="1"/>
          </p:nvPr>
        </p:nvSpPr>
        <p:spPr>
          <a:xfrm>
            <a:off x="530443" y="937492"/>
            <a:ext cx="10719447" cy="5920508"/>
          </a:xfrm>
        </p:spPr>
        <p:txBody>
          <a:bodyPr>
            <a:normAutofit fontScale="92500" lnSpcReduction="10000"/>
          </a:bodyPr>
          <a:lstStyle/>
          <a:p>
            <a:pPr algn="just"/>
            <a:r>
              <a:rPr lang="en-US" dirty="0"/>
              <a:t>Robust community mobilization in view of the religious and cultural values to inject the new idea of saving and gaining, not taking and gaining. Never challenged religious values and community norms. </a:t>
            </a:r>
          </a:p>
          <a:p>
            <a:pPr algn="just"/>
            <a:r>
              <a:rPr lang="en-US" dirty="0"/>
              <a:t>Trust building with key community and influential members and mobilizing women through mobilizing men first, who later on serve as change agent. Never conducted gender awareness training for community, but inspired them through live examples.</a:t>
            </a:r>
          </a:p>
          <a:p>
            <a:pPr algn="just"/>
            <a:r>
              <a:rPr lang="en-US" dirty="0"/>
              <a:t>Community is at the driving seat from day one and has the ownership of the whole process. AREDP never made the decision on their behalf.</a:t>
            </a:r>
          </a:p>
          <a:p>
            <a:pPr algn="just"/>
            <a:r>
              <a:rPr lang="en-US" dirty="0"/>
              <a:t>Village facilitators from the same community.</a:t>
            </a:r>
          </a:p>
          <a:p>
            <a:pPr algn="just"/>
            <a:r>
              <a:rPr lang="en-US" dirty="0"/>
              <a:t>Business Service Providers, payment to field staff against deliverables, not time-based contracts.</a:t>
            </a:r>
          </a:p>
          <a:p>
            <a:pPr algn="just"/>
            <a:r>
              <a:rPr lang="en-US" dirty="0"/>
              <a:t>On capacity building for community and entrepreneurs, heavily depended on business know-how, exposure visits and practical trainings. </a:t>
            </a:r>
          </a:p>
          <a:p>
            <a:pPr algn="just"/>
            <a:r>
              <a:rPr lang="en-US" dirty="0"/>
              <a:t>Strong M&amp;E, MIS, continues data analysis and reviews of the performance.  Shared mistakes and learned from others.</a:t>
            </a:r>
          </a:p>
          <a:p>
            <a:pPr algn="just"/>
            <a:r>
              <a:rPr lang="en-US" dirty="0"/>
              <a:t>Converted limited qualified human resources in difficult bureaucratic procedures into strengths for enterprise development.</a:t>
            </a:r>
          </a:p>
          <a:p>
            <a:pPr algn="just"/>
            <a:r>
              <a:rPr lang="en-US" dirty="0"/>
              <a:t>With roots in the communities, it has helped to reach out to different target groups, improved employment opportunities, increased and generated incomes leading towards self reliance.</a:t>
            </a:r>
          </a:p>
          <a:p>
            <a:pPr algn="just"/>
            <a:r>
              <a:rPr lang="en-US" dirty="0">
                <a:cs typeface="Candara"/>
              </a:rPr>
              <a:t>Micro Enterprise Development well suits current Afghanistan context towards jobs creation, stability, peace and for returnees/IDP</a:t>
            </a:r>
            <a:endParaRPr lang="en-US" dirty="0"/>
          </a:p>
          <a:p>
            <a:pPr marL="0" indent="0" algn="just">
              <a:buNone/>
            </a:pPr>
            <a:endParaRPr lang="en-US" dirty="0"/>
          </a:p>
        </p:txBody>
      </p:sp>
    </p:spTree>
    <p:extLst>
      <p:ext uri="{BB962C8B-B14F-4D97-AF65-F5344CB8AC3E}">
        <p14:creationId xmlns:p14="http://schemas.microsoft.com/office/powerpoint/2010/main" val="277442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4157"/>
            <a:ext cx="527539" cy="1085608"/>
          </a:xfrm>
          <a:prstGeom prst="rect">
            <a:avLst/>
          </a:prstGeom>
          <a:solidFill>
            <a:srgbClr val="0447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8" tIns="47149" rIns="94298" bIns="47149" numCol="1" spcCol="0" rtlCol="0" fromWordArt="0" anchor="ctr" anchorCtr="0" forceAA="0" compatLnSpc="1">
            <a:prstTxWarp prst="textNoShape">
              <a:avLst/>
            </a:prstTxWarp>
            <a:noAutofit/>
          </a:bodyPr>
          <a:lstStyle/>
          <a:p>
            <a:pPr algn="ctr"/>
            <a:endParaRPr lang="en-US" sz="1856">
              <a:solidFill>
                <a:prstClr val="white"/>
              </a:solidFill>
            </a:endParaRPr>
          </a:p>
        </p:txBody>
      </p:sp>
      <p:sp>
        <p:nvSpPr>
          <p:cNvPr id="5" name="Rectangle 4"/>
          <p:cNvSpPr/>
          <p:nvPr/>
        </p:nvSpPr>
        <p:spPr>
          <a:xfrm>
            <a:off x="1480039" y="-4157"/>
            <a:ext cx="9759461" cy="1085608"/>
          </a:xfrm>
          <a:prstGeom prst="rect">
            <a:avLst/>
          </a:prstGeom>
          <a:solidFill>
            <a:srgbClr val="9FC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298" tIns="47149" rIns="94298" bIns="47149" numCol="1" spcCol="0" rtlCol="0" fromWordArt="0" anchor="ctr" anchorCtr="0" forceAA="0" compatLnSpc="1">
            <a:prstTxWarp prst="textNoShape">
              <a:avLst/>
            </a:prstTxWarp>
            <a:noAutofit/>
          </a:bodyPr>
          <a:lstStyle/>
          <a:p>
            <a:pPr algn="ctr"/>
            <a:endParaRPr lang="en-US" sz="1856">
              <a:solidFill>
                <a:prstClr val="white"/>
              </a:solidFill>
            </a:endParaRPr>
          </a:p>
        </p:txBody>
      </p:sp>
      <p:sp>
        <p:nvSpPr>
          <p:cNvPr id="6" name="Title 1"/>
          <p:cNvSpPr>
            <a:spLocks noGrp="1"/>
          </p:cNvSpPr>
          <p:nvPr>
            <p:ph type="title"/>
          </p:nvPr>
        </p:nvSpPr>
        <p:spPr>
          <a:xfrm>
            <a:off x="1659731" y="365126"/>
            <a:ext cx="8872538" cy="716325"/>
          </a:xfrm>
        </p:spPr>
        <p:txBody>
          <a:bodyPr>
            <a:normAutofit/>
          </a:bodyPr>
          <a:lstStyle/>
          <a:p>
            <a:r>
              <a:rPr lang="en-US" sz="3000" b="1" dirty="0"/>
              <a:t>AREDP: View from the Bridge:</a:t>
            </a:r>
          </a:p>
        </p:txBody>
      </p:sp>
      <p:sp>
        <p:nvSpPr>
          <p:cNvPr id="7" name="Content Placeholder 3"/>
          <p:cNvSpPr>
            <a:spLocks noGrp="1"/>
          </p:cNvSpPr>
          <p:nvPr>
            <p:ph idx="1"/>
          </p:nvPr>
        </p:nvSpPr>
        <p:spPr>
          <a:xfrm>
            <a:off x="107772" y="1081451"/>
            <a:ext cx="7955574" cy="5300204"/>
          </a:xfrm>
          <a:prstGeom prst="rect">
            <a:avLst/>
          </a:prstGeom>
        </p:spPr>
        <p:txBody>
          <a:bodyPr vert="horz" lIns="85725" tIns="42863" rIns="85725" bIns="42863" rtlCol="0">
            <a:noAutofit/>
          </a:bodyPr>
          <a:lstStyle/>
          <a:p>
            <a:pPr marL="0" indent="0">
              <a:buNone/>
            </a:pPr>
            <a:r>
              <a:rPr lang="en-US" sz="2063" dirty="0"/>
              <a:t>Program Budget:	 				 				  USD </a:t>
            </a:r>
            <a:r>
              <a:rPr lang="en-US" sz="1875" b="1" dirty="0"/>
              <a:t>43.9</a:t>
            </a:r>
            <a:r>
              <a:rPr lang="en-US" sz="2063" dirty="0"/>
              <a:t> Million</a:t>
            </a:r>
            <a:br>
              <a:rPr lang="en-US" sz="2063" dirty="0"/>
            </a:br>
            <a:r>
              <a:rPr lang="en-US" sz="2063" dirty="0"/>
              <a:t>Total Community contribution in form of Saving:	   USD 5 Million (12%)</a:t>
            </a:r>
          </a:p>
          <a:p>
            <a:pPr marL="0" indent="0">
              <a:spcBef>
                <a:spcPts val="0"/>
              </a:spcBef>
              <a:buNone/>
            </a:pPr>
            <a:endParaRPr lang="en-US" sz="2063" dirty="0"/>
          </a:p>
          <a:p>
            <a:r>
              <a:rPr lang="en-US" sz="2063" b="1" dirty="0"/>
              <a:t>P.S: </a:t>
            </a:r>
            <a:r>
              <a:rPr lang="en-US" sz="2063" dirty="0"/>
              <a:t>Community’s contribution in AREDP is very high, through very poor communities and it is very sustainable, without considering their own investment for their enterprises.</a:t>
            </a:r>
            <a:endParaRPr lang="ps-AF" sz="2063" dirty="0"/>
          </a:p>
          <a:p>
            <a:pPr marL="0" indent="0">
              <a:spcBef>
                <a:spcPts val="0"/>
              </a:spcBef>
              <a:buNone/>
            </a:pPr>
            <a:endParaRPr lang="en-US" sz="2063" dirty="0"/>
          </a:p>
          <a:p>
            <a:r>
              <a:rPr lang="en-US" sz="2063" b="1" dirty="0"/>
              <a:t>Cost Per beneficiary:</a:t>
            </a:r>
            <a:br>
              <a:rPr lang="en-US" sz="2063" b="1" dirty="0"/>
            </a:br>
            <a:br>
              <a:rPr lang="en-US" sz="2063" b="1" dirty="0"/>
            </a:br>
            <a:r>
              <a:rPr lang="en-US" sz="2063" dirty="0"/>
              <a:t>Total Program Budget: 				   USD </a:t>
            </a:r>
            <a:r>
              <a:rPr lang="en-US" sz="1875" b="1" dirty="0"/>
              <a:t>43.9</a:t>
            </a:r>
            <a:r>
              <a:rPr lang="en-US" sz="2063" dirty="0"/>
              <a:t> Million</a:t>
            </a:r>
            <a:br>
              <a:rPr lang="en-US" sz="2063" dirty="0"/>
            </a:br>
            <a:r>
              <a:rPr lang="en-US" sz="2063" dirty="0"/>
              <a:t>Total Employment Generated:		   140,000 (over 50% Female)</a:t>
            </a:r>
            <a:br>
              <a:rPr lang="en-US" sz="2063" dirty="0"/>
            </a:br>
            <a:r>
              <a:rPr lang="en-US" sz="2063" dirty="0"/>
              <a:t>Cost Per Beneficiary as of Dec 2017:	    USD 314 (USD 40 per 												     year/beneficiary)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9364" y="2351786"/>
            <a:ext cx="4302636" cy="3226977"/>
          </a:xfrm>
          <a:prstGeom prst="rect">
            <a:avLst/>
          </a:prstGeom>
        </p:spPr>
      </p:pic>
    </p:spTree>
    <p:extLst>
      <p:ext uri="{BB962C8B-B14F-4D97-AF65-F5344CB8AC3E}">
        <p14:creationId xmlns:p14="http://schemas.microsoft.com/office/powerpoint/2010/main" val="22231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9763576"/>
              </p:ext>
            </p:extLst>
          </p:nvPr>
        </p:nvGraphicFramePr>
        <p:xfrm>
          <a:off x="1614488" y="1052086"/>
          <a:ext cx="9929812" cy="5277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646111" y="210312"/>
            <a:ext cx="9404723" cy="704088"/>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Route to WEE-RDP: General  Picture</a:t>
            </a:r>
          </a:p>
        </p:txBody>
      </p:sp>
    </p:spTree>
    <p:extLst>
      <p:ext uri="{BB962C8B-B14F-4D97-AF65-F5344CB8AC3E}">
        <p14:creationId xmlns:p14="http://schemas.microsoft.com/office/powerpoint/2010/main" val="13253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8D19B516-9497-4CFD-869F-651A0C95E0FB}"/>
                                            </p:graphicEl>
                                          </p:spTgt>
                                        </p:tgtEl>
                                        <p:attrNameLst>
                                          <p:attrName>style.visibility</p:attrName>
                                        </p:attrNameLst>
                                      </p:cBhvr>
                                      <p:to>
                                        <p:strVal val="visible"/>
                                      </p:to>
                                    </p:set>
                                    <p:animEffect transition="in" filter="fade">
                                      <p:cBhvr>
                                        <p:cTn id="7" dur="1000"/>
                                        <p:tgtEl>
                                          <p:spTgt spid="4">
                                            <p:graphicEl>
                                              <a:dgm id="{8D19B516-9497-4CFD-869F-651A0C95E0FB}"/>
                                            </p:graphicEl>
                                          </p:spTgt>
                                        </p:tgtEl>
                                      </p:cBhvr>
                                    </p:animEffect>
                                    <p:anim calcmode="lin" valueType="num">
                                      <p:cBhvr>
                                        <p:cTn id="8" dur="1000" fill="hold"/>
                                        <p:tgtEl>
                                          <p:spTgt spid="4">
                                            <p:graphicEl>
                                              <a:dgm id="{8D19B516-9497-4CFD-869F-651A0C95E0F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D19B516-9497-4CFD-869F-651A0C95E0FB}"/>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C6D90504-8DA0-4852-AC28-907FEA1DDFED}"/>
                                            </p:graphicEl>
                                          </p:spTgt>
                                        </p:tgtEl>
                                        <p:attrNameLst>
                                          <p:attrName>style.visibility</p:attrName>
                                        </p:attrNameLst>
                                      </p:cBhvr>
                                      <p:to>
                                        <p:strVal val="visible"/>
                                      </p:to>
                                    </p:set>
                                    <p:animEffect transition="in" filter="fade">
                                      <p:cBhvr>
                                        <p:cTn id="12" dur="1000"/>
                                        <p:tgtEl>
                                          <p:spTgt spid="4">
                                            <p:graphicEl>
                                              <a:dgm id="{C6D90504-8DA0-4852-AC28-907FEA1DDFED}"/>
                                            </p:graphicEl>
                                          </p:spTgt>
                                        </p:tgtEl>
                                      </p:cBhvr>
                                    </p:animEffect>
                                    <p:anim calcmode="lin" valueType="num">
                                      <p:cBhvr>
                                        <p:cTn id="13" dur="1000" fill="hold"/>
                                        <p:tgtEl>
                                          <p:spTgt spid="4">
                                            <p:graphicEl>
                                              <a:dgm id="{C6D90504-8DA0-4852-AC28-907FEA1DDFED}"/>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C6D90504-8DA0-4852-AC28-907FEA1DDFE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graphicEl>
                                              <a:dgm id="{D5B5DFAD-C307-4177-A5F8-24EC55FFFC18}"/>
                                            </p:graphicEl>
                                          </p:spTgt>
                                        </p:tgtEl>
                                        <p:attrNameLst>
                                          <p:attrName>style.visibility</p:attrName>
                                        </p:attrNameLst>
                                      </p:cBhvr>
                                      <p:to>
                                        <p:strVal val="visible"/>
                                      </p:to>
                                    </p:set>
                                    <p:animEffect transition="in" filter="fade">
                                      <p:cBhvr>
                                        <p:cTn id="19" dur="1000"/>
                                        <p:tgtEl>
                                          <p:spTgt spid="4">
                                            <p:graphicEl>
                                              <a:dgm id="{D5B5DFAD-C307-4177-A5F8-24EC55FFFC18}"/>
                                            </p:graphicEl>
                                          </p:spTgt>
                                        </p:tgtEl>
                                      </p:cBhvr>
                                    </p:animEffect>
                                    <p:anim calcmode="lin" valueType="num">
                                      <p:cBhvr>
                                        <p:cTn id="20" dur="1000" fill="hold"/>
                                        <p:tgtEl>
                                          <p:spTgt spid="4">
                                            <p:graphicEl>
                                              <a:dgm id="{D5B5DFAD-C307-4177-A5F8-24EC55FFFC18}"/>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D5B5DFAD-C307-4177-A5F8-24EC55FFFC1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EB7C8D06-C5E1-49E2-8EBB-A5989FAAA268}"/>
                                            </p:graphicEl>
                                          </p:spTgt>
                                        </p:tgtEl>
                                        <p:attrNameLst>
                                          <p:attrName>style.visibility</p:attrName>
                                        </p:attrNameLst>
                                      </p:cBhvr>
                                      <p:to>
                                        <p:strVal val="visible"/>
                                      </p:to>
                                    </p:set>
                                    <p:animEffect transition="in" filter="fade">
                                      <p:cBhvr>
                                        <p:cTn id="26" dur="1000"/>
                                        <p:tgtEl>
                                          <p:spTgt spid="4">
                                            <p:graphicEl>
                                              <a:dgm id="{EB7C8D06-C5E1-49E2-8EBB-A5989FAAA268}"/>
                                            </p:graphicEl>
                                          </p:spTgt>
                                        </p:tgtEl>
                                      </p:cBhvr>
                                    </p:animEffect>
                                    <p:anim calcmode="lin" valueType="num">
                                      <p:cBhvr>
                                        <p:cTn id="27" dur="1000" fill="hold"/>
                                        <p:tgtEl>
                                          <p:spTgt spid="4">
                                            <p:graphicEl>
                                              <a:dgm id="{EB7C8D06-C5E1-49E2-8EBB-A5989FAAA268}"/>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EB7C8D06-C5E1-49E2-8EBB-A5989FAAA268}"/>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C42F169C-9CF9-449F-AE01-39F41521D8A5}"/>
                                            </p:graphicEl>
                                          </p:spTgt>
                                        </p:tgtEl>
                                        <p:attrNameLst>
                                          <p:attrName>style.visibility</p:attrName>
                                        </p:attrNameLst>
                                      </p:cBhvr>
                                      <p:to>
                                        <p:strVal val="visible"/>
                                      </p:to>
                                    </p:set>
                                    <p:animEffect transition="in" filter="fade">
                                      <p:cBhvr>
                                        <p:cTn id="31" dur="1000"/>
                                        <p:tgtEl>
                                          <p:spTgt spid="4">
                                            <p:graphicEl>
                                              <a:dgm id="{C42F169C-9CF9-449F-AE01-39F41521D8A5}"/>
                                            </p:graphicEl>
                                          </p:spTgt>
                                        </p:tgtEl>
                                      </p:cBhvr>
                                    </p:animEffect>
                                    <p:anim calcmode="lin" valueType="num">
                                      <p:cBhvr>
                                        <p:cTn id="32" dur="1000" fill="hold"/>
                                        <p:tgtEl>
                                          <p:spTgt spid="4">
                                            <p:graphicEl>
                                              <a:dgm id="{C42F169C-9CF9-449F-AE01-39F41521D8A5}"/>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C42F169C-9CF9-449F-AE01-39F41521D8A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55F0D3CC-8A7E-4DCE-A887-F50C27B26293}"/>
                                            </p:graphicEl>
                                          </p:spTgt>
                                        </p:tgtEl>
                                        <p:attrNameLst>
                                          <p:attrName>style.visibility</p:attrName>
                                        </p:attrNameLst>
                                      </p:cBhvr>
                                      <p:to>
                                        <p:strVal val="visible"/>
                                      </p:to>
                                    </p:set>
                                    <p:animEffect transition="in" filter="fade">
                                      <p:cBhvr>
                                        <p:cTn id="38" dur="1000"/>
                                        <p:tgtEl>
                                          <p:spTgt spid="4">
                                            <p:graphicEl>
                                              <a:dgm id="{55F0D3CC-8A7E-4DCE-A887-F50C27B26293}"/>
                                            </p:graphicEl>
                                          </p:spTgt>
                                        </p:tgtEl>
                                      </p:cBhvr>
                                    </p:animEffect>
                                    <p:anim calcmode="lin" valueType="num">
                                      <p:cBhvr>
                                        <p:cTn id="39" dur="1000" fill="hold"/>
                                        <p:tgtEl>
                                          <p:spTgt spid="4">
                                            <p:graphicEl>
                                              <a:dgm id="{55F0D3CC-8A7E-4DCE-A887-F50C27B26293}"/>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55F0D3CC-8A7E-4DCE-A887-F50C27B26293}"/>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graphicEl>
                                              <a:dgm id="{8EC6FFEB-1EFE-48E7-ABEB-95D328D95595}"/>
                                            </p:graphicEl>
                                          </p:spTgt>
                                        </p:tgtEl>
                                        <p:attrNameLst>
                                          <p:attrName>style.visibility</p:attrName>
                                        </p:attrNameLst>
                                      </p:cBhvr>
                                      <p:to>
                                        <p:strVal val="visible"/>
                                      </p:to>
                                    </p:set>
                                    <p:animEffect transition="in" filter="fade">
                                      <p:cBhvr>
                                        <p:cTn id="45" dur="1000"/>
                                        <p:tgtEl>
                                          <p:spTgt spid="4">
                                            <p:graphicEl>
                                              <a:dgm id="{8EC6FFEB-1EFE-48E7-ABEB-95D328D95595}"/>
                                            </p:graphicEl>
                                          </p:spTgt>
                                        </p:tgtEl>
                                      </p:cBhvr>
                                    </p:animEffect>
                                    <p:anim calcmode="lin" valueType="num">
                                      <p:cBhvr>
                                        <p:cTn id="46" dur="1000" fill="hold"/>
                                        <p:tgtEl>
                                          <p:spTgt spid="4">
                                            <p:graphicEl>
                                              <a:dgm id="{8EC6FFEB-1EFE-48E7-ABEB-95D328D95595}"/>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8EC6FFEB-1EFE-48E7-ABEB-95D328D9559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33" y="19252"/>
            <a:ext cx="9404723" cy="711939"/>
          </a:xfrm>
        </p:spPr>
        <p:txBody>
          <a:bodyPr/>
          <a:lstStyle/>
          <a:p>
            <a:pPr algn="l"/>
            <a:r>
              <a:rPr lang="en-US" sz="3600" dirty="0"/>
              <a:t>Route to WEE-RDP: WEE-NPP</a:t>
            </a:r>
          </a:p>
        </p:txBody>
      </p:sp>
      <p:sp>
        <p:nvSpPr>
          <p:cNvPr id="3" name="Content Placeholder 2"/>
          <p:cNvSpPr>
            <a:spLocks noGrp="1"/>
          </p:cNvSpPr>
          <p:nvPr>
            <p:ph idx="1"/>
          </p:nvPr>
        </p:nvSpPr>
        <p:spPr>
          <a:xfrm>
            <a:off x="0" y="682469"/>
            <a:ext cx="11927441" cy="417384"/>
          </a:xfrm>
        </p:spPr>
        <p:txBody>
          <a:bodyPr>
            <a:noAutofit/>
          </a:bodyPr>
          <a:lstStyle/>
          <a:p>
            <a:pPr marL="0" indent="0">
              <a:spcBef>
                <a:spcPts val="0"/>
              </a:spcBef>
              <a:buNone/>
            </a:pPr>
            <a:r>
              <a:rPr lang="en-US" sz="1400" dirty="0"/>
              <a:t>To respond to emerging needs of women in Afghanistan, government launched Women Economic Empowerment National Priority Program (WEE-NPP).</a:t>
            </a:r>
          </a:p>
          <a:p>
            <a:pPr>
              <a:spcBef>
                <a:spcPts val="0"/>
              </a:spcBef>
            </a:pPr>
            <a:r>
              <a:rPr lang="en-US" sz="1400" b="1" dirty="0"/>
              <a:t>Objective: </a:t>
            </a:r>
            <a:r>
              <a:rPr lang="en-US" sz="1400" dirty="0"/>
              <a:t>To advance women’s agency, autonomy, and well-being by expanding their access to economic resources and training.</a:t>
            </a:r>
          </a:p>
        </p:txBody>
      </p:sp>
      <p:graphicFrame>
        <p:nvGraphicFramePr>
          <p:cNvPr id="6" name="Content Placeholder 3"/>
          <p:cNvGraphicFramePr>
            <a:graphicFrameLocks/>
          </p:cNvGraphicFramePr>
          <p:nvPr>
            <p:extLst>
              <p:ext uri="{D42A27DB-BD31-4B8C-83A1-F6EECF244321}">
                <p14:modId xmlns:p14="http://schemas.microsoft.com/office/powerpoint/2010/main" val="4081543013"/>
              </p:ext>
            </p:extLst>
          </p:nvPr>
        </p:nvGraphicFramePr>
        <p:xfrm>
          <a:off x="874898" y="1339462"/>
          <a:ext cx="8947150" cy="539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llout: Left Arrow 8"/>
          <p:cNvSpPr/>
          <p:nvPr/>
        </p:nvSpPr>
        <p:spPr>
          <a:xfrm>
            <a:off x="9822048" y="3114675"/>
            <a:ext cx="2369951" cy="3580593"/>
          </a:xfrm>
          <a:prstGeom prst="leftArrowCallout">
            <a:avLst>
              <a:gd name="adj1" fmla="val 22589"/>
              <a:gd name="adj2" fmla="val 25000"/>
              <a:gd name="adj3" fmla="val 25000"/>
              <a:gd name="adj4" fmla="val 74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MRRD/WEE-RDP are responsible for delivering on most of the key targets in these pillars through WEE-RDP</a:t>
            </a:r>
          </a:p>
        </p:txBody>
      </p:sp>
      <p:sp>
        <p:nvSpPr>
          <p:cNvPr id="8" name="Rectangle 7"/>
          <p:cNvSpPr/>
          <p:nvPr/>
        </p:nvSpPr>
        <p:spPr>
          <a:xfrm>
            <a:off x="114742" y="1339462"/>
            <a:ext cx="542440" cy="1704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Facilitating Activities</a:t>
            </a:r>
          </a:p>
        </p:txBody>
      </p:sp>
      <p:sp>
        <p:nvSpPr>
          <p:cNvPr id="9" name="Rectangle 8"/>
          <p:cNvSpPr/>
          <p:nvPr/>
        </p:nvSpPr>
        <p:spPr>
          <a:xfrm>
            <a:off x="114742" y="3273062"/>
            <a:ext cx="542440" cy="34222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Productive Components</a:t>
            </a:r>
          </a:p>
        </p:txBody>
      </p:sp>
    </p:spTree>
    <p:extLst>
      <p:ext uri="{BB962C8B-B14F-4D97-AF65-F5344CB8AC3E}">
        <p14:creationId xmlns:p14="http://schemas.microsoft.com/office/powerpoint/2010/main" val="241178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graphicEl>
                                              <a:dgm id="{B46DB6A5-08F2-45FE-BC17-D7565F420084}"/>
                                            </p:graphicEl>
                                          </p:spTgt>
                                        </p:tgtEl>
                                        <p:attrNameLst>
                                          <p:attrName>style.visibility</p:attrName>
                                        </p:attrNameLst>
                                      </p:cBhvr>
                                      <p:to>
                                        <p:strVal val="visible"/>
                                      </p:to>
                                    </p:set>
                                    <p:animEffect transition="in" filter="wipe(down)">
                                      <p:cBhvr>
                                        <p:cTn id="23" dur="500"/>
                                        <p:tgtEl>
                                          <p:spTgt spid="6">
                                            <p:graphicEl>
                                              <a:dgm id="{B46DB6A5-08F2-45FE-BC17-D7565F420084}"/>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graphicEl>
                                              <a:dgm id="{7AE8E932-DC51-4750-A24C-83A222AC9818}"/>
                                            </p:graphicEl>
                                          </p:spTgt>
                                        </p:tgtEl>
                                        <p:attrNameLst>
                                          <p:attrName>style.visibility</p:attrName>
                                        </p:attrNameLst>
                                      </p:cBhvr>
                                      <p:to>
                                        <p:strVal val="visible"/>
                                      </p:to>
                                    </p:set>
                                    <p:animEffect transition="in" filter="wipe(down)">
                                      <p:cBhvr>
                                        <p:cTn id="26" dur="500"/>
                                        <p:tgtEl>
                                          <p:spTgt spid="6">
                                            <p:graphicEl>
                                              <a:dgm id="{7AE8E932-DC51-4750-A24C-83A222AC981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graphicEl>
                                              <a:dgm id="{2BEF810A-DC0F-4A9B-B8C3-67806140CFEF}"/>
                                            </p:graphicEl>
                                          </p:spTgt>
                                        </p:tgtEl>
                                        <p:attrNameLst>
                                          <p:attrName>style.visibility</p:attrName>
                                        </p:attrNameLst>
                                      </p:cBhvr>
                                      <p:to>
                                        <p:strVal val="visible"/>
                                      </p:to>
                                    </p:set>
                                    <p:animEffect transition="in" filter="wipe(down)">
                                      <p:cBhvr>
                                        <p:cTn id="31" dur="500"/>
                                        <p:tgtEl>
                                          <p:spTgt spid="6">
                                            <p:graphicEl>
                                              <a:dgm id="{2BEF810A-DC0F-4A9B-B8C3-67806140CFEF}"/>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graphicEl>
                                              <a:dgm id="{5A1E1125-E143-4EBA-BA34-A8FDB38AE000}"/>
                                            </p:graphicEl>
                                          </p:spTgt>
                                        </p:tgtEl>
                                        <p:attrNameLst>
                                          <p:attrName>style.visibility</p:attrName>
                                        </p:attrNameLst>
                                      </p:cBhvr>
                                      <p:to>
                                        <p:strVal val="visible"/>
                                      </p:to>
                                    </p:set>
                                    <p:animEffect transition="in" filter="wipe(down)">
                                      <p:cBhvr>
                                        <p:cTn id="34" dur="500"/>
                                        <p:tgtEl>
                                          <p:spTgt spid="6">
                                            <p:graphicEl>
                                              <a:dgm id="{5A1E1125-E143-4EBA-BA34-A8FDB38AE00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graphicEl>
                                              <a:dgm id="{599B3C9C-3137-4611-9B19-15417BF6E490}"/>
                                            </p:graphicEl>
                                          </p:spTgt>
                                        </p:tgtEl>
                                        <p:attrNameLst>
                                          <p:attrName>style.visibility</p:attrName>
                                        </p:attrNameLst>
                                      </p:cBhvr>
                                      <p:to>
                                        <p:strVal val="visible"/>
                                      </p:to>
                                    </p:set>
                                    <p:animEffect transition="in" filter="wipe(down)">
                                      <p:cBhvr>
                                        <p:cTn id="44" dur="500"/>
                                        <p:tgtEl>
                                          <p:spTgt spid="6">
                                            <p:graphicEl>
                                              <a:dgm id="{599B3C9C-3137-4611-9B19-15417BF6E490}"/>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graphicEl>
                                              <a:dgm id="{F8A9D4CF-85B3-4C9E-AAB8-E8CA9D92A6DE}"/>
                                            </p:graphicEl>
                                          </p:spTgt>
                                        </p:tgtEl>
                                        <p:attrNameLst>
                                          <p:attrName>style.visibility</p:attrName>
                                        </p:attrNameLst>
                                      </p:cBhvr>
                                      <p:to>
                                        <p:strVal val="visible"/>
                                      </p:to>
                                    </p:set>
                                    <p:animEffect transition="in" filter="wipe(down)">
                                      <p:cBhvr>
                                        <p:cTn id="47" dur="500"/>
                                        <p:tgtEl>
                                          <p:spTgt spid="6">
                                            <p:graphicEl>
                                              <a:dgm id="{F8A9D4CF-85B3-4C9E-AAB8-E8CA9D92A6D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graphicEl>
                                              <a:dgm id="{31C03205-0CD5-46B5-86C0-6B2F6360C4FF}"/>
                                            </p:graphicEl>
                                          </p:spTgt>
                                        </p:tgtEl>
                                        <p:attrNameLst>
                                          <p:attrName>style.visibility</p:attrName>
                                        </p:attrNameLst>
                                      </p:cBhvr>
                                      <p:to>
                                        <p:strVal val="visible"/>
                                      </p:to>
                                    </p:set>
                                    <p:animEffect transition="in" filter="wipe(down)">
                                      <p:cBhvr>
                                        <p:cTn id="52" dur="500"/>
                                        <p:tgtEl>
                                          <p:spTgt spid="6">
                                            <p:graphicEl>
                                              <a:dgm id="{31C03205-0CD5-46B5-86C0-6B2F6360C4FF}"/>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
                                            <p:graphicEl>
                                              <a:dgm id="{E9DB53F5-3904-49F2-9FDB-0365FF1D481A}"/>
                                            </p:graphicEl>
                                          </p:spTgt>
                                        </p:tgtEl>
                                        <p:attrNameLst>
                                          <p:attrName>style.visibility</p:attrName>
                                        </p:attrNameLst>
                                      </p:cBhvr>
                                      <p:to>
                                        <p:strVal val="visible"/>
                                      </p:to>
                                    </p:set>
                                    <p:animEffect transition="in" filter="wipe(down)">
                                      <p:cBhvr>
                                        <p:cTn id="55" dur="500"/>
                                        <p:tgtEl>
                                          <p:spTgt spid="6">
                                            <p:graphicEl>
                                              <a:dgm id="{E9DB53F5-3904-49F2-9FDB-0365FF1D481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
                                            <p:graphicEl>
                                              <a:dgm id="{CDDDEC53-F0C7-4D0D-B752-5624FC5616D0}"/>
                                            </p:graphicEl>
                                          </p:spTgt>
                                        </p:tgtEl>
                                        <p:attrNameLst>
                                          <p:attrName>style.visibility</p:attrName>
                                        </p:attrNameLst>
                                      </p:cBhvr>
                                      <p:to>
                                        <p:strVal val="visible"/>
                                      </p:to>
                                    </p:set>
                                    <p:animEffect transition="in" filter="wipe(down)">
                                      <p:cBhvr>
                                        <p:cTn id="60" dur="500"/>
                                        <p:tgtEl>
                                          <p:spTgt spid="6">
                                            <p:graphicEl>
                                              <a:dgm id="{CDDDEC53-F0C7-4D0D-B752-5624FC5616D0}"/>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
                                            <p:graphicEl>
                                              <a:dgm id="{FB7014D2-186E-4EE5-9414-AE367588C564}"/>
                                            </p:graphicEl>
                                          </p:spTgt>
                                        </p:tgtEl>
                                        <p:attrNameLst>
                                          <p:attrName>style.visibility</p:attrName>
                                        </p:attrNameLst>
                                      </p:cBhvr>
                                      <p:to>
                                        <p:strVal val="visible"/>
                                      </p:to>
                                    </p:set>
                                    <p:animEffect transition="in" filter="wipe(down)">
                                      <p:cBhvr>
                                        <p:cTn id="63" dur="500"/>
                                        <p:tgtEl>
                                          <p:spTgt spid="6">
                                            <p:graphicEl>
                                              <a:dgm id="{FB7014D2-186E-4EE5-9414-AE367588C56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6">
                                            <p:graphicEl>
                                              <a:dgm id="{E8D06914-B81E-4705-A2EE-2C440CF92F55}"/>
                                            </p:graphicEl>
                                          </p:spTgt>
                                        </p:tgtEl>
                                        <p:attrNameLst>
                                          <p:attrName>style.visibility</p:attrName>
                                        </p:attrNameLst>
                                      </p:cBhvr>
                                      <p:to>
                                        <p:strVal val="visible"/>
                                      </p:to>
                                    </p:set>
                                    <p:animEffect transition="in" filter="wipe(down)">
                                      <p:cBhvr>
                                        <p:cTn id="68" dur="500"/>
                                        <p:tgtEl>
                                          <p:spTgt spid="6">
                                            <p:graphicEl>
                                              <a:dgm id="{E8D06914-B81E-4705-A2EE-2C440CF92F55}"/>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6">
                                            <p:graphicEl>
                                              <a:dgm id="{DEFD9C9E-2FAC-4A55-91E8-7AE7B3ACDB31}"/>
                                            </p:graphicEl>
                                          </p:spTgt>
                                        </p:tgtEl>
                                        <p:attrNameLst>
                                          <p:attrName>style.visibility</p:attrName>
                                        </p:attrNameLst>
                                      </p:cBhvr>
                                      <p:to>
                                        <p:strVal val="visible"/>
                                      </p:to>
                                    </p:set>
                                    <p:animEffect transition="in" filter="wipe(down)">
                                      <p:cBhvr>
                                        <p:cTn id="71" dur="500"/>
                                        <p:tgtEl>
                                          <p:spTgt spid="6">
                                            <p:graphicEl>
                                              <a:dgm id="{DEFD9C9E-2FAC-4A55-91E8-7AE7B3ACDB3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p:cTn id="81" dur="1000" fill="hold"/>
                                        <p:tgtEl>
                                          <p:spTgt spid="7"/>
                                        </p:tgtEl>
                                        <p:attrNameLst>
                                          <p:attrName>ppt_w</p:attrName>
                                        </p:attrNameLst>
                                      </p:cBhvr>
                                      <p:tavLst>
                                        <p:tav tm="0">
                                          <p:val>
                                            <p:fltVal val="0"/>
                                          </p:val>
                                        </p:tav>
                                        <p:tav tm="100000">
                                          <p:val>
                                            <p:strVal val="#ppt_w"/>
                                          </p:val>
                                        </p:tav>
                                      </p:tavLst>
                                    </p:anim>
                                    <p:anim calcmode="lin" valueType="num">
                                      <p:cBhvr>
                                        <p:cTn id="82" dur="1000" fill="hold"/>
                                        <p:tgtEl>
                                          <p:spTgt spid="7"/>
                                        </p:tgtEl>
                                        <p:attrNameLst>
                                          <p:attrName>ppt_h</p:attrName>
                                        </p:attrNameLst>
                                      </p:cBhvr>
                                      <p:tavLst>
                                        <p:tav tm="0">
                                          <p:val>
                                            <p:fltVal val="0"/>
                                          </p:val>
                                        </p:tav>
                                        <p:tav tm="100000">
                                          <p:val>
                                            <p:strVal val="#ppt_h"/>
                                          </p:val>
                                        </p:tav>
                                      </p:tavLst>
                                    </p:anim>
                                    <p:anim calcmode="lin" valueType="num">
                                      <p:cBhvr>
                                        <p:cTn id="83" dur="1000" fill="hold"/>
                                        <p:tgtEl>
                                          <p:spTgt spid="7"/>
                                        </p:tgtEl>
                                        <p:attrNameLst>
                                          <p:attrName>style.rotation</p:attrName>
                                        </p:attrNameLst>
                                      </p:cBhvr>
                                      <p:tavLst>
                                        <p:tav tm="0">
                                          <p:val>
                                            <p:fltVal val="90"/>
                                          </p:val>
                                        </p:tav>
                                        <p:tav tm="100000">
                                          <p:val>
                                            <p:fltVal val="0"/>
                                          </p:val>
                                        </p:tav>
                                      </p:tavLst>
                                    </p:anim>
                                    <p:animEffect transition="in" filter="fade">
                                      <p:cBhvr>
                                        <p:cTn id="8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6408"/>
            <a:ext cx="9152466" cy="725424"/>
          </a:xfrm>
        </p:spPr>
        <p:txBody>
          <a:bodyPr>
            <a:normAutofit fontScale="90000"/>
          </a:bodyPr>
          <a:lstStyle/>
          <a:p>
            <a:pPr algn="l"/>
            <a:r>
              <a:rPr lang="en-US" sz="4400" dirty="0"/>
              <a:t>Route to WEE-RDP: Introduction</a:t>
            </a:r>
            <a:endParaRPr lang="en-US" dirty="0"/>
          </a:p>
        </p:txBody>
      </p:sp>
      <p:sp>
        <p:nvSpPr>
          <p:cNvPr id="3" name="Content Placeholder 2"/>
          <p:cNvSpPr>
            <a:spLocks noGrp="1"/>
          </p:cNvSpPr>
          <p:nvPr>
            <p:ph idx="1"/>
          </p:nvPr>
        </p:nvSpPr>
        <p:spPr>
          <a:xfrm>
            <a:off x="519766" y="1271016"/>
            <a:ext cx="9894770" cy="4910328"/>
          </a:xfrm>
        </p:spPr>
        <p:txBody>
          <a:bodyPr>
            <a:normAutofit/>
          </a:bodyPr>
          <a:lstStyle/>
          <a:p>
            <a:r>
              <a:rPr lang="en-US" sz="2000" dirty="0"/>
              <a:t>Women empowerment is not easy in Afghanistan almost in all sectors and it requires contextualized strategies and program models to address women issues. </a:t>
            </a:r>
          </a:p>
          <a:p>
            <a:r>
              <a:rPr lang="en-US" sz="2000" dirty="0"/>
              <a:t>The Government and donors, to roll out WEE-NPP pillars, are going to build on the successful model of AREDP with some modifications and more complementation. </a:t>
            </a:r>
          </a:p>
          <a:p>
            <a:r>
              <a:rPr lang="en-US" sz="2000" dirty="0"/>
              <a:t>WEE-RDP a five years program is set to start in July 2018 In-Shah Allah.</a:t>
            </a:r>
          </a:p>
          <a:p>
            <a:r>
              <a:rPr lang="en-US" sz="2000" dirty="0"/>
              <a:t>Program Period: 5 Years</a:t>
            </a:r>
          </a:p>
          <a:p>
            <a:r>
              <a:rPr lang="en-US" sz="2000" dirty="0"/>
              <a:t>US$ amount : 100 million</a:t>
            </a:r>
          </a:p>
          <a:p>
            <a:r>
              <a:rPr lang="en-US" sz="2000" dirty="0"/>
              <a:t>Implementing agency: MRRD/ WEE-RDP</a:t>
            </a:r>
          </a:p>
          <a:p>
            <a:r>
              <a:rPr lang="en-US" sz="2000" dirty="0"/>
              <a:t>Geographical coverage &amp; scope: 15 Provinces, 50 Districts and 5,000 villages in Afghanistan</a:t>
            </a:r>
          </a:p>
          <a:p>
            <a:r>
              <a:rPr lang="en-US" sz="2000" dirty="0"/>
              <a:t>Beneficiaries: Approximately 500,000 rural women.</a:t>
            </a:r>
          </a:p>
          <a:p>
            <a:endParaRPr lang="en-US" sz="2000" dirty="0"/>
          </a:p>
        </p:txBody>
      </p:sp>
    </p:spTree>
    <p:extLst>
      <p:ext uri="{BB962C8B-B14F-4D97-AF65-F5344CB8AC3E}">
        <p14:creationId xmlns:p14="http://schemas.microsoft.com/office/powerpoint/2010/main" val="125029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a6c10d7-b926-4fc0-945e-3cbf5049f6bd" ContentTypeId="0x010100AF87B42F0C344341B239E919EB90A3670101" PreviousValue="false"/>
</file>

<file path=customXml/item3.xml><?xml version="1.0" encoding="utf-8"?>
<ct:contentTypeSchema xmlns:ct="http://schemas.microsoft.com/office/2006/metadata/contentType" xmlns:ma="http://schemas.microsoft.com/office/2006/metadata/properties/metaAttributes" ct:_="" ma:_="" ma:contentTypeName="OneCMS_File" ma:contentTypeID="0x010100AF87B42F0C344341B239E919EB90A3670101000BBD9DD838C4C84DAD631FEC891B8EA0" ma:contentTypeVersion="48" ma:contentTypeDescription="" ma:contentTypeScope="" ma:versionID="69bf4b84148e7e8ca4ec3256af38fc6c">
  <xsd:schema xmlns:xsd="http://www.w3.org/2001/XMLSchema" xmlns:xs="http://www.w3.org/2001/XMLSchema" xmlns:p="http://schemas.microsoft.com/office/2006/metadata/properties" xmlns:ns1="http://schemas.microsoft.com/sharepoint/v3" xmlns:ns2="3e02667f-0271-471b-bd6e-11a2e16def1d" targetNamespace="http://schemas.microsoft.com/office/2006/metadata/properties" ma:root="true" ma:fieldsID="3bb2bc94f71c83af512d395287b7e953" ns1:_="" ns2:_="">
    <xsd:import namespace="http://schemas.microsoft.com/sharepoint/v3"/>
    <xsd:import namespace="3e02667f-0271-471b-bd6e-11a2e16def1d"/>
    <xsd:element name="properties">
      <xsd:complexType>
        <xsd:sequence>
          <xsd:element name="documentManagement">
            <xsd:complexType>
              <xsd:all>
                <xsd:element ref="ns2:h40645383bce4db190f92f65d69cf557" minOccurs="0"/>
                <xsd:element ref="ns2:TaxCatchAll" minOccurs="0"/>
                <xsd:element ref="ns2:TaxCatchAllLabel" minOccurs="0"/>
                <xsd:element ref="ns2:ncc44d6e437c4ee18d4e35566604faa7" minOccurs="0"/>
                <xsd:element ref="ns2:e0919e4a962d4c1aa34dcc9ee85a7530" minOccurs="0"/>
                <xsd:element ref="ns2:n3588c81c2504f79a2ae07b8fc872de1" minOccurs="0"/>
                <xsd:element ref="ns2:le7312e839b9405fb813e48a1ee083cb" minOccurs="0"/>
                <xsd:element ref="ns2:g60ac5c7cc5e48988332aa7f3f7675f4" minOccurs="0"/>
                <xsd:element ref="ns2:f6836c8cfc5146d888b8918e85fd4b0e" minOccurs="0"/>
                <xsd:element ref="ns2:Abstract" minOccurs="0"/>
                <xsd:element ref="ns2:Authors" minOccurs="0"/>
                <xsd:element ref="ns2:TaxKeywordTaxHTField" minOccurs="0"/>
                <xsd:element ref="ns2:fbe16eaccf4749f086104f7c67297f76" minOccurs="0"/>
                <xsd:element ref="ns2:DateLaunch" minOccurs="0"/>
                <xsd:element ref="ns2:ExternalURL" minOccurs="0"/>
                <xsd:element ref="ns2:Feature" minOccurs="0"/>
                <xsd:element ref="ns2:FeatureToTile" minOccurs="0"/>
                <xsd:element ref="ns2:SystemData" minOccurs="0"/>
                <xsd:element ref="ns2:UserData" minOccurs="0"/>
                <xsd:element ref="ns2:o8e900f321d24bb18bb65b4f51774acf" minOccurs="0"/>
                <xsd:element ref="ns2:Contact_x0028_s_x0029_" minOccurs="0"/>
                <xsd:element ref="ns1:ArticleStartDate" minOccurs="0"/>
                <xsd:element ref="ns2:EnableComments" minOccurs="0"/>
                <xsd:element ref="ns2:EnableRating" minOccurs="0"/>
                <xsd:element ref="ns2:PageInfo" minOccurs="0"/>
                <xsd:element ref="ns1:PublishingPageImage" minOccurs="0"/>
                <xsd:element ref="ns2:DocumentCategory" minOccurs="0"/>
                <xsd:element ref="ns2:g24ce987e2a14cd88b1be8bba67dc4d6" minOccurs="0"/>
                <xsd:element ref="ns2:m30f5f85ad26449189da578bd9e06217" minOccurs="0"/>
                <xsd:element ref="ns2:ProjectID" minOccurs="0"/>
                <xsd:element ref="ns1:PublishingContact" minOccurs="0"/>
                <xsd:element ref="ns2:e7fed2b567784b7fb4115fec76c3b6ef" minOccurs="0"/>
                <xsd:element ref="ns2:KBcollectionType" minOccurs="0"/>
                <xsd:element ref="ns2:KBAssetType" minOccurs="0"/>
                <xsd:element ref="ns2:AddToKnowledgeBase" minOccurs="0"/>
                <xsd:element ref="ns2:Sub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rticleStartDate" ma:index="40" nillable="true" ma:displayName="Article Date" ma:description="Article Date is a site column created by the Publishing feature. It is used on the Article Page Content Type as the date of the page." ma:format="DateOnly" ma:internalName="ArticleStartDate">
      <xsd:simpleType>
        <xsd:restriction base="dms:DateTime"/>
      </xsd:simpleType>
    </xsd:element>
    <xsd:element name="PublishingPageImage" ma:index="44" nillable="true" ma:displayName="Page Image" ma:description="Page Image is a site column created by the Publishing feature. It is used on the Article Page Content Type as the primary image of the page." ma:internalName="PublishingPageImage">
      <xsd:simpleType>
        <xsd:restriction base="dms:Unknown"/>
      </xsd:simpleType>
    </xsd:element>
    <xsd:element name="PublishingContact" ma:index="5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h40645383bce4db190f92f65d69cf557" ma:index="8" nillable="true" ma:taxonomy="true" ma:internalName="h40645383bce4db190f92f65d69cf557" ma:taxonomyFieldName="VPU" ma:displayName="VPU" ma:default="" ma:fieldId="{14064538-3bce-4db1-90f9-2f65d69cf557}" ma:taxonomyMulti="true" ma:sspId="2a6c10d7-b926-4fc0-945e-3cbf5049f6bd" ma:termSetId="d49201c8-9b91-492e-899c-b5b3e12a5ed0"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911706ec-98ba-4436-91eb-2b50f3ea0b27}" ma:internalName="TaxCatchAll" ma:showField="CatchAllData" ma:web="4c1371d5-0837-4a6f-a9d5-8f4944641bf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11706ec-98ba-4436-91eb-2b50f3ea0b27}" ma:internalName="TaxCatchAllLabel" ma:readOnly="true" ma:showField="CatchAllDataLabel" ma:web="4c1371d5-0837-4a6f-a9d5-8f4944641bff">
      <xsd:complexType>
        <xsd:complexContent>
          <xsd:extension base="dms:MultiChoiceLookup">
            <xsd:sequence>
              <xsd:element name="Value" type="dms:Lookup" maxOccurs="unbounded" minOccurs="0" nillable="true"/>
            </xsd:sequence>
          </xsd:extension>
        </xsd:complexContent>
      </xsd:complexType>
    </xsd:element>
    <xsd:element name="ncc44d6e437c4ee18d4e35566604faa7" ma:index="12" nillable="true" ma:taxonomy="true" ma:internalName="ncc44d6e437c4ee18d4e35566604faa7" ma:taxonomyFieldName="Topics" ma:displayName="Topics" ma:readOnly="false" ma:fieldId="{7cc44d6e-437c-4ee1-8d4e-35566604faa7}" ma:taxonomyMulti="true" ma:sspId="2a6c10d7-b926-4fc0-945e-3cbf5049f6bd" ma:termSetId="52c8dc5b-2000-4eb2-836c-73f156eae2f8" ma:anchorId="00000000-0000-0000-0000-000000000000" ma:open="false" ma:isKeyword="false">
      <xsd:complexType>
        <xsd:sequence>
          <xsd:element ref="pc:Terms" minOccurs="0" maxOccurs="1"/>
        </xsd:sequence>
      </xsd:complexType>
    </xsd:element>
    <xsd:element name="e0919e4a962d4c1aa34dcc9ee85a7530" ma:index="14" nillable="true" ma:taxonomy="true" ma:internalName="e0919e4a962d4c1aa34dcc9ee85a7530" ma:taxonomyFieldName="Country" ma:displayName="Country and City" ma:readOnly="false" ma:fieldId="{e0919e4a-962d-4c1a-a34d-cc9ee85a7530}" ma:taxonomyMulti="true" ma:sspId="2a6c10d7-b926-4fc0-945e-3cbf5049f6bd" ma:termSetId="d4c2a98a-c9a1-4fb7-a107-4340f5ef9596" ma:anchorId="00000000-0000-0000-0000-000000000000" ma:open="false" ma:isKeyword="false">
      <xsd:complexType>
        <xsd:sequence>
          <xsd:element ref="pc:Terms" minOccurs="0" maxOccurs="1"/>
        </xsd:sequence>
      </xsd:complexType>
    </xsd:element>
    <xsd:element name="n3588c81c2504f79a2ae07b8fc872de1" ma:index="16" nillable="true" ma:taxonomy="true" ma:internalName="n3588c81c2504f79a2ae07b8fc872de1" ma:taxonomyFieldName="InformationClassification" ma:displayName="Information Classification" ma:default="3;#Official Use Only|4119b812-446b-4199-aebc-580c95bfd42a" ma:fieldId="{73588c81-c250-4f79-a2ae-07b8fc872de1}" ma:sspId="2a6c10d7-b926-4fc0-945e-3cbf5049f6bd" ma:termSetId="64584bab-8e1a-4e77-9a74-729fd66acaac" ma:anchorId="00000000-0000-0000-0000-000000000000" ma:open="false" ma:isKeyword="false">
      <xsd:complexType>
        <xsd:sequence>
          <xsd:element ref="pc:Terms" minOccurs="0" maxOccurs="1"/>
        </xsd:sequence>
      </xsd:complexType>
    </xsd:element>
    <xsd:element name="le7312e839b9405fb813e48a1ee083cb" ma:index="18" nillable="true" ma:taxonomy="true" ma:internalName="le7312e839b9405fb813e48a1ee083cb" ma:taxonomyFieldName="Languages" ma:displayName="Languages" ma:default="55;#English|e31af5d6-94ea-4ba5-925e-022fd8479dfd" ma:fieldId="{5e7312e8-39b9-405f-b813-e48a1ee083cb}" ma:sspId="2a6c10d7-b926-4fc0-945e-3cbf5049f6bd" ma:termSetId="df4cdebe-530a-4c7f-82dc-f183711160e8" ma:anchorId="00000000-0000-0000-0000-000000000000" ma:open="false" ma:isKeyword="false">
      <xsd:complexType>
        <xsd:sequence>
          <xsd:element ref="pc:Terms" minOccurs="0" maxOccurs="1"/>
        </xsd:sequence>
      </xsd:complexType>
    </xsd:element>
    <xsd:element name="g60ac5c7cc5e48988332aa7f3f7675f4" ma:index="20" nillable="true" ma:taxonomy="true" ma:internalName="g60ac5c7cc5e48988332aa7f3f7675f4" ma:taxonomyFieldName="Region" ma:displayName="Region and Country" ma:readOnly="false" ma:default="-1;#World|181f87ec-6d12-43c8-9f7a-dc47bc14aa64" ma:fieldId="{060ac5c7-cc5e-4898-8332-aa7f3f7675f4}"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f6836c8cfc5146d888b8918e85fd4b0e" ma:index="22" nillable="true" ma:taxonomy="true" ma:internalName="f6836c8cfc5146d888b8918e85fd4b0e" ma:taxonomyFieldName="GeographicArea" ma:displayName="Geographic Area" ma:readOnly="false" ma:default="-1;#World|181f87ec-6d12-43c8-9f7a-dc47bc14aa64" ma:fieldId="{f6836c8c-fc51-46d8-88b8-918e85fd4b0e}" ma:taxonomyMulti="true" ma:sspId="2a6c10d7-b926-4fc0-945e-3cbf5049f6bd" ma:termSetId="bc82f570-771a-4efe-b637-ab15e81e67d6" ma:anchorId="00000000-0000-0000-0000-000000000000" ma:open="false" ma:isKeyword="false">
      <xsd:complexType>
        <xsd:sequence>
          <xsd:element ref="pc:Terms" minOccurs="0" maxOccurs="1"/>
        </xsd:sequence>
      </xsd:complexType>
    </xsd:element>
    <xsd:element name="Abstract" ma:index="24" nillable="true" ma:displayName="Abstract" ma:internalName="Abstract">
      <xsd:simpleType>
        <xsd:restriction base="dms:Note"/>
      </xsd:simpleType>
    </xsd:element>
    <xsd:element name="Authors" ma:index="25" nillable="true" ma:displayName="Authors" ma:internalName="Authors" ma:readOnly="false">
      <xsd:simpleType>
        <xsd:restriction base="dms:Note"/>
      </xsd:simpleType>
    </xsd:element>
    <xsd:element name="TaxKeywordTaxHTField" ma:index="26" nillable="true" ma:taxonomy="true" ma:internalName="TaxKeywordTaxHTField" ma:taxonomyFieldName="TaxKeyword" ma:displayName="Enterprise Keywords" ma:fieldId="{23f27201-bee3-471e-b2e7-b64fd8b7ca38}" ma:taxonomyMulti="true" ma:sspId="2a6c10d7-b926-4fc0-945e-3cbf5049f6bd" ma:termSetId="00000000-0000-0000-0000-000000000000" ma:anchorId="00000000-0000-0000-0000-000000000000" ma:open="true" ma:isKeyword="true">
      <xsd:complexType>
        <xsd:sequence>
          <xsd:element ref="pc:Terms" minOccurs="0" maxOccurs="1"/>
        </xsd:sequence>
      </xsd:complexType>
    </xsd:element>
    <xsd:element name="fbe16eaccf4749f086104f7c67297f76" ma:index="28" nillable="true" ma:taxonomy="true" ma:internalName="fbe16eaccf4749f086104f7c67297f76" ma:taxonomyFieldName="Organization" ma:displayName="Organization" ma:readOnly="false" ma:default="-1;#World Bank|bc205cc9-8a56-48a3-9f30-b099e7707c1b" ma:fieldId="{fbe16eac-cf47-49f0-8610-4f7c67297f76}" ma:taxonomyMulti="true" ma:sspId="2a6c10d7-b926-4fc0-945e-3cbf5049f6bd" ma:termSetId="f1062a45-b171-4440-8f47-0528c2ab8fc7" ma:anchorId="00000000-0000-0000-0000-000000000000" ma:open="false" ma:isKeyword="false">
      <xsd:complexType>
        <xsd:sequence>
          <xsd:element ref="pc:Terms" minOccurs="0" maxOccurs="1"/>
        </xsd:sequence>
      </xsd:complexType>
    </xsd:element>
    <xsd:element name="DateLaunch" ma:index="31" nillable="true" ma:displayName="Date launched on web" ma:format="DateTime" ma:internalName="DateLaunch">
      <xsd:simpleType>
        <xsd:restriction base="dms:DateTime"/>
      </xsd:simpleType>
    </xsd:element>
    <xsd:element name="ExternalURL" ma:index="32" nillable="true" ma:displayName="External URL" ma:internalName="ExternalURL" ma:readOnly="false">
      <xsd:simpleType>
        <xsd:restriction base="dms:Text"/>
      </xsd:simpleType>
    </xsd:element>
    <xsd:element name="Feature" ma:index="33" nillable="true" ma:displayName="Feature" ma:internalName="Feature" ma:readOnly="false">
      <xsd:simpleType>
        <xsd:restriction base="dms:Boolean"/>
      </xsd:simpleType>
    </xsd:element>
    <xsd:element name="FeatureToTile" ma:index="34" nillable="true" ma:displayName="Feature To Tile" ma:internalName="FeatureToTile" ma:readOnly="false">
      <xsd:simpleType>
        <xsd:restriction base="dms:Boolean"/>
      </xsd:simpleType>
    </xsd:element>
    <xsd:element name="SystemData" ma:index="35" nillable="true" ma:displayName="SystemData" ma:internalName="SystemData">
      <xsd:simpleType>
        <xsd:restriction base="dms:Note"/>
      </xsd:simpleType>
    </xsd:element>
    <xsd:element name="UserData" ma:index="36" nillable="true" ma:displayName="UserData" ma:internalName="UserData">
      <xsd:simpleType>
        <xsd:restriction base="dms:Note"/>
      </xsd:simpleType>
    </xsd:element>
    <xsd:element name="o8e900f321d24bb18bb65b4f51774acf" ma:index="37" nillable="true" ma:taxonomy="true" ma:internalName="o8e900f321d24bb18bb65b4f51774acf" ma:taxonomyFieldName="DocumentType" ma:displayName="Document Type" ma:default="" ma:fieldId="{88e900f3-21d2-4bb1-8bb6-5b4f51774acf}" ma:taxonomyMulti="true" ma:sspId="2a6c10d7-b926-4fc0-945e-3cbf5049f6bd" ma:termSetId="fe5d0590-9a37-47b6-bc2b-3c53aa671283" ma:anchorId="00000000-0000-0000-0000-000000000000" ma:open="false" ma:isKeyword="false">
      <xsd:complexType>
        <xsd:sequence>
          <xsd:element ref="pc:Terms" minOccurs="0" maxOccurs="1"/>
        </xsd:sequence>
      </xsd:complexType>
    </xsd:element>
    <xsd:element name="Contact_x0028_s_x0029_" ma:index="39" nillable="true" ma:displayName="Contact(s)" ma:list="UserInfo" ma:SharePointGroup="0" ma:internalName="Contact_x0028_s_x0029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ableComments" ma:index="41" nillable="true" ma:displayName="Enable Comments" ma:internalName="EnableComments">
      <xsd:simpleType>
        <xsd:restriction base="dms:Boolean"/>
      </xsd:simpleType>
    </xsd:element>
    <xsd:element name="EnableRating" ma:index="42" nillable="true" ma:displayName="Enable Rating" ma:internalName="EnableRating">
      <xsd:simpleType>
        <xsd:restriction base="dms:Boolean"/>
      </xsd:simpleType>
    </xsd:element>
    <xsd:element name="PageInfo" ma:index="43" nillable="true" ma:displayName="PageInfo" ma:internalName="PageInfo">
      <xsd:simpleType>
        <xsd:restriction base="dms:Note">
          <xsd:maxLength value="255"/>
        </xsd:restriction>
      </xsd:simpleType>
    </xsd:element>
    <xsd:element name="DocumentCategory" ma:index="45" nillable="true" ma:displayName="Document Category" ma:default="Document" ma:format="Dropdown" ma:internalName="DocumentCategory" ma:readOnly="false">
      <xsd:simpleType>
        <xsd:restriction base="dms:Choice">
          <xsd:enumeration value="Document"/>
          <xsd:enumeration value="KB Document"/>
          <xsd:enumeration value="KB Links"/>
        </xsd:restriction>
      </xsd:simpleType>
    </xsd:element>
    <xsd:element name="g24ce987e2a14cd88b1be8bba67dc4d6" ma:index="46" nillable="true" ma:taxonomy="true" ma:internalName="g24ce987e2a14cd88b1be8bba67dc4d6" ma:taxonomyFieldName="ExternalSponsor" ma:displayName="External Sponsor" ma:readOnly="false" ma:fieldId="{024ce987-e2a1-4cd8-8b1b-e8bba67dc4d6}" ma:sspId="2a6c10d7-b926-4fc0-945e-3cbf5049f6bd" ma:termSetId="dfaaa827-5eeb-4880-9a85-fc0311ecbb37" ma:anchorId="00000000-0000-0000-0000-000000000000" ma:open="false" ma:isKeyword="false">
      <xsd:complexType>
        <xsd:sequence>
          <xsd:element ref="pc:Terms" minOccurs="0" maxOccurs="1"/>
        </xsd:sequence>
      </xsd:complexType>
    </xsd:element>
    <xsd:element name="m30f5f85ad26449189da578bd9e06217" ma:index="48" nillable="true" ma:taxonomy="true" ma:internalName="m30f5f85ad26449189da578bd9e06217" ma:taxonomyFieldName="InternalSponsor" ma:displayName="Internal Sponsor" ma:readOnly="false" ma:fieldId="{630f5f85-ad26-4491-89da-578bd9e06217}" ma:sspId="2a6c10d7-b926-4fc0-945e-3cbf5049f6bd" ma:termSetId="c1dc34fa-d16b-4d70-bdd2-768a61141102" ma:anchorId="00000000-0000-0000-0000-000000000000" ma:open="false" ma:isKeyword="false">
      <xsd:complexType>
        <xsd:sequence>
          <xsd:element ref="pc:Terms" minOccurs="0" maxOccurs="1"/>
        </xsd:sequence>
      </xsd:complexType>
    </xsd:element>
    <xsd:element name="ProjectID" ma:index="50" nillable="true" ma:displayName="ProjectID" ma:internalName="ProjectID">
      <xsd:simpleType>
        <xsd:restriction base="dms:Text"/>
      </xsd:simpleType>
    </xsd:element>
    <xsd:element name="e7fed2b567784b7fb4115fec76c3b6ef" ma:index="52" nillable="true" ma:taxonomy="true" ma:internalName="e7fed2b567784b7fb4115fec76c3b6ef" ma:taxonomyFieldName="BusinessFunctions" ma:displayName="BusinessFunctions" ma:default="" ma:fieldId="{e7fed2b5-6778-4b7f-b411-5fec76c3b6ef}" ma:taxonomyMulti="true" ma:sspId="2a6c10d7-b926-4fc0-945e-3cbf5049f6bd" ma:termSetId="db3575e5-83ce-417a-a0d0-81b3c1db79e8" ma:anchorId="00000000-0000-0000-0000-000000000000" ma:open="false" ma:isKeyword="false">
      <xsd:complexType>
        <xsd:sequence>
          <xsd:element ref="pc:Terms" minOccurs="0" maxOccurs="1"/>
        </xsd:sequence>
      </xsd:complexType>
    </xsd:element>
    <xsd:element name="KBcollectionType" ma:index="54" nillable="true" ma:displayName="KBcollectionType" ma:internalName="KBcollectionType">
      <xsd:simpleType>
        <xsd:restriction base="dms:Text">
          <xsd:maxLength value="255"/>
        </xsd:restriction>
      </xsd:simpleType>
    </xsd:element>
    <xsd:element name="KBAssetType" ma:index="55" nillable="true" ma:displayName="KBAssetType" ma:internalName="KBAssetType">
      <xsd:simpleType>
        <xsd:restriction base="dms:Text">
          <xsd:maxLength value="255"/>
        </xsd:restriction>
      </xsd:simpleType>
    </xsd:element>
    <xsd:element name="AddToKnowledgeBase" ma:index="56" nillable="true" ma:displayName="AddToKnowledgeBase" ma:default="0" ma:internalName="AddToKnowledgeBase">
      <xsd:simpleType>
        <xsd:restriction base="dms:Boolean"/>
      </xsd:simpleType>
    </xsd:element>
    <xsd:element name="SubCategory" ma:index="58" nillable="true" ma:displayName="SubCategory" ma:internalName="Sub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30"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57"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Urls xmlns="http://schemas.microsoft.com/sharepoint/v3/contenttype/forms/url">
  <Edit>/gsg/CDD/Documents/Forms/EditPage.aspx</Edit>
</FormUrls>
</file>

<file path=customXml/item5.xml><?xml version="1.0" encoding="utf-8"?>
<p:properties xmlns:p="http://schemas.microsoft.com/office/2006/metadata/properties" xmlns:xsi="http://www.w3.org/2001/XMLSchema-instance" xmlns:pc="http://schemas.microsoft.com/office/infopath/2007/PartnerControls">
  <documentManagement>
    <ArticleStartDate xmlns="http://schemas.microsoft.com/sharepoint/v3">2018-04-10T04:00:00+00:00</ArticleStartDate>
    <PublishingContact xmlns="http://schemas.microsoft.com/sharepoint/v3">
      <UserInfo>
        <DisplayName/>
        <AccountId xsi:nil="true"/>
        <AccountType/>
      </UserInfo>
    </PublishingContact>
    <Contact_x0028_s_x0029_ xmlns="3e02667f-0271-471b-bd6e-11a2e16def1d">
      <UserInfo>
        <DisplayName>SRV-ITSOP-SPO-OPS</DisplayName>
        <AccountId>1176</AccountId>
        <AccountType/>
      </UserInfo>
    </Contact_x0028_s_x0029_>
    <Abstract xmlns="3e02667f-0271-471b-bd6e-11a2e16def1d" xsi:nil="true"/>
    <Feature xmlns="3e02667f-0271-471b-bd6e-11a2e16def1d">false</Feature>
    <TaxCatchAll xmlns="3e02667f-0271-471b-bd6e-11a2e16def1d">
      <Value>439</Value>
      <Value>572</Value>
      <Value>55</Value>
      <Value>3</Value>
      <Value>2</Value>
      <Value>1</Value>
    </TaxCatchAll>
    <TaxKeywordTaxHTField xmlns="3e02667f-0271-471b-bd6e-11a2e16def1d">
      <Terms xmlns="http://schemas.microsoft.com/office/infopath/2007/PartnerControls"/>
    </TaxKeywordTaxHTField>
    <SystemData xmlns="3e02667f-0271-471b-bd6e-11a2e16def1d" xsi:nil="true"/>
    <PageInfo xmlns="3e02667f-0271-471b-bd6e-11a2e16def1d" xsi:nil="true"/>
    <ExternalURL xmlns="3e02667f-0271-471b-bd6e-11a2e16def1d" xsi:nil="true"/>
    <f6836c8cfc5146d888b8918e85fd4b0e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f6836c8cfc5146d888b8918e85fd4b0e>
    <ProjectID xmlns="3e02667f-0271-471b-bd6e-11a2e16def1d" xsi:nil="true"/>
    <h40645383bce4db190f92f65d69cf557 xmlns="3e02667f-0271-471b-bd6e-11a2e16def1d">
      <Terms xmlns="http://schemas.microsoft.com/office/infopath/2007/PartnerControls"/>
    </h40645383bce4db190f92f65d69cf557>
    <UserData xmlns="3e02667f-0271-471b-bd6e-11a2e16def1d" xsi:nil="true"/>
    <EnableRating xmlns="3e02667f-0271-471b-bd6e-11a2e16def1d" xsi:nil="true"/>
    <fbe16eaccf4749f086104f7c67297f76 xmlns="3e02667f-0271-471b-bd6e-11a2e16def1d">
      <Terms xmlns="http://schemas.microsoft.com/office/infopath/2007/PartnerControls">
        <TermInfo xmlns="http://schemas.microsoft.com/office/infopath/2007/PartnerControls">
          <TermName xmlns="http://schemas.microsoft.com/office/infopath/2007/PartnerControls">World Bank</TermName>
          <TermId xmlns="http://schemas.microsoft.com/office/infopath/2007/PartnerControls">bc205cc9-8a56-48a3-9f30-b099e7707c1b</TermId>
        </TermInfo>
      </Terms>
    </fbe16eaccf4749f086104f7c67297f76>
    <le7312e839b9405fb813e48a1ee083cb xmlns="3e02667f-0271-471b-bd6e-11a2e16def1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e31af5d6-94ea-4ba5-925e-022fd8479dfd</TermId>
        </TermInfo>
      </Terms>
    </le7312e839b9405fb813e48a1ee083cb>
    <n3588c81c2504f79a2ae07b8fc872de1 xmlns="3e02667f-0271-471b-bd6e-11a2e16def1d">
      <Terms xmlns="http://schemas.microsoft.com/office/infopath/2007/PartnerControls">
        <TermInfo xmlns="http://schemas.microsoft.com/office/infopath/2007/PartnerControls">
          <TermName xmlns="http://schemas.microsoft.com/office/infopath/2007/PartnerControls">Official Use Only</TermName>
          <TermId xmlns="http://schemas.microsoft.com/office/infopath/2007/PartnerControls">4119b812-446b-4199-aebc-580c95bfd42a</TermId>
        </TermInfo>
      </Terms>
    </n3588c81c2504f79a2ae07b8fc872de1>
    <m30f5f85ad26449189da578bd9e06217 xmlns="3e02667f-0271-471b-bd6e-11a2e16def1d">
      <Terms xmlns="http://schemas.microsoft.com/office/infopath/2007/PartnerControls"/>
    </m30f5f85ad26449189da578bd9e06217>
    <e0919e4a962d4c1aa34dcc9ee85a7530 xmlns="3e02667f-0271-471b-bd6e-11a2e16def1d">
      <Terms xmlns="http://schemas.microsoft.com/office/infopath/2007/PartnerControls"/>
    </e0919e4a962d4c1aa34dcc9ee85a7530>
    <g60ac5c7cc5e48988332aa7f3f7675f4 xmlns="3e02667f-0271-471b-bd6e-11a2e16def1d">
      <Terms xmlns="http://schemas.microsoft.com/office/infopath/2007/PartnerControls">
        <TermInfo xmlns="http://schemas.microsoft.com/office/infopath/2007/PartnerControls">
          <TermName xmlns="http://schemas.microsoft.com/office/infopath/2007/PartnerControls">World</TermName>
          <TermId xmlns="http://schemas.microsoft.com/office/infopath/2007/PartnerControls">181f87ec-6d12-43c8-9f7a-dc47bc14aa64</TermId>
        </TermInfo>
      </Terms>
    </g60ac5c7cc5e48988332aa7f3f7675f4>
    <FeatureToTile xmlns="3e02667f-0271-471b-bd6e-11a2e16def1d" xsi:nil="true"/>
    <ncc44d6e437c4ee18d4e35566604faa7 xmlns="3e02667f-0271-471b-bd6e-11a2e16def1d">
      <Terms xmlns="http://schemas.microsoft.com/office/infopath/2007/PartnerControls"/>
    </ncc44d6e437c4ee18d4e35566604faa7>
    <PublishingPageImage xmlns="http://schemas.microsoft.com/sharepoint/v3" xsi:nil="true"/>
    <DocumentCategory xmlns="3e02667f-0271-471b-bd6e-11a2e16def1d">Document</DocumentCategory>
    <EnableComments xmlns="3e02667f-0271-471b-bd6e-11a2e16def1d" xsi:nil="true"/>
    <Authors xmlns="3e02667f-0271-471b-bd6e-11a2e16def1d" xsi:nil="true"/>
    <g24ce987e2a14cd88b1be8bba67dc4d6 xmlns="3e02667f-0271-471b-bd6e-11a2e16def1d">
      <Terms xmlns="http://schemas.microsoft.com/office/infopath/2007/PartnerControls"/>
    </g24ce987e2a14cd88b1be8bba67dc4d6>
    <DateLaunch xmlns="3e02667f-0271-471b-bd6e-11a2e16def1d">2018-04-10T04:00:00+00:00</DateLaunch>
    <o8e900f321d24bb18bb65b4f51774acf xmlns="3e02667f-0271-471b-bd6e-11a2e16def1d">
      <Terms xmlns="http://schemas.microsoft.com/office/infopath/2007/PartnerControls">
        <TermInfo xmlns="http://schemas.microsoft.com/office/infopath/2007/PartnerControls">
          <TermName xmlns="http://schemas.microsoft.com/office/infopath/2007/PartnerControls">Learning Content</TermName>
          <TermId xmlns="http://schemas.microsoft.com/office/infopath/2007/PartnerControls">994f0fb0-b942-4f79-91c7-26b7642f5f36</TermId>
        </TermInfo>
      </Terms>
    </o8e900f321d24bb18bb65b4f51774acf>
    <e7fed2b567784b7fb4115fec76c3b6ef xmlns="3e02667f-0271-471b-bd6e-11a2e16def1d">
      <Terms xmlns="http://schemas.microsoft.com/office/infopath/2007/PartnerControls"/>
    </e7fed2b567784b7fb4115fec76c3b6ef>
    <SubCategory xmlns="3e02667f-0271-471b-bd6e-11a2e16def1d" xsi:nil="true"/>
    <AddToKnowledgeBase xmlns="3e02667f-0271-471b-bd6e-11a2e16def1d">false</AddToKnowledgeBase>
    <KBcollectionType xmlns="3e02667f-0271-471b-bd6e-11a2e16def1d" xsi:nil="true"/>
    <KBAssetType xmlns="3e02667f-0271-471b-bd6e-11a2e16def1d" xsi:nil="true"/>
  </documentManagement>
</p:properties>
</file>

<file path=customXml/itemProps1.xml><?xml version="1.0" encoding="utf-8"?>
<ds:datastoreItem xmlns:ds="http://schemas.openxmlformats.org/officeDocument/2006/customXml" ds:itemID="{A7ED2F9A-4776-40FD-85FF-9BAD7F917B5E}"/>
</file>

<file path=customXml/itemProps2.xml><?xml version="1.0" encoding="utf-8"?>
<ds:datastoreItem xmlns:ds="http://schemas.openxmlformats.org/officeDocument/2006/customXml" ds:itemID="{CF1DD19B-8A60-484D-B530-B001F6D6E267}"/>
</file>

<file path=customXml/itemProps3.xml><?xml version="1.0" encoding="utf-8"?>
<ds:datastoreItem xmlns:ds="http://schemas.openxmlformats.org/officeDocument/2006/customXml" ds:itemID="{F43D3090-C2A6-41D9-B53C-448FE827E952}"/>
</file>

<file path=customXml/itemProps4.xml><?xml version="1.0" encoding="utf-8"?>
<ds:datastoreItem xmlns:ds="http://schemas.openxmlformats.org/officeDocument/2006/customXml" ds:itemID="{4E3F6ABB-00B3-4585-BCAF-FDC7E1FA08F5}"/>
</file>

<file path=customXml/itemProps5.xml><?xml version="1.0" encoding="utf-8"?>
<ds:datastoreItem xmlns:ds="http://schemas.openxmlformats.org/officeDocument/2006/customXml" ds:itemID="{86C98830-7048-450F-8CD5-ABC30FFF81C7}"/>
</file>

<file path=docProps/app.xml><?xml version="1.0" encoding="utf-8"?>
<Properties xmlns="http://schemas.openxmlformats.org/officeDocument/2006/extended-properties" xmlns:vt="http://schemas.openxmlformats.org/officeDocument/2006/docPropsVTypes">
  <Template>TM03457452[[fn=Celestial]]</Template>
  <TotalTime>2450</TotalTime>
  <Words>1239</Words>
  <Application>Microsoft Office PowerPoint</Application>
  <PresentationFormat>Widescreen</PresentationFormat>
  <Paragraphs>115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Candara</vt:lpstr>
      <vt:lpstr>Celestial</vt:lpstr>
      <vt:lpstr>PowerPoint Presentation</vt:lpstr>
      <vt:lpstr> Overview of the Afghanistan Context</vt:lpstr>
      <vt:lpstr>Route to WEE-RDP: AREDP in Brief</vt:lpstr>
      <vt:lpstr>Route to WEE-RDP: AREDP in Brief</vt:lpstr>
      <vt:lpstr>How AREDP is being Implemented</vt:lpstr>
      <vt:lpstr>AREDP: View from the Bridge:</vt:lpstr>
      <vt:lpstr>PowerPoint Presentation</vt:lpstr>
      <vt:lpstr>Route to WEE-RDP: WEE-NPP</vt:lpstr>
      <vt:lpstr>Route to WEE-RDP: Introduction</vt:lpstr>
      <vt:lpstr>PowerPoint Presentation</vt:lpstr>
      <vt:lpstr>Building on AREDP Successes and Leveraging on other programs while bringing in global lessons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Afghanistan PPT</dc:title>
  <dc:creator>Janmejay Singh</dc:creator>
  <dc:description/>
  <cp:lastModifiedBy>Myrtle Laura Diachok</cp:lastModifiedBy>
  <cp:revision>69</cp:revision>
  <dcterms:created xsi:type="dcterms:W3CDTF">2017-11-20T18:28:51Z</dcterms:created>
  <dcterms:modified xsi:type="dcterms:W3CDTF">2018-04-01T10:13:34Z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0x010100AF87B42F0C344341B239E919EB90A3670101000BBD9DD838C4C84DAD631FEC891B8EA0</vt:lpwstr>
  </property>
  <property fmtid="{D5CDD505-2E9C-101B-9397-08002B2CF9AE}" pid="3" name="InformationClassification">
    <vt:lpwstr>3;#Official Use Only|4119b812-446b-4199-aebc-580c95bfd42a</vt:lpwstr>
  </property>
  <property fmtid="{D5CDD505-2E9C-101B-9397-08002B2CF9AE}" pid="4" name="OwnershipUnit">
    <vt:lpwstr>439;#Community Driven Development|f58cdd8d-687e-422f-aae0-4be5d4cb4394</vt:lpwstr>
  </property>
  <property fmtid="{D5CDD505-2E9C-101B-9397-08002B2CF9AE}" pid="5" name="TaxKeyword">
    <vt:lpwstr/>
  </property>
  <property fmtid="{D5CDD505-2E9C-101B-9397-08002B2CF9AE}" pid="6" name="Topic(s)">
    <vt:lpwstr/>
  </property>
  <property fmtid="{D5CDD505-2E9C-101B-9397-08002B2CF9AE}" pid="7" name="GeographicArea">
    <vt:lpwstr>2;#World|181f87ec-6d12-43c8-9f7a-dc47bc14aa64</vt:lpwstr>
  </property>
  <property fmtid="{D5CDD505-2E9C-101B-9397-08002B2CF9AE}" pid="8" name="Source_x002d_Sponsor">
    <vt:lpwstr/>
  </property>
  <property fmtid="{D5CDD505-2E9C-101B-9397-08002B2CF9AE}" pid="9" name="HashTags">
    <vt:lpwstr/>
  </property>
  <property fmtid="{D5CDD505-2E9C-101B-9397-08002B2CF9AE}" pid="10" name="DocumentType">
    <vt:lpwstr>572;#Learning Content|994f0fb0-b942-4f79-91c7-26b7642f5f36</vt:lpwstr>
  </property>
  <property fmtid="{D5CDD505-2E9C-101B-9397-08002B2CF9AE}" pid="11" name="Development_x0020_Challenge">
    <vt:lpwstr/>
  </property>
  <property fmtid="{D5CDD505-2E9C-101B-9397-08002B2CF9AE}" pid="12" name="Source-Sponsor">
    <vt:lpwstr/>
  </property>
  <property fmtid="{D5CDD505-2E9C-101B-9397-08002B2CF9AE}" pid="13" name="Development Challenge">
    <vt:lpwstr/>
  </property>
  <property fmtid="{D5CDD505-2E9C-101B-9397-08002B2CF9AE}" pid="14" name="OwnershipUnitLabel">
    <vt:lpwstr>Community Driven Development</vt:lpwstr>
  </property>
  <property fmtid="{D5CDD505-2E9C-101B-9397-08002B2CF9AE}" pid="15" name="Order">
    <vt:r8>192800</vt:r8>
  </property>
  <property fmtid="{D5CDD505-2E9C-101B-9397-08002B2CF9AE}" pid="16" name="PublishingRollupImage">
    <vt:lpwstr/>
  </property>
  <property fmtid="{D5CDD505-2E9C-101B-9397-08002B2CF9AE}" pid="17" name="EventId">
    <vt:lpwstr/>
  </property>
  <property fmtid="{D5CDD505-2E9C-101B-9397-08002B2CF9AE}" pid="18" name="p176ae130422436a8ff7a482f3ab88f6">
    <vt:lpwstr>Community Driven Development|f58cdd8d-687e-422f-aae0-4be5d4cb4394</vt:lpwstr>
  </property>
  <property fmtid="{D5CDD505-2E9C-101B-9397-08002B2CF9AE}" pid="19" name="ContactLoginName">
    <vt:lpwstr/>
  </property>
  <property fmtid="{D5CDD505-2E9C-101B-9397-08002B2CF9AE}" pid="20" name="ContactUPI">
    <vt:lpwstr/>
  </property>
  <property fmtid="{D5CDD505-2E9C-101B-9397-08002B2CF9AE}" pid="21" name="UniqueItemId">
    <vt:lpwstr>CDD_DOCUM_1928</vt:lpwstr>
  </property>
  <property fmtid="{D5CDD505-2E9C-101B-9397-08002B2CF9AE}" pid="22" name="InternalSponsor">
    <vt:lpwstr/>
  </property>
  <property fmtid="{D5CDD505-2E9C-101B-9397-08002B2CF9AE}" pid="23" name="Topics">
    <vt:lpwstr/>
  </property>
  <property fmtid="{D5CDD505-2E9C-101B-9397-08002B2CF9AE}" pid="24" name="c8251775ec7d4b78a080c2108a22e48e">
    <vt:lpwstr/>
  </property>
  <property fmtid="{D5CDD505-2E9C-101B-9397-08002B2CF9AE}" pid="25" name="Region">
    <vt:lpwstr>2;#World|181f87ec-6d12-43c8-9f7a-dc47bc14aa64</vt:lpwstr>
  </property>
  <property fmtid="{D5CDD505-2E9C-101B-9397-08002B2CF9AE}" pid="26" name="BusinessFunctions">
    <vt:lpwstr/>
  </property>
  <property fmtid="{D5CDD505-2E9C-101B-9397-08002B2CF9AE}" pid="27" name="Country">
    <vt:lpwstr/>
  </property>
  <property fmtid="{D5CDD505-2E9C-101B-9397-08002B2CF9AE}" pid="28" name="Organization">
    <vt:lpwstr>1;#World Bank|bc205cc9-8a56-48a3-9f30-b099e7707c1b</vt:lpwstr>
  </property>
  <property fmtid="{D5CDD505-2E9C-101B-9397-08002B2CF9AE}" pid="29" name="VPU">
    <vt:lpwstr/>
  </property>
  <property fmtid="{D5CDD505-2E9C-101B-9397-08002B2CF9AE}" pid="30" name="Languages">
    <vt:lpwstr>55;#English|e31af5d6-94ea-4ba5-925e-022fd8479dfd</vt:lpwstr>
  </property>
  <property fmtid="{D5CDD505-2E9C-101B-9397-08002B2CF9AE}" pid="31" name="ExternalSponsor">
    <vt:lpwstr/>
  </property>
</Properties>
</file>