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2" r:id="rId4"/>
    <p:sldId id="274" r:id="rId5"/>
    <p:sldId id="275" r:id="rId6"/>
    <p:sldId id="276" r:id="rId7"/>
    <p:sldId id="285" r:id="rId8"/>
    <p:sldId id="286" r:id="rId9"/>
    <p:sldId id="287" r:id="rId10"/>
    <p:sldId id="293" r:id="rId11"/>
    <p:sldId id="294" r:id="rId12"/>
    <p:sldId id="295" r:id="rId13"/>
    <p:sldId id="288" r:id="rId14"/>
    <p:sldId id="28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70"/>
  </p:normalViewPr>
  <p:slideViewPr>
    <p:cSldViewPr snapToGrid="0" snapToObjects="1">
      <p:cViewPr>
        <p:scale>
          <a:sx n="67" d="100"/>
          <a:sy n="67" d="100"/>
        </p:scale>
        <p:origin x="4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7" Type="http://schemas.openxmlformats.org/officeDocument/2006/relationships/slide" Target="slides/slide6.xml"/><Relationship Id="rId25" Type="http://schemas.openxmlformats.org/officeDocument/2006/relationships/customXml" Target="../customXml/item5.xml"/><Relationship Id="rId20" Type="http://schemas.openxmlformats.org/officeDocument/2006/relationships/tableStyles" Target="tableStyle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4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2157F-C89A-D84F-81D6-66DE1DD40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2501" y="2514600"/>
            <a:ext cx="10046826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CDD in Indonesia – Development of a </a:t>
            </a:r>
            <a:r>
              <a:rPr lang="en-US" dirty="0" smtClean="0"/>
              <a:t>long journey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77C1A1-FC0F-3540-8C38-95A1B1DAE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7882" y="5055172"/>
            <a:ext cx="8915399" cy="1126283"/>
          </a:xfrm>
        </p:spPr>
        <p:txBody>
          <a:bodyPr/>
          <a:lstStyle/>
          <a:p>
            <a:r>
              <a:rPr lang="en-US" dirty="0"/>
              <a:t>Pungky Sumadi, </a:t>
            </a:r>
            <a:r>
              <a:rPr lang="en-US" dirty="0" err="1"/>
              <a:t>Samsul</a:t>
            </a:r>
            <a:r>
              <a:rPr lang="en-US" dirty="0"/>
              <a:t> Widodo, Lulu </a:t>
            </a:r>
            <a:r>
              <a:rPr lang="en-US" dirty="0" err="1"/>
              <a:t>Wardhani</a:t>
            </a:r>
            <a:r>
              <a:rPr lang="en-US" dirty="0"/>
              <a:t>, </a:t>
            </a:r>
            <a:r>
              <a:rPr lang="en-US" dirty="0" err="1"/>
              <a:t>Bambang</a:t>
            </a:r>
            <a:r>
              <a:rPr lang="en-US" dirty="0"/>
              <a:t> </a:t>
            </a:r>
            <a:r>
              <a:rPr lang="en-US" dirty="0" err="1"/>
              <a:t>Soetono</a:t>
            </a:r>
            <a:endParaRPr lang="en-US" dirty="0"/>
          </a:p>
          <a:p>
            <a:r>
              <a:rPr lang="en-US" dirty="0"/>
              <a:t>and Dan </a:t>
            </a:r>
            <a:r>
              <a:rPr lang="en-US" dirty="0" err="1"/>
              <a:t>Vadnjal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9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86994A1-C4F3-400C-93A9-72A9EF6E0D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" y="0"/>
            <a:ext cx="1198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361846-F0B0-4C52-81BD-8129947618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96E232-D0FE-492C-AA7B-286A2DE00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1" y="624110"/>
            <a:ext cx="9775911" cy="128089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III. Local </a:t>
            </a:r>
            <a:r>
              <a:rPr lang="en-US" sz="3200" b="1" dirty="0"/>
              <a:t>economic </a:t>
            </a:r>
            <a:r>
              <a:rPr lang="en-US" sz="3200" b="1" dirty="0" smtClean="0"/>
              <a:t>development pilot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D3CD3-18D2-CC4C-88CC-476392F3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01" y="1638300"/>
            <a:ext cx="10023676" cy="3777622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Village </a:t>
            </a:r>
            <a:r>
              <a:rPr lang="en-US" sz="2000" dirty="0"/>
              <a:t>law implementation and Village Innovation Program</a:t>
            </a:r>
          </a:p>
          <a:p>
            <a:pPr algn="just"/>
            <a:r>
              <a:rPr lang="en-US" sz="2000" dirty="0"/>
              <a:t>Pilot, January 2018 – December 2018, implementation not yet commenced</a:t>
            </a:r>
          </a:p>
          <a:p>
            <a:pPr algn="just"/>
            <a:r>
              <a:rPr lang="en-US" sz="2000" dirty="0"/>
              <a:t>US$ 12 million</a:t>
            </a:r>
          </a:p>
          <a:p>
            <a:pPr algn="just"/>
            <a:r>
              <a:rPr lang="en-US" sz="2000" dirty="0"/>
              <a:t>Ministry of Villages, Disadvantaged Regions and Transmigration </a:t>
            </a:r>
          </a:p>
          <a:p>
            <a:pPr marL="228600" lvl="1" algn="just"/>
            <a:r>
              <a:rPr lang="en-US" sz="2000" i="1" dirty="0"/>
              <a:t>Project Objective: </a:t>
            </a:r>
            <a:r>
              <a:rPr lang="en-US" sz="2000" dirty="0"/>
              <a:t>To design and test a scalable model of local economic development that aims to increase incomes of aggregated village producers and economically marginalized groups in pilot locations</a:t>
            </a:r>
          </a:p>
          <a:p>
            <a:pPr algn="just"/>
            <a:r>
              <a:rPr lang="en-US" sz="2000" dirty="0"/>
              <a:t>East Java and East Nusa Tenggara (10 districts)</a:t>
            </a:r>
          </a:p>
          <a:p>
            <a:pPr algn="just"/>
            <a:r>
              <a:rPr lang="en-US" sz="2000" dirty="0"/>
              <a:t>Domestic (small and medium sized) enterprises operating in local markets, all sectors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 txBox="1">
            <a:spLocks/>
          </p:cNvSpPr>
          <p:nvPr/>
        </p:nvSpPr>
        <p:spPr>
          <a:xfrm>
            <a:off x="1881101" y="776510"/>
            <a:ext cx="977591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85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1" y="624110"/>
            <a:ext cx="9775911" cy="1280890"/>
          </a:xfrm>
        </p:spPr>
        <p:txBody>
          <a:bodyPr>
            <a:normAutofit/>
          </a:bodyPr>
          <a:lstStyle/>
          <a:p>
            <a:r>
              <a:rPr lang="en-US" sz="3200" b="1" dirty="0"/>
              <a:t>Proposed Design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D3CD3-18D2-CC4C-88CC-476392F3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01" y="1581150"/>
            <a:ext cx="10023676" cy="3777622"/>
          </a:xfrm>
        </p:spPr>
        <p:txBody>
          <a:bodyPr>
            <a:noAutofit/>
          </a:bodyPr>
          <a:lstStyle/>
          <a:p>
            <a:pPr algn="just"/>
            <a:r>
              <a:rPr lang="en-US" sz="2000" i="1" dirty="0" smtClean="0"/>
              <a:t>What </a:t>
            </a:r>
            <a:r>
              <a:rPr lang="en-US" sz="2000" i="1" dirty="0"/>
              <a:t>problems are the project trying to solve </a:t>
            </a:r>
            <a:r>
              <a:rPr lang="en-US" sz="2000" dirty="0"/>
              <a:t>– under-developed alliances between domestic enterprises and villages</a:t>
            </a:r>
          </a:p>
          <a:p>
            <a:pPr algn="just"/>
            <a:r>
              <a:rPr lang="en-US" sz="2000" i="1" dirty="0"/>
              <a:t>Background analysis </a:t>
            </a:r>
            <a:r>
              <a:rPr lang="en-US" sz="2000" dirty="0"/>
              <a:t>– rapid desk top analysis of value chains and sectoral analyses</a:t>
            </a:r>
          </a:p>
          <a:p>
            <a:pPr algn="just"/>
            <a:r>
              <a:rPr lang="en-US" sz="2000" i="1" dirty="0"/>
              <a:t>Types of interventions/project component</a:t>
            </a:r>
            <a:r>
              <a:rPr lang="en-US" sz="2000" dirty="0"/>
              <a:t> – Village Economic Partnerships (i.e. alliance of Business Partners/Village Partners/</a:t>
            </a:r>
            <a:r>
              <a:rPr lang="en-US" sz="2000" dirty="0" err="1"/>
              <a:t>BumDesa</a:t>
            </a:r>
            <a:r>
              <a:rPr lang="en-US" sz="2000" dirty="0"/>
              <a:t>) and grants</a:t>
            </a:r>
          </a:p>
          <a:p>
            <a:pPr algn="just"/>
            <a:r>
              <a:rPr lang="en-US" sz="2000" i="1" dirty="0"/>
              <a:t>Measures to ensure profitability and commercial viability of the project</a:t>
            </a:r>
            <a:r>
              <a:rPr lang="en-US" sz="2000" dirty="0"/>
              <a:t> – incorporation of enterprises as Business Partners, vetted during partnership appraisal process, into the Village Economic Partnerships</a:t>
            </a:r>
          </a:p>
          <a:p>
            <a:pPr algn="just"/>
            <a:r>
              <a:rPr lang="en-US" sz="2000" i="1" dirty="0"/>
              <a:t>Number of beneficiaries, women, specific groups</a:t>
            </a:r>
            <a:r>
              <a:rPr lang="en-US" sz="2000" dirty="0"/>
              <a:t> – 500 villages, minimum 20% of Village Partners below poverty line, 20% of Village Partners are women and 10 of partnerships are women-led</a:t>
            </a:r>
          </a:p>
          <a:p>
            <a:r>
              <a:rPr lang="en-US" sz="2000" dirty="0"/>
              <a:t>No (initial) link to other sources of public funds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28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1" y="624110"/>
            <a:ext cx="9775911" cy="128089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Questions to be answered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D3CD3-18D2-CC4C-88CC-476392F3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01" y="1447800"/>
            <a:ext cx="1002367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. </a:t>
            </a:r>
            <a:r>
              <a:rPr lang="en-US" i="1" dirty="0" smtClean="0"/>
              <a:t>What </a:t>
            </a:r>
            <a:r>
              <a:rPr lang="en-US" i="1" dirty="0"/>
              <a:t>are some of the design options you are currently considering?</a:t>
            </a:r>
          </a:p>
          <a:p>
            <a:pPr lvl="1" algn="just"/>
            <a:r>
              <a:rPr lang="en-US" dirty="0"/>
              <a:t>Out-source </a:t>
            </a:r>
            <a:r>
              <a:rPr lang="en-US" i="1" dirty="0"/>
              <a:t>or</a:t>
            </a:r>
            <a:r>
              <a:rPr lang="en-US" dirty="0"/>
              <a:t> in-house the partnership proposal appraisal?</a:t>
            </a:r>
          </a:p>
          <a:p>
            <a:pPr lvl="1" algn="just"/>
            <a:r>
              <a:rPr lang="en-US" dirty="0"/>
              <a:t>Disburse funds to a single entity within the partnership </a:t>
            </a:r>
            <a:r>
              <a:rPr lang="en-US" i="1" dirty="0"/>
              <a:t>or</a:t>
            </a:r>
            <a:r>
              <a:rPr lang="en-US" dirty="0"/>
              <a:t> to the partnership as a single entity</a:t>
            </a:r>
          </a:p>
          <a:p>
            <a:pPr lvl="1" algn="just"/>
            <a:r>
              <a:rPr lang="en-US" dirty="0"/>
              <a:t>Cost share on a 20% partnership in kind </a:t>
            </a:r>
            <a:r>
              <a:rPr lang="en-US" i="1" dirty="0"/>
              <a:t>or</a:t>
            </a:r>
            <a:r>
              <a:rPr lang="en-US" dirty="0"/>
              <a:t> in cash contribution and a 80% pilot contribution or 100% grant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i="1" dirty="0"/>
              <a:t>What questions do you wish to ask the audience for which you seek guidance?</a:t>
            </a:r>
          </a:p>
          <a:p>
            <a:pPr lvl="1" algn="just"/>
            <a:r>
              <a:rPr lang="en-US" dirty="0"/>
              <a:t>How do we best appraise partnership proposals?</a:t>
            </a:r>
          </a:p>
          <a:p>
            <a:pPr lvl="1" algn="just"/>
            <a:r>
              <a:rPr lang="en-US" dirty="0"/>
              <a:t>How do we best manage our fund flows?</a:t>
            </a:r>
          </a:p>
          <a:p>
            <a:pPr lvl="1" algn="just"/>
            <a:r>
              <a:rPr lang="en-US" dirty="0"/>
              <a:t>How do we structure our grant arrangements?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What sort of technical support to assist the formation (e.g. partnership networking) and implementation of partnerships?</a:t>
            </a:r>
          </a:p>
          <a:p>
            <a:pPr lvl="1" algn="just"/>
            <a:r>
              <a:rPr lang="en-US" dirty="0"/>
              <a:t>What and how do we capture learnings from the pilot?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50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1" y="624110"/>
            <a:ext cx="9775911" cy="1280890"/>
          </a:xfrm>
        </p:spPr>
        <p:txBody>
          <a:bodyPr>
            <a:normAutofit/>
          </a:bodyPr>
          <a:lstStyle/>
          <a:p>
            <a:r>
              <a:rPr lang="en-US" sz="3200" dirty="0"/>
              <a:t>A Brief History….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D3CD3-18D2-CC4C-88CC-476392F3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8" y="2133600"/>
            <a:ext cx="10023676" cy="3777622"/>
          </a:xfrm>
        </p:spPr>
        <p:txBody>
          <a:bodyPr>
            <a:noAutofit/>
          </a:bodyPr>
          <a:lstStyle/>
          <a:p>
            <a:r>
              <a:rPr lang="en-US" sz="2000" dirty="0"/>
              <a:t>BAPPENAS: Planning, Implementing and Supervising…..</a:t>
            </a:r>
          </a:p>
          <a:p>
            <a:endParaRPr lang="en-US" sz="2000" dirty="0"/>
          </a:p>
          <a:p>
            <a:r>
              <a:rPr lang="en-US" sz="2000" dirty="0"/>
              <a:t>We started with:</a:t>
            </a:r>
          </a:p>
          <a:p>
            <a:r>
              <a:rPr lang="en-US" sz="2000" dirty="0"/>
              <a:t>Integrated Area Development (PKT): 1989 – 1992.</a:t>
            </a:r>
          </a:p>
          <a:p>
            <a:r>
              <a:rPr lang="en-US" sz="2000" dirty="0"/>
              <a:t>Presidential Instruction on Disadvantage Village (IDT): 1992 – 1993.</a:t>
            </a:r>
          </a:p>
          <a:p>
            <a:r>
              <a:rPr lang="en-US" sz="2000" dirty="0"/>
              <a:t>Infrastructure Development Program for Disadvantage Village (P3DT): 1993 – 1996.</a:t>
            </a:r>
          </a:p>
          <a:p>
            <a:r>
              <a:rPr lang="en-US" sz="2000" dirty="0" err="1"/>
              <a:t>Kecamatan</a:t>
            </a:r>
            <a:r>
              <a:rPr lang="en-US" sz="2000" dirty="0"/>
              <a:t> Development Program (1996) and Urban Poverty Project (1998).</a:t>
            </a:r>
          </a:p>
          <a:p>
            <a:r>
              <a:rPr lang="en-US" sz="2000" dirty="0"/>
              <a:t>National Program on Community Empowerment (2007-2014).</a:t>
            </a:r>
          </a:p>
          <a:p>
            <a:r>
              <a:rPr lang="en-US" sz="2000" dirty="0"/>
              <a:t>Village Fund Program (2015 – </a:t>
            </a:r>
            <a:r>
              <a:rPr lang="en-US" sz="2000" dirty="0" smtClean="0"/>
              <a:t>date).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80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2D2157F-C89A-D84F-81D6-66DE1DD4085F}"/>
              </a:ext>
            </a:extLst>
          </p:cNvPr>
          <p:cNvSpPr txBox="1">
            <a:spLocks/>
          </p:cNvSpPr>
          <p:nvPr/>
        </p:nvSpPr>
        <p:spPr>
          <a:xfrm>
            <a:off x="2025355" y="3105150"/>
            <a:ext cx="10046826" cy="2262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900" dirty="0" smtClean="0"/>
              <a:t>LED in Indonesia – </a:t>
            </a:r>
          </a:p>
          <a:p>
            <a:r>
              <a:rPr lang="en-US" sz="4900" dirty="0" smtClean="0"/>
              <a:t>Evolution of new initiatives</a:t>
            </a:r>
            <a:endParaRPr lang="en-US" sz="49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1" y="624110"/>
            <a:ext cx="9775911" cy="128089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I. Market systems development program - PRISMA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D3CD3-18D2-CC4C-88CC-476392F3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8" y="2133600"/>
            <a:ext cx="10023676" cy="3777622"/>
          </a:xfrm>
        </p:spPr>
        <p:txBody>
          <a:bodyPr>
            <a:noAutofit/>
          </a:bodyPr>
          <a:lstStyle/>
          <a:p>
            <a:r>
              <a:rPr lang="en-US" dirty="0"/>
              <a:t>PRISMA is a Market Systems Development program</a:t>
            </a:r>
          </a:p>
          <a:p>
            <a:r>
              <a:rPr lang="en-US" dirty="0"/>
              <a:t>Background analysis are conducted to design its interventions </a:t>
            </a:r>
          </a:p>
          <a:p>
            <a:pPr lvl="1"/>
            <a:r>
              <a:rPr lang="en-US" dirty="0"/>
              <a:t>Sector analysis – to understand how the sector works, why is it not performing optimally. </a:t>
            </a:r>
          </a:p>
          <a:p>
            <a:pPr lvl="2"/>
            <a:r>
              <a:rPr lang="en-AU" dirty="0"/>
              <a:t>high numbers of poor people </a:t>
            </a:r>
          </a:p>
          <a:p>
            <a:pPr lvl="2"/>
            <a:r>
              <a:rPr lang="en-AU" dirty="0"/>
              <a:t>opportunity for the poor to improve their position  in society </a:t>
            </a:r>
          </a:p>
          <a:p>
            <a:pPr lvl="2"/>
            <a:r>
              <a:rPr lang="en-AU" dirty="0"/>
              <a:t>reasonable feasibility of bringing about change in the sub-sector. </a:t>
            </a:r>
          </a:p>
          <a:p>
            <a:pPr lvl="1"/>
            <a:r>
              <a:rPr lang="en-US" dirty="0"/>
              <a:t>Stakeholder analysis </a:t>
            </a:r>
          </a:p>
          <a:p>
            <a:pPr lvl="2"/>
            <a:r>
              <a:rPr lang="en-US" dirty="0"/>
              <a:t>Supply – demand of the market </a:t>
            </a:r>
          </a:p>
          <a:p>
            <a:pPr lvl="2"/>
            <a:r>
              <a:rPr lang="en-US" dirty="0"/>
              <a:t>Private Sector, Public Sector, Civil Society </a:t>
            </a:r>
          </a:p>
          <a:p>
            <a:pPr lvl="2"/>
            <a:r>
              <a:rPr lang="en-US" dirty="0"/>
              <a:t>Supporting functions </a:t>
            </a:r>
          </a:p>
          <a:p>
            <a:pPr lvl="2"/>
            <a:r>
              <a:rPr lang="en-US" dirty="0"/>
              <a:t>Rules </a:t>
            </a:r>
          </a:p>
          <a:p>
            <a:pPr lvl="1"/>
            <a:r>
              <a:rPr lang="en-US" dirty="0"/>
              <a:t>Competitiveness analysis – analysis of market players, market potential, market failures.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70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1" y="624110"/>
            <a:ext cx="9775911" cy="1280890"/>
          </a:xfrm>
        </p:spPr>
        <p:txBody>
          <a:bodyPr>
            <a:normAutofit/>
          </a:bodyPr>
          <a:lstStyle/>
          <a:p>
            <a:r>
              <a:rPr lang="en-US" sz="3200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D3CD3-18D2-CC4C-88CC-476392F3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8" y="2133600"/>
            <a:ext cx="1002367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86DF9ED-5104-D346-8849-D50541342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631601"/>
              </p:ext>
            </p:extLst>
          </p:nvPr>
        </p:nvGraphicFramePr>
        <p:xfrm>
          <a:off x="1628946" y="1633212"/>
          <a:ext cx="10172243" cy="4591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859">
                  <a:extLst>
                    <a:ext uri="{9D8B030D-6E8A-4147-A177-3AD203B41FA5}">
                      <a16:colId xmlns:a16="http://schemas.microsoft.com/office/drawing/2014/main" xmlns="" val="1333004483"/>
                    </a:ext>
                  </a:extLst>
                </a:gridCol>
                <a:gridCol w="4338518">
                  <a:extLst>
                    <a:ext uri="{9D8B030D-6E8A-4147-A177-3AD203B41FA5}">
                      <a16:colId xmlns:a16="http://schemas.microsoft.com/office/drawing/2014/main" xmlns="" val="1414999211"/>
                    </a:ext>
                  </a:extLst>
                </a:gridCol>
                <a:gridCol w="2615879">
                  <a:extLst>
                    <a:ext uri="{9D8B030D-6E8A-4147-A177-3AD203B41FA5}">
                      <a16:colId xmlns:a16="http://schemas.microsoft.com/office/drawing/2014/main" xmlns="" val="2521209747"/>
                    </a:ext>
                  </a:extLst>
                </a:gridCol>
                <a:gridCol w="2471987">
                  <a:extLst>
                    <a:ext uri="{9D8B030D-6E8A-4147-A177-3AD203B41FA5}">
                      <a16:colId xmlns:a16="http://schemas.microsoft.com/office/drawing/2014/main" xmlns="" val="2570778373"/>
                    </a:ext>
                  </a:extLst>
                </a:gridCol>
              </a:tblGrid>
              <a:tr h="325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KPI tracking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Actual cumulative Y17S2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Actual Y17S2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1744188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1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# Outreach (all farm HH)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144,063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66,367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18611406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1b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# Outreach (&lt;$2.50 PPP)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100,240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45,630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99596925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2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Net Income Impact in IDR (all farm HH)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688,105,546,926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477,938,447,377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15021748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2b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Net Income Impact in IDR (&lt;$2.50 PPP)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480,396,958,096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320,024,564,196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06938094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3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# ISPs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1,355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224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3184705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4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Increased Turnover ISPs in IDR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175,165,232,658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85,317,226,934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4552612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5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# Innovations/Interventions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115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26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5291860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6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# Initiatives by Government to improve BEE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21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8167262"/>
                  </a:ext>
                </a:extLst>
              </a:tr>
              <a:tr h="44855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7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# Intervention Partners (public &amp; private sectors)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effectLst/>
                        </a:rPr>
                        <a:t>107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30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7363669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8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Private Partner co-investment in IDR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37,115,328,704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11,269,750,472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48025803"/>
                  </a:ext>
                </a:extLst>
              </a:tr>
              <a:tr h="38175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>
                          <a:effectLst/>
                        </a:rPr>
                        <a:t>9</a:t>
                      </a:r>
                      <a:endParaRPr lang="en-AU" sz="1400" kern="120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20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Value of additional investment by farmers</a:t>
                      </a:r>
                      <a:endParaRPr lang="en-AU" sz="1400" kern="1200" dirty="0">
                        <a:solidFill>
                          <a:srgbClr val="000000"/>
                        </a:solidFill>
                        <a:effectLst/>
                        <a:latin typeface="HelveticaNeueLT Std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125,874,189,197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</a:rPr>
                        <a:t>61,456,957,473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7084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2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1" y="624110"/>
            <a:ext cx="9775911" cy="12808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D3CD3-18D2-CC4C-88CC-476392F3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8" y="2133600"/>
            <a:ext cx="1002367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27583" y="974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 txBox="1">
            <a:spLocks/>
          </p:cNvSpPr>
          <p:nvPr/>
        </p:nvSpPr>
        <p:spPr>
          <a:xfrm>
            <a:off x="1881101" y="776510"/>
            <a:ext cx="977591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II. Leveraging the digital economy for local economic development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2C238C-8749-4DB8-9AD7-1597DBA75B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1100" y="2076451"/>
            <a:ext cx="9623511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1" y="624110"/>
            <a:ext cx="9775911" cy="1280890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D3CD3-18D2-CC4C-88CC-476392F3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8" y="2133600"/>
            <a:ext cx="1002367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178DD0-D6E3-45AA-8C90-E0078F072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1" y="624110"/>
            <a:ext cx="9775911" cy="1280890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D3CD3-18D2-CC4C-88CC-476392F3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8" y="2133600"/>
            <a:ext cx="1002367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DC1C49-B756-459B-8AD9-1DF407A84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7AC8C-EEF0-A844-9994-96E99383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01" y="624110"/>
            <a:ext cx="9775911" cy="1280890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D3CD3-18D2-CC4C-88CC-476392F3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8" y="2133600"/>
            <a:ext cx="1002367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0B8251-3AA8-42C8-9963-AFA420655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neCMS_File" ma:contentTypeID="0x010100AF87B42F0C344341B239E919EB90A3670101000BBD9DD838C4C84DAD631FEC891B8EA0" ma:contentTypeVersion="48" ma:contentTypeDescription="" ma:contentTypeScope="" ma:versionID="69bf4b84148e7e8ca4ec3256af38fc6c">
  <xsd:schema xmlns:xsd="http://www.w3.org/2001/XMLSchema" xmlns:xs="http://www.w3.org/2001/XMLSchema" xmlns:p="http://schemas.microsoft.com/office/2006/metadata/properties" xmlns:ns1="http://schemas.microsoft.com/sharepoint/v3" xmlns:ns2="3e02667f-0271-471b-bd6e-11a2e16def1d" targetNamespace="http://schemas.microsoft.com/office/2006/metadata/properties" ma:root="true" ma:fieldsID="3bb2bc94f71c83af512d395287b7e953" ns1:_="" ns2:_="">
    <xsd:import namespace="http://schemas.microsoft.com/sharepoint/v3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h40645383bce4db190f92f65d69cf557" minOccurs="0"/>
                <xsd:element ref="ns2:TaxCatchAll" minOccurs="0"/>
                <xsd:element ref="ns2:TaxCatchAllLabel" minOccurs="0"/>
                <xsd:element ref="ns2:ncc44d6e437c4ee18d4e35566604faa7" minOccurs="0"/>
                <xsd:element ref="ns2:e0919e4a962d4c1aa34dcc9ee85a7530" minOccurs="0"/>
                <xsd:element ref="ns2:n3588c81c2504f79a2ae07b8fc872de1" minOccurs="0"/>
                <xsd:element ref="ns2:le7312e839b9405fb813e48a1ee083cb" minOccurs="0"/>
                <xsd:element ref="ns2:g60ac5c7cc5e48988332aa7f3f7675f4" minOccurs="0"/>
                <xsd:element ref="ns2:f6836c8cfc5146d888b8918e85fd4b0e" minOccurs="0"/>
                <xsd:element ref="ns2:Abstract" minOccurs="0"/>
                <xsd:element ref="ns2:Authors" minOccurs="0"/>
                <xsd:element ref="ns2:TaxKeywordTaxHTField" minOccurs="0"/>
                <xsd:element ref="ns2:fbe16eaccf4749f086104f7c67297f76" minOccurs="0"/>
                <xsd:element ref="ns2:DateLaunch" minOccurs="0"/>
                <xsd:element ref="ns2:ExternalURL" minOccurs="0"/>
                <xsd:element ref="ns2:Feature" minOccurs="0"/>
                <xsd:element ref="ns2:FeatureToTile" minOccurs="0"/>
                <xsd:element ref="ns2:SystemData" minOccurs="0"/>
                <xsd:element ref="ns2:UserData" minOccurs="0"/>
                <xsd:element ref="ns2:o8e900f321d24bb18bb65b4f51774acf" minOccurs="0"/>
                <xsd:element ref="ns2:Contact_x0028_s_x0029_" minOccurs="0"/>
                <xsd:element ref="ns1:ArticleStartDate" minOccurs="0"/>
                <xsd:element ref="ns2:EnableComments" minOccurs="0"/>
                <xsd:element ref="ns2:EnableRating" minOccurs="0"/>
                <xsd:element ref="ns2:PageInfo" minOccurs="0"/>
                <xsd:element ref="ns1:PublishingPageImage" minOccurs="0"/>
                <xsd:element ref="ns2:DocumentCategory" minOccurs="0"/>
                <xsd:element ref="ns2:g24ce987e2a14cd88b1be8bba67dc4d6" minOccurs="0"/>
                <xsd:element ref="ns2:m30f5f85ad26449189da578bd9e06217" minOccurs="0"/>
                <xsd:element ref="ns2:ProjectID" minOccurs="0"/>
                <xsd:element ref="ns1:PublishingContact" minOccurs="0"/>
                <xsd:element ref="ns2:e7fed2b567784b7fb4115fec76c3b6ef" minOccurs="0"/>
                <xsd:element ref="ns2:KBcollectionType" minOccurs="0"/>
                <xsd:element ref="ns2:KBAssetType" minOccurs="0"/>
                <xsd:element ref="ns2:AddToKnowledgeBase" minOccurs="0"/>
                <xsd:element ref="ns2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40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  <xsd:element name="PublishingPageImage" ma:index="44" nillable="true" ma:displayName="Page Image" ma:description="Page Image is a site column created by the Publishing feature. It is used on the Article Page Content Type as the primary image of the page." ma:internalName="PublishingPageImage">
      <xsd:simpleType>
        <xsd:restriction base="dms:Unknown"/>
      </xsd:simpleType>
    </xsd:element>
    <xsd:element name="PublishingContact" ma:index="51" nillable="true" ma:displayName="Contact" ma:description="Contact is a site column created by the Publishing feature. It is used on the Page Content Type as the person or group who is the contact person for the page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h40645383bce4db190f92f65d69cf557" ma:index="8" nillable="true" ma:taxonomy="true" ma:internalName="h40645383bce4db190f92f65d69cf557" ma:taxonomyFieldName="VPU" ma:displayName="VPU" ma:default="" ma:fieldId="{14064538-3bce-4db1-90f9-2f65d69cf557}" ma:taxonomyMulti="true" ma:sspId="2a6c10d7-b926-4fc0-945e-3cbf5049f6bd" ma:termSetId="d49201c8-9b91-492e-899c-b5b3e12a5e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11706ec-98ba-4436-91eb-2b50f3ea0b27}" ma:internalName="TaxCatchAll" ma:showField="CatchAllData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11706ec-98ba-4436-91eb-2b50f3ea0b27}" ma:internalName="TaxCatchAllLabel" ma:readOnly="true" ma:showField="CatchAllDataLabel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cc44d6e437c4ee18d4e35566604faa7" ma:index="12" nillable="true" ma:taxonomy="true" ma:internalName="ncc44d6e437c4ee18d4e35566604faa7" ma:taxonomyFieldName="Topics" ma:displayName="Topics" ma:readOnly="false" ma:fieldId="{7cc44d6e-437c-4ee1-8d4e-35566604faa7}" ma:taxonomyMulti="true" ma:sspId="2a6c10d7-b926-4fc0-945e-3cbf5049f6bd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0919e4a962d4c1aa34dcc9ee85a7530" ma:index="14" nillable="true" ma:taxonomy="true" ma:internalName="e0919e4a962d4c1aa34dcc9ee85a7530" ma:taxonomyFieldName="Country" ma:displayName="Country and City" ma:readOnly="false" ma:fieldId="{e0919e4a-962d-4c1a-a34d-cc9ee85a7530}" ma:taxonomyMulti="true" ma:sspId="2a6c10d7-b926-4fc0-945e-3cbf5049f6bd" ma:termSetId="d4c2a98a-c9a1-4fb7-a107-4340f5ef9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588c81c2504f79a2ae07b8fc872de1" ma:index="16" nillable="true" ma:taxonomy="true" ma:internalName="n3588c81c2504f79a2ae07b8fc872de1" ma:taxonomyFieldName="InformationClassification" ma:displayName="Information Classification" ma:default="3;#Official Use Only|4119b812-446b-4199-aebc-580c95bfd42a" ma:fieldId="{73588c81-c250-4f79-a2ae-07b8fc872de1}" ma:sspId="2a6c10d7-b926-4fc0-945e-3cbf5049f6bd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7312e839b9405fb813e48a1ee083cb" ma:index="18" nillable="true" ma:taxonomy="true" ma:internalName="le7312e839b9405fb813e48a1ee083cb" ma:taxonomyFieldName="Languages" ma:displayName="Languages" ma:default="55;#English|e31af5d6-94ea-4ba5-925e-022fd8479dfd" ma:fieldId="{5e7312e8-39b9-405f-b813-e48a1ee083cb}" ma:sspId="2a6c10d7-b926-4fc0-945e-3cbf5049f6bd" ma:termSetId="df4cdebe-530a-4c7f-82dc-f183711160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60ac5c7cc5e48988332aa7f3f7675f4" ma:index="20" nillable="true" ma:taxonomy="true" ma:internalName="g60ac5c7cc5e48988332aa7f3f7675f4" ma:taxonomyFieldName="Region" ma:displayName="Region and Country" ma:readOnly="false" ma:default="-1;#World|181f87ec-6d12-43c8-9f7a-dc47bc14aa64" ma:fieldId="{060ac5c7-cc5e-4898-8332-aa7f3f7675f4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836c8cfc5146d888b8918e85fd4b0e" ma:index="22" nillable="true" ma:taxonomy="true" ma:internalName="f6836c8cfc5146d888b8918e85fd4b0e" ma:taxonomyFieldName="GeographicArea" ma:displayName="Geographic Area" ma:readOnly="false" ma:default="-1;#World|181f87ec-6d12-43c8-9f7a-dc47bc14aa64" ma:fieldId="{f6836c8c-fc51-46d8-88b8-918e85fd4b0e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stract" ma:index="24" nillable="true" ma:displayName="Abstract" ma:internalName="Abstract">
      <xsd:simpleType>
        <xsd:restriction base="dms:Note"/>
      </xsd:simpleType>
    </xsd:element>
    <xsd:element name="Authors" ma:index="25" nillable="true" ma:displayName="Authors" ma:internalName="Authors" ma:readOnly="false">
      <xsd:simpleType>
        <xsd:restriction base="dms:Note"/>
      </xsd:simple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2a6c10d7-b926-4fc0-945e-3cbf5049f6b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be16eaccf4749f086104f7c67297f76" ma:index="28" nillable="true" ma:taxonomy="true" ma:internalName="fbe16eaccf4749f086104f7c67297f76" ma:taxonomyFieldName="Organization" ma:displayName="Organization" ma:readOnly="false" ma:default="-1;#World Bank|bc205cc9-8a56-48a3-9f30-b099e7707c1b" ma:fieldId="{fbe16eac-cf47-49f0-8610-4f7c67297f76}" ma:taxonomyMulti="true" ma:sspId="2a6c10d7-b926-4fc0-945e-3cbf5049f6bd" ma:termSetId="f1062a45-b171-4440-8f47-0528c2ab8f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eLaunch" ma:index="31" nillable="true" ma:displayName="Date launched on web" ma:format="DateTime" ma:internalName="DateLaunch">
      <xsd:simpleType>
        <xsd:restriction base="dms:DateTime"/>
      </xsd:simpleType>
    </xsd:element>
    <xsd:element name="ExternalURL" ma:index="32" nillable="true" ma:displayName="External URL" ma:internalName="ExternalURL" ma:readOnly="false">
      <xsd:simpleType>
        <xsd:restriction base="dms:Text"/>
      </xsd:simpleType>
    </xsd:element>
    <xsd:element name="Feature" ma:index="33" nillable="true" ma:displayName="Feature" ma:internalName="Feature" ma:readOnly="false">
      <xsd:simpleType>
        <xsd:restriction base="dms:Boolean"/>
      </xsd:simpleType>
    </xsd:element>
    <xsd:element name="FeatureToTile" ma:index="34" nillable="true" ma:displayName="Feature To Tile" ma:internalName="FeatureToTile" ma:readOnly="false">
      <xsd:simpleType>
        <xsd:restriction base="dms:Boolean"/>
      </xsd:simpleType>
    </xsd:element>
    <xsd:element name="SystemData" ma:index="35" nillable="true" ma:displayName="SystemData" ma:internalName="SystemData">
      <xsd:simpleType>
        <xsd:restriction base="dms:Note"/>
      </xsd:simpleType>
    </xsd:element>
    <xsd:element name="UserData" ma:index="36" nillable="true" ma:displayName="UserData" ma:internalName="UserData">
      <xsd:simpleType>
        <xsd:restriction base="dms:Note"/>
      </xsd:simpleType>
    </xsd:element>
    <xsd:element name="o8e900f321d24bb18bb65b4f51774acf" ma:index="37" nillable="true" ma:taxonomy="true" ma:internalName="o8e900f321d24bb18bb65b4f51774acf" ma:taxonomyFieldName="DocumentType" ma:displayName="Document Type" ma:default="" ma:fieldId="{88e900f3-21d2-4bb1-8bb6-5b4f51774acf}" ma:taxonomyMulti="true" ma:sspId="2a6c10d7-b926-4fc0-945e-3cbf5049f6bd" ma:termSetId="fe5d0590-9a37-47b6-bc2b-3c53aa6712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act_x0028_s_x0029_" ma:index="39" nillable="true" ma:displayName="Contact(s)" ma:list="UserInfo" ma:SharePointGroup="0" ma:internalName="Contact_x0028_s_x0029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ableComments" ma:index="41" nillable="true" ma:displayName="Enable Comments" ma:internalName="EnableComments">
      <xsd:simpleType>
        <xsd:restriction base="dms:Boolean"/>
      </xsd:simpleType>
    </xsd:element>
    <xsd:element name="EnableRating" ma:index="42" nillable="true" ma:displayName="Enable Rating" ma:internalName="EnableRating">
      <xsd:simpleType>
        <xsd:restriction base="dms:Boolean"/>
      </xsd:simpleType>
    </xsd:element>
    <xsd:element name="PageInfo" ma:index="43" nillable="true" ma:displayName="PageInfo" ma:internalName="PageInfo">
      <xsd:simpleType>
        <xsd:restriction base="dms:Note">
          <xsd:maxLength value="255"/>
        </xsd:restriction>
      </xsd:simpleType>
    </xsd:element>
    <xsd:element name="DocumentCategory" ma:index="45" nillable="true" ma:displayName="Document Category" ma:default="Document" ma:format="Dropdown" ma:internalName="DocumentCategory" ma:readOnly="false">
      <xsd:simpleType>
        <xsd:restriction base="dms:Choice">
          <xsd:enumeration value="Document"/>
          <xsd:enumeration value="KB Document"/>
          <xsd:enumeration value="KB Links"/>
        </xsd:restriction>
      </xsd:simpleType>
    </xsd:element>
    <xsd:element name="g24ce987e2a14cd88b1be8bba67dc4d6" ma:index="46" nillable="true" ma:taxonomy="true" ma:internalName="g24ce987e2a14cd88b1be8bba67dc4d6" ma:taxonomyFieldName="ExternalSponsor" ma:displayName="External Sponsor" ma:readOnly="false" ma:fieldId="{024ce987-e2a1-4cd8-8b1b-e8bba67dc4d6}" ma:sspId="2a6c10d7-b926-4fc0-945e-3cbf5049f6bd" ma:termSetId="dfaaa827-5eeb-4880-9a85-fc0311ecbb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30f5f85ad26449189da578bd9e06217" ma:index="48" nillable="true" ma:taxonomy="true" ma:internalName="m30f5f85ad26449189da578bd9e06217" ma:taxonomyFieldName="InternalSponsor" ma:displayName="Internal Sponsor" ma:readOnly="false" ma:fieldId="{630f5f85-ad26-4491-89da-578bd9e06217}" ma:sspId="2a6c10d7-b926-4fc0-945e-3cbf5049f6bd" ma:termSetId="c1dc34fa-d16b-4d70-bdd2-768a61141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ID" ma:index="50" nillable="true" ma:displayName="ProjectID" ma:internalName="ProjectID">
      <xsd:simpleType>
        <xsd:restriction base="dms:Text"/>
      </xsd:simpleType>
    </xsd:element>
    <xsd:element name="e7fed2b567784b7fb4115fec76c3b6ef" ma:index="52" nillable="true" ma:taxonomy="true" ma:internalName="e7fed2b567784b7fb4115fec76c3b6ef" ma:taxonomyFieldName="BusinessFunctions" ma:displayName="BusinessFunctions" ma:default="" ma:fieldId="{e7fed2b5-6778-4b7f-b411-5fec76c3b6ef}" ma:taxonomyMulti="true" ma:sspId="2a6c10d7-b926-4fc0-945e-3cbf5049f6bd" ma:termSetId="db3575e5-83ce-417a-a0d0-81b3c1db79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collectionType" ma:index="54" nillable="true" ma:displayName="KBcollectionType" ma:internalName="KBcollectionType">
      <xsd:simpleType>
        <xsd:restriction base="dms:Text">
          <xsd:maxLength value="255"/>
        </xsd:restriction>
      </xsd:simpleType>
    </xsd:element>
    <xsd:element name="KBAssetType" ma:index="55" nillable="true" ma:displayName="KBAssetType" ma:internalName="KBAssetType">
      <xsd:simpleType>
        <xsd:restriction base="dms:Text">
          <xsd:maxLength value="255"/>
        </xsd:restriction>
      </xsd:simpleType>
    </xsd:element>
    <xsd:element name="AddToKnowledgeBase" ma:index="56" nillable="true" ma:displayName="AddToKnowledgeBase" ma:default="0" ma:internalName="AddToKnowledgeBase">
      <xsd:simpleType>
        <xsd:restriction base="dms:Boolean"/>
      </xsd:simpleType>
    </xsd:element>
    <xsd:element name="SubCategory" ma:index="58" nillable="true" ma:displayName="SubCategory" ma:internalName="Sub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57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Urls xmlns="http://schemas.microsoft.com/sharepoint/v3/contenttype/forms/url">
  <Edit>/gsg/CDD/Documents/Forms/EditPage.aspx</Edit>
</FormUrl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2a6c10d7-b926-4fc0-945e-3cbf5049f6bd" ContentTypeId="0x010100AF87B42F0C344341B239E919EB90A367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ticleStartDate xmlns="http://schemas.microsoft.com/sharepoint/v3">2018-04-10T04:00:00+00:00</ArticleStartDate>
    <PublishingContact xmlns="http://schemas.microsoft.com/sharepoint/v3">
      <UserInfo>
        <DisplayName/>
        <AccountId xsi:nil="true"/>
        <AccountType/>
      </UserInfo>
    </PublishingContact>
    <Contact_x0028_s_x0029_ xmlns="3e02667f-0271-471b-bd6e-11a2e16def1d">
      <UserInfo>
        <DisplayName>SRV-ITSOP-SPO-OPS</DisplayName>
        <AccountId>1176</AccountId>
        <AccountType/>
      </UserInfo>
    </Contact_x0028_s_x0029_>
    <Abstract xmlns="3e02667f-0271-471b-bd6e-11a2e16def1d" xsi:nil="true"/>
    <Feature xmlns="3e02667f-0271-471b-bd6e-11a2e16def1d">false</Feature>
    <TaxCatchAll xmlns="3e02667f-0271-471b-bd6e-11a2e16def1d">
      <Value>439</Value>
      <Value>511</Value>
      <Value>55</Value>
      <Value>3</Value>
      <Value>2</Value>
      <Value>1</Value>
    </TaxCatchAll>
    <TaxKeywordTaxHTField xmlns="3e02667f-0271-471b-bd6e-11a2e16def1d">
      <Terms xmlns="http://schemas.microsoft.com/office/infopath/2007/PartnerControls"/>
    </TaxKeywordTaxHTField>
    <SystemData xmlns="3e02667f-0271-471b-bd6e-11a2e16def1d" xsi:nil="true"/>
    <PageInfo xmlns="3e02667f-0271-471b-bd6e-11a2e16def1d" xsi:nil="true"/>
    <ExternalURL xmlns="3e02667f-0271-471b-bd6e-11a2e16def1d" xsi:nil="true"/>
    <f6836c8cfc5146d888b8918e85fd4b0e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f6836c8cfc5146d888b8918e85fd4b0e>
    <ProjectID xmlns="3e02667f-0271-471b-bd6e-11a2e16def1d" xsi:nil="true"/>
    <h40645383bce4db190f92f65d69cf557 xmlns="3e02667f-0271-471b-bd6e-11a2e16def1d">
      <Terms xmlns="http://schemas.microsoft.com/office/infopath/2007/PartnerControls"/>
    </h40645383bce4db190f92f65d69cf557>
    <UserData xmlns="3e02667f-0271-471b-bd6e-11a2e16def1d" xsi:nil="true"/>
    <EnableRating xmlns="3e02667f-0271-471b-bd6e-11a2e16def1d" xsi:nil="true"/>
    <fbe16eaccf4749f086104f7c67297f76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</TermName>
          <TermId xmlns="http://schemas.microsoft.com/office/infopath/2007/PartnerControls">bc205cc9-8a56-48a3-9f30-b099e7707c1b</TermId>
        </TermInfo>
      </Terms>
    </fbe16eaccf4749f086104f7c67297f76>
    <le7312e839b9405fb813e48a1ee083c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e31af5d6-94ea-4ba5-925e-022fd8479dfd</TermId>
        </TermInfo>
      </Terms>
    </le7312e839b9405fb813e48a1ee083cb>
    <n3588c81c2504f79a2ae07b8fc872de1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n3588c81c2504f79a2ae07b8fc872de1>
    <m30f5f85ad26449189da578bd9e06217 xmlns="3e02667f-0271-471b-bd6e-11a2e16def1d">
      <Terms xmlns="http://schemas.microsoft.com/office/infopath/2007/PartnerControls"/>
    </m30f5f85ad26449189da578bd9e06217>
    <e0919e4a962d4c1aa34dcc9ee85a7530 xmlns="3e02667f-0271-471b-bd6e-11a2e16def1d">
      <Terms xmlns="http://schemas.microsoft.com/office/infopath/2007/PartnerControls"/>
    </e0919e4a962d4c1aa34dcc9ee85a7530>
    <g60ac5c7cc5e48988332aa7f3f7675f4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g60ac5c7cc5e48988332aa7f3f7675f4>
    <FeatureToTile xmlns="3e02667f-0271-471b-bd6e-11a2e16def1d" xsi:nil="true"/>
    <ncc44d6e437c4ee18d4e35566604faa7 xmlns="3e02667f-0271-471b-bd6e-11a2e16def1d">
      <Terms xmlns="http://schemas.microsoft.com/office/infopath/2007/PartnerControls"/>
    </ncc44d6e437c4ee18d4e35566604faa7>
    <PublishingPageImage xmlns="http://schemas.microsoft.com/sharepoint/v3" xsi:nil="true"/>
    <DocumentCategory xmlns="3e02667f-0271-471b-bd6e-11a2e16def1d">Document</DocumentCategory>
    <EnableComments xmlns="3e02667f-0271-471b-bd6e-11a2e16def1d" xsi:nil="true"/>
    <Authors xmlns="3e02667f-0271-471b-bd6e-11a2e16def1d" xsi:nil="true"/>
    <g24ce987e2a14cd88b1be8bba67dc4d6 xmlns="3e02667f-0271-471b-bd6e-11a2e16def1d">
      <Terms xmlns="http://schemas.microsoft.com/office/infopath/2007/PartnerControls"/>
    </g24ce987e2a14cd88b1be8bba67dc4d6>
    <DateLaunch xmlns="3e02667f-0271-471b-bd6e-11a2e16def1d">2018-04-10T04:00:00+00:00</DateLaunch>
    <o8e900f321d24bb18bb65b4f51774acf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Case Study</TermName>
          <TermId xmlns="http://schemas.microsoft.com/office/infopath/2007/PartnerControls">79978ee9-86cf-411a-819d-812673ae6e46</TermId>
        </TermInfo>
      </Terms>
    </o8e900f321d24bb18bb65b4f51774acf>
    <e7fed2b567784b7fb4115fec76c3b6ef xmlns="3e02667f-0271-471b-bd6e-11a2e16def1d">
      <Terms xmlns="http://schemas.microsoft.com/office/infopath/2007/PartnerControls"/>
    </e7fed2b567784b7fb4115fec76c3b6ef>
    <SubCategory xmlns="3e02667f-0271-471b-bd6e-11a2e16def1d" xsi:nil="true"/>
    <AddToKnowledgeBase xmlns="3e02667f-0271-471b-bd6e-11a2e16def1d">false</AddToKnowledgeBase>
    <KBcollectionType xmlns="3e02667f-0271-471b-bd6e-11a2e16def1d" xsi:nil="true"/>
    <KBAssetType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37513076-8B5B-4E16-8D7F-184327EAF913}"/>
</file>

<file path=customXml/itemProps2.xml><?xml version="1.0" encoding="utf-8"?>
<ds:datastoreItem xmlns:ds="http://schemas.openxmlformats.org/officeDocument/2006/customXml" ds:itemID="{1360538D-DA7B-47DD-8950-6C60BFC95E22}"/>
</file>

<file path=customXml/itemProps3.xml><?xml version="1.0" encoding="utf-8"?>
<ds:datastoreItem xmlns:ds="http://schemas.openxmlformats.org/officeDocument/2006/customXml" ds:itemID="{9FEAE39A-4C9C-4FB3-A18F-A117FD6235BA}"/>
</file>

<file path=customXml/itemProps4.xml><?xml version="1.0" encoding="utf-8"?>
<ds:datastoreItem xmlns:ds="http://schemas.openxmlformats.org/officeDocument/2006/customXml" ds:itemID="{CD7FACC5-190E-4340-AB29-D297210C6B95}"/>
</file>

<file path=customXml/itemProps5.xml><?xml version="1.0" encoding="utf-8"?>
<ds:datastoreItem xmlns:ds="http://schemas.openxmlformats.org/officeDocument/2006/customXml" ds:itemID="{58A1996E-BBEE-451D-BA70-B2D7D3790EE8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691</Words>
  <Application>Microsoft Macintosh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Century Gothic</vt:lpstr>
      <vt:lpstr>HelveticaNeueLT Std</vt:lpstr>
      <vt:lpstr>Times New Roman</vt:lpstr>
      <vt:lpstr>Wingdings 3</vt:lpstr>
      <vt:lpstr>Arial</vt:lpstr>
      <vt:lpstr>Wisp</vt:lpstr>
      <vt:lpstr>CDD in Indonesia – Development of a long journey</vt:lpstr>
      <vt:lpstr>A Brief History….</vt:lpstr>
      <vt:lpstr>PowerPoint Presentation</vt:lpstr>
      <vt:lpstr>I. Market systems development program - PRISMA</vt:lpstr>
      <vt:lpstr>Results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III. Local economic development pilot</vt:lpstr>
      <vt:lpstr>Proposed Design</vt:lpstr>
      <vt:lpstr>Questions to be answered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CDD in Indonesia</dc:title>
  <dc:creator>Pungky Sumadi</dc:creator>
  <dc:description/>
  <cp:lastModifiedBy>Microsoft Office User</cp:lastModifiedBy>
  <cp:revision>13</cp:revision>
  <dcterms:created xsi:type="dcterms:W3CDTF">2018-04-02T12:09:30Z</dcterms:created>
  <dcterms:modified xsi:type="dcterms:W3CDTF">2018-04-03T03:19:22Z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0x010100AF87B42F0C344341B239E919EB90A3670101000BBD9DD838C4C84DAD631FEC891B8EA0</vt:lpwstr>
  </property>
  <property fmtid="{D5CDD505-2E9C-101B-9397-08002B2CF9AE}" pid="3" name="InformationClassification">
    <vt:lpwstr>3;#Official Use Only|4119b812-446b-4199-aebc-580c95bfd42a</vt:lpwstr>
  </property>
  <property fmtid="{D5CDD505-2E9C-101B-9397-08002B2CF9AE}" pid="4" name="OwnershipUnit">
    <vt:lpwstr>439;#Community Driven Development|f58cdd8d-687e-422f-aae0-4be5d4cb4394</vt:lpwstr>
  </property>
  <property fmtid="{D5CDD505-2E9C-101B-9397-08002B2CF9AE}" pid="5" name="TaxKeyword">
    <vt:lpwstr/>
  </property>
  <property fmtid="{D5CDD505-2E9C-101B-9397-08002B2CF9AE}" pid="6" name="Topic(s)">
    <vt:lpwstr/>
  </property>
  <property fmtid="{D5CDD505-2E9C-101B-9397-08002B2CF9AE}" pid="7" name="GeographicArea">
    <vt:lpwstr>2;#World|181f87ec-6d12-43c8-9f7a-dc47bc14aa64</vt:lpwstr>
  </property>
  <property fmtid="{D5CDD505-2E9C-101B-9397-08002B2CF9AE}" pid="8" name="Source_x002d_Sponsor">
    <vt:lpwstr/>
  </property>
  <property fmtid="{D5CDD505-2E9C-101B-9397-08002B2CF9AE}" pid="9" name="HashTags">
    <vt:lpwstr/>
  </property>
  <property fmtid="{D5CDD505-2E9C-101B-9397-08002B2CF9AE}" pid="10" name="DocumentType">
    <vt:lpwstr>511;#Case Study|79978ee9-86cf-411a-819d-812673ae6e46</vt:lpwstr>
  </property>
  <property fmtid="{D5CDD505-2E9C-101B-9397-08002B2CF9AE}" pid="11" name="Development_x0020_Challenge">
    <vt:lpwstr/>
  </property>
  <property fmtid="{D5CDD505-2E9C-101B-9397-08002B2CF9AE}" pid="12" name="Source-Sponsor">
    <vt:lpwstr/>
  </property>
  <property fmtid="{D5CDD505-2E9C-101B-9397-08002B2CF9AE}" pid="13" name="Development Challenge">
    <vt:lpwstr/>
  </property>
  <property fmtid="{D5CDD505-2E9C-101B-9397-08002B2CF9AE}" pid="14" name="OwnershipUnitLabel">
    <vt:lpwstr>Community Driven Development</vt:lpwstr>
  </property>
  <property fmtid="{D5CDD505-2E9C-101B-9397-08002B2CF9AE}" pid="15" name="Order">
    <vt:r8>193300</vt:r8>
  </property>
  <property fmtid="{D5CDD505-2E9C-101B-9397-08002B2CF9AE}" pid="16" name="PublishingRollupImage">
    <vt:lpwstr/>
  </property>
  <property fmtid="{D5CDD505-2E9C-101B-9397-08002B2CF9AE}" pid="17" name="EventId">
    <vt:lpwstr/>
  </property>
  <property fmtid="{D5CDD505-2E9C-101B-9397-08002B2CF9AE}" pid="18" name="p176ae130422436a8ff7a482f3ab88f6">
    <vt:lpwstr>Community Driven Development|f58cdd8d-687e-422f-aae0-4be5d4cb4394</vt:lpwstr>
  </property>
  <property fmtid="{D5CDD505-2E9C-101B-9397-08002B2CF9AE}" pid="19" name="ContactLoginName">
    <vt:lpwstr/>
  </property>
  <property fmtid="{D5CDD505-2E9C-101B-9397-08002B2CF9AE}" pid="20" name="ContactUPI">
    <vt:lpwstr/>
  </property>
  <property fmtid="{D5CDD505-2E9C-101B-9397-08002B2CF9AE}" pid="21" name="UniqueItemId">
    <vt:lpwstr>CDD_DOCUM_1933</vt:lpwstr>
  </property>
  <property fmtid="{D5CDD505-2E9C-101B-9397-08002B2CF9AE}" pid="22" name="InternalSponsor">
    <vt:lpwstr/>
  </property>
  <property fmtid="{D5CDD505-2E9C-101B-9397-08002B2CF9AE}" pid="23" name="Topics">
    <vt:lpwstr/>
  </property>
  <property fmtid="{D5CDD505-2E9C-101B-9397-08002B2CF9AE}" pid="24" name="c8251775ec7d4b78a080c2108a22e48e">
    <vt:lpwstr/>
  </property>
  <property fmtid="{D5CDD505-2E9C-101B-9397-08002B2CF9AE}" pid="25" name="Region">
    <vt:lpwstr>2;#World|181f87ec-6d12-43c8-9f7a-dc47bc14aa64</vt:lpwstr>
  </property>
  <property fmtid="{D5CDD505-2E9C-101B-9397-08002B2CF9AE}" pid="26" name="BusinessFunctions">
    <vt:lpwstr/>
  </property>
  <property fmtid="{D5CDD505-2E9C-101B-9397-08002B2CF9AE}" pid="27" name="Country">
    <vt:lpwstr/>
  </property>
  <property fmtid="{D5CDD505-2E9C-101B-9397-08002B2CF9AE}" pid="28" name="Organization">
    <vt:lpwstr>1;#World Bank|bc205cc9-8a56-48a3-9f30-b099e7707c1b</vt:lpwstr>
  </property>
  <property fmtid="{D5CDD505-2E9C-101B-9397-08002B2CF9AE}" pid="29" name="VPU">
    <vt:lpwstr/>
  </property>
  <property fmtid="{D5CDD505-2E9C-101B-9397-08002B2CF9AE}" pid="30" name="Languages">
    <vt:lpwstr>55;#English|e31af5d6-94ea-4ba5-925e-022fd8479dfd</vt:lpwstr>
  </property>
  <property fmtid="{D5CDD505-2E9C-101B-9397-08002B2CF9AE}" pid="31" name="ExternalSponsor">
    <vt:lpwstr/>
  </property>
</Properties>
</file>