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5" r:id="rId4"/>
    <p:sldId id="266" r:id="rId5"/>
    <p:sldId id="262" r:id="rId6"/>
    <p:sldId id="272" r:id="rId7"/>
    <p:sldId id="269" r:id="rId8"/>
    <p:sldId id="270" r:id="rId9"/>
    <p:sldId id="273" r:id="rId10"/>
    <p:sldId id="27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3" Type="http://schemas.openxmlformats.org/officeDocument/2006/relationships/customXml" Target="../customXml/item5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60A58-667C-461F-8023-882148C517E2}" type="datetimeFigureOut">
              <a:rPr lang="en-AU" smtClean="0"/>
              <a:t>29/03/2018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99CDA-9A0C-452A-9CEE-1BDE488DA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414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9CDA-9A0C-452A-9CEE-1BDE488DAF2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058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609601" y="1645926"/>
            <a:ext cx="9144000" cy="97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609601" y="2715779"/>
            <a:ext cx="9144000" cy="6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625788" y="4266625"/>
            <a:ext cx="9032875" cy="11509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2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799" cy="6858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339439" y="1105189"/>
            <a:ext cx="11478488" cy="4713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9439" y="124680"/>
            <a:ext cx="11478488" cy="707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 (size 28)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9725" y="1105189"/>
            <a:ext cx="11477625" cy="494953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add text (size 24)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Fourth level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lvl="4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406442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799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339440" y="1105189"/>
            <a:ext cx="5659578" cy="4713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add text (size 24)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  <a:p>
            <a:pPr lvl="3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Fourth level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lvl="4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153766" y="1105189"/>
            <a:ext cx="5659578" cy="4713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add text (size 24)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  <a:p>
            <a:pPr lvl="3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Fourth level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lvl="4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339439" y="124680"/>
            <a:ext cx="11478488" cy="70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 (size 28)	</a:t>
            </a:r>
          </a:p>
        </p:txBody>
      </p:sp>
    </p:spTree>
    <p:extLst>
      <p:ext uri="{BB962C8B-B14F-4D97-AF65-F5344CB8AC3E}">
        <p14:creationId xmlns:p14="http://schemas.microsoft.com/office/powerpoint/2010/main" val="155022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79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339439" y="124680"/>
            <a:ext cx="11478488" cy="70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 (size 28)	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591245" y="1028641"/>
            <a:ext cx="4313418" cy="4954648"/>
          </a:xfrm>
        </p:spPr>
      </p:sp>
    </p:spTree>
    <p:extLst>
      <p:ext uri="{BB962C8B-B14F-4D97-AF65-F5344CB8AC3E}">
        <p14:creationId xmlns:p14="http://schemas.microsoft.com/office/powerpoint/2010/main" val="92535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799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609601" y="1645926"/>
            <a:ext cx="9144000" cy="97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609601" y="2715779"/>
            <a:ext cx="9144000" cy="618270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8"/>
          <p:cNvSpPr txBox="1">
            <a:spLocks/>
          </p:cNvSpPr>
          <p:nvPr userDrawn="1"/>
        </p:nvSpPr>
        <p:spPr>
          <a:xfrm>
            <a:off x="625788" y="4266625"/>
            <a:ext cx="9032875" cy="11509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54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1203-A2B2-4835-AE5E-5159BAAB79E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5B155-30CA-40EF-AD35-35E5A546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6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idx="4294967295"/>
          </p:nvPr>
        </p:nvSpPr>
        <p:spPr>
          <a:xfrm>
            <a:off x="609601" y="1645926"/>
            <a:ext cx="9144000" cy="977777"/>
          </a:xfrm>
        </p:spPr>
        <p:txBody>
          <a:bodyPr>
            <a:normAutofit/>
          </a:bodyPr>
          <a:lstStyle/>
          <a:p>
            <a:pPr algn="l"/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PRISMA?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609601" y="3428701"/>
            <a:ext cx="9144000" cy="115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chemeClr val="bg1"/>
                </a:solidFill>
              </a:rPr>
              <a:t>Pungky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Sumadi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Deputy Minister for Population and Labor Affairs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720726" y="5219771"/>
            <a:ext cx="9032875" cy="11509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April 2018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CDD Conference, Colombo Sri Lanka</a:t>
            </a:r>
          </a:p>
        </p:txBody>
      </p:sp>
    </p:spTree>
    <p:extLst>
      <p:ext uri="{BB962C8B-B14F-4D97-AF65-F5344CB8AC3E}">
        <p14:creationId xmlns:p14="http://schemas.microsoft.com/office/powerpoint/2010/main" val="3951542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Challenges and Lessons Learned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9725" y="1105189"/>
            <a:ext cx="5386899" cy="4949536"/>
          </a:xfrm>
          <a:ln w="254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/>
              <a:t>Challenges </a:t>
            </a:r>
          </a:p>
          <a:p>
            <a:pPr lvl="0"/>
            <a:r>
              <a:rPr lang="en-AU" sz="1800" dirty="0">
                <a:solidFill>
                  <a:prstClr val="black"/>
                </a:solidFill>
              </a:rPr>
              <a:t>Needs in-depth analysis to understand the root problems</a:t>
            </a:r>
          </a:p>
          <a:p>
            <a:pPr lvl="0"/>
            <a:r>
              <a:rPr lang="en-AU" sz="1800" dirty="0">
                <a:solidFill>
                  <a:prstClr val="black"/>
                </a:solidFill>
              </a:rPr>
              <a:t>Needs high quality people – people with business backgrounds rather than CDD. </a:t>
            </a:r>
          </a:p>
          <a:p>
            <a:pPr lvl="0"/>
            <a:r>
              <a:rPr lang="en-AU" sz="1800" dirty="0">
                <a:solidFill>
                  <a:prstClr val="black"/>
                </a:solidFill>
              </a:rPr>
              <a:t>Failures in MSD interventions especially in the agriculture sector are common. Private sector pulls out, crop failure, etc. Embrace the failure - PRISMA tolerates a failure rate of 30% of its interventions.  </a:t>
            </a:r>
          </a:p>
          <a:p>
            <a:pPr lvl="0"/>
            <a:r>
              <a:rPr lang="en-AU" sz="1800" dirty="0">
                <a:solidFill>
                  <a:prstClr val="black"/>
                </a:solidFill>
              </a:rPr>
              <a:t>Results/outcome oriented. </a:t>
            </a:r>
          </a:p>
          <a:p>
            <a:pPr lvl="0"/>
            <a:r>
              <a:rPr lang="en-AU" sz="1800" dirty="0">
                <a:solidFill>
                  <a:prstClr val="black"/>
                </a:solidFill>
              </a:rPr>
              <a:t>Rules/regulations that hinders market systems development – subsidies, trade restrictions </a:t>
            </a:r>
          </a:p>
          <a:p>
            <a:pPr lvl="0"/>
            <a:r>
              <a:rPr lang="en-AU" sz="1800" dirty="0">
                <a:solidFill>
                  <a:prstClr val="black"/>
                </a:solidFill>
              </a:rPr>
              <a:t>Finding a partner that is interested and committed to work together with PRISMA. </a:t>
            </a:r>
          </a:p>
          <a:p>
            <a:endParaRPr lang="en-US" sz="1800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431028" y="1105189"/>
            <a:ext cx="5386899" cy="4949536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u="sng" dirty="0"/>
              <a:t>Lessons learned </a:t>
            </a:r>
          </a:p>
          <a:p>
            <a:r>
              <a:rPr lang="en-US" sz="1800" dirty="0"/>
              <a:t>The market systems approach is proving to be effective in Indonesia</a:t>
            </a:r>
            <a:endParaRPr lang="en-ID" sz="1800" dirty="0"/>
          </a:p>
          <a:p>
            <a:r>
              <a:rPr lang="en-US" sz="1800" dirty="0"/>
              <a:t>Facilitation requires time and patience </a:t>
            </a:r>
            <a:endParaRPr lang="en-ID" sz="1800" dirty="0"/>
          </a:p>
          <a:p>
            <a:r>
              <a:rPr lang="en-US" sz="1800" dirty="0"/>
              <a:t>Use rigorous evidence and results based portfolio management</a:t>
            </a:r>
            <a:endParaRPr lang="en-ID" sz="1800" dirty="0"/>
          </a:p>
          <a:p>
            <a:r>
              <a:rPr lang="en-US" sz="1800" dirty="0"/>
              <a:t>Retain as much flexibility as possible</a:t>
            </a:r>
            <a:endParaRPr lang="en-ID" sz="1800" dirty="0"/>
          </a:p>
          <a:p>
            <a:r>
              <a:rPr lang="en-US" sz="1800" dirty="0"/>
              <a:t>Understand stakeholder requirements and tailor communications</a:t>
            </a:r>
            <a:endParaRPr lang="en-ID" sz="1800" dirty="0"/>
          </a:p>
          <a:p>
            <a:r>
              <a:rPr lang="en-US" sz="1800" dirty="0"/>
              <a:t>Supporting public policy where opportunities arise</a:t>
            </a:r>
            <a:endParaRPr lang="en-ID" sz="1800" dirty="0"/>
          </a:p>
          <a:p>
            <a:r>
              <a:rPr lang="en-US" sz="1800" dirty="0"/>
              <a:t>Support leadership and culture</a:t>
            </a:r>
            <a:endParaRPr lang="en-ID" sz="1800" dirty="0"/>
          </a:p>
          <a:p>
            <a:r>
              <a:rPr lang="en-US" sz="1800" dirty="0"/>
              <a:t>Human resources talent is the vital ingredient</a:t>
            </a:r>
            <a:endParaRPr lang="en-ID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1625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579419" y="1802944"/>
            <a:ext cx="9144000" cy="33232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0877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DFB578-38C7-43DB-B434-345E71C4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Background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1B80A1-D08E-46C9-A20B-55497880D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28 October 2013 – 31 December 2018</a:t>
            </a:r>
          </a:p>
          <a:p>
            <a:r>
              <a:rPr lang="en-US" dirty="0"/>
              <a:t>AUD77 million = US$59 million</a:t>
            </a:r>
          </a:p>
          <a:p>
            <a:r>
              <a:rPr lang="en-US" dirty="0"/>
              <a:t>Implementing Agency </a:t>
            </a:r>
          </a:p>
          <a:p>
            <a:pPr lvl="1"/>
            <a:r>
              <a:rPr lang="en-US" dirty="0"/>
              <a:t>Government of Indonesia : </a:t>
            </a:r>
            <a:r>
              <a:rPr lang="en-US" dirty="0" err="1"/>
              <a:t>Bappenas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Government of Australia : Department of Foreign Affairs and Trade</a:t>
            </a:r>
          </a:p>
          <a:p>
            <a:r>
              <a:rPr lang="en-US" dirty="0"/>
              <a:t>Objective : </a:t>
            </a:r>
          </a:p>
          <a:p>
            <a:pPr lvl="1"/>
            <a:r>
              <a:rPr lang="en-US" dirty="0"/>
              <a:t>To increase by 30% the net incomes of 300,000 smallholder farming households</a:t>
            </a:r>
          </a:p>
          <a:p>
            <a:r>
              <a:rPr lang="en-US" dirty="0"/>
              <a:t>Project Location </a:t>
            </a:r>
          </a:p>
          <a:p>
            <a:pPr lvl="1"/>
            <a:r>
              <a:rPr lang="en-US" dirty="0"/>
              <a:t>Eastern Indonesia : East Java, West Nusa Tenggara, East Nusa Tenggara, Papua, West Papua</a:t>
            </a:r>
          </a:p>
        </p:txBody>
      </p:sp>
    </p:spTree>
    <p:extLst>
      <p:ext uri="{BB962C8B-B14F-4D97-AF65-F5344CB8AC3E}">
        <p14:creationId xmlns:p14="http://schemas.microsoft.com/office/powerpoint/2010/main" val="172413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439" y="124680"/>
            <a:ext cx="11478488" cy="707016"/>
          </a:xfrm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903561" y="3153014"/>
            <a:ext cx="8350244" cy="13639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PRISMA offers win-win agricultural solutions that provide profitable opportunities for co-investors while benefiting farmers at the same time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36" y="1100122"/>
            <a:ext cx="5961082" cy="17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7335" y="4657637"/>
            <a:ext cx="8916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PRISMA helps spur growth along the value chain by reducing constraints and barriers to farmer productivity, performance and market access.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51169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793" y="1385818"/>
            <a:ext cx="2277203" cy="415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03" y="1372939"/>
            <a:ext cx="2277203" cy="415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9439" y="124680"/>
            <a:ext cx="11478488" cy="707016"/>
          </a:xfrm>
        </p:spPr>
        <p:txBody>
          <a:bodyPr/>
          <a:lstStyle/>
          <a:p>
            <a:r>
              <a:rPr lang="en-US" dirty="0"/>
              <a:t>What PRISMA Offers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00613" y="3308326"/>
            <a:ext cx="1893194" cy="19462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Innovative &amp; durable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business solutions</a:t>
            </a:r>
            <a:endParaRPr lang="en-US" sz="16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925008" y="3308326"/>
            <a:ext cx="1893194" cy="1946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Risk sharing in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implementing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these solutions</a:t>
            </a:r>
            <a:endParaRPr lang="en-US" sz="16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5149403" y="3308326"/>
            <a:ext cx="1893194" cy="1946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Mediation between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market players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foster more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profitable &amp; effective working relationships</a:t>
            </a:r>
            <a:endParaRPr lang="en-US" sz="160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7373798" y="3308326"/>
            <a:ext cx="1893194" cy="1946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Assessments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 growth-constraining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factors in the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agriculture sector</a:t>
            </a:r>
            <a:endParaRPr lang="en-US" sz="1600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9598193" y="3308326"/>
            <a:ext cx="1893194" cy="1946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Helping to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improve market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endParaRPr lang="en-US" sz="16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15639" y="1387488"/>
            <a:ext cx="1147848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5639" y="5526949"/>
            <a:ext cx="1147848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22" y="1833778"/>
            <a:ext cx="1101337" cy="108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04" y="1833778"/>
            <a:ext cx="1080000" cy="108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0" y="1833778"/>
            <a:ext cx="1080000" cy="108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95" y="1833778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90" y="183377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1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9725" y="1111347"/>
            <a:ext cx="11477625" cy="4943377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03E643-1BD2-43A2-94AA-A380BE39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Design of Local Economic Development/ Livelihoods Component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07B44C-CD1B-442C-B683-B24B321DB040}"/>
              </a:ext>
            </a:extLst>
          </p:cNvPr>
          <p:cNvSpPr txBox="1">
            <a:spLocks/>
          </p:cNvSpPr>
          <p:nvPr/>
        </p:nvSpPr>
        <p:spPr>
          <a:xfrm>
            <a:off x="652220" y="1007390"/>
            <a:ext cx="10515600" cy="51994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PRISMA is a Market Systems Development program</a:t>
            </a:r>
          </a:p>
          <a:p>
            <a:r>
              <a:rPr lang="en-US" dirty="0"/>
              <a:t>Background analysis are conducted to design its interventions </a:t>
            </a:r>
          </a:p>
          <a:p>
            <a:pPr lvl="1"/>
            <a:r>
              <a:rPr lang="en-US" dirty="0"/>
              <a:t>Sector analysis – to understand how the sector works, why is it not performing optimally. </a:t>
            </a:r>
          </a:p>
          <a:p>
            <a:pPr lvl="2"/>
            <a:r>
              <a:rPr lang="en-AU" dirty="0"/>
              <a:t>high numbers of poor people </a:t>
            </a:r>
          </a:p>
          <a:p>
            <a:pPr lvl="2"/>
            <a:r>
              <a:rPr lang="en-AU" dirty="0"/>
              <a:t>opportunity for the poor to improve their position  in society </a:t>
            </a:r>
          </a:p>
          <a:p>
            <a:pPr lvl="2"/>
            <a:r>
              <a:rPr lang="en-AU" dirty="0"/>
              <a:t>reasonable feasibility of bringing about change in the sub-sector. </a:t>
            </a:r>
          </a:p>
          <a:p>
            <a:pPr lvl="1"/>
            <a:r>
              <a:rPr lang="en-US" dirty="0"/>
              <a:t>Stakeholder analysis </a:t>
            </a:r>
          </a:p>
          <a:p>
            <a:pPr lvl="2"/>
            <a:r>
              <a:rPr lang="en-US" dirty="0"/>
              <a:t>Supply – demand of the market </a:t>
            </a:r>
          </a:p>
          <a:p>
            <a:pPr lvl="2"/>
            <a:r>
              <a:rPr lang="en-US" dirty="0"/>
              <a:t>Private Sector, Public Sector, Civil Society </a:t>
            </a:r>
          </a:p>
          <a:p>
            <a:pPr lvl="2"/>
            <a:r>
              <a:rPr lang="en-US" dirty="0"/>
              <a:t>Supporting functions </a:t>
            </a:r>
          </a:p>
          <a:p>
            <a:pPr lvl="2"/>
            <a:r>
              <a:rPr lang="en-US" dirty="0"/>
              <a:t>Rules </a:t>
            </a:r>
          </a:p>
          <a:p>
            <a:pPr lvl="1"/>
            <a:r>
              <a:rPr lang="en-US" dirty="0"/>
              <a:t>Competitiveness analysis – analysis of market players, market potential, market failures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261" y="2701545"/>
            <a:ext cx="3329483" cy="24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Types of interventions – With the private sector, PRISMA develops new or improved business models focusing on particular markets (different to value chain interventions). </a:t>
            </a:r>
          </a:p>
          <a:p>
            <a:pPr lvl="1"/>
            <a:r>
              <a:rPr lang="en-US" dirty="0"/>
              <a:t>Methods include : Demonstration plots, social marketing, market storms, good agriculture practice training, marketing </a:t>
            </a:r>
          </a:p>
          <a:p>
            <a:pPr lvl="1"/>
            <a:r>
              <a:rPr lang="en-US" dirty="0"/>
              <a:t>Access to finance (value chain financing) to support the development of farmers’ businesses </a:t>
            </a:r>
          </a:p>
          <a:p>
            <a:pPr lvl="1"/>
            <a:r>
              <a:rPr lang="en-US" dirty="0"/>
              <a:t>Linkages to buyers and suppliers</a:t>
            </a:r>
          </a:p>
          <a:p>
            <a:r>
              <a:rPr lang="en-US" dirty="0"/>
              <a:t>Measures to ensure profitability and commercial viability of the project</a:t>
            </a:r>
          </a:p>
          <a:p>
            <a:pPr lvl="1"/>
            <a:r>
              <a:rPr lang="en-US" dirty="0"/>
              <a:t>Embedding MSD in core business not CSR!</a:t>
            </a:r>
          </a:p>
          <a:p>
            <a:pPr lvl="1"/>
            <a:r>
              <a:rPr lang="en-US" dirty="0"/>
              <a:t>Providing business services such as market analysis, business plans/strategies, </a:t>
            </a:r>
          </a:p>
          <a:p>
            <a:pPr lvl="1"/>
            <a:r>
              <a:rPr lang="en-US" dirty="0"/>
              <a:t>Planning and tracking of the profitability </a:t>
            </a:r>
          </a:p>
          <a:p>
            <a:r>
              <a:rPr lang="en-US" dirty="0"/>
              <a:t>Scale and sustainability </a:t>
            </a:r>
          </a:p>
          <a:p>
            <a:pPr lvl="1"/>
            <a:r>
              <a:rPr lang="en-AU" dirty="0"/>
              <a:t>Sustained take up of innovations by initial partners </a:t>
            </a:r>
          </a:p>
          <a:p>
            <a:pPr lvl="1"/>
            <a:r>
              <a:rPr lang="en-AU" dirty="0"/>
              <a:t>Crowding in of more market actors expand coverage of innovation to benefit more people in the sector (and beyond)</a:t>
            </a:r>
          </a:p>
          <a:p>
            <a:pPr lvl="1"/>
            <a:r>
              <a:rPr lang="en-AU" dirty="0"/>
              <a:t>Wider systemic change locks in innovations , supporting and promoting further expansion and strengthening resilience and longevity of sector </a:t>
            </a:r>
          </a:p>
          <a:p>
            <a:pPr lvl="1"/>
            <a:r>
              <a:rPr lang="en-AU" dirty="0"/>
              <a:t>Embedding market systems development thinking and practices across Indonesia to ensure institutionalisation of more sustainability and scale oriented approaches.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03E643-1BD2-43A2-94AA-A380BE39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Design of Local Economic Development/ Livelihoods Component (2) </a:t>
            </a:r>
          </a:p>
        </p:txBody>
      </p:sp>
    </p:spTree>
    <p:extLst>
      <p:ext uri="{BB962C8B-B14F-4D97-AF65-F5344CB8AC3E}">
        <p14:creationId xmlns:p14="http://schemas.microsoft.com/office/powerpoint/2010/main" val="331970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Results 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085608"/>
              </p:ext>
            </p:extLst>
          </p:nvPr>
        </p:nvGraphicFramePr>
        <p:xfrm>
          <a:off x="529337" y="1193366"/>
          <a:ext cx="10172243" cy="4591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5859">
                  <a:extLst>
                    <a:ext uri="{9D8B030D-6E8A-4147-A177-3AD203B41FA5}">
                      <a16:colId xmlns:a16="http://schemas.microsoft.com/office/drawing/2014/main" val="1333004483"/>
                    </a:ext>
                  </a:extLst>
                </a:gridCol>
                <a:gridCol w="3903856">
                  <a:extLst>
                    <a:ext uri="{9D8B030D-6E8A-4147-A177-3AD203B41FA5}">
                      <a16:colId xmlns:a16="http://schemas.microsoft.com/office/drawing/2014/main" val="1414999211"/>
                    </a:ext>
                  </a:extLst>
                </a:gridCol>
                <a:gridCol w="2761264">
                  <a:extLst>
                    <a:ext uri="{9D8B030D-6E8A-4147-A177-3AD203B41FA5}">
                      <a16:colId xmlns:a16="http://schemas.microsoft.com/office/drawing/2014/main" val="2521209747"/>
                    </a:ext>
                  </a:extLst>
                </a:gridCol>
                <a:gridCol w="2761264">
                  <a:extLst>
                    <a:ext uri="{9D8B030D-6E8A-4147-A177-3AD203B41FA5}">
                      <a16:colId xmlns:a16="http://schemas.microsoft.com/office/drawing/2014/main" val="2570778373"/>
                    </a:ext>
                  </a:extLst>
                </a:gridCol>
              </a:tblGrid>
              <a:tr h="325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KPI tracking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Actual cumulative Y17S2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Actual Y17S2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1744188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1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# Outreach (all farm HH)</a:t>
                      </a:r>
                      <a:endParaRPr lang="en-AU" sz="1400" kern="1200" dirty="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144,063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66,367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8611406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1b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# Outreach (&lt;$2.50 PPP)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100,240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45,630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596925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2</a:t>
                      </a:r>
                      <a:endParaRPr lang="en-AU" sz="1400" kern="1200" dirty="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Net Income Impact in IDR (all farm HH)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688,105,546,926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477,938,447,377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5021748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2b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Net Income Impact in IDR (&lt;$2.50 PPP)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480,396,958,096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320,024,564,196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6938094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3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# ISPs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1,355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224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184705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4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Increased Turnover ISPs in IDR</a:t>
                      </a:r>
                      <a:endParaRPr lang="en-AU" sz="1400" kern="1200" dirty="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175,165,232,658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85,317,226,934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552612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5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# Innovations/Interventions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115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26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5291860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6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# Initiatives by Government to improve BEE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21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11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8167262"/>
                  </a:ext>
                </a:extLst>
              </a:tr>
              <a:tr h="448553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7</a:t>
                      </a:r>
                      <a:endParaRPr lang="en-AU" sz="1400" kern="1200" dirty="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# Intervention Partners (public &amp; private sectors)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107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30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63669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8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Private Partner co-investment in IDR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37,115,328,704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11,269,750,472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8025803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9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Value of additional investment by farmers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125,874,189,197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61,456,957,473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084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00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Case study – How MSD works in practice – pig pen to pork industry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4272C-306C-40B5-B40C-403F3607A2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9" y="4163372"/>
            <a:ext cx="2302853" cy="162687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160038-2CDC-4313-A64B-FE42A3C26C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9" y="956468"/>
            <a:ext cx="2292985" cy="3067050"/>
          </a:xfrm>
          <a:prstGeom prst="rect">
            <a:avLst/>
          </a:prstGeom>
          <a:noFill/>
        </p:spPr>
      </p:pic>
      <p:pic>
        <p:nvPicPr>
          <p:cNvPr id="6" name="Picture 3" descr="H:\PRISMA\Photos\P1000136 - 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328" y="2812256"/>
            <a:ext cx="229298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239B94-81BB-4521-B6D9-EFD7992DDED4}"/>
              </a:ext>
            </a:extLst>
          </p:cNvPr>
          <p:cNvSpPr/>
          <p:nvPr/>
        </p:nvSpPr>
        <p:spPr>
          <a:xfrm>
            <a:off x="2642292" y="959634"/>
            <a:ext cx="5571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SMALLHOLDERS (BEFORE)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1600" dirty="0" err="1"/>
              <a:t>Ibu</a:t>
            </a:r>
            <a:r>
              <a:rPr lang="en-US" sz="1600" dirty="0"/>
              <a:t> Maria owned 1-2 few pigs since 2011 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1600" dirty="0"/>
              <a:t>Spent 4-5 hours/day collecting and preparing local feed 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1600" dirty="0"/>
              <a:t>2 years to fatten piglets to adult size (70-100kg), sold at IDR2m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E760A7-0ABC-4963-AA93-E8A71334CA65}"/>
              </a:ext>
            </a:extLst>
          </p:cNvPr>
          <p:cNvSpPr/>
          <p:nvPr/>
        </p:nvSpPr>
        <p:spPr>
          <a:xfrm>
            <a:off x="2642292" y="2012732"/>
            <a:ext cx="62159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SMALLHOLDERS (AFTER)</a:t>
            </a:r>
            <a:endParaRPr lang="en-US" sz="1600" dirty="0"/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1600" dirty="0"/>
              <a:t>Shaded, watered pen, cleaned twice a day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1600" dirty="0"/>
              <a:t>Spends less than 90 min/day feeding and cleaning pigs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1600" dirty="0"/>
              <a:t>3-4 months for piglets to fatten to marketable size, sells at IDR3-4m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D2B0F2-1567-4B90-AAB4-40A3E8E03FB5}"/>
              </a:ext>
            </a:extLst>
          </p:cNvPr>
          <p:cNvSpPr/>
          <p:nvPr/>
        </p:nvSpPr>
        <p:spPr>
          <a:xfrm>
            <a:off x="2642292" y="3087601"/>
            <a:ext cx="6184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BREEDERS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1600" dirty="0" err="1"/>
              <a:t>Bruder</a:t>
            </a:r>
            <a:r>
              <a:rPr lang="en-US" sz="1600" dirty="0"/>
              <a:t> Luci introduced new water supply, high quality feed, improved breeding practices, regular cleaning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1600" dirty="0"/>
              <a:t>Sell piglets and provides husbandry advice to 1,100+ famers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25C7BA-C995-4101-88C4-1995A052E346}"/>
              </a:ext>
            </a:extLst>
          </p:cNvPr>
          <p:cNvSpPr/>
          <p:nvPr/>
        </p:nvSpPr>
        <p:spPr>
          <a:xfrm>
            <a:off x="2642292" y="4918158"/>
            <a:ext cx="8640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INTERVENTION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1600" dirty="0"/>
              <a:t>Breeders and farmers to invest in improved breeds and husbandry practices, supported by local vets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1600" dirty="0"/>
              <a:t>Provision of info about healthier pens and fatten using high-quality commercial feed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1600" dirty="0"/>
              <a:t>Feed companies to supply quality feed mixes and info, through breeders, credit union and retailers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1600" dirty="0"/>
              <a:t>Hog Cholera outbreak – Support from Livestock Agency from District to National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98306B-BC63-4D81-A514-158E175A78D7}"/>
              </a:ext>
            </a:extLst>
          </p:cNvPr>
          <p:cNvSpPr/>
          <p:nvPr/>
        </p:nvSpPr>
        <p:spPr>
          <a:xfrm>
            <a:off x="2642292" y="4155213"/>
            <a:ext cx="63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RETAILERS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1600" dirty="0" err="1"/>
              <a:t>Ibu</a:t>
            </a:r>
            <a:r>
              <a:rPr lang="en-US" sz="1600" dirty="0"/>
              <a:t> Regina sells pig feed and provides husbandry info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1600" dirty="0"/>
              <a:t>Sales increased from 250-500kg to 5-20 </a:t>
            </a:r>
            <a:r>
              <a:rPr lang="en-US" sz="1600" dirty="0" err="1"/>
              <a:t>tonnes</a:t>
            </a:r>
            <a:r>
              <a:rPr lang="en-US" sz="1600" dirty="0"/>
              <a:t>/month in 2 years </a:t>
            </a:r>
          </a:p>
        </p:txBody>
      </p:sp>
    </p:spTree>
    <p:extLst>
      <p:ext uri="{BB962C8B-B14F-4D97-AF65-F5344CB8AC3E}">
        <p14:creationId xmlns:p14="http://schemas.microsoft.com/office/powerpoint/2010/main" val="31949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Merge 9"/>
          <p:cNvSpPr/>
          <p:nvPr/>
        </p:nvSpPr>
        <p:spPr>
          <a:xfrm>
            <a:off x="7458075" y="957263"/>
            <a:ext cx="4733925" cy="4414837"/>
          </a:xfrm>
          <a:prstGeom prst="flowChartMerg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: Public Private Coordination for better UPSUS (</a:t>
            </a:r>
            <a:r>
              <a:rPr lang="en-US" dirty="0" err="1"/>
              <a:t>Govt</a:t>
            </a:r>
            <a:r>
              <a:rPr lang="en-US" dirty="0"/>
              <a:t> Subsidy) planning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12" y="1707648"/>
            <a:ext cx="5669771" cy="3737172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7878762" y="1086678"/>
            <a:ext cx="4129088" cy="1000123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companies shared data base on their existing customers and operating areas </a:t>
            </a:r>
          </a:p>
        </p:txBody>
      </p:sp>
      <p:sp>
        <p:nvSpPr>
          <p:cNvPr id="8" name="Rectangle: Rounded Corners 6"/>
          <p:cNvSpPr/>
          <p:nvPr/>
        </p:nvSpPr>
        <p:spPr>
          <a:xfrm>
            <a:off x="7848909" y="2341783"/>
            <a:ext cx="4129088" cy="1000123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companies shared data base on their existing customers and operating areas 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878762" y="3531810"/>
            <a:ext cx="4129088" cy="142594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Subsidy program plan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training plan for subsidy recipients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market expansion plan</a:t>
            </a:r>
          </a:p>
        </p:txBody>
      </p:sp>
    </p:spTree>
    <p:extLst>
      <p:ext uri="{BB962C8B-B14F-4D97-AF65-F5344CB8AC3E}">
        <p14:creationId xmlns:p14="http://schemas.microsoft.com/office/powerpoint/2010/main" val="1947463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320 - FINAL AIP-Rural PPT TEMPLATE" id="{802E8A7A-079D-4616-92B8-85163F5C17A1}" vid="{9D2988A0-44C2-498A-A464-12984FC4D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2a6c10d7-b926-4fc0-945e-3cbf5049f6bd" ContentTypeId="0x010100AF87B42F0C344341B239E919EB90A367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neCMS_File" ma:contentTypeID="0x010100AF87B42F0C344341B239E919EB90A3670101000BBD9DD838C4C84DAD631FEC891B8EA0" ma:contentTypeVersion="48" ma:contentTypeDescription="" ma:contentTypeScope="" ma:versionID="69bf4b84148e7e8ca4ec3256af38fc6c">
  <xsd:schema xmlns:xsd="http://www.w3.org/2001/XMLSchema" xmlns:xs="http://www.w3.org/2001/XMLSchema" xmlns:p="http://schemas.microsoft.com/office/2006/metadata/properties" xmlns:ns1="http://schemas.microsoft.com/sharepoint/v3" xmlns:ns2="3e02667f-0271-471b-bd6e-11a2e16def1d" targetNamespace="http://schemas.microsoft.com/office/2006/metadata/properties" ma:root="true" ma:fieldsID="3bb2bc94f71c83af512d395287b7e953" ns1:_="" ns2:_="">
    <xsd:import namespace="http://schemas.microsoft.com/sharepoint/v3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h40645383bce4db190f92f65d69cf557" minOccurs="0"/>
                <xsd:element ref="ns2:TaxCatchAll" minOccurs="0"/>
                <xsd:element ref="ns2:TaxCatchAllLabel" minOccurs="0"/>
                <xsd:element ref="ns2:ncc44d6e437c4ee18d4e35566604faa7" minOccurs="0"/>
                <xsd:element ref="ns2:e0919e4a962d4c1aa34dcc9ee85a7530" minOccurs="0"/>
                <xsd:element ref="ns2:n3588c81c2504f79a2ae07b8fc872de1" minOccurs="0"/>
                <xsd:element ref="ns2:le7312e839b9405fb813e48a1ee083cb" minOccurs="0"/>
                <xsd:element ref="ns2:g60ac5c7cc5e48988332aa7f3f7675f4" minOccurs="0"/>
                <xsd:element ref="ns2:f6836c8cfc5146d888b8918e85fd4b0e" minOccurs="0"/>
                <xsd:element ref="ns2:Abstract" minOccurs="0"/>
                <xsd:element ref="ns2:Authors" minOccurs="0"/>
                <xsd:element ref="ns2:TaxKeywordTaxHTField" minOccurs="0"/>
                <xsd:element ref="ns2:fbe16eaccf4749f086104f7c67297f76" minOccurs="0"/>
                <xsd:element ref="ns2:DateLaunch" minOccurs="0"/>
                <xsd:element ref="ns2:ExternalURL" minOccurs="0"/>
                <xsd:element ref="ns2:Feature" minOccurs="0"/>
                <xsd:element ref="ns2:FeatureToTile" minOccurs="0"/>
                <xsd:element ref="ns2:SystemData" minOccurs="0"/>
                <xsd:element ref="ns2:UserData" minOccurs="0"/>
                <xsd:element ref="ns2:o8e900f321d24bb18bb65b4f51774acf" minOccurs="0"/>
                <xsd:element ref="ns2:Contact_x0028_s_x0029_" minOccurs="0"/>
                <xsd:element ref="ns1:ArticleStartDate" minOccurs="0"/>
                <xsd:element ref="ns2:EnableComments" minOccurs="0"/>
                <xsd:element ref="ns2:EnableRating" minOccurs="0"/>
                <xsd:element ref="ns2:PageInfo" minOccurs="0"/>
                <xsd:element ref="ns1:PublishingPageImage" minOccurs="0"/>
                <xsd:element ref="ns2:DocumentCategory" minOccurs="0"/>
                <xsd:element ref="ns2:g24ce987e2a14cd88b1be8bba67dc4d6" minOccurs="0"/>
                <xsd:element ref="ns2:m30f5f85ad26449189da578bd9e06217" minOccurs="0"/>
                <xsd:element ref="ns2:ProjectID" minOccurs="0"/>
                <xsd:element ref="ns1:PublishingContact" minOccurs="0"/>
                <xsd:element ref="ns2:e7fed2b567784b7fb4115fec76c3b6ef" minOccurs="0"/>
                <xsd:element ref="ns2:KBcollectionType" minOccurs="0"/>
                <xsd:element ref="ns2:KBAssetType" minOccurs="0"/>
                <xsd:element ref="ns2:AddToKnowledgeBase" minOccurs="0"/>
                <xsd:element ref="ns2:Sub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ticleStartDate" ma:index="40" nillable="true" ma:displayName="Article Date" ma:description="Article Date is a site column created by the Publishing feature. It is used on the Article Page Content Type as the date of the page." ma:format="DateOnly" ma:internalName="ArticleStartDate">
      <xsd:simpleType>
        <xsd:restriction base="dms:DateTime"/>
      </xsd:simpleType>
    </xsd:element>
    <xsd:element name="PublishingPageImage" ma:index="44" nillable="true" ma:displayName="Page Image" ma:description="Page Image is a site column created by the Publishing feature. It is used on the Article Page Content Type as the primary image of the page." ma:internalName="PublishingPageImage">
      <xsd:simpleType>
        <xsd:restriction base="dms:Unknown"/>
      </xsd:simpleType>
    </xsd:element>
    <xsd:element name="PublishingContact" ma:index="51" nillable="true" ma:displayName="Contact" ma:description="Contact is a site column created by the Publishing feature. It is used on the Page Content Type as the person or group who is the contact person for the page.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h40645383bce4db190f92f65d69cf557" ma:index="8" nillable="true" ma:taxonomy="true" ma:internalName="h40645383bce4db190f92f65d69cf557" ma:taxonomyFieldName="VPU" ma:displayName="VPU" ma:default="" ma:fieldId="{14064538-3bce-4db1-90f9-2f65d69cf557}" ma:taxonomyMulti="true" ma:sspId="2a6c10d7-b926-4fc0-945e-3cbf5049f6bd" ma:termSetId="d49201c8-9b91-492e-899c-b5b3e12a5e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11706ec-98ba-4436-91eb-2b50f3ea0b27}" ma:internalName="TaxCatchAll" ma:showField="CatchAllData" ma:web="4c1371d5-0837-4a6f-a9d5-8f4944641b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11706ec-98ba-4436-91eb-2b50f3ea0b27}" ma:internalName="TaxCatchAllLabel" ma:readOnly="true" ma:showField="CatchAllDataLabel" ma:web="4c1371d5-0837-4a6f-a9d5-8f4944641b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cc44d6e437c4ee18d4e35566604faa7" ma:index="12" nillable="true" ma:taxonomy="true" ma:internalName="ncc44d6e437c4ee18d4e35566604faa7" ma:taxonomyFieldName="Topics" ma:displayName="Topics" ma:readOnly="false" ma:fieldId="{7cc44d6e-437c-4ee1-8d4e-35566604faa7}" ma:taxonomyMulti="true" ma:sspId="2a6c10d7-b926-4fc0-945e-3cbf5049f6bd" ma:termSetId="52c8dc5b-2000-4eb2-836c-73f156eae2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0919e4a962d4c1aa34dcc9ee85a7530" ma:index="14" nillable="true" ma:taxonomy="true" ma:internalName="e0919e4a962d4c1aa34dcc9ee85a7530" ma:taxonomyFieldName="Country" ma:displayName="Country and City" ma:readOnly="false" ma:fieldId="{e0919e4a-962d-4c1a-a34d-cc9ee85a7530}" ma:taxonomyMulti="true" ma:sspId="2a6c10d7-b926-4fc0-945e-3cbf5049f6bd" ma:termSetId="d4c2a98a-c9a1-4fb7-a107-4340f5ef95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3588c81c2504f79a2ae07b8fc872de1" ma:index="16" nillable="true" ma:taxonomy="true" ma:internalName="n3588c81c2504f79a2ae07b8fc872de1" ma:taxonomyFieldName="InformationClassification" ma:displayName="Information Classification" ma:default="3;#Official Use Only|4119b812-446b-4199-aebc-580c95bfd42a" ma:fieldId="{73588c81-c250-4f79-a2ae-07b8fc872de1}" ma:sspId="2a6c10d7-b926-4fc0-945e-3cbf5049f6bd" ma:termSetId="64584bab-8e1a-4e77-9a74-729fd66aca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7312e839b9405fb813e48a1ee083cb" ma:index="18" nillable="true" ma:taxonomy="true" ma:internalName="le7312e839b9405fb813e48a1ee083cb" ma:taxonomyFieldName="Languages" ma:displayName="Languages" ma:default="55;#English|e31af5d6-94ea-4ba5-925e-022fd8479dfd" ma:fieldId="{5e7312e8-39b9-405f-b813-e48a1ee083cb}" ma:sspId="2a6c10d7-b926-4fc0-945e-3cbf5049f6bd" ma:termSetId="df4cdebe-530a-4c7f-82dc-f183711160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60ac5c7cc5e48988332aa7f3f7675f4" ma:index="20" nillable="true" ma:taxonomy="true" ma:internalName="g60ac5c7cc5e48988332aa7f3f7675f4" ma:taxonomyFieldName="Region" ma:displayName="Region and Country" ma:readOnly="false" ma:default="-1;#World|181f87ec-6d12-43c8-9f7a-dc47bc14aa64" ma:fieldId="{060ac5c7-cc5e-4898-8332-aa7f3f7675f4}" ma:taxonomyMulti="true" ma:sspId="2a6c10d7-b926-4fc0-945e-3cbf5049f6bd" ma:termSetId="bc82f570-771a-4efe-b637-ab15e81e6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6836c8cfc5146d888b8918e85fd4b0e" ma:index="22" nillable="true" ma:taxonomy="true" ma:internalName="f6836c8cfc5146d888b8918e85fd4b0e" ma:taxonomyFieldName="GeographicArea" ma:displayName="Geographic Area" ma:readOnly="false" ma:default="-1;#World|181f87ec-6d12-43c8-9f7a-dc47bc14aa64" ma:fieldId="{f6836c8c-fc51-46d8-88b8-918e85fd4b0e}" ma:taxonomyMulti="true" ma:sspId="2a6c10d7-b926-4fc0-945e-3cbf5049f6bd" ma:termSetId="bc82f570-771a-4efe-b637-ab15e81e6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stract" ma:index="24" nillable="true" ma:displayName="Abstract" ma:internalName="Abstract">
      <xsd:simpleType>
        <xsd:restriction base="dms:Note"/>
      </xsd:simpleType>
    </xsd:element>
    <xsd:element name="Authors" ma:index="25" nillable="true" ma:displayName="Authors" ma:internalName="Authors" ma:readOnly="false">
      <xsd:simpleType>
        <xsd:restriction base="dms:Note"/>
      </xsd:simpleType>
    </xsd:element>
    <xsd:element name="TaxKeywordTaxHTField" ma:index="26" nillable="true" ma:taxonomy="true" ma:internalName="TaxKeywordTaxHTField" ma:taxonomyFieldName="TaxKeyword" ma:displayName="Enterprise Keywords" ma:fieldId="{23f27201-bee3-471e-b2e7-b64fd8b7ca38}" ma:taxonomyMulti="true" ma:sspId="2a6c10d7-b926-4fc0-945e-3cbf5049f6b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fbe16eaccf4749f086104f7c67297f76" ma:index="28" nillable="true" ma:taxonomy="true" ma:internalName="fbe16eaccf4749f086104f7c67297f76" ma:taxonomyFieldName="Organization" ma:displayName="Organization" ma:readOnly="false" ma:default="-1;#World Bank|bc205cc9-8a56-48a3-9f30-b099e7707c1b" ma:fieldId="{fbe16eac-cf47-49f0-8610-4f7c67297f76}" ma:taxonomyMulti="true" ma:sspId="2a6c10d7-b926-4fc0-945e-3cbf5049f6bd" ma:termSetId="f1062a45-b171-4440-8f47-0528c2ab8f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ateLaunch" ma:index="31" nillable="true" ma:displayName="Date launched on web" ma:format="DateTime" ma:internalName="DateLaunch">
      <xsd:simpleType>
        <xsd:restriction base="dms:DateTime"/>
      </xsd:simpleType>
    </xsd:element>
    <xsd:element name="ExternalURL" ma:index="32" nillable="true" ma:displayName="External URL" ma:internalName="ExternalURL" ma:readOnly="false">
      <xsd:simpleType>
        <xsd:restriction base="dms:Text"/>
      </xsd:simpleType>
    </xsd:element>
    <xsd:element name="Feature" ma:index="33" nillable="true" ma:displayName="Feature" ma:internalName="Feature" ma:readOnly="false">
      <xsd:simpleType>
        <xsd:restriction base="dms:Boolean"/>
      </xsd:simpleType>
    </xsd:element>
    <xsd:element name="FeatureToTile" ma:index="34" nillable="true" ma:displayName="Feature To Tile" ma:internalName="FeatureToTile" ma:readOnly="false">
      <xsd:simpleType>
        <xsd:restriction base="dms:Boolean"/>
      </xsd:simpleType>
    </xsd:element>
    <xsd:element name="SystemData" ma:index="35" nillable="true" ma:displayName="SystemData" ma:internalName="SystemData">
      <xsd:simpleType>
        <xsd:restriction base="dms:Note"/>
      </xsd:simpleType>
    </xsd:element>
    <xsd:element name="UserData" ma:index="36" nillable="true" ma:displayName="UserData" ma:internalName="UserData">
      <xsd:simpleType>
        <xsd:restriction base="dms:Note"/>
      </xsd:simpleType>
    </xsd:element>
    <xsd:element name="o8e900f321d24bb18bb65b4f51774acf" ma:index="37" nillable="true" ma:taxonomy="true" ma:internalName="o8e900f321d24bb18bb65b4f51774acf" ma:taxonomyFieldName="DocumentType" ma:displayName="Document Type" ma:default="" ma:fieldId="{88e900f3-21d2-4bb1-8bb6-5b4f51774acf}" ma:taxonomyMulti="true" ma:sspId="2a6c10d7-b926-4fc0-945e-3cbf5049f6bd" ma:termSetId="fe5d0590-9a37-47b6-bc2b-3c53aa6712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act_x0028_s_x0029_" ma:index="39" nillable="true" ma:displayName="Contact(s)" ma:list="UserInfo" ma:SharePointGroup="0" ma:internalName="Contact_x0028_s_x0029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nableComments" ma:index="41" nillable="true" ma:displayName="Enable Comments" ma:internalName="EnableComments">
      <xsd:simpleType>
        <xsd:restriction base="dms:Boolean"/>
      </xsd:simpleType>
    </xsd:element>
    <xsd:element name="EnableRating" ma:index="42" nillable="true" ma:displayName="Enable Rating" ma:internalName="EnableRating">
      <xsd:simpleType>
        <xsd:restriction base="dms:Boolean"/>
      </xsd:simpleType>
    </xsd:element>
    <xsd:element name="PageInfo" ma:index="43" nillable="true" ma:displayName="PageInfo" ma:internalName="PageInfo">
      <xsd:simpleType>
        <xsd:restriction base="dms:Note">
          <xsd:maxLength value="255"/>
        </xsd:restriction>
      </xsd:simpleType>
    </xsd:element>
    <xsd:element name="DocumentCategory" ma:index="45" nillable="true" ma:displayName="Document Category" ma:default="Document" ma:format="Dropdown" ma:internalName="DocumentCategory" ma:readOnly="false">
      <xsd:simpleType>
        <xsd:restriction base="dms:Choice">
          <xsd:enumeration value="Document"/>
          <xsd:enumeration value="KB Document"/>
          <xsd:enumeration value="KB Links"/>
        </xsd:restriction>
      </xsd:simpleType>
    </xsd:element>
    <xsd:element name="g24ce987e2a14cd88b1be8bba67dc4d6" ma:index="46" nillable="true" ma:taxonomy="true" ma:internalName="g24ce987e2a14cd88b1be8bba67dc4d6" ma:taxonomyFieldName="ExternalSponsor" ma:displayName="External Sponsor" ma:readOnly="false" ma:fieldId="{024ce987-e2a1-4cd8-8b1b-e8bba67dc4d6}" ma:sspId="2a6c10d7-b926-4fc0-945e-3cbf5049f6bd" ma:termSetId="dfaaa827-5eeb-4880-9a85-fc0311ecbb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30f5f85ad26449189da578bd9e06217" ma:index="48" nillable="true" ma:taxonomy="true" ma:internalName="m30f5f85ad26449189da578bd9e06217" ma:taxonomyFieldName="InternalSponsor" ma:displayName="Internal Sponsor" ma:readOnly="false" ma:fieldId="{630f5f85-ad26-4491-89da-578bd9e06217}" ma:sspId="2a6c10d7-b926-4fc0-945e-3cbf5049f6bd" ma:termSetId="c1dc34fa-d16b-4d70-bdd2-768a611411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ID" ma:index="50" nillable="true" ma:displayName="ProjectID" ma:internalName="ProjectID">
      <xsd:simpleType>
        <xsd:restriction base="dms:Text"/>
      </xsd:simpleType>
    </xsd:element>
    <xsd:element name="e7fed2b567784b7fb4115fec76c3b6ef" ma:index="52" nillable="true" ma:taxonomy="true" ma:internalName="e7fed2b567784b7fb4115fec76c3b6ef" ma:taxonomyFieldName="BusinessFunctions" ma:displayName="BusinessFunctions" ma:default="" ma:fieldId="{e7fed2b5-6778-4b7f-b411-5fec76c3b6ef}" ma:taxonomyMulti="true" ma:sspId="2a6c10d7-b926-4fc0-945e-3cbf5049f6bd" ma:termSetId="db3575e5-83ce-417a-a0d0-81b3c1db79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collectionType" ma:index="54" nillable="true" ma:displayName="KBcollectionType" ma:internalName="KBcollectionType">
      <xsd:simpleType>
        <xsd:restriction base="dms:Text">
          <xsd:maxLength value="255"/>
        </xsd:restriction>
      </xsd:simpleType>
    </xsd:element>
    <xsd:element name="KBAssetType" ma:index="55" nillable="true" ma:displayName="KBAssetType" ma:internalName="KBAssetType">
      <xsd:simpleType>
        <xsd:restriction base="dms:Text">
          <xsd:maxLength value="255"/>
        </xsd:restriction>
      </xsd:simpleType>
    </xsd:element>
    <xsd:element name="AddToKnowledgeBase" ma:index="56" nillable="true" ma:displayName="AddToKnowledgeBase" ma:default="0" ma:internalName="AddToKnowledgeBase">
      <xsd:simpleType>
        <xsd:restriction base="dms:Boolean"/>
      </xsd:simpleType>
    </xsd:element>
    <xsd:element name="SubCategory" ma:index="58" nillable="true" ma:displayName="SubCategory" ma:internalName="Sub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30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57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Urls xmlns="http://schemas.microsoft.com/sharepoint/v3/contenttype/forms/url">
  <Edit>/gsg/CDD/Documents/Forms/EditPage.aspx</Edit>
</FormUrl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ticleStartDate xmlns="http://schemas.microsoft.com/sharepoint/v3">2018-04-11T04:00:00+00:00</ArticleStartDate>
    <PublishingContact xmlns="http://schemas.microsoft.com/sharepoint/v3">
      <UserInfo>
        <DisplayName/>
        <AccountId xsi:nil="true"/>
        <AccountType/>
      </UserInfo>
    </PublishingContact>
    <Contact_x0028_s_x0029_ xmlns="3e02667f-0271-471b-bd6e-11a2e16def1d">
      <UserInfo>
        <DisplayName>SRV-ITSOP-SPO-OPS</DisplayName>
        <AccountId>1176</AccountId>
        <AccountType/>
      </UserInfo>
    </Contact_x0028_s_x0029_>
    <Abstract xmlns="3e02667f-0271-471b-bd6e-11a2e16def1d" xsi:nil="true"/>
    <Feature xmlns="3e02667f-0271-471b-bd6e-11a2e16def1d">false</Feature>
    <TaxCatchAll xmlns="3e02667f-0271-471b-bd6e-11a2e16def1d">
      <Value>439</Value>
      <Value>511</Value>
      <Value>55</Value>
      <Value>3</Value>
      <Value>2</Value>
      <Value>1</Value>
    </TaxCatchAll>
    <TaxKeywordTaxHTField xmlns="3e02667f-0271-471b-bd6e-11a2e16def1d">
      <Terms xmlns="http://schemas.microsoft.com/office/infopath/2007/PartnerControls"/>
    </TaxKeywordTaxHTField>
    <SystemData xmlns="3e02667f-0271-471b-bd6e-11a2e16def1d" xsi:nil="true"/>
    <PageInfo xmlns="3e02667f-0271-471b-bd6e-11a2e16def1d" xsi:nil="true"/>
    <ExternalURL xmlns="3e02667f-0271-471b-bd6e-11a2e16def1d" xsi:nil="true"/>
    <f6836c8cfc5146d888b8918e85fd4b0e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</TermName>
          <TermId xmlns="http://schemas.microsoft.com/office/infopath/2007/PartnerControls">181f87ec-6d12-43c8-9f7a-dc47bc14aa64</TermId>
        </TermInfo>
      </Terms>
    </f6836c8cfc5146d888b8918e85fd4b0e>
    <ProjectID xmlns="3e02667f-0271-471b-bd6e-11a2e16def1d" xsi:nil="true"/>
    <h40645383bce4db190f92f65d69cf557 xmlns="3e02667f-0271-471b-bd6e-11a2e16def1d">
      <Terms xmlns="http://schemas.microsoft.com/office/infopath/2007/PartnerControls"/>
    </h40645383bce4db190f92f65d69cf557>
    <UserData xmlns="3e02667f-0271-471b-bd6e-11a2e16def1d" xsi:nil="true"/>
    <EnableRating xmlns="3e02667f-0271-471b-bd6e-11a2e16def1d" xsi:nil="true"/>
    <fbe16eaccf4749f086104f7c67297f76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 Bank</TermName>
          <TermId xmlns="http://schemas.microsoft.com/office/infopath/2007/PartnerControls">bc205cc9-8a56-48a3-9f30-b099e7707c1b</TermId>
        </TermInfo>
      </Terms>
    </fbe16eaccf4749f086104f7c67297f76>
    <le7312e839b9405fb813e48a1ee083cb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e31af5d6-94ea-4ba5-925e-022fd8479dfd</TermId>
        </TermInfo>
      </Terms>
    </le7312e839b9405fb813e48a1ee083cb>
    <n3588c81c2504f79a2ae07b8fc872de1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Use Only</TermName>
          <TermId xmlns="http://schemas.microsoft.com/office/infopath/2007/PartnerControls">4119b812-446b-4199-aebc-580c95bfd42a</TermId>
        </TermInfo>
      </Terms>
    </n3588c81c2504f79a2ae07b8fc872de1>
    <m30f5f85ad26449189da578bd9e06217 xmlns="3e02667f-0271-471b-bd6e-11a2e16def1d">
      <Terms xmlns="http://schemas.microsoft.com/office/infopath/2007/PartnerControls"/>
    </m30f5f85ad26449189da578bd9e06217>
    <e0919e4a962d4c1aa34dcc9ee85a7530 xmlns="3e02667f-0271-471b-bd6e-11a2e16def1d">
      <Terms xmlns="http://schemas.microsoft.com/office/infopath/2007/PartnerControls"/>
    </e0919e4a962d4c1aa34dcc9ee85a7530>
    <g60ac5c7cc5e48988332aa7f3f7675f4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</TermName>
          <TermId xmlns="http://schemas.microsoft.com/office/infopath/2007/PartnerControls">181f87ec-6d12-43c8-9f7a-dc47bc14aa64</TermId>
        </TermInfo>
      </Terms>
    </g60ac5c7cc5e48988332aa7f3f7675f4>
    <FeatureToTile xmlns="3e02667f-0271-471b-bd6e-11a2e16def1d" xsi:nil="true"/>
    <ncc44d6e437c4ee18d4e35566604faa7 xmlns="3e02667f-0271-471b-bd6e-11a2e16def1d">
      <Terms xmlns="http://schemas.microsoft.com/office/infopath/2007/PartnerControls"/>
    </ncc44d6e437c4ee18d4e35566604faa7>
    <PublishingPageImage xmlns="http://schemas.microsoft.com/sharepoint/v3" xsi:nil="true"/>
    <DocumentCategory xmlns="3e02667f-0271-471b-bd6e-11a2e16def1d">Document</DocumentCategory>
    <EnableComments xmlns="3e02667f-0271-471b-bd6e-11a2e16def1d" xsi:nil="true"/>
    <Authors xmlns="3e02667f-0271-471b-bd6e-11a2e16def1d" xsi:nil="true"/>
    <g24ce987e2a14cd88b1be8bba67dc4d6 xmlns="3e02667f-0271-471b-bd6e-11a2e16def1d">
      <Terms xmlns="http://schemas.microsoft.com/office/infopath/2007/PartnerControls"/>
    </g24ce987e2a14cd88b1be8bba67dc4d6>
    <DateLaunch xmlns="3e02667f-0271-471b-bd6e-11a2e16def1d">2018-04-11T04:00:00+00:00</DateLaunch>
    <o8e900f321d24bb18bb65b4f51774acf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Case Study</TermName>
          <TermId xmlns="http://schemas.microsoft.com/office/infopath/2007/PartnerControls">79978ee9-86cf-411a-819d-812673ae6e46</TermId>
        </TermInfo>
      </Terms>
    </o8e900f321d24bb18bb65b4f51774acf>
    <e7fed2b567784b7fb4115fec76c3b6ef xmlns="3e02667f-0271-471b-bd6e-11a2e16def1d">
      <Terms xmlns="http://schemas.microsoft.com/office/infopath/2007/PartnerControls"/>
    </e7fed2b567784b7fb4115fec76c3b6ef>
    <SubCategory xmlns="3e02667f-0271-471b-bd6e-11a2e16def1d" xsi:nil="true"/>
    <AddToKnowledgeBase xmlns="3e02667f-0271-471b-bd6e-11a2e16def1d">false</AddToKnowledgeBase>
    <KBcollectionType xmlns="3e02667f-0271-471b-bd6e-11a2e16def1d" xsi:nil="true"/>
    <KBAssetType xmlns="3e02667f-0271-471b-bd6e-11a2e16def1d" xsi:nil="true"/>
  </documentManagement>
</p:properties>
</file>

<file path=customXml/itemProps1.xml><?xml version="1.0" encoding="utf-8"?>
<ds:datastoreItem xmlns:ds="http://schemas.openxmlformats.org/officeDocument/2006/customXml" ds:itemID="{8DB86A90-91BD-4F54-9652-39BA3F2B251B}"/>
</file>

<file path=customXml/itemProps2.xml><?xml version="1.0" encoding="utf-8"?>
<ds:datastoreItem xmlns:ds="http://schemas.openxmlformats.org/officeDocument/2006/customXml" ds:itemID="{B28126CC-2401-4C5B-95E9-03E55355C229}"/>
</file>

<file path=customXml/itemProps3.xml><?xml version="1.0" encoding="utf-8"?>
<ds:datastoreItem xmlns:ds="http://schemas.openxmlformats.org/officeDocument/2006/customXml" ds:itemID="{CB10E1B8-77EE-450E-A204-54FAFB6A7EA4}"/>
</file>

<file path=customXml/itemProps4.xml><?xml version="1.0" encoding="utf-8"?>
<ds:datastoreItem xmlns:ds="http://schemas.openxmlformats.org/officeDocument/2006/customXml" ds:itemID="{43D759D9-2385-4BC5-B0B7-18CD9343B949}"/>
</file>

<file path=customXml/itemProps5.xml><?xml version="1.0" encoding="utf-8"?>
<ds:datastoreItem xmlns:ds="http://schemas.openxmlformats.org/officeDocument/2006/customXml" ds:itemID="{51DCD0EB-5348-442A-A439-D80DC4B3AF9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968</Words>
  <Application>Microsoft Office PowerPoint</Application>
  <PresentationFormat>Widescreen</PresentationFormat>
  <Paragraphs>157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HelveticaNeueLT Std</vt:lpstr>
      <vt:lpstr>Times New Roman</vt:lpstr>
      <vt:lpstr>Wingdings</vt:lpstr>
      <vt:lpstr>Office Theme</vt:lpstr>
      <vt:lpstr>What is PRISMA?</vt:lpstr>
      <vt:lpstr>Project Background</vt:lpstr>
      <vt:lpstr>Who We Are</vt:lpstr>
      <vt:lpstr>What PRISMA Offers</vt:lpstr>
      <vt:lpstr>Design of Local Economic Development/ Livelihoods Component</vt:lpstr>
      <vt:lpstr>Design of Local Economic Development/ Livelihoods Component (2) </vt:lpstr>
      <vt:lpstr>Results </vt:lpstr>
      <vt:lpstr>Case study – How MSD works in practice – pig pen to pork industry</vt:lpstr>
      <vt:lpstr>Case Study : Public Private Coordination for better UPSUS (Govt Subsidy) planning</vt:lpstr>
      <vt:lpstr>Challenges and Lessons Learned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CDD Indonesia </dc:title>
  <dc:creator>Wirasaputra, Muhammad</dc:creator>
  <dc:description/>
  <cp:lastModifiedBy>Myrtle Laura Diachok</cp:lastModifiedBy>
  <cp:revision>38</cp:revision>
  <dcterms:created xsi:type="dcterms:W3CDTF">2017-03-24T06:30:26Z</dcterms:created>
  <dcterms:modified xsi:type="dcterms:W3CDTF">2018-03-29T13:23:09Z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6fdfa71c-1bf0-4c9f-8215-c5a565dfe45a</vt:lpwstr>
  </property>
  <property fmtid="{D5CDD505-2E9C-101B-9397-08002B2CF9AE}" pid="3" name="DFATTrimPowerPointDocId">
    <vt:lpwstr>7600e96d-0bc2-413c-ad9c-fc6cdf6b1476</vt:lpwstr>
  </property>
  <property fmtid="{D5CDD505-2E9C-101B-9397-08002B2CF9AE}" pid="4" name="SEC">
    <vt:lpwstr>UNCLASSIFIED</vt:lpwstr>
  </property>
  <property fmtid="{D5CDD505-2E9C-101B-9397-08002B2CF9AE}" pid="5" name="DLM">
    <vt:lpwstr>No DLM</vt:lpwstr>
  </property>
  <property fmtid="{D5CDD505-2E9C-101B-9397-08002B2CF9AE}" pid="6" name="ContentTypeId">
    <vt:lpwstr>0x010100AF87B42F0C344341B239E919EB90A3670101000BBD9DD838C4C84DAD631FEC891B8EA0</vt:lpwstr>
  </property>
  <property fmtid="{D5CDD505-2E9C-101B-9397-08002B2CF9AE}" pid="7" name="InformationClassification">
    <vt:lpwstr>3;#Official Use Only|4119b812-446b-4199-aebc-580c95bfd42a</vt:lpwstr>
  </property>
  <property fmtid="{D5CDD505-2E9C-101B-9397-08002B2CF9AE}" pid="8" name="OwnershipUnit">
    <vt:lpwstr>439;#Community Driven Development|f58cdd8d-687e-422f-aae0-4be5d4cb4394</vt:lpwstr>
  </property>
  <property fmtid="{D5CDD505-2E9C-101B-9397-08002B2CF9AE}" pid="9" name="TaxKeyword">
    <vt:lpwstr/>
  </property>
  <property fmtid="{D5CDD505-2E9C-101B-9397-08002B2CF9AE}" pid="10" name="Topic(s)">
    <vt:lpwstr/>
  </property>
  <property fmtid="{D5CDD505-2E9C-101B-9397-08002B2CF9AE}" pid="11" name="Source_x002d_Sponsor">
    <vt:lpwstr/>
  </property>
  <property fmtid="{D5CDD505-2E9C-101B-9397-08002B2CF9AE}" pid="12" name="HashTags">
    <vt:lpwstr/>
  </property>
  <property fmtid="{D5CDD505-2E9C-101B-9397-08002B2CF9AE}" pid="13" name="DocumentType">
    <vt:lpwstr>511;#Case Study|79978ee9-86cf-411a-819d-812673ae6e46</vt:lpwstr>
  </property>
  <property fmtid="{D5CDD505-2E9C-101B-9397-08002B2CF9AE}" pid="14" name="Development_x0020_Challenge">
    <vt:lpwstr/>
  </property>
  <property fmtid="{D5CDD505-2E9C-101B-9397-08002B2CF9AE}" pid="15" name="GeographicArea">
    <vt:lpwstr>2;#World|181f87ec-6d12-43c8-9f7a-dc47bc14aa64</vt:lpwstr>
  </property>
  <property fmtid="{D5CDD505-2E9C-101B-9397-08002B2CF9AE}" pid="16" name="Source-Sponsor">
    <vt:lpwstr/>
  </property>
  <property fmtid="{D5CDD505-2E9C-101B-9397-08002B2CF9AE}" pid="17" name="Development Challenge">
    <vt:lpwstr/>
  </property>
  <property fmtid="{D5CDD505-2E9C-101B-9397-08002B2CF9AE}" pid="18" name="OwnershipUnitLabel">
    <vt:lpwstr>Community Driven Development</vt:lpwstr>
  </property>
  <property fmtid="{D5CDD505-2E9C-101B-9397-08002B2CF9AE}" pid="19" name="Order">
    <vt:r8>193500</vt:r8>
  </property>
  <property fmtid="{D5CDD505-2E9C-101B-9397-08002B2CF9AE}" pid="20" name="PublishingRollupImage">
    <vt:lpwstr/>
  </property>
  <property fmtid="{D5CDD505-2E9C-101B-9397-08002B2CF9AE}" pid="21" name="EventId">
    <vt:lpwstr/>
  </property>
  <property fmtid="{D5CDD505-2E9C-101B-9397-08002B2CF9AE}" pid="22" name="p176ae130422436a8ff7a482f3ab88f6">
    <vt:lpwstr>Community Driven Development|f58cdd8d-687e-422f-aae0-4be5d4cb4394</vt:lpwstr>
  </property>
  <property fmtid="{D5CDD505-2E9C-101B-9397-08002B2CF9AE}" pid="23" name="ContactLoginName">
    <vt:lpwstr/>
  </property>
  <property fmtid="{D5CDD505-2E9C-101B-9397-08002B2CF9AE}" pid="24" name="ContactUPI">
    <vt:lpwstr/>
  </property>
  <property fmtid="{D5CDD505-2E9C-101B-9397-08002B2CF9AE}" pid="25" name="UniqueItemId">
    <vt:lpwstr>CDD_DOCUM_1935</vt:lpwstr>
  </property>
  <property fmtid="{D5CDD505-2E9C-101B-9397-08002B2CF9AE}" pid="26" name="InternalSponsor">
    <vt:lpwstr/>
  </property>
  <property fmtid="{D5CDD505-2E9C-101B-9397-08002B2CF9AE}" pid="27" name="Topics">
    <vt:lpwstr/>
  </property>
  <property fmtid="{D5CDD505-2E9C-101B-9397-08002B2CF9AE}" pid="28" name="c8251775ec7d4b78a080c2108a22e48e">
    <vt:lpwstr/>
  </property>
  <property fmtid="{D5CDD505-2E9C-101B-9397-08002B2CF9AE}" pid="29" name="Region">
    <vt:lpwstr>2;#World|181f87ec-6d12-43c8-9f7a-dc47bc14aa64</vt:lpwstr>
  </property>
  <property fmtid="{D5CDD505-2E9C-101B-9397-08002B2CF9AE}" pid="30" name="BusinessFunctions">
    <vt:lpwstr/>
  </property>
  <property fmtid="{D5CDD505-2E9C-101B-9397-08002B2CF9AE}" pid="31" name="Country">
    <vt:lpwstr/>
  </property>
  <property fmtid="{D5CDD505-2E9C-101B-9397-08002B2CF9AE}" pid="32" name="Organization">
    <vt:lpwstr>1;#World Bank|bc205cc9-8a56-48a3-9f30-b099e7707c1b</vt:lpwstr>
  </property>
  <property fmtid="{D5CDD505-2E9C-101B-9397-08002B2CF9AE}" pid="33" name="VPU">
    <vt:lpwstr/>
  </property>
  <property fmtid="{D5CDD505-2E9C-101B-9397-08002B2CF9AE}" pid="34" name="Languages">
    <vt:lpwstr>55;#English|e31af5d6-94ea-4ba5-925e-022fd8479dfd</vt:lpwstr>
  </property>
  <property fmtid="{D5CDD505-2E9C-101B-9397-08002B2CF9AE}" pid="35" name="ExternalSponsor">
    <vt:lpwstr/>
  </property>
</Properties>
</file>