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70" r:id="rId3"/>
    <p:sldId id="281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Bradley" initials="S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6291"/>
  </p:normalViewPr>
  <p:slideViewPr>
    <p:cSldViewPr snapToGrid="0">
      <p:cViewPr varScale="1">
        <p:scale>
          <a:sx n="79" d="100"/>
          <a:sy n="79" d="100"/>
        </p:scale>
        <p:origin x="11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sbradley_worldbank_org/Documents/MY%20DOC/1_Myanmar/NCDDP/progress%20&amp;%20other%20reports/Copy%20of%20Sectoral%20distribution%20completed%20subprojects%20at%20March%2020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sbradley_worldbank_org/Documents/MY%20DOC/1_Myanmar/NCDDP/subprojects_Dec'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ievance\AppData\Roaming\Microsoft\Excel\2%20GHM%20Data%202014%20to%202017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NCDDP Expenditures to Date</a:t>
            </a:r>
            <a:r>
              <a:rPr lang="en-US" baseline="0" dirty="0"/>
              <a:t> </a:t>
            </a:r>
            <a:r>
              <a:rPr lang="en-US" dirty="0"/>
              <a:t>by Component (MMK </a:t>
            </a:r>
            <a:r>
              <a:rPr lang="en-US" dirty="0" err="1"/>
              <a:t>bil</a:t>
            </a:r>
            <a:r>
              <a:rPr lang="en-US" dirty="0"/>
              <a:t>)</a:t>
            </a:r>
          </a:p>
        </c:rich>
      </c:tx>
      <c:layout>
        <c:manualLayout>
          <c:xMode val="edge"/>
          <c:yMode val="edge"/>
          <c:x val="0.16614566929133903"/>
          <c:y val="2.7777777777777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Expenditure (MMK billion)</c:v>
                </c:pt>
                <c:pt idx="1">
                  <c:v> (MMK bil)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Sheet1!$A$3:$A$6</c:f>
              <c:strCache>
                <c:ptCount val="4"/>
                <c:pt idx="0">
                  <c:v>1. Community Block Grants</c:v>
                </c:pt>
                <c:pt idx="1">
                  <c:v>2. Facilitation &amp; Cap. Bldg.</c:v>
                </c:pt>
                <c:pt idx="2">
                  <c:v>3. Knowledge &amp; Learning</c:v>
                </c:pt>
                <c:pt idx="3">
                  <c:v>4. Implementation Support</c:v>
                </c:pt>
              </c:strCache>
            </c:strRef>
          </c:cat>
          <c:val>
            <c:numRef>
              <c:f>Sheet1!$B$3:$B$6</c:f>
              <c:numCache>
                <c:formatCode>#,##0.00_);\(#,##0.00\)</c:formatCode>
                <c:ptCount val="4"/>
                <c:pt idx="0">
                  <c:v>173.758627754</c:v>
                </c:pt>
                <c:pt idx="1">
                  <c:v>37.103510855000003</c:v>
                </c:pt>
                <c:pt idx="2">
                  <c:v>2.5167160319999997</c:v>
                </c:pt>
                <c:pt idx="3">
                  <c:v>23.358166567000001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5-481F-9442-6FD1741D63D6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Expenditure (MMK billion)</c:v>
                </c:pt>
                <c:pt idx="1">
                  <c:v>%  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06E-3"/>
                  <c:y val="-8.29360974829294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65-481F-9442-6FD1741D63D6}"/>
                </c:ext>
              </c:extLst>
            </c:dLbl>
            <c:dLbl>
              <c:idx val="1"/>
              <c:layout>
                <c:manualLayout>
                  <c:x val="0.1"/>
                  <c:y val="-8.447097532410628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5-481F-9442-6FD1741D63D6}"/>
                </c:ext>
              </c:extLst>
            </c:dLbl>
            <c:dLbl>
              <c:idx val="2"/>
              <c:layout>
                <c:manualLayout>
                  <c:x val="0.14722222222222203"/>
                  <c:y val="4.6075609712738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5-481F-9442-6FD1741D63D6}"/>
                </c:ext>
              </c:extLst>
            </c:dLbl>
            <c:dLbl>
              <c:idx val="3"/>
              <c:layout>
                <c:manualLayout>
                  <c:x val="9.9999999999999922E-2"/>
                  <c:y val="-4.22354876620528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65-481F-9442-6FD1741D6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1. Community Block Grants</c:v>
                </c:pt>
                <c:pt idx="1">
                  <c:v>2. Facilitation &amp; Cap. Bldg.</c:v>
                </c:pt>
                <c:pt idx="2">
                  <c:v>3. Knowledge &amp; Learning</c:v>
                </c:pt>
                <c:pt idx="3">
                  <c:v>4. Implementation Support</c:v>
                </c:pt>
              </c:strCache>
            </c:strRef>
          </c:cat>
          <c:val>
            <c:numRef>
              <c:f>Sheet1!$C$3:$C$6</c:f>
              <c:numCache>
                <c:formatCode>0.00%</c:formatCode>
                <c:ptCount val="4"/>
                <c:pt idx="0">
                  <c:v>0.73397319467551114</c:v>
                </c:pt>
                <c:pt idx="1">
                  <c:v>0.15672880678176804</c:v>
                </c:pt>
                <c:pt idx="2">
                  <c:v>1.0630851140890102E-2</c:v>
                </c:pt>
                <c:pt idx="3">
                  <c:v>9.8667147401830552E-2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65-481F-9442-6FD1741D63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337472"/>
        <c:axId val="175339008"/>
      </c:barChart>
      <c:catAx>
        <c:axId val="17533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9008"/>
        <c:crosses val="autoZero"/>
        <c:auto val="1"/>
        <c:lblAlgn val="ctr"/>
        <c:lblOffset val="100"/>
        <c:noMultiLvlLbl val="0"/>
      </c:catAx>
      <c:valAx>
        <c:axId val="17533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3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Completed subprojects by sector (2013-'17)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revised!$M$3:$M$4</c:f>
              <c:strCache>
                <c:ptCount val="2"/>
                <c:pt idx="0">
                  <c:v>Completed subprojects by sector (2013-'17)</c:v>
                </c:pt>
                <c:pt idx="1">
                  <c:v>#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A8-469C-BB51-BAAEA1D2CD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A8-469C-BB51-BAAEA1D2CD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A8-469C-BB51-BAAEA1D2C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A8-469C-BB51-BAAEA1D2CD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A8-469C-BB51-BAAEA1D2CD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A8-469C-BB51-BAAEA1D2C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revised!$L$5:$L$10</c:f>
              <c:strCache>
                <c:ptCount val="6"/>
                <c:pt idx="0">
                  <c:v>Transport</c:v>
                </c:pt>
                <c:pt idx="1">
                  <c:v>WASH</c:v>
                </c:pt>
                <c:pt idx="2">
                  <c:v>Education</c:v>
                </c:pt>
                <c:pt idx="3">
                  <c:v>Electrification</c:v>
                </c:pt>
                <c:pt idx="4">
                  <c:v>Comm. Bldgs</c:v>
                </c:pt>
                <c:pt idx="5">
                  <c:v>Other</c:v>
                </c:pt>
              </c:strCache>
            </c:strRef>
          </c:cat>
          <c:val>
            <c:numRef>
              <c:f>revised!$M$5:$M$10</c:f>
              <c:numCache>
                <c:formatCode>#,##0</c:formatCode>
                <c:ptCount val="6"/>
                <c:pt idx="0">
                  <c:v>8167.9898028552007</c:v>
                </c:pt>
                <c:pt idx="1">
                  <c:v>2712.195785180149</c:v>
                </c:pt>
                <c:pt idx="2">
                  <c:v>2710.9551325628827</c:v>
                </c:pt>
                <c:pt idx="3">
                  <c:v>942.75594833446632</c:v>
                </c:pt>
                <c:pt idx="4">
                  <c:v>722.20394289598812</c:v>
                </c:pt>
                <c:pt idx="5">
                  <c:v>505.89938817131201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A8-469C-BB51-BAAEA1D2CDE8}"/>
            </c:ext>
          </c:extLst>
        </c:ser>
        <c:ser>
          <c:idx val="1"/>
          <c:order val="1"/>
          <c:tx>
            <c:strRef>
              <c:f>revised!$N$3:$N$4</c:f>
              <c:strCache>
                <c:ptCount val="2"/>
                <c:pt idx="0">
                  <c:v>Completed subprojects by sector (2013-'17)</c:v>
                </c:pt>
                <c:pt idx="1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5A8-469C-BB51-BAAEA1D2CD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5A8-469C-BB51-BAAEA1D2CD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5A8-469C-BB51-BAAEA1D2CD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5A8-469C-BB51-BAAEA1D2CD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5A8-469C-BB51-BAAEA1D2CD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5A8-469C-BB51-BAAEA1D2C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revised!$L$5:$L$10</c:f>
              <c:strCache>
                <c:ptCount val="6"/>
                <c:pt idx="0">
                  <c:v>Transport</c:v>
                </c:pt>
                <c:pt idx="1">
                  <c:v>WASH</c:v>
                </c:pt>
                <c:pt idx="2">
                  <c:v>Education</c:v>
                </c:pt>
                <c:pt idx="3">
                  <c:v>Electrification</c:v>
                </c:pt>
                <c:pt idx="4">
                  <c:v>Comm. Bldgs</c:v>
                </c:pt>
                <c:pt idx="5">
                  <c:v>Other</c:v>
                </c:pt>
              </c:strCache>
            </c:strRef>
          </c:cat>
          <c:val>
            <c:numRef>
              <c:f>revised!$N$5:$N$10</c:f>
              <c:numCache>
                <c:formatCode>0%</c:formatCode>
                <c:ptCount val="6"/>
                <c:pt idx="0">
                  <c:v>0.51820770224941004</c:v>
                </c:pt>
                <c:pt idx="1">
                  <c:v>0.17207180466819899</c:v>
                </c:pt>
                <c:pt idx="2">
                  <c:v>0.17199309304421304</c:v>
                </c:pt>
                <c:pt idx="3">
                  <c:v>5.981194952001441E-2</c:v>
                </c:pt>
                <c:pt idx="4">
                  <c:v>4.5819308647125322E-2</c:v>
                </c:pt>
                <c:pt idx="5">
                  <c:v>3.2096141871038694E-2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35A8-469C-BB51-BAAEA1D2C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No. Completed subprojects by project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Sheet1!$V$2:$V$5</c:f>
              <c:strCache>
                <c:ptCount val="4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</c:strCache>
            </c:strRef>
          </c:cat>
          <c:val>
            <c:numRef>
              <c:f>Sheet1!$W$2:$W$5</c:f>
              <c:numCache>
                <c:formatCode>#,##0</c:formatCode>
                <c:ptCount val="4"/>
                <c:pt idx="0" formatCode="General">
                  <c:v>357</c:v>
                </c:pt>
                <c:pt idx="1">
                  <c:v>1812</c:v>
                </c:pt>
                <c:pt idx="2">
                  <c:v>4731</c:v>
                </c:pt>
                <c:pt idx="3">
                  <c:v>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B-45DB-99CC-F394A534C0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5297664"/>
        <c:axId val="175299200"/>
      </c:barChart>
      <c:catAx>
        <c:axId val="1752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99200"/>
        <c:crosses val="autoZero"/>
        <c:auto val="1"/>
        <c:lblAlgn val="ctr"/>
        <c:lblOffset val="100"/>
        <c:noMultiLvlLbl val="0"/>
      </c:catAx>
      <c:valAx>
        <c:axId val="175299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52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Received</c:v>
                </c:pt>
              </c:strCache>
            </c:strRef>
          </c:tx>
          <c:invertIfNegative val="0"/>
          <c:cat>
            <c:strRef>
              <c:f>Sheet2!$B$3:$B$47</c:f>
              <c:strCache>
                <c:ptCount val="45"/>
                <c:pt idx="0">
                  <c:v>Kawhmu</c:v>
                </c:pt>
                <c:pt idx="1">
                  <c:v>Sidoktaya</c:v>
                </c:pt>
                <c:pt idx="2">
                  <c:v>Kanpetlet</c:v>
                </c:pt>
                <c:pt idx="3">
                  <c:v>Pinlebu</c:v>
                </c:pt>
                <c:pt idx="4">
                  <c:v>Myaung</c:v>
                </c:pt>
                <c:pt idx="5">
                  <c:v>Kyainseikkyi</c:v>
                </c:pt>
                <c:pt idx="6">
                  <c:v>Mindon</c:v>
                </c:pt>
                <c:pt idx="7">
                  <c:v>Belin</c:v>
                </c:pt>
                <c:pt idx="8">
                  <c:v>Nyaung U</c:v>
                </c:pt>
                <c:pt idx="9">
                  <c:v>Kyunsu</c:v>
                </c:pt>
                <c:pt idx="10">
                  <c:v>Banmauk</c:v>
                </c:pt>
                <c:pt idx="11">
                  <c:v>Laymyethna</c:v>
                </c:pt>
                <c:pt idx="12">
                  <c:v>Kyaukkyi</c:v>
                </c:pt>
                <c:pt idx="13">
                  <c:v>Demawso</c:v>
                </c:pt>
                <c:pt idx="14">
                  <c:v>Takone</c:v>
                </c:pt>
                <c:pt idx="15">
                  <c:v>Lewe</c:v>
                </c:pt>
                <c:pt idx="16">
                  <c:v>Htilin</c:v>
                </c:pt>
                <c:pt idx="17">
                  <c:v>Thabaung</c:v>
                </c:pt>
                <c:pt idx="18">
                  <c:v>Kyauktan</c:v>
                </c:pt>
                <c:pt idx="19">
                  <c:v>Ann</c:v>
                </c:pt>
                <c:pt idx="20">
                  <c:v>Namhsan</c:v>
                </c:pt>
                <c:pt idx="21">
                  <c:v>Hsiseng</c:v>
                </c:pt>
                <c:pt idx="22">
                  <c:v>Pauk</c:v>
                </c:pt>
                <c:pt idx="23">
                  <c:v>Pyawbwe</c:v>
                </c:pt>
                <c:pt idx="24">
                  <c:v>Chaungzon</c:v>
                </c:pt>
                <c:pt idx="25">
                  <c:v>Paletwa</c:v>
                </c:pt>
                <c:pt idx="26">
                  <c:v>Htantabin</c:v>
                </c:pt>
                <c:pt idx="27">
                  <c:v>Saw</c:v>
                </c:pt>
                <c:pt idx="28">
                  <c:v>Loikaw/ Shadaw</c:v>
                </c:pt>
                <c:pt idx="29">
                  <c:v>Kyangin</c:v>
                </c:pt>
                <c:pt idx="30">
                  <c:v>Paung</c:v>
                </c:pt>
                <c:pt idx="31">
                  <c:v>Hpruso</c:v>
                </c:pt>
                <c:pt idx="32">
                  <c:v>Monyo</c:v>
                </c:pt>
                <c:pt idx="33">
                  <c:v>Tanintharyi</c:v>
                </c:pt>
                <c:pt idx="34">
                  <c:v>Hpasaung/ Bawlakhe/ Mese</c:v>
                </c:pt>
                <c:pt idx="35">
                  <c:v>Yamethin</c:v>
                </c:pt>
                <c:pt idx="36">
                  <c:v>Ngazun</c:v>
                </c:pt>
                <c:pt idx="37">
                  <c:v>Moegaung</c:v>
                </c:pt>
                <c:pt idx="38">
                  <c:v>Matupi</c:v>
                </c:pt>
                <c:pt idx="39">
                  <c:v>Kungyangon</c:v>
                </c:pt>
                <c:pt idx="40">
                  <c:v>Pyinmana</c:v>
                </c:pt>
                <c:pt idx="41">
                  <c:v>Nahtogyi</c:v>
                </c:pt>
                <c:pt idx="42">
                  <c:v>Padaung</c:v>
                </c:pt>
                <c:pt idx="43">
                  <c:v>Ngaputaw</c:v>
                </c:pt>
                <c:pt idx="44">
                  <c:v>Union</c:v>
                </c:pt>
              </c:strCache>
            </c:strRef>
          </c:cat>
          <c:val>
            <c:numRef>
              <c:f>Sheet2!$C$3:$C$47</c:f>
              <c:numCache>
                <c:formatCode>General</c:formatCode>
                <c:ptCount val="45"/>
                <c:pt idx="0">
                  <c:v>727</c:v>
                </c:pt>
                <c:pt idx="1">
                  <c:v>692</c:v>
                </c:pt>
                <c:pt idx="2">
                  <c:v>691</c:v>
                </c:pt>
                <c:pt idx="3">
                  <c:v>632</c:v>
                </c:pt>
                <c:pt idx="4">
                  <c:v>591</c:v>
                </c:pt>
                <c:pt idx="5">
                  <c:v>551</c:v>
                </c:pt>
                <c:pt idx="6">
                  <c:v>548</c:v>
                </c:pt>
                <c:pt idx="7">
                  <c:v>534</c:v>
                </c:pt>
                <c:pt idx="8">
                  <c:v>505</c:v>
                </c:pt>
                <c:pt idx="9">
                  <c:v>461</c:v>
                </c:pt>
                <c:pt idx="10">
                  <c:v>433</c:v>
                </c:pt>
                <c:pt idx="11">
                  <c:v>430</c:v>
                </c:pt>
                <c:pt idx="12">
                  <c:v>424</c:v>
                </c:pt>
                <c:pt idx="13">
                  <c:v>414</c:v>
                </c:pt>
                <c:pt idx="14">
                  <c:v>380</c:v>
                </c:pt>
                <c:pt idx="15">
                  <c:v>344</c:v>
                </c:pt>
                <c:pt idx="16">
                  <c:v>280</c:v>
                </c:pt>
                <c:pt idx="17">
                  <c:v>252</c:v>
                </c:pt>
                <c:pt idx="18">
                  <c:v>252</c:v>
                </c:pt>
                <c:pt idx="19">
                  <c:v>243</c:v>
                </c:pt>
                <c:pt idx="20">
                  <c:v>222</c:v>
                </c:pt>
                <c:pt idx="21">
                  <c:v>220</c:v>
                </c:pt>
                <c:pt idx="22">
                  <c:v>214</c:v>
                </c:pt>
                <c:pt idx="23">
                  <c:v>212</c:v>
                </c:pt>
                <c:pt idx="24">
                  <c:v>209</c:v>
                </c:pt>
                <c:pt idx="25">
                  <c:v>208</c:v>
                </c:pt>
                <c:pt idx="26">
                  <c:v>206</c:v>
                </c:pt>
                <c:pt idx="27">
                  <c:v>179</c:v>
                </c:pt>
                <c:pt idx="28">
                  <c:v>172</c:v>
                </c:pt>
                <c:pt idx="29">
                  <c:v>170</c:v>
                </c:pt>
                <c:pt idx="30">
                  <c:v>161</c:v>
                </c:pt>
                <c:pt idx="31">
                  <c:v>136</c:v>
                </c:pt>
                <c:pt idx="32">
                  <c:v>130</c:v>
                </c:pt>
                <c:pt idx="33">
                  <c:v>121</c:v>
                </c:pt>
                <c:pt idx="34">
                  <c:v>117</c:v>
                </c:pt>
                <c:pt idx="35">
                  <c:v>116</c:v>
                </c:pt>
                <c:pt idx="36">
                  <c:v>111</c:v>
                </c:pt>
                <c:pt idx="37">
                  <c:v>105</c:v>
                </c:pt>
                <c:pt idx="38">
                  <c:v>100</c:v>
                </c:pt>
                <c:pt idx="39">
                  <c:v>91</c:v>
                </c:pt>
                <c:pt idx="40">
                  <c:v>65</c:v>
                </c:pt>
                <c:pt idx="41">
                  <c:v>63</c:v>
                </c:pt>
                <c:pt idx="42">
                  <c:v>63</c:v>
                </c:pt>
                <c:pt idx="43">
                  <c:v>30</c:v>
                </c:pt>
                <c:pt idx="4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00-45E6-87DF-FF9D5A369826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Resolved</c:v>
                </c:pt>
              </c:strCache>
            </c:strRef>
          </c:tx>
          <c:invertIfNegative val="0"/>
          <c:cat>
            <c:strRef>
              <c:f>Sheet2!$B$3:$B$47</c:f>
              <c:strCache>
                <c:ptCount val="45"/>
                <c:pt idx="0">
                  <c:v>Kawhmu</c:v>
                </c:pt>
                <c:pt idx="1">
                  <c:v>Sidoktaya</c:v>
                </c:pt>
                <c:pt idx="2">
                  <c:v>Kanpetlet</c:v>
                </c:pt>
                <c:pt idx="3">
                  <c:v>Pinlebu</c:v>
                </c:pt>
                <c:pt idx="4">
                  <c:v>Myaung</c:v>
                </c:pt>
                <c:pt idx="5">
                  <c:v>Kyainseikkyi</c:v>
                </c:pt>
                <c:pt idx="6">
                  <c:v>Mindon</c:v>
                </c:pt>
                <c:pt idx="7">
                  <c:v>Belin</c:v>
                </c:pt>
                <c:pt idx="8">
                  <c:v>Nyaung U</c:v>
                </c:pt>
                <c:pt idx="9">
                  <c:v>Kyunsu</c:v>
                </c:pt>
                <c:pt idx="10">
                  <c:v>Banmauk</c:v>
                </c:pt>
                <c:pt idx="11">
                  <c:v>Laymyethna</c:v>
                </c:pt>
                <c:pt idx="12">
                  <c:v>Kyaukkyi</c:v>
                </c:pt>
                <c:pt idx="13">
                  <c:v>Demawso</c:v>
                </c:pt>
                <c:pt idx="14">
                  <c:v>Takone</c:v>
                </c:pt>
                <c:pt idx="15">
                  <c:v>Lewe</c:v>
                </c:pt>
                <c:pt idx="16">
                  <c:v>Htilin</c:v>
                </c:pt>
                <c:pt idx="17">
                  <c:v>Thabaung</c:v>
                </c:pt>
                <c:pt idx="18">
                  <c:v>Kyauktan</c:v>
                </c:pt>
                <c:pt idx="19">
                  <c:v>Ann</c:v>
                </c:pt>
                <c:pt idx="20">
                  <c:v>Namhsan</c:v>
                </c:pt>
                <c:pt idx="21">
                  <c:v>Hsiseng</c:v>
                </c:pt>
                <c:pt idx="22">
                  <c:v>Pauk</c:v>
                </c:pt>
                <c:pt idx="23">
                  <c:v>Pyawbwe</c:v>
                </c:pt>
                <c:pt idx="24">
                  <c:v>Chaungzon</c:v>
                </c:pt>
                <c:pt idx="25">
                  <c:v>Paletwa</c:v>
                </c:pt>
                <c:pt idx="26">
                  <c:v>Htantabin</c:v>
                </c:pt>
                <c:pt idx="27">
                  <c:v>Saw</c:v>
                </c:pt>
                <c:pt idx="28">
                  <c:v>Loikaw/ Shadaw</c:v>
                </c:pt>
                <c:pt idx="29">
                  <c:v>Kyangin</c:v>
                </c:pt>
                <c:pt idx="30">
                  <c:v>Paung</c:v>
                </c:pt>
                <c:pt idx="31">
                  <c:v>Hpruso</c:v>
                </c:pt>
                <c:pt idx="32">
                  <c:v>Monyo</c:v>
                </c:pt>
                <c:pt idx="33">
                  <c:v>Tanintharyi</c:v>
                </c:pt>
                <c:pt idx="34">
                  <c:v>Hpasaung/ Bawlakhe/ Mese</c:v>
                </c:pt>
                <c:pt idx="35">
                  <c:v>Yamethin</c:v>
                </c:pt>
                <c:pt idx="36">
                  <c:v>Ngazun</c:v>
                </c:pt>
                <c:pt idx="37">
                  <c:v>Moegaung</c:v>
                </c:pt>
                <c:pt idx="38">
                  <c:v>Matupi</c:v>
                </c:pt>
                <c:pt idx="39">
                  <c:v>Kungyangon</c:v>
                </c:pt>
                <c:pt idx="40">
                  <c:v>Pyinmana</c:v>
                </c:pt>
                <c:pt idx="41">
                  <c:v>Nahtogyi</c:v>
                </c:pt>
                <c:pt idx="42">
                  <c:v>Padaung</c:v>
                </c:pt>
                <c:pt idx="43">
                  <c:v>Ngaputaw</c:v>
                </c:pt>
                <c:pt idx="44">
                  <c:v>Union</c:v>
                </c:pt>
              </c:strCache>
            </c:strRef>
          </c:cat>
          <c:val>
            <c:numRef>
              <c:f>Sheet2!$D$3:$D$47</c:f>
              <c:numCache>
                <c:formatCode>General</c:formatCode>
                <c:ptCount val="45"/>
                <c:pt idx="0">
                  <c:v>727</c:v>
                </c:pt>
                <c:pt idx="1">
                  <c:v>692</c:v>
                </c:pt>
                <c:pt idx="2">
                  <c:v>691</c:v>
                </c:pt>
                <c:pt idx="3">
                  <c:v>632</c:v>
                </c:pt>
                <c:pt idx="4">
                  <c:v>591</c:v>
                </c:pt>
                <c:pt idx="5">
                  <c:v>550</c:v>
                </c:pt>
                <c:pt idx="6">
                  <c:v>548</c:v>
                </c:pt>
                <c:pt idx="7">
                  <c:v>534</c:v>
                </c:pt>
                <c:pt idx="8">
                  <c:v>504</c:v>
                </c:pt>
                <c:pt idx="9">
                  <c:v>461</c:v>
                </c:pt>
                <c:pt idx="10">
                  <c:v>433</c:v>
                </c:pt>
                <c:pt idx="11">
                  <c:v>427</c:v>
                </c:pt>
                <c:pt idx="12">
                  <c:v>424</c:v>
                </c:pt>
                <c:pt idx="13">
                  <c:v>414</c:v>
                </c:pt>
                <c:pt idx="14">
                  <c:v>378</c:v>
                </c:pt>
                <c:pt idx="15">
                  <c:v>341</c:v>
                </c:pt>
                <c:pt idx="16">
                  <c:v>280</c:v>
                </c:pt>
                <c:pt idx="17">
                  <c:v>252</c:v>
                </c:pt>
                <c:pt idx="18">
                  <c:v>252</c:v>
                </c:pt>
                <c:pt idx="19">
                  <c:v>242</c:v>
                </c:pt>
                <c:pt idx="20">
                  <c:v>222</c:v>
                </c:pt>
                <c:pt idx="21">
                  <c:v>220</c:v>
                </c:pt>
                <c:pt idx="22">
                  <c:v>214</c:v>
                </c:pt>
                <c:pt idx="23">
                  <c:v>209</c:v>
                </c:pt>
                <c:pt idx="24">
                  <c:v>209</c:v>
                </c:pt>
                <c:pt idx="25">
                  <c:v>208</c:v>
                </c:pt>
                <c:pt idx="26">
                  <c:v>206</c:v>
                </c:pt>
                <c:pt idx="27">
                  <c:v>179</c:v>
                </c:pt>
                <c:pt idx="28">
                  <c:v>171</c:v>
                </c:pt>
                <c:pt idx="29">
                  <c:v>170</c:v>
                </c:pt>
                <c:pt idx="30">
                  <c:v>161</c:v>
                </c:pt>
                <c:pt idx="31">
                  <c:v>136</c:v>
                </c:pt>
                <c:pt idx="32">
                  <c:v>130</c:v>
                </c:pt>
                <c:pt idx="33">
                  <c:v>121</c:v>
                </c:pt>
                <c:pt idx="34">
                  <c:v>117</c:v>
                </c:pt>
                <c:pt idx="35">
                  <c:v>116</c:v>
                </c:pt>
                <c:pt idx="36">
                  <c:v>111</c:v>
                </c:pt>
                <c:pt idx="37">
                  <c:v>105</c:v>
                </c:pt>
                <c:pt idx="38">
                  <c:v>94</c:v>
                </c:pt>
                <c:pt idx="39">
                  <c:v>91</c:v>
                </c:pt>
                <c:pt idx="40">
                  <c:v>65</c:v>
                </c:pt>
                <c:pt idx="41">
                  <c:v>63</c:v>
                </c:pt>
                <c:pt idx="42">
                  <c:v>63</c:v>
                </c:pt>
                <c:pt idx="43">
                  <c:v>29</c:v>
                </c:pt>
                <c:pt idx="4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00-45E6-87DF-FF9D5A369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5454848"/>
        <c:axId val="175460736"/>
      </c:barChart>
      <c:catAx>
        <c:axId val="17545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460736"/>
        <c:crosses val="autoZero"/>
        <c:auto val="1"/>
        <c:lblAlgn val="ctr"/>
        <c:lblOffset val="100"/>
        <c:noMultiLvlLbl val="0"/>
      </c:catAx>
      <c:valAx>
        <c:axId val="175460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5454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94619-D0E4-45D5-BA81-A1D2B3EB3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5D213-40DD-4CA9-BED6-BED64E6D2D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E835-B26F-4BCE-B78E-280B0D610DA7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2A81C-587B-46EF-B920-19F54C1A7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72832-BD60-46E9-AB20-1FDDB28D4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57F7F-60CF-4773-A3D0-628CE62FF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2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7E95D-DD3B-4888-A137-D444CD10904B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4965D-42D0-469E-92F5-AA7CEB2F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799" y="434340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9834" tIns="44905" rIns="89834" bIns="44905" anchor="t" anchorCtr="0">
            <a:noAutofit/>
          </a:bodyPr>
          <a:lstStyle/>
          <a:p>
            <a:pPr>
              <a:buSzPct val="25000"/>
            </a:pPr>
            <a:r>
              <a:rPr lang="en-US" dirty="0"/>
              <a:t>What is the graph for?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89834" tIns="44905" rIns="89834" bIns="4490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35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3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5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8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8AB6-C524-482B-8540-2EC6A430A81C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07F7-F39E-43B8-BBDA-E5824E7D1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cddmi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7B54-5861-471C-8BEA-DD31F8268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Myanmar </a:t>
            </a:r>
            <a:br>
              <a:rPr lang="en-US" b="1" dirty="0"/>
            </a:br>
            <a:r>
              <a:rPr lang="en-US" b="1" dirty="0"/>
              <a:t>National Community Driven Development Project (NCDDP)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41A8-19AB-48B8-87CB-F0DC9CBD1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5284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dirty="0"/>
              <a:t>Mr. Kyaw Swa Aung, Director</a:t>
            </a:r>
          </a:p>
          <a:p>
            <a:pPr algn="r"/>
            <a:r>
              <a:rPr lang="en-US" b="1" dirty="0"/>
              <a:t>Department of Rural Development</a:t>
            </a:r>
          </a:p>
          <a:p>
            <a:pPr algn="r"/>
            <a:r>
              <a:rPr lang="en-US" b="1" dirty="0"/>
              <a:t>Ministry of Agriculture, Livestock and Irrigation</a:t>
            </a:r>
          </a:p>
          <a:p>
            <a:pPr algn="r"/>
            <a:r>
              <a:rPr lang="en-US" b="1" dirty="0"/>
              <a:t>Government of the Union of Myanmar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ACC62-C0D0-4B5F-9377-4F31BF48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1</a:t>
            </a:fld>
            <a:endParaRPr lang="en-US"/>
          </a:p>
        </p:txBody>
      </p:sp>
      <p:grpSp>
        <p:nvGrpSpPr>
          <p:cNvPr id="5" name="Shape 267">
            <a:extLst>
              <a:ext uri="{FF2B5EF4-FFF2-40B4-BE49-F238E27FC236}">
                <a16:creationId xmlns:a16="http://schemas.microsoft.com/office/drawing/2014/main" id="{C8345CE1-3E55-4F95-9894-BAC5EE50DAC1}"/>
              </a:ext>
            </a:extLst>
          </p:cNvPr>
          <p:cNvGrpSpPr/>
          <p:nvPr/>
        </p:nvGrpSpPr>
        <p:grpSpPr>
          <a:xfrm>
            <a:off x="662217" y="4335284"/>
            <a:ext cx="1872753" cy="1564221"/>
            <a:chOff x="3581400" y="1867409"/>
            <a:chExt cx="3800810" cy="2878158"/>
          </a:xfrm>
        </p:grpSpPr>
        <p:sp>
          <p:nvSpPr>
            <p:cNvPr id="6" name="Shape 268">
              <a:extLst>
                <a:ext uri="{FF2B5EF4-FFF2-40B4-BE49-F238E27FC236}">
                  <a16:creationId xmlns:a16="http://schemas.microsoft.com/office/drawing/2014/main" id="{5C7705E0-9740-4675-B6EB-FAA77092A688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Shape 269" descr="logo-for-multipurpose.jpg">
              <a:extLst>
                <a:ext uri="{FF2B5EF4-FFF2-40B4-BE49-F238E27FC236}">
                  <a16:creationId xmlns:a16="http://schemas.microsoft.com/office/drawing/2014/main" id="{20E84D95-2369-486E-8609-39F2D24B683C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1867409"/>
              <a:ext cx="3800810" cy="287815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930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01429" y="1168136"/>
            <a:ext cx="6096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50-50 requirement for Village Project Support Committee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At least one member of each sub-committee members are women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At least one-sub-project per village tract is suggested by women’s group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Head of VPSC and VTPSC should be one woman and man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Equal pay for equal work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Integrating gender aspects in project cycle</a:t>
            </a:r>
          </a:p>
        </p:txBody>
      </p:sp>
      <p:grpSp>
        <p:nvGrpSpPr>
          <p:cNvPr id="5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10844850" y="5676537"/>
            <a:ext cx="1182687" cy="1046833"/>
            <a:chOff x="3581400" y="2819400"/>
            <a:chExt cx="2400300" cy="1926167"/>
          </a:xfrm>
        </p:grpSpPr>
        <p:sp>
          <p:nvSpPr>
            <p:cNvPr id="8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Rectangle 5"/>
          <p:cNvSpPr/>
          <p:nvPr/>
        </p:nvSpPr>
        <p:spPr>
          <a:xfrm>
            <a:off x="438808" y="3721726"/>
            <a:ext cx="5181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2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ကော်မတီဝင် ၅၀%သည် အမျိုးသမီးများ ဖြစ်ရမည်</a:t>
            </a:r>
          </a:p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ဆပ်ကော်မတီတိုင်းတွင် အနည်းဆုံး အမျိုးသမီး ၁ ဦး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ပါဝင်ရမည်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endParaRPr lang="my-MM" sz="1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ကျေးရွာအုပ်စုနှင့် ကျေးရွာစီမံကိန်း အထောက်အကူပြု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ကော်မတီတွင် အမျိုးသမီး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(၁)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ဦးသည် ခေါင်းဆောင်အဖြစ် ပါဝင်စေရမည်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endParaRPr lang="my-MM" sz="1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နှစ်စဉ် ကျေးရွာအုပ်စုတိုင်းတွင် အမျိုးသမီးများ ရွေးချယ်သော စီမံကိန်းလုပ်ငန်းခွဲ အနည်းဆုံး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၁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)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ခုကို အကောင်အထည်ဖော်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ဆောင်ရွက်ရမည်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endParaRPr lang="my-MM" sz="1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တူညီသော အလုပ်အတွက် တူညီသော လုပ်အားခ ပေးချေရမည်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endParaRPr lang="my-MM" sz="1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30000"/>
              </a:lnSpc>
              <a:buClrTx/>
              <a:buFont typeface="Arial" pitchFamily="34" charset="0"/>
              <a:buChar char="•"/>
            </a:pP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my-MM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စီမံကိန်း လုပ်ငန်းစဉ်တိုင်း ကျား-မတန်းတူညီမျှရေးကို ထည့်သွင်း စဉ်းစားရမည်</a:t>
            </a:r>
            <a:r>
              <a:rPr lang="en-US" sz="1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</a:p>
        </p:txBody>
      </p:sp>
      <p:sp>
        <p:nvSpPr>
          <p:cNvPr id="10" name="Shape 277">
            <a:extLst>
              <a:ext uri="{FF2B5EF4-FFF2-40B4-BE49-F238E27FC236}">
                <a16:creationId xmlns:a16="http://schemas.microsoft.com/office/drawing/2014/main" id="{BA202872-77F1-4ECB-A5C9-991C2EF9C5AB}"/>
              </a:ext>
            </a:extLst>
          </p:cNvPr>
          <p:cNvSpPr txBox="1">
            <a:spLocks/>
          </p:cNvSpPr>
          <p:nvPr/>
        </p:nvSpPr>
        <p:spPr>
          <a:xfrm>
            <a:off x="335970" y="153910"/>
            <a:ext cx="7696200" cy="8491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Inclusion (gender and ethnicity)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6254C-116A-4FD9-A6FE-A5444A944B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9" y="819164"/>
            <a:ext cx="4862428" cy="27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429" y="1266188"/>
            <a:ext cx="3471333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Kayah</a:t>
            </a:r>
            <a:endParaRPr lang="en-US" dirty="0"/>
          </a:p>
          <a:p>
            <a:r>
              <a:rPr lang="en-US" dirty="0" err="1"/>
              <a:t>Kayan</a:t>
            </a:r>
            <a:endParaRPr lang="en-US" dirty="0"/>
          </a:p>
          <a:p>
            <a:r>
              <a:rPr lang="en-US" dirty="0" err="1"/>
              <a:t>Sagaw</a:t>
            </a:r>
            <a:endParaRPr lang="en-US" dirty="0"/>
          </a:p>
          <a:p>
            <a:r>
              <a:rPr lang="en-US" dirty="0"/>
              <a:t>East Poe</a:t>
            </a:r>
          </a:p>
          <a:p>
            <a:r>
              <a:rPr lang="en-US" dirty="0" err="1"/>
              <a:t>Paoh</a:t>
            </a:r>
            <a:endParaRPr lang="en-US" dirty="0"/>
          </a:p>
          <a:p>
            <a:r>
              <a:rPr lang="en-US" dirty="0"/>
              <a:t>Shan</a:t>
            </a:r>
          </a:p>
          <a:p>
            <a:r>
              <a:rPr lang="en-US" dirty="0" err="1"/>
              <a:t>Matu</a:t>
            </a:r>
            <a:endParaRPr lang="en-US" dirty="0"/>
          </a:p>
          <a:p>
            <a:r>
              <a:rPr lang="en-US" dirty="0"/>
              <a:t>Dai</a:t>
            </a:r>
          </a:p>
          <a:p>
            <a:r>
              <a:rPr lang="en-US" dirty="0" err="1"/>
              <a:t>Zome</a:t>
            </a:r>
            <a:endParaRPr lang="en-US" dirty="0"/>
          </a:p>
        </p:txBody>
      </p:sp>
      <p:pic>
        <p:nvPicPr>
          <p:cNvPr id="1026" name="Picture 2" descr="D:\Desktop_20160424\Ethnic Posters\Kayah Poster\AboutCDD_(Kayah)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485" y="4017625"/>
            <a:ext cx="4114800" cy="2331720"/>
          </a:xfrm>
          <a:prstGeom prst="rect">
            <a:avLst/>
          </a:prstGeom>
          <a:noFill/>
        </p:spPr>
      </p:pic>
      <p:pic>
        <p:nvPicPr>
          <p:cNvPr id="1027" name="Picture 3" descr="D:\Desktop_20160424\Ethnic Posters\Kayah Poster\AboutCDD_(Kayah)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453" y="930414"/>
            <a:ext cx="4114800" cy="2331719"/>
          </a:xfrm>
          <a:prstGeom prst="rect">
            <a:avLst/>
          </a:prstGeom>
          <a:noFill/>
        </p:spPr>
      </p:pic>
      <p:pic>
        <p:nvPicPr>
          <p:cNvPr id="1028" name="Picture 4" descr="D:\Desktop_20160424\Ethnic Posters\Sagaw Poster\Pos_Grievance (Sagaw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207" y="729572"/>
            <a:ext cx="4114800" cy="2743200"/>
          </a:xfrm>
          <a:prstGeom prst="rect">
            <a:avLst/>
          </a:prstGeom>
          <a:noFill/>
        </p:spPr>
      </p:pic>
      <p:pic>
        <p:nvPicPr>
          <p:cNvPr id="1029" name="Picture 5" descr="D:\Desktop_20160424\Ethnic Posters\Zome posters\Pos_CodeofConduct(Zome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918" y="3784215"/>
            <a:ext cx="4114800" cy="2743200"/>
          </a:xfrm>
          <a:prstGeom prst="rect">
            <a:avLst/>
          </a:prstGeom>
          <a:noFill/>
        </p:spPr>
      </p:pic>
      <p:grpSp>
        <p:nvGrpSpPr>
          <p:cNvPr id="8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37528" y="5676537"/>
            <a:ext cx="1182687" cy="1046833"/>
            <a:chOff x="3581400" y="2819400"/>
            <a:chExt cx="2400300" cy="1926167"/>
          </a:xfrm>
        </p:grpSpPr>
        <p:sp>
          <p:nvSpPr>
            <p:cNvPr id="9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277">
            <a:extLst>
              <a:ext uri="{FF2B5EF4-FFF2-40B4-BE49-F238E27FC236}">
                <a16:creationId xmlns:a16="http://schemas.microsoft.com/office/drawing/2014/main" id="{47914C97-EC93-49CB-B9A8-CF8D989E8414}"/>
              </a:ext>
            </a:extLst>
          </p:cNvPr>
          <p:cNvSpPr txBox="1">
            <a:spLocks/>
          </p:cNvSpPr>
          <p:nvPr/>
        </p:nvSpPr>
        <p:spPr>
          <a:xfrm>
            <a:off x="335970" y="153910"/>
            <a:ext cx="7696200" cy="8491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Inclusion…</a:t>
            </a:r>
          </a:p>
        </p:txBody>
      </p:sp>
    </p:spTree>
    <p:extLst>
      <p:ext uri="{BB962C8B-B14F-4D97-AF65-F5344CB8AC3E}">
        <p14:creationId xmlns:p14="http://schemas.microsoft.com/office/powerpoint/2010/main" val="351856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4910" y="2967335"/>
            <a:ext cx="3522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71050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29792" y="153910"/>
            <a:ext cx="7696200" cy="849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1" dirty="0">
                <a:solidFill>
                  <a:schemeClr val="dk1"/>
                </a:solidFill>
              </a:rPr>
              <a:t>Overall Project Status</a:t>
            </a:r>
            <a:endParaRPr lang="en-US" sz="3600" b="1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313945" y="1003104"/>
            <a:ext cx="6544055" cy="5243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7500" lnSpcReduction="20000"/>
          </a:bodyPr>
          <a:lstStyle/>
          <a:p>
            <a:pPr marL="684213" indent="-334963">
              <a:lnSpc>
                <a:spcPct val="120000"/>
              </a:lnSpc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Objective: </a:t>
            </a:r>
          </a:p>
          <a:p>
            <a:pPr marL="8064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Enable poor rural communities to benefit from improved access to and use of basic infrastructure and services through a people-centered approach.</a:t>
            </a:r>
          </a:p>
          <a:p>
            <a:pPr marL="80645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i="0" u="none" strike="noStrike" cap="none" dirty="0">
              <a:solidFill>
                <a:srgbClr val="3F3F3F"/>
              </a:solidFill>
              <a:latin typeface="Questrial" panose="020B0604020202020204" charset="0"/>
              <a:ea typeface="Quattrocento"/>
              <a:cs typeface="Quattrocento"/>
              <a:sym typeface="Quattrocento"/>
            </a:endParaRPr>
          </a:p>
          <a:p>
            <a:pPr marL="684213" indent="-334963">
              <a:lnSpc>
                <a:spcPct val="120000"/>
              </a:lnSpc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Scope: </a:t>
            </a:r>
          </a:p>
          <a:p>
            <a:pPr marL="1141413" lvl="1" indent="-334963">
              <a:lnSpc>
                <a:spcPct val="120000"/>
              </a:lnSpc>
              <a:spcBef>
                <a:spcPts val="0"/>
              </a:spcBef>
            </a:pPr>
            <a:r>
              <a:rPr lang="en-US" sz="1600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9 years (Jan 2013-Oct 2021)</a:t>
            </a:r>
          </a:p>
          <a:p>
            <a:pPr marL="1141413" lvl="1" indent="-334963">
              <a:lnSpc>
                <a:spcPct val="120000"/>
              </a:lnSpc>
              <a:spcBef>
                <a:spcPts val="0"/>
              </a:spcBef>
            </a:pPr>
            <a:r>
              <a:rPr lang="en-US" sz="1600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$564 million ($480m IDA)</a:t>
            </a:r>
          </a:p>
          <a:p>
            <a:pPr marL="1141413" lvl="1" indent="-334963">
              <a:lnSpc>
                <a:spcPct val="120000"/>
              </a:lnSpc>
              <a:spcBef>
                <a:spcPts val="0"/>
              </a:spcBef>
            </a:pPr>
            <a:endParaRPr lang="en-US" sz="1600" b="1" i="0" u="none" strike="noStrike" cap="none" dirty="0">
              <a:solidFill>
                <a:srgbClr val="3F3F3F"/>
              </a:solidFill>
              <a:latin typeface="Questrial" panose="020B0604020202020204" charset="0"/>
              <a:ea typeface="Quattrocento"/>
              <a:cs typeface="Quattrocento"/>
              <a:sym typeface="Quattrocento"/>
            </a:endParaRPr>
          </a:p>
          <a:p>
            <a:pPr marL="684213" indent="-334963">
              <a:lnSpc>
                <a:spcPct val="120000"/>
              </a:lnSpc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Current Coverage:</a:t>
            </a:r>
            <a:r>
              <a:rPr lang="en-US" sz="2600" b="1" i="0" u="none" strike="noStrike" cap="none" dirty="0">
                <a:solidFill>
                  <a:srgbClr val="3F3F3F"/>
                </a:solidFill>
                <a:latin typeface="Questrial" panose="020B0604020202020204" charset="0"/>
                <a:ea typeface="Quattrocento"/>
                <a:cs typeface="Quattrocento"/>
                <a:sym typeface="Quattrocento"/>
              </a:rPr>
              <a:t> </a:t>
            </a:r>
            <a:endParaRPr lang="en-US" sz="2600" b="1" dirty="0">
              <a:solidFill>
                <a:srgbClr val="3F3F3F"/>
              </a:solidFill>
              <a:latin typeface="Questrial" panose="020B0604020202020204" charset="0"/>
              <a:ea typeface="Quattrocento"/>
              <a:cs typeface="Quattrocento"/>
              <a:sym typeface="Quattrocento"/>
            </a:endParaRPr>
          </a:p>
          <a:p>
            <a:pPr marL="1141413" lvl="1" indent="-334963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latin typeface="Questrial" panose="020B0604020202020204" charset="0"/>
                <a:ea typeface="Quattrocento"/>
                <a:cs typeface="Quattrocento"/>
                <a:sym typeface="Quattrocento"/>
              </a:rPr>
              <a:t>63 townships, 12,000 villages, ~7 million people</a:t>
            </a:r>
          </a:p>
          <a:p>
            <a:pPr marL="1141413" lvl="1" indent="-334963">
              <a:lnSpc>
                <a:spcPct val="120000"/>
              </a:lnSpc>
              <a:spcBef>
                <a:spcPts val="0"/>
              </a:spcBef>
            </a:pPr>
            <a:endParaRPr lang="en-US" sz="1600" b="0" i="0" u="none" strike="noStrike" cap="none" dirty="0">
              <a:solidFill>
                <a:srgbClr val="3F3F3F"/>
              </a:solidFill>
              <a:latin typeface="Questrial" panose="020B0604020202020204" charset="0"/>
              <a:ea typeface="Quattrocento"/>
              <a:cs typeface="Quattrocento"/>
              <a:sym typeface="Quattrocento"/>
            </a:endParaRPr>
          </a:p>
          <a:p>
            <a:pPr marL="692158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Key results to date: 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6,300 </a:t>
            </a:r>
            <a:r>
              <a:rPr lang="en-US" sz="1600" dirty="0" err="1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kms</a:t>
            </a: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 of roads constructed/repaired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2,500 schools repaired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3.6 million paid labor-days created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94% satisfaction rate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  <a:sym typeface="Quattrocento"/>
              </a:rPr>
              <a:t>92% subprojects </a:t>
            </a:r>
            <a:r>
              <a:rPr lang="en-US" sz="1600" dirty="0">
                <a:solidFill>
                  <a:srgbClr val="3F3F3F"/>
                </a:solidFill>
                <a:latin typeface="Questrial" panose="020B0604020202020204" charset="0"/>
              </a:rPr>
              <a:t>meet or exceed government standards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endParaRPr lang="en-US" sz="1600" dirty="0">
              <a:solidFill>
                <a:srgbClr val="3F3F3F"/>
              </a:solidFill>
              <a:latin typeface="Questrial" panose="020B0604020202020204" charset="0"/>
            </a:endParaRPr>
          </a:p>
          <a:p>
            <a:pPr marL="692158" indent="-342900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Other results: 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&gt;15,700 subprojects completed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&gt;12,500 comments received through GHM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$225m IDA disbursed (on target with projections), 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effectively operating in 20 conflict-affected townships</a:t>
            </a:r>
          </a:p>
          <a:p>
            <a:pPr marL="1149358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realtime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</a:rPr>
              <a:t> MIS of subprojects at: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Questrial" panose="020B0604020202020204" charset="0"/>
                <a:sym typeface="Quattrocento"/>
                <a:hlinkClick r:id="rId3"/>
              </a:rPr>
              <a:t>ncddmis.com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Questrial" panose="020B0604020202020204" charset="0"/>
              <a:sym typeface="Quattrocen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2AC52-255B-48C0-B273-9FDBE76594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838" y="86790"/>
            <a:ext cx="4656962" cy="65844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E643-1BD2-43A2-94AA-A380BE3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65125"/>
            <a:ext cx="10945427" cy="1325563"/>
          </a:xfrm>
        </p:spPr>
        <p:txBody>
          <a:bodyPr/>
          <a:lstStyle/>
          <a:p>
            <a:pPr algn="ctr"/>
            <a:r>
              <a:rPr lang="en-US" b="1" dirty="0"/>
              <a:t>Proposed Design of Local Economic Development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B44C-CD1B-442C-B683-B24B321DB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Since beginning of NCDDP, communities have asked for livelihood support.  Rural poverty rates are high, employment opportunities limited.  </a:t>
            </a:r>
          </a:p>
          <a:p>
            <a:r>
              <a:rPr lang="en-US" dirty="0"/>
              <a:t>DRD now looking to test local economic development approaches in select pilot areas</a:t>
            </a:r>
          </a:p>
          <a:p>
            <a:r>
              <a:rPr lang="en-US" dirty="0"/>
              <a:t>Trust fund resources have been mobilized for initial 1-2 year pilot period, potential partners identified</a:t>
            </a:r>
          </a:p>
          <a:p>
            <a:r>
              <a:rPr lang="en-US" dirty="0"/>
              <a:t>Focus on linking communities to value chains, with focus on inclusion of the poor</a:t>
            </a:r>
          </a:p>
          <a:p>
            <a:r>
              <a:rPr lang="en-US" dirty="0"/>
              <a:t>Work through service providers to create “menu of services” for communities</a:t>
            </a:r>
          </a:p>
          <a:p>
            <a:r>
              <a:rPr lang="en-US" dirty="0"/>
              <a:t>Strengthen economic analysis during planning process, integrate with livelihoods component where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3B378-1D1A-42F4-81A9-6FDF7B24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3F8-1A94-4E8B-AF46-9486C1DA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 to be answered regarding design and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3E12E-3045-44D6-BA51-D5CC6CA8A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targeting:</a:t>
            </a:r>
          </a:p>
          <a:p>
            <a:pPr lvl="1"/>
            <a:r>
              <a:rPr lang="en-US" dirty="0"/>
              <a:t>How to ensure that value chain approaches are inclusive of poor community members, not just better off farmers?</a:t>
            </a:r>
          </a:p>
          <a:p>
            <a:pPr lvl="1"/>
            <a:r>
              <a:rPr lang="en-US" dirty="0"/>
              <a:t>How to support livelihood opportunities for landless community members?</a:t>
            </a:r>
          </a:p>
          <a:p>
            <a:pPr lvl="1"/>
            <a:r>
              <a:rPr lang="en-US" dirty="0"/>
              <a:t>How to ensure that communities can sustain livelihood gains?</a:t>
            </a:r>
          </a:p>
          <a:p>
            <a:r>
              <a:rPr lang="en-US" dirty="0"/>
              <a:t>Monitoring and implementation:</a:t>
            </a:r>
          </a:p>
          <a:p>
            <a:pPr lvl="1"/>
            <a:r>
              <a:rPr lang="en-US" dirty="0"/>
              <a:t>How to measure impact and assess context conditions needed for pilot to succeed?</a:t>
            </a:r>
          </a:p>
          <a:p>
            <a:pPr lvl="1"/>
            <a:r>
              <a:rPr lang="en-US" dirty="0"/>
              <a:t>How to scale up in cost-effective manner, limiting amount of TA and additional staff needed?</a:t>
            </a:r>
          </a:p>
          <a:p>
            <a:pPr lvl="1"/>
            <a:r>
              <a:rPr lang="en-US" dirty="0"/>
              <a:t>What’s the potential for linking infrastructure and livelihood interventions?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D6D74-E989-4B57-BA0F-306FA229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CB4D-8637-465B-9BD0-1D6F372CE3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9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11009313" y="75530"/>
            <a:ext cx="1182687" cy="1046833"/>
            <a:chOff x="3581400" y="2819400"/>
            <a:chExt cx="2400300" cy="1926167"/>
          </a:xfrm>
        </p:grpSpPr>
        <p:sp>
          <p:nvSpPr>
            <p:cNvPr id="5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4D9FA1D-24F0-4B77-A6AA-BCFEA5247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55306"/>
              </p:ext>
            </p:extLst>
          </p:nvPr>
        </p:nvGraphicFramePr>
        <p:xfrm>
          <a:off x="329792" y="1139967"/>
          <a:ext cx="5186757" cy="275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277">
            <a:extLst>
              <a:ext uri="{FF2B5EF4-FFF2-40B4-BE49-F238E27FC236}">
                <a16:creationId xmlns:a16="http://schemas.microsoft.com/office/drawing/2014/main" id="{11AB80AF-0C28-47DC-A178-8A4B2500E1E5}"/>
              </a:ext>
            </a:extLst>
          </p:cNvPr>
          <p:cNvSpPr txBox="1">
            <a:spLocks/>
          </p:cNvSpPr>
          <p:nvPr/>
        </p:nvSpPr>
        <p:spPr>
          <a:xfrm>
            <a:off x="329792" y="237990"/>
            <a:ext cx="7696200" cy="8491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1" dirty="0">
                <a:solidFill>
                  <a:schemeClr val="dk1"/>
                </a:solidFill>
              </a:rPr>
              <a:t>Overall Project Status (cont.)</a:t>
            </a:r>
            <a:endParaRPr lang="en-US" sz="36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6C384E4-755D-49EE-AF66-0FF3CB9A3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4729"/>
              </p:ext>
            </p:extLst>
          </p:nvPr>
        </p:nvGraphicFramePr>
        <p:xfrm>
          <a:off x="6611013" y="4018338"/>
          <a:ext cx="51867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9BA3CA1-90FB-4D63-97A8-1845F55C3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58440"/>
              </p:ext>
            </p:extLst>
          </p:nvPr>
        </p:nvGraphicFramePr>
        <p:xfrm>
          <a:off x="6611013" y="1139967"/>
          <a:ext cx="51867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92" y="4018338"/>
            <a:ext cx="518675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8"/>
            <a:ext cx="10515600" cy="1025660"/>
          </a:xfrm>
        </p:spPr>
        <p:txBody>
          <a:bodyPr/>
          <a:lstStyle/>
          <a:p>
            <a:r>
              <a:rPr lang="en-US" dirty="0"/>
              <a:t>Infrastructure Completion (Cycle1-Cycle5)</a:t>
            </a:r>
          </a:p>
        </p:txBody>
      </p:sp>
      <p:pic>
        <p:nvPicPr>
          <p:cNvPr id="2052" name="Picture 4" descr="G:\28512665_943942845771682_1752377337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395" y="1487606"/>
            <a:ext cx="5029200" cy="34392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76299" y="5379501"/>
            <a:ext cx="4364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Htantabin</a:t>
            </a:r>
            <a:r>
              <a:rPr lang="en-US" sz="2000" dirty="0"/>
              <a:t> Township, Bridge Sub-project</a:t>
            </a:r>
          </a:p>
          <a:p>
            <a:endParaRPr lang="en-US" sz="2000" dirty="0"/>
          </a:p>
        </p:txBody>
      </p:sp>
      <p:pic>
        <p:nvPicPr>
          <p:cNvPr id="10" name="Picture 3" descr="C:\Users\NyeinSuNaing\Desktop\New folder\29541886_208347513095866_3813110993756618752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037" y="1487606"/>
            <a:ext cx="5131558" cy="34938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32780" y="5365851"/>
            <a:ext cx="4667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Namhsan</a:t>
            </a:r>
            <a:r>
              <a:rPr lang="en-US" sz="2000" dirty="0"/>
              <a:t> Township, Road Sub-project</a:t>
            </a:r>
          </a:p>
        </p:txBody>
      </p:sp>
      <p:grpSp>
        <p:nvGrpSpPr>
          <p:cNvPr id="7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37528" y="5676537"/>
            <a:ext cx="1182687" cy="1046833"/>
            <a:chOff x="3581400" y="2819400"/>
            <a:chExt cx="2400300" cy="1926167"/>
          </a:xfrm>
        </p:grpSpPr>
        <p:sp>
          <p:nvSpPr>
            <p:cNvPr id="8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8359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8"/>
            <a:ext cx="10515600" cy="1025660"/>
          </a:xfrm>
        </p:spPr>
        <p:txBody>
          <a:bodyPr/>
          <a:lstStyle/>
          <a:p>
            <a:r>
              <a:rPr lang="en-US" dirty="0"/>
              <a:t>Infrastructure Completion (Cycle1-Cycle5)</a:t>
            </a:r>
          </a:p>
        </p:txBody>
      </p:sp>
      <p:pic>
        <p:nvPicPr>
          <p:cNvPr id="2053" name="Picture 5" descr="G:\28536624_943943345771632_501009774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65" y="1453507"/>
            <a:ext cx="5272582" cy="34747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64" y="5308986"/>
            <a:ext cx="631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Myaung</a:t>
            </a:r>
            <a:r>
              <a:rPr lang="en-US" sz="2000" dirty="0"/>
              <a:t> Township, Water Supply Sub-project</a:t>
            </a:r>
          </a:p>
          <a:p>
            <a:endParaRPr lang="en-US" sz="2000" dirty="0"/>
          </a:p>
        </p:txBody>
      </p:sp>
      <p:pic>
        <p:nvPicPr>
          <p:cNvPr id="7" name="Picture 2" descr="C:\Users\NyeinSuNaing\Desktop\New folder\29342966_207708936493057_2685424775655849984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1" y="1433017"/>
            <a:ext cx="5349919" cy="35347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23898" y="5336279"/>
            <a:ext cx="458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Pinlelbu</a:t>
            </a:r>
            <a:r>
              <a:rPr lang="en-US" sz="2000" dirty="0"/>
              <a:t> Township, Library Sub-project</a:t>
            </a:r>
          </a:p>
          <a:p>
            <a:endParaRPr lang="en-US" sz="2000" dirty="0"/>
          </a:p>
        </p:txBody>
      </p:sp>
      <p:grpSp>
        <p:nvGrpSpPr>
          <p:cNvPr id="9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37528" y="5676537"/>
            <a:ext cx="1182687" cy="1046833"/>
            <a:chOff x="3581400" y="2819400"/>
            <a:chExt cx="2400300" cy="1926167"/>
          </a:xfrm>
        </p:grpSpPr>
        <p:sp>
          <p:nvSpPr>
            <p:cNvPr id="11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565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1" y="764628"/>
            <a:ext cx="12156679" cy="12164988"/>
          </a:xfrm>
        </p:spPr>
      </p:pic>
      <p:grpSp>
        <p:nvGrpSpPr>
          <p:cNvPr id="5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37528" y="5676537"/>
            <a:ext cx="1182687" cy="1046833"/>
            <a:chOff x="3581400" y="2819400"/>
            <a:chExt cx="2400300" cy="1926167"/>
          </a:xfrm>
        </p:grpSpPr>
        <p:sp>
          <p:nvSpPr>
            <p:cNvPr id="6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hape 277">
            <a:extLst>
              <a:ext uri="{FF2B5EF4-FFF2-40B4-BE49-F238E27FC236}">
                <a16:creationId xmlns:a16="http://schemas.microsoft.com/office/drawing/2014/main" id="{E84AAE02-FE9D-4477-9525-E3F1015B9EA0}"/>
              </a:ext>
            </a:extLst>
          </p:cNvPr>
          <p:cNvSpPr txBox="1">
            <a:spLocks/>
          </p:cNvSpPr>
          <p:nvPr/>
        </p:nvSpPr>
        <p:spPr>
          <a:xfrm>
            <a:off x="329791" y="153910"/>
            <a:ext cx="9619752" cy="8491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b="1" dirty="0">
                <a:solidFill>
                  <a:schemeClr val="dk1"/>
                </a:solidFill>
              </a:rPr>
              <a:t>Knowledge &amp; Learning (information)</a:t>
            </a:r>
            <a:endParaRPr lang="en-US" sz="36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3463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00664 -0.8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4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0" y="922282"/>
          <a:ext cx="12192000" cy="593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Shape 267">
            <a:extLst>
              <a:ext uri="{FF2B5EF4-FFF2-40B4-BE49-F238E27FC236}">
                <a16:creationId xmlns:a16="http://schemas.microsoft.com/office/drawing/2014/main" id="{B9142465-BE37-4B1E-A2C6-6E45CBB1A1CD}"/>
              </a:ext>
            </a:extLst>
          </p:cNvPr>
          <p:cNvGrpSpPr/>
          <p:nvPr/>
        </p:nvGrpSpPr>
        <p:grpSpPr>
          <a:xfrm>
            <a:off x="37528" y="5676537"/>
            <a:ext cx="1182687" cy="1046833"/>
            <a:chOff x="3581400" y="2819400"/>
            <a:chExt cx="2400300" cy="1926167"/>
          </a:xfrm>
        </p:grpSpPr>
        <p:sp>
          <p:nvSpPr>
            <p:cNvPr id="6" name="Shape 268">
              <a:extLst>
                <a:ext uri="{FF2B5EF4-FFF2-40B4-BE49-F238E27FC236}">
                  <a16:creationId xmlns:a16="http://schemas.microsoft.com/office/drawing/2014/main" id="{4BF59E68-6C35-4066-B347-32FF49DDD6D7}"/>
                </a:ext>
              </a:extLst>
            </p:cNvPr>
            <p:cNvSpPr/>
            <p:nvPr/>
          </p:nvSpPr>
          <p:spPr>
            <a:xfrm>
              <a:off x="4419600" y="2971800"/>
              <a:ext cx="762000" cy="1600199"/>
            </a:xfrm>
            <a:prstGeom prst="ellipse">
              <a:avLst/>
            </a:prstGeom>
            <a:solidFill>
              <a:schemeClr val="lt1"/>
            </a:solidFill>
            <a:ln w="158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Shape 269" descr="logo-for-multipurpose.jpg">
              <a:extLst>
                <a:ext uri="{FF2B5EF4-FFF2-40B4-BE49-F238E27FC236}">
                  <a16:creationId xmlns:a16="http://schemas.microsoft.com/office/drawing/2014/main" id="{02F7B14C-DEDA-4F13-BDB1-9624A7D11787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400" y="2819400"/>
              <a:ext cx="2400300" cy="1926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hape 277">
            <a:extLst>
              <a:ext uri="{FF2B5EF4-FFF2-40B4-BE49-F238E27FC236}">
                <a16:creationId xmlns:a16="http://schemas.microsoft.com/office/drawing/2014/main" id="{F49AC814-4EBE-45C3-8685-C5F616899DEF}"/>
              </a:ext>
            </a:extLst>
          </p:cNvPr>
          <p:cNvSpPr txBox="1">
            <a:spLocks/>
          </p:cNvSpPr>
          <p:nvPr/>
        </p:nvSpPr>
        <p:spPr>
          <a:xfrm>
            <a:off x="329792" y="153910"/>
            <a:ext cx="7696200" cy="8491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Knowledge &amp; Learning (feedback)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074" y="789708"/>
            <a:ext cx="6040503" cy="32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6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Urls xmlns="http://schemas.microsoft.com/sharepoint/v3/contenttype/forms/url">
  <Edit>/gsg/CDD/Documents/Forms/EditPage.aspx</Edit>
</FormUrl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2018-04-10T04:00:00+00:00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511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2018-04-10T04:00:00+00:00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Case Study</TermName>
          <TermId xmlns="http://schemas.microsoft.com/office/infopath/2007/PartnerControls">79978ee9-86cf-411a-819d-812673ae6e46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444DA994-051C-4842-9381-8EC7F7AD20A5}"/>
</file>

<file path=customXml/itemProps2.xml><?xml version="1.0" encoding="utf-8"?>
<ds:datastoreItem xmlns:ds="http://schemas.openxmlformats.org/officeDocument/2006/customXml" ds:itemID="{C4B55517-EE73-499F-938E-66745B72103C}"/>
</file>

<file path=customXml/itemProps3.xml><?xml version="1.0" encoding="utf-8"?>
<ds:datastoreItem xmlns:ds="http://schemas.openxmlformats.org/officeDocument/2006/customXml" ds:itemID="{BB30A032-DA06-468F-AA80-6CEC79726581}"/>
</file>

<file path=customXml/itemProps4.xml><?xml version="1.0" encoding="utf-8"?>
<ds:datastoreItem xmlns:ds="http://schemas.openxmlformats.org/officeDocument/2006/customXml" ds:itemID="{C95AD023-C258-42C2-9781-6BCAAA138128}"/>
</file>

<file path=customXml/itemProps5.xml><?xml version="1.0" encoding="utf-8"?>
<ds:datastoreItem xmlns:ds="http://schemas.openxmlformats.org/officeDocument/2006/customXml" ds:itemID="{5D33777E-85C3-4636-A96B-41777E3E1AE1}"/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806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Myanmar3</vt:lpstr>
      <vt:lpstr>Quattrocento</vt:lpstr>
      <vt:lpstr>Questrial</vt:lpstr>
      <vt:lpstr>Office Theme</vt:lpstr>
      <vt:lpstr>Myanmar  National Community Driven Development Project (NCDDP)</vt:lpstr>
      <vt:lpstr>Overall Project Status</vt:lpstr>
      <vt:lpstr>Proposed Design of Local Economic Development Component</vt:lpstr>
      <vt:lpstr>Questions to be answered regarding design and implementation</vt:lpstr>
      <vt:lpstr>PowerPoint Presentation</vt:lpstr>
      <vt:lpstr>Infrastructure Completion (Cycle1-Cycle5)</vt:lpstr>
      <vt:lpstr>Infrastructure Completion (Cycle1-Cycle5)</vt:lpstr>
      <vt:lpstr>MIS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Myanmar NCDDP</dc:title>
  <dc:creator/>
  <dc:description/>
  <cp:lastModifiedBy>Myrtle Laura Diachok</cp:lastModifiedBy>
  <cp:revision>54</cp:revision>
  <dcterms:created xsi:type="dcterms:W3CDTF">2018-03-22T02:41:18Z</dcterms:created>
  <dcterms:modified xsi:type="dcterms:W3CDTF">2018-04-02T09:01:54Z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511;#Case Study|79978ee9-86cf-411a-819d-812673ae6e46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193700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CDD_DOCUM_1937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