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4"/>
  </p:sldMasterIdLst>
  <p:notesMasterIdLst>
    <p:notesMasterId r:id="rId48"/>
  </p:notesMasterIdLst>
  <p:sldIdLst>
    <p:sldId id="344" r:id="rId5"/>
    <p:sldId id="876" r:id="rId6"/>
    <p:sldId id="801" r:id="rId7"/>
    <p:sldId id="650" r:id="rId8"/>
    <p:sldId id="651" r:id="rId9"/>
    <p:sldId id="817" r:id="rId10"/>
    <p:sldId id="814" r:id="rId11"/>
    <p:sldId id="707" r:id="rId12"/>
    <p:sldId id="832" r:id="rId13"/>
    <p:sldId id="835" r:id="rId14"/>
    <p:sldId id="833" r:id="rId15"/>
    <p:sldId id="880" r:id="rId16"/>
    <p:sldId id="864" r:id="rId17"/>
    <p:sldId id="863" r:id="rId18"/>
    <p:sldId id="837" r:id="rId19"/>
    <p:sldId id="812" r:id="rId20"/>
    <p:sldId id="839" r:id="rId21"/>
    <p:sldId id="898" r:id="rId22"/>
    <p:sldId id="881" r:id="rId23"/>
    <p:sldId id="882" r:id="rId24"/>
    <p:sldId id="883" r:id="rId25"/>
    <p:sldId id="886" r:id="rId26"/>
    <p:sldId id="887" r:id="rId27"/>
    <p:sldId id="888" r:id="rId28"/>
    <p:sldId id="899" r:id="rId29"/>
    <p:sldId id="860" r:id="rId30"/>
    <p:sldId id="840" r:id="rId31"/>
    <p:sldId id="873" r:id="rId32"/>
    <p:sldId id="894" r:id="rId33"/>
    <p:sldId id="855" r:id="rId34"/>
    <p:sldId id="853" r:id="rId35"/>
    <p:sldId id="854" r:id="rId36"/>
    <p:sldId id="870" r:id="rId37"/>
    <p:sldId id="857" r:id="rId38"/>
    <p:sldId id="868" r:id="rId39"/>
    <p:sldId id="897" r:id="rId40"/>
    <p:sldId id="890" r:id="rId41"/>
    <p:sldId id="815" r:id="rId42"/>
    <p:sldId id="799" r:id="rId43"/>
    <p:sldId id="824" r:id="rId44"/>
    <p:sldId id="809" r:id="rId45"/>
    <p:sldId id="810" r:id="rId46"/>
    <p:sldId id="825" r:id="rId47"/>
  </p:sldIdLst>
  <p:sldSz cx="9144000" cy="6858000" type="screen4x3"/>
  <p:notesSz cx="7019925" cy="9305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1" userDrawn="1">
          <p15:clr>
            <a:srgbClr val="A4A3A4"/>
          </p15:clr>
        </p15:guide>
        <p15:guide id="2" pos="221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6922"/>
    <a:srgbClr val="E79031"/>
    <a:srgbClr val="DB6A25"/>
    <a:srgbClr val="29222A"/>
    <a:srgbClr val="9DDFE1"/>
    <a:srgbClr val="3EFF11"/>
    <a:srgbClr val="D2D7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434" autoAdjust="0"/>
  </p:normalViewPr>
  <p:slideViewPr>
    <p:cSldViewPr>
      <p:cViewPr varScale="1">
        <p:scale>
          <a:sx n="104" d="100"/>
          <a:sy n="104" d="100"/>
        </p:scale>
        <p:origin x="186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85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6668"/>
    </p:cViewPr>
  </p:sorterViewPr>
  <p:notesViewPr>
    <p:cSldViewPr>
      <p:cViewPr varScale="1">
        <p:scale>
          <a:sx n="88" d="100"/>
          <a:sy n="88" d="100"/>
        </p:scale>
        <p:origin x="-3870" y="-120"/>
      </p:cViewPr>
      <p:guideLst>
        <p:guide orient="horz" pos="2931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7A7B3E-24A4-4E30-BD32-B985C0DA5D28}" type="doc">
      <dgm:prSet loTypeId="urn:microsoft.com/office/officeart/2005/8/layout/hProcess7" loCatId="process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71D55D9A-7D68-4C37-90D3-B5A1CADABCE4}">
      <dgm:prSet phldrT="[Text]"/>
      <dgm:spPr/>
      <dgm:t>
        <a:bodyPr vert="vert"/>
        <a:lstStyle/>
        <a:p>
          <a:r>
            <a:rPr lang="en-US" dirty="0"/>
            <a:t> </a:t>
          </a:r>
        </a:p>
      </dgm:t>
    </dgm:pt>
    <dgm:pt modelId="{883E9E3E-ACA1-4FA0-989D-17D505501AE8}" type="parTrans" cxnId="{2E470096-096A-4C8C-8B32-2EF055400957}">
      <dgm:prSet/>
      <dgm:spPr/>
      <dgm:t>
        <a:bodyPr/>
        <a:lstStyle/>
        <a:p>
          <a:endParaRPr lang="en-US"/>
        </a:p>
      </dgm:t>
    </dgm:pt>
    <dgm:pt modelId="{DF25708B-3B08-483E-A165-7D2E7AF46A6D}" type="sibTrans" cxnId="{2E470096-096A-4C8C-8B32-2EF055400957}">
      <dgm:prSet/>
      <dgm:spPr/>
      <dgm:t>
        <a:bodyPr/>
        <a:lstStyle/>
        <a:p>
          <a:endParaRPr lang="en-US"/>
        </a:p>
      </dgm:t>
    </dgm:pt>
    <dgm:pt modelId="{3FB7D00E-AB6C-4B00-AEC1-2B084EC8B74C}">
      <dgm:prSet phldrT="[Text]" custT="1"/>
      <dgm:spPr/>
      <dgm:t>
        <a:bodyPr/>
        <a:lstStyle/>
        <a:p>
          <a:pPr algn="l">
            <a:buNone/>
          </a:pPr>
          <a:r>
            <a:rPr lang="en-US" sz="2400" b="1" dirty="0">
              <a:solidFill>
                <a:schemeClr val="tx1"/>
              </a:solidFill>
            </a:rPr>
            <a:t>Building Strong Institutions</a:t>
          </a:r>
        </a:p>
        <a:p>
          <a:pPr algn="l">
            <a:buFont typeface="Wingdings" panose="05000000000000000000" pitchFamily="2" charset="2"/>
            <a:buChar char="Ø"/>
          </a:pPr>
          <a:r>
            <a:rPr lang="en-US" sz="1800" dirty="0">
              <a:solidFill>
                <a:schemeClr val="tx1"/>
              </a:solidFill>
            </a:rPr>
            <a:t> 45 million women part of network</a:t>
          </a:r>
        </a:p>
        <a:p>
          <a:pPr algn="l">
            <a:buFont typeface="Wingdings" panose="05000000000000000000" pitchFamily="2" charset="2"/>
            <a:buChar char="Ø"/>
          </a:pPr>
          <a:r>
            <a:rPr lang="en-US" sz="1800" dirty="0">
              <a:solidFill>
                <a:schemeClr val="tx1"/>
              </a:solidFill>
            </a:rPr>
            <a:t>Platform for peer learning and Sharing </a:t>
          </a:r>
        </a:p>
        <a:p>
          <a:pPr algn="l">
            <a:buFont typeface="Wingdings" panose="05000000000000000000" pitchFamily="2" charset="2"/>
            <a:buChar char="Ø"/>
          </a:pPr>
          <a:r>
            <a:rPr lang="en-US" sz="1800" dirty="0">
              <a:solidFill>
                <a:schemeClr val="tx1"/>
              </a:solidFill>
            </a:rPr>
            <a:t> USD 20 Billion of formal credit delivered</a:t>
          </a:r>
        </a:p>
        <a:p>
          <a:pPr algn="l">
            <a:buFont typeface="Wingdings" panose="05000000000000000000" pitchFamily="2" charset="2"/>
            <a:buChar char="Ø"/>
          </a:pPr>
          <a:r>
            <a:rPr lang="en-US" sz="1800" dirty="0">
              <a:solidFill>
                <a:schemeClr val="tx1"/>
              </a:solidFill>
            </a:rPr>
            <a:t> Capacity for regular financial intermediation developed</a:t>
          </a:r>
        </a:p>
        <a:p>
          <a:pPr algn="l">
            <a:buFont typeface="Wingdings" panose="05000000000000000000" pitchFamily="2" charset="2"/>
            <a:buChar char="Ø"/>
          </a:pPr>
          <a:endParaRPr lang="en-US" sz="1800" dirty="0">
            <a:solidFill>
              <a:schemeClr val="tx1"/>
            </a:solidFill>
          </a:endParaRPr>
        </a:p>
        <a:p>
          <a:pPr algn="l">
            <a:buNone/>
          </a:pPr>
          <a:endParaRPr lang="en-US" sz="3200" dirty="0">
            <a:solidFill>
              <a:schemeClr val="tx1"/>
            </a:solidFill>
          </a:endParaRPr>
        </a:p>
      </dgm:t>
    </dgm:pt>
    <dgm:pt modelId="{6713E5C6-E0AD-42A7-B6BB-5A225A308D03}" type="parTrans" cxnId="{105D2409-C4D8-4874-BE4D-53907B1BB422}">
      <dgm:prSet/>
      <dgm:spPr/>
      <dgm:t>
        <a:bodyPr/>
        <a:lstStyle/>
        <a:p>
          <a:endParaRPr lang="en-US"/>
        </a:p>
      </dgm:t>
    </dgm:pt>
    <dgm:pt modelId="{865F16F9-8365-49EE-8CF8-9E1B57EFA23E}" type="sibTrans" cxnId="{105D2409-C4D8-4874-BE4D-53907B1BB422}">
      <dgm:prSet/>
      <dgm:spPr/>
      <dgm:t>
        <a:bodyPr/>
        <a:lstStyle/>
        <a:p>
          <a:endParaRPr lang="en-US"/>
        </a:p>
      </dgm:t>
    </dgm:pt>
    <dgm:pt modelId="{EEE14425-5DF9-404E-801B-3542031AB1C9}">
      <dgm:prSet phldrT="[Text]"/>
      <dgm:spPr>
        <a:solidFill>
          <a:schemeClr val="accent4">
            <a:lumMod val="60000"/>
            <a:lumOff val="40000"/>
            <a:alpha val="70000"/>
          </a:schemeClr>
        </a:solidFill>
      </dgm:spPr>
      <dgm:t>
        <a:bodyPr vert="vert"/>
        <a:lstStyle/>
        <a:p>
          <a:endParaRPr lang="en-US" dirty="0">
            <a:solidFill>
              <a:srgbClr val="C00000"/>
            </a:solidFill>
          </a:endParaRPr>
        </a:p>
      </dgm:t>
    </dgm:pt>
    <dgm:pt modelId="{1E4186E5-69D9-40BD-B5C2-63289B71BFE1}" type="parTrans" cxnId="{BBB8C828-09F7-4AA3-A19E-09096B758FBF}">
      <dgm:prSet/>
      <dgm:spPr/>
      <dgm:t>
        <a:bodyPr/>
        <a:lstStyle/>
        <a:p>
          <a:endParaRPr lang="en-US"/>
        </a:p>
      </dgm:t>
    </dgm:pt>
    <dgm:pt modelId="{5CA71E1C-0654-469F-B2EF-D834A1904D4F}" type="sibTrans" cxnId="{BBB8C828-09F7-4AA3-A19E-09096B758FBF}">
      <dgm:prSet/>
      <dgm:spPr/>
      <dgm:t>
        <a:bodyPr/>
        <a:lstStyle/>
        <a:p>
          <a:endParaRPr lang="en-US"/>
        </a:p>
      </dgm:t>
    </dgm:pt>
    <dgm:pt modelId="{FBA42782-E6DF-46BF-8B00-B427AE0B7B15}">
      <dgm:prSet phldrT="[Text]" custT="1"/>
      <dgm:spPr/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Nano &amp; Micro-Enterprises</a:t>
          </a:r>
        </a:p>
        <a:p>
          <a:r>
            <a:rPr lang="en-US" sz="1800" dirty="0">
              <a:solidFill>
                <a:schemeClr val="tx1"/>
              </a:solidFill>
            </a:rPr>
            <a:t>- First Generation entrepreneurs</a:t>
          </a:r>
        </a:p>
        <a:p>
          <a:r>
            <a:rPr lang="en-US" sz="1800" dirty="0">
              <a:solidFill>
                <a:schemeClr val="tx1"/>
              </a:solidFill>
            </a:rPr>
            <a:t>- Nearly 5 million enterprises directly impacted</a:t>
          </a:r>
        </a:p>
        <a:p>
          <a:r>
            <a:rPr lang="en-US" sz="1800" dirty="0">
              <a:solidFill>
                <a:schemeClr val="tx1"/>
              </a:solidFill>
            </a:rPr>
            <a:t>- Simplest form of enterprises; employing mostly family labour</a:t>
          </a:r>
        </a:p>
        <a:p>
          <a:r>
            <a:rPr lang="en-US" sz="1800" dirty="0">
              <a:solidFill>
                <a:schemeClr val="tx1"/>
              </a:solidFill>
            </a:rPr>
            <a:t>- Serves local village or nearby market</a:t>
          </a:r>
        </a:p>
      </dgm:t>
    </dgm:pt>
    <dgm:pt modelId="{D0F3428B-4D99-44ED-803A-1A015F7FBE7B}" type="parTrans" cxnId="{7EBEEC61-9D68-4A58-A979-D6D200DAF34E}">
      <dgm:prSet/>
      <dgm:spPr/>
      <dgm:t>
        <a:bodyPr/>
        <a:lstStyle/>
        <a:p>
          <a:endParaRPr lang="en-US"/>
        </a:p>
      </dgm:t>
    </dgm:pt>
    <dgm:pt modelId="{50A5F8F4-79D1-4B61-BE6C-800D17EE939A}" type="sibTrans" cxnId="{7EBEEC61-9D68-4A58-A979-D6D200DAF34E}">
      <dgm:prSet/>
      <dgm:spPr/>
      <dgm:t>
        <a:bodyPr/>
        <a:lstStyle/>
        <a:p>
          <a:endParaRPr lang="en-US"/>
        </a:p>
      </dgm:t>
    </dgm:pt>
    <dgm:pt modelId="{F414646E-E1F4-433C-9CAF-318D7463967F}">
      <dgm:prSet phldrT="[Text]"/>
      <dgm:spPr>
        <a:solidFill>
          <a:schemeClr val="accent6">
            <a:lumMod val="60000"/>
            <a:lumOff val="40000"/>
            <a:alpha val="50000"/>
          </a:schemeClr>
        </a:solidFill>
      </dgm:spPr>
      <dgm:t>
        <a:bodyPr vert="vert"/>
        <a:lstStyle/>
        <a:p>
          <a:endParaRPr lang="en-US" dirty="0">
            <a:solidFill>
              <a:srgbClr val="C00000"/>
            </a:solidFill>
          </a:endParaRPr>
        </a:p>
      </dgm:t>
    </dgm:pt>
    <dgm:pt modelId="{BB39998A-BD6A-443C-8CEB-1080A0C6D5F1}" type="parTrans" cxnId="{83544721-E887-4BCD-995A-C4D6B635F8E6}">
      <dgm:prSet/>
      <dgm:spPr/>
      <dgm:t>
        <a:bodyPr/>
        <a:lstStyle/>
        <a:p>
          <a:endParaRPr lang="en-US"/>
        </a:p>
      </dgm:t>
    </dgm:pt>
    <dgm:pt modelId="{D3F0095C-5266-4470-9D0D-9BFCB69885F7}" type="sibTrans" cxnId="{83544721-E887-4BCD-995A-C4D6B635F8E6}">
      <dgm:prSet/>
      <dgm:spPr/>
      <dgm:t>
        <a:bodyPr/>
        <a:lstStyle/>
        <a:p>
          <a:endParaRPr lang="en-US"/>
        </a:p>
      </dgm:t>
    </dgm:pt>
    <dgm:pt modelId="{1D988018-4947-49CA-9199-DB0177B72F7C}">
      <dgm:prSet phldrT="[Text]" custT="1"/>
      <dgm:spPr/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Small &amp; Medium Enterprises</a:t>
          </a:r>
        </a:p>
        <a:p>
          <a:r>
            <a:rPr lang="en-US" sz="1800" dirty="0">
              <a:solidFill>
                <a:schemeClr val="tx1"/>
              </a:solidFill>
            </a:rPr>
            <a:t>- 1 out of 4 graduates to a higher level</a:t>
          </a:r>
        </a:p>
        <a:p>
          <a:r>
            <a:rPr lang="en-US" sz="1800" dirty="0">
              <a:solidFill>
                <a:schemeClr val="tx1"/>
              </a:solidFill>
            </a:rPr>
            <a:t>- Nearly 1 million SME ecosystem</a:t>
          </a:r>
        </a:p>
        <a:p>
          <a:r>
            <a:rPr lang="en-US" sz="1800" dirty="0">
              <a:solidFill>
                <a:schemeClr val="tx1"/>
              </a:solidFill>
            </a:rPr>
            <a:t>- Complex and more institutional, industrial characteristics</a:t>
          </a:r>
        </a:p>
        <a:p>
          <a:r>
            <a:rPr lang="en-US" sz="1800" dirty="0">
              <a:solidFill>
                <a:schemeClr val="tx1"/>
              </a:solidFill>
            </a:rPr>
            <a:t>- Specialized skills and division of labour</a:t>
          </a:r>
        </a:p>
        <a:p>
          <a:r>
            <a:rPr lang="en-US" sz="1800" dirty="0">
              <a:solidFill>
                <a:schemeClr val="tx1"/>
              </a:solidFill>
            </a:rPr>
            <a:t>- </a:t>
          </a:r>
          <a:r>
            <a:rPr lang="en-US" sz="1800" b="1" dirty="0">
              <a:solidFill>
                <a:schemeClr val="tx1"/>
              </a:solidFill>
            </a:rPr>
            <a:t>New Jobs </a:t>
          </a:r>
          <a:r>
            <a:rPr lang="en-US" sz="1800" b="0" dirty="0">
              <a:solidFill>
                <a:schemeClr val="tx1"/>
              </a:solidFill>
            </a:rPr>
            <a:t>beyond family labour</a:t>
          </a:r>
        </a:p>
        <a:p>
          <a:r>
            <a:rPr lang="en-US" sz="1800" b="0" dirty="0">
              <a:solidFill>
                <a:schemeClr val="tx1"/>
              </a:solidFill>
            </a:rPr>
            <a:t>- Use of technology-processing/manufacturing</a:t>
          </a:r>
          <a:endParaRPr lang="en-US" sz="1800" dirty="0">
            <a:solidFill>
              <a:schemeClr val="tx1"/>
            </a:solidFill>
          </a:endParaRPr>
        </a:p>
        <a:p>
          <a:endParaRPr lang="en-US" sz="1800" dirty="0">
            <a:solidFill>
              <a:schemeClr val="tx1"/>
            </a:solidFill>
          </a:endParaRPr>
        </a:p>
      </dgm:t>
    </dgm:pt>
    <dgm:pt modelId="{B36219BE-8449-4C72-8993-1F21126206D8}" type="parTrans" cxnId="{B3E593A7-9C07-4F9E-8814-164612EA0E8C}">
      <dgm:prSet/>
      <dgm:spPr/>
      <dgm:t>
        <a:bodyPr/>
        <a:lstStyle/>
        <a:p>
          <a:endParaRPr lang="en-US"/>
        </a:p>
      </dgm:t>
    </dgm:pt>
    <dgm:pt modelId="{E7601FBE-79E7-4D8A-BB27-4D3F01DD9B15}" type="sibTrans" cxnId="{B3E593A7-9C07-4F9E-8814-164612EA0E8C}">
      <dgm:prSet/>
      <dgm:spPr/>
      <dgm:t>
        <a:bodyPr/>
        <a:lstStyle/>
        <a:p>
          <a:endParaRPr lang="en-US"/>
        </a:p>
      </dgm:t>
    </dgm:pt>
    <dgm:pt modelId="{854DB833-C300-4E8B-8AF5-ABFA07EC086B}" type="pres">
      <dgm:prSet presAssocID="{6D7A7B3E-24A4-4E30-BD32-B985C0DA5D28}" presName="Name0" presStyleCnt="0">
        <dgm:presLayoutVars>
          <dgm:dir/>
          <dgm:animLvl val="lvl"/>
          <dgm:resizeHandles val="exact"/>
        </dgm:presLayoutVars>
      </dgm:prSet>
      <dgm:spPr/>
    </dgm:pt>
    <dgm:pt modelId="{131AF45D-A8DE-4413-8E5C-8B77435B81CD}" type="pres">
      <dgm:prSet presAssocID="{71D55D9A-7D68-4C37-90D3-B5A1CADABCE4}" presName="compositeNode" presStyleCnt="0">
        <dgm:presLayoutVars>
          <dgm:bulletEnabled val="1"/>
        </dgm:presLayoutVars>
      </dgm:prSet>
      <dgm:spPr/>
    </dgm:pt>
    <dgm:pt modelId="{B118AB47-20EB-4557-BF82-2A0FB3D89162}" type="pres">
      <dgm:prSet presAssocID="{71D55D9A-7D68-4C37-90D3-B5A1CADABCE4}" presName="bgRect" presStyleLbl="node1" presStyleIdx="0" presStyleCnt="3" custScaleX="75712" custScaleY="58483" custLinFactNeighborX="-107" custLinFactNeighborY="29548"/>
      <dgm:spPr/>
    </dgm:pt>
    <dgm:pt modelId="{D35B20AD-9624-40B9-8959-5A7D9453AA32}" type="pres">
      <dgm:prSet presAssocID="{71D55D9A-7D68-4C37-90D3-B5A1CADABCE4}" presName="parentNode" presStyleLbl="node1" presStyleIdx="0" presStyleCnt="3">
        <dgm:presLayoutVars>
          <dgm:chMax val="0"/>
          <dgm:bulletEnabled val="1"/>
        </dgm:presLayoutVars>
      </dgm:prSet>
      <dgm:spPr/>
    </dgm:pt>
    <dgm:pt modelId="{EFD95FAF-C794-4D45-9D9B-8E453079D887}" type="pres">
      <dgm:prSet presAssocID="{71D55D9A-7D68-4C37-90D3-B5A1CADABCE4}" presName="childNode" presStyleLbl="node1" presStyleIdx="0" presStyleCnt="3">
        <dgm:presLayoutVars>
          <dgm:bulletEnabled val="1"/>
        </dgm:presLayoutVars>
      </dgm:prSet>
      <dgm:spPr/>
    </dgm:pt>
    <dgm:pt modelId="{AA02E5E2-8C98-4644-8E4D-B14598034C40}" type="pres">
      <dgm:prSet presAssocID="{DF25708B-3B08-483E-A165-7D2E7AF46A6D}" presName="hSp" presStyleCnt="0"/>
      <dgm:spPr/>
    </dgm:pt>
    <dgm:pt modelId="{20EEAC3E-A603-45FF-B837-2FA5D2ED3883}" type="pres">
      <dgm:prSet presAssocID="{DF25708B-3B08-483E-A165-7D2E7AF46A6D}" presName="vProcSp" presStyleCnt="0"/>
      <dgm:spPr/>
    </dgm:pt>
    <dgm:pt modelId="{3CE41D54-BB47-4C76-80D4-A220AEC3C4FA}" type="pres">
      <dgm:prSet presAssocID="{DF25708B-3B08-483E-A165-7D2E7AF46A6D}" presName="vSp1" presStyleCnt="0"/>
      <dgm:spPr/>
    </dgm:pt>
    <dgm:pt modelId="{1E295FB2-15C8-4C62-8EE5-85F34F46AE72}" type="pres">
      <dgm:prSet presAssocID="{DF25708B-3B08-483E-A165-7D2E7AF46A6D}" presName="simulatedConn" presStyleLbl="solidFgAcc1" presStyleIdx="0" presStyleCnt="2" custLinFactY="-62973" custLinFactNeighborX="-9338" custLinFactNeighborY="-100000"/>
      <dgm:spPr/>
    </dgm:pt>
    <dgm:pt modelId="{6680F633-69C3-46A4-BBAB-CCFB4C3A8481}" type="pres">
      <dgm:prSet presAssocID="{DF25708B-3B08-483E-A165-7D2E7AF46A6D}" presName="vSp2" presStyleCnt="0"/>
      <dgm:spPr/>
    </dgm:pt>
    <dgm:pt modelId="{6E6D5C92-BCBD-4D3F-9A93-903003CA2C18}" type="pres">
      <dgm:prSet presAssocID="{DF25708B-3B08-483E-A165-7D2E7AF46A6D}" presName="sibTrans" presStyleCnt="0"/>
      <dgm:spPr/>
    </dgm:pt>
    <dgm:pt modelId="{586FA4D5-4647-4184-A0D2-071CC7326F38}" type="pres">
      <dgm:prSet presAssocID="{EEE14425-5DF9-404E-801B-3542031AB1C9}" presName="compositeNode" presStyleCnt="0">
        <dgm:presLayoutVars>
          <dgm:bulletEnabled val="1"/>
        </dgm:presLayoutVars>
      </dgm:prSet>
      <dgm:spPr/>
    </dgm:pt>
    <dgm:pt modelId="{C245A618-F4C7-46F6-97B3-A056E110A8E2}" type="pres">
      <dgm:prSet presAssocID="{EEE14425-5DF9-404E-801B-3542031AB1C9}" presName="bgRect" presStyleLbl="node1" presStyleIdx="1" presStyleCnt="3" custScaleX="69670" custScaleY="77396" custLinFactNeighborX="-314" custLinFactNeighborY="19490"/>
      <dgm:spPr/>
    </dgm:pt>
    <dgm:pt modelId="{3C867931-283D-463B-A5BB-CF54FEF7DD09}" type="pres">
      <dgm:prSet presAssocID="{EEE14425-5DF9-404E-801B-3542031AB1C9}" presName="parentNode" presStyleLbl="node1" presStyleIdx="1" presStyleCnt="3">
        <dgm:presLayoutVars>
          <dgm:chMax val="0"/>
          <dgm:bulletEnabled val="1"/>
        </dgm:presLayoutVars>
      </dgm:prSet>
      <dgm:spPr/>
    </dgm:pt>
    <dgm:pt modelId="{B784AE4C-C0DE-455F-B48C-50553E12FCC0}" type="pres">
      <dgm:prSet presAssocID="{EEE14425-5DF9-404E-801B-3542031AB1C9}" presName="childNode" presStyleLbl="node1" presStyleIdx="1" presStyleCnt="3">
        <dgm:presLayoutVars>
          <dgm:bulletEnabled val="1"/>
        </dgm:presLayoutVars>
      </dgm:prSet>
      <dgm:spPr/>
    </dgm:pt>
    <dgm:pt modelId="{0646E235-3DB2-44FF-97EF-37FE6EF6E783}" type="pres">
      <dgm:prSet presAssocID="{5CA71E1C-0654-469F-B2EF-D834A1904D4F}" presName="hSp" presStyleCnt="0"/>
      <dgm:spPr/>
    </dgm:pt>
    <dgm:pt modelId="{652E3234-9C01-4DE7-9BB6-0CCD82D03096}" type="pres">
      <dgm:prSet presAssocID="{5CA71E1C-0654-469F-B2EF-D834A1904D4F}" presName="vProcSp" presStyleCnt="0"/>
      <dgm:spPr/>
    </dgm:pt>
    <dgm:pt modelId="{905EC422-ADC0-459B-B1B9-455A066DE43F}" type="pres">
      <dgm:prSet presAssocID="{5CA71E1C-0654-469F-B2EF-D834A1904D4F}" presName="vSp1" presStyleCnt="0"/>
      <dgm:spPr/>
    </dgm:pt>
    <dgm:pt modelId="{51160BE1-DE24-4C8A-850E-B1709B41393D}" type="pres">
      <dgm:prSet presAssocID="{5CA71E1C-0654-469F-B2EF-D834A1904D4F}" presName="simulatedConn" presStyleLbl="solidFgAcc1" presStyleIdx="1" presStyleCnt="2" custLinFactY="-110071" custLinFactNeighborX="-24280" custLinFactNeighborY="-200000"/>
      <dgm:spPr/>
    </dgm:pt>
    <dgm:pt modelId="{D1659F45-F43D-406E-82DB-AD655C3C3327}" type="pres">
      <dgm:prSet presAssocID="{5CA71E1C-0654-469F-B2EF-D834A1904D4F}" presName="vSp2" presStyleCnt="0"/>
      <dgm:spPr/>
    </dgm:pt>
    <dgm:pt modelId="{0DBC81A6-AB54-4CB2-8BCD-1B7B8F0963C2}" type="pres">
      <dgm:prSet presAssocID="{5CA71E1C-0654-469F-B2EF-D834A1904D4F}" presName="sibTrans" presStyleCnt="0"/>
      <dgm:spPr/>
    </dgm:pt>
    <dgm:pt modelId="{23DB79E9-136E-425D-A8C4-B6463C19B62C}" type="pres">
      <dgm:prSet presAssocID="{F414646E-E1F4-433C-9CAF-318D7463967F}" presName="compositeNode" presStyleCnt="0">
        <dgm:presLayoutVars>
          <dgm:bulletEnabled val="1"/>
        </dgm:presLayoutVars>
      </dgm:prSet>
      <dgm:spPr/>
    </dgm:pt>
    <dgm:pt modelId="{C64189B4-C5CB-47A3-884A-F38E8F1CEAA9}" type="pres">
      <dgm:prSet presAssocID="{F414646E-E1F4-433C-9CAF-318D7463967F}" presName="bgRect" presStyleLbl="node1" presStyleIdx="2" presStyleCnt="3" custScaleX="97770" custScaleY="98710" custLinFactNeighborX="-2134" custLinFactNeighborY="3897"/>
      <dgm:spPr/>
    </dgm:pt>
    <dgm:pt modelId="{2E56027A-DD73-4EDE-B10F-2D220E3C4DF7}" type="pres">
      <dgm:prSet presAssocID="{F414646E-E1F4-433C-9CAF-318D7463967F}" presName="parentNode" presStyleLbl="node1" presStyleIdx="2" presStyleCnt="3">
        <dgm:presLayoutVars>
          <dgm:chMax val="0"/>
          <dgm:bulletEnabled val="1"/>
        </dgm:presLayoutVars>
      </dgm:prSet>
      <dgm:spPr/>
    </dgm:pt>
    <dgm:pt modelId="{667B6D64-DAC4-4449-8A98-FC7B633C3D25}" type="pres">
      <dgm:prSet presAssocID="{F414646E-E1F4-433C-9CAF-318D7463967F}" presName="childNode" presStyleLbl="node1" presStyleIdx="2" presStyleCnt="3">
        <dgm:presLayoutVars>
          <dgm:bulletEnabled val="1"/>
        </dgm:presLayoutVars>
      </dgm:prSet>
      <dgm:spPr/>
    </dgm:pt>
  </dgm:ptLst>
  <dgm:cxnLst>
    <dgm:cxn modelId="{105D2409-C4D8-4874-BE4D-53907B1BB422}" srcId="{71D55D9A-7D68-4C37-90D3-B5A1CADABCE4}" destId="{3FB7D00E-AB6C-4B00-AEC1-2B084EC8B74C}" srcOrd="0" destOrd="0" parTransId="{6713E5C6-E0AD-42A7-B6BB-5A225A308D03}" sibTransId="{865F16F9-8365-49EE-8CF8-9E1B57EFA23E}"/>
    <dgm:cxn modelId="{83544721-E887-4BCD-995A-C4D6B635F8E6}" srcId="{6D7A7B3E-24A4-4E30-BD32-B985C0DA5D28}" destId="{F414646E-E1F4-433C-9CAF-318D7463967F}" srcOrd="2" destOrd="0" parTransId="{BB39998A-BD6A-443C-8CEB-1080A0C6D5F1}" sibTransId="{D3F0095C-5266-4470-9D0D-9BFCB69885F7}"/>
    <dgm:cxn modelId="{7A80F326-CED4-4161-BD14-217B5DA378BE}" type="presOf" srcId="{3FB7D00E-AB6C-4B00-AEC1-2B084EC8B74C}" destId="{EFD95FAF-C794-4D45-9D9B-8E453079D887}" srcOrd="0" destOrd="0" presId="urn:microsoft.com/office/officeart/2005/8/layout/hProcess7"/>
    <dgm:cxn modelId="{BBB8C828-09F7-4AA3-A19E-09096B758FBF}" srcId="{6D7A7B3E-24A4-4E30-BD32-B985C0DA5D28}" destId="{EEE14425-5DF9-404E-801B-3542031AB1C9}" srcOrd="1" destOrd="0" parTransId="{1E4186E5-69D9-40BD-B5C2-63289B71BFE1}" sibTransId="{5CA71E1C-0654-469F-B2EF-D834A1904D4F}"/>
    <dgm:cxn modelId="{F838DE3A-E56A-4555-9451-3DC58FC63C3B}" type="presOf" srcId="{F414646E-E1F4-433C-9CAF-318D7463967F}" destId="{2E56027A-DD73-4EDE-B10F-2D220E3C4DF7}" srcOrd="1" destOrd="0" presId="urn:microsoft.com/office/officeart/2005/8/layout/hProcess7"/>
    <dgm:cxn modelId="{7EBEEC61-9D68-4A58-A979-D6D200DAF34E}" srcId="{EEE14425-5DF9-404E-801B-3542031AB1C9}" destId="{FBA42782-E6DF-46BF-8B00-B427AE0B7B15}" srcOrd="0" destOrd="0" parTransId="{D0F3428B-4D99-44ED-803A-1A015F7FBE7B}" sibTransId="{50A5F8F4-79D1-4B61-BE6C-800D17EE939A}"/>
    <dgm:cxn modelId="{42EAD352-2932-4353-B950-652C02FC51F4}" type="presOf" srcId="{1D988018-4947-49CA-9199-DB0177B72F7C}" destId="{667B6D64-DAC4-4449-8A98-FC7B633C3D25}" srcOrd="0" destOrd="0" presId="urn:microsoft.com/office/officeart/2005/8/layout/hProcess7"/>
    <dgm:cxn modelId="{DE38F180-B588-4171-8292-5DB377C721FA}" type="presOf" srcId="{FBA42782-E6DF-46BF-8B00-B427AE0B7B15}" destId="{B784AE4C-C0DE-455F-B48C-50553E12FCC0}" srcOrd="0" destOrd="0" presId="urn:microsoft.com/office/officeart/2005/8/layout/hProcess7"/>
    <dgm:cxn modelId="{05F8AD84-0E38-4ADA-814C-3D1321CD8031}" type="presOf" srcId="{EEE14425-5DF9-404E-801B-3542031AB1C9}" destId="{3C867931-283D-463B-A5BB-CF54FEF7DD09}" srcOrd="1" destOrd="0" presId="urn:microsoft.com/office/officeart/2005/8/layout/hProcess7"/>
    <dgm:cxn modelId="{2E470096-096A-4C8C-8B32-2EF055400957}" srcId="{6D7A7B3E-24A4-4E30-BD32-B985C0DA5D28}" destId="{71D55D9A-7D68-4C37-90D3-B5A1CADABCE4}" srcOrd="0" destOrd="0" parTransId="{883E9E3E-ACA1-4FA0-989D-17D505501AE8}" sibTransId="{DF25708B-3B08-483E-A165-7D2E7AF46A6D}"/>
    <dgm:cxn modelId="{B3E593A7-9C07-4F9E-8814-164612EA0E8C}" srcId="{F414646E-E1F4-433C-9CAF-318D7463967F}" destId="{1D988018-4947-49CA-9199-DB0177B72F7C}" srcOrd="0" destOrd="0" parTransId="{B36219BE-8449-4C72-8993-1F21126206D8}" sibTransId="{E7601FBE-79E7-4D8A-BB27-4D3F01DD9B15}"/>
    <dgm:cxn modelId="{A61F5CAC-AC00-4688-86A7-1C9CFF449099}" type="presOf" srcId="{EEE14425-5DF9-404E-801B-3542031AB1C9}" destId="{C245A618-F4C7-46F6-97B3-A056E110A8E2}" srcOrd="0" destOrd="0" presId="urn:microsoft.com/office/officeart/2005/8/layout/hProcess7"/>
    <dgm:cxn modelId="{F21025BD-9C81-437F-B7E9-FA233AA3C0D0}" type="presOf" srcId="{71D55D9A-7D68-4C37-90D3-B5A1CADABCE4}" destId="{D35B20AD-9624-40B9-8959-5A7D9453AA32}" srcOrd="1" destOrd="0" presId="urn:microsoft.com/office/officeart/2005/8/layout/hProcess7"/>
    <dgm:cxn modelId="{748207C2-DD06-4D05-8AB8-5AAFD0B37D2E}" type="presOf" srcId="{F414646E-E1F4-433C-9CAF-318D7463967F}" destId="{C64189B4-C5CB-47A3-884A-F38E8F1CEAA9}" srcOrd="0" destOrd="0" presId="urn:microsoft.com/office/officeart/2005/8/layout/hProcess7"/>
    <dgm:cxn modelId="{951F8DCB-3C63-4F2C-9DF9-35CBC8AE94ED}" type="presOf" srcId="{6D7A7B3E-24A4-4E30-BD32-B985C0DA5D28}" destId="{854DB833-C300-4E8B-8AF5-ABFA07EC086B}" srcOrd="0" destOrd="0" presId="urn:microsoft.com/office/officeart/2005/8/layout/hProcess7"/>
    <dgm:cxn modelId="{FB18C9F8-465E-43F1-AB1F-D2E8548A62F2}" type="presOf" srcId="{71D55D9A-7D68-4C37-90D3-B5A1CADABCE4}" destId="{B118AB47-20EB-4557-BF82-2A0FB3D89162}" srcOrd="0" destOrd="0" presId="urn:microsoft.com/office/officeart/2005/8/layout/hProcess7"/>
    <dgm:cxn modelId="{D62D7324-B8D2-4315-A6E6-AB99F0191C05}" type="presParOf" srcId="{854DB833-C300-4E8B-8AF5-ABFA07EC086B}" destId="{131AF45D-A8DE-4413-8E5C-8B77435B81CD}" srcOrd="0" destOrd="0" presId="urn:microsoft.com/office/officeart/2005/8/layout/hProcess7"/>
    <dgm:cxn modelId="{A9BA91AC-BDFF-42BD-AAD0-AB8EFBD4A625}" type="presParOf" srcId="{131AF45D-A8DE-4413-8E5C-8B77435B81CD}" destId="{B118AB47-20EB-4557-BF82-2A0FB3D89162}" srcOrd="0" destOrd="0" presId="urn:microsoft.com/office/officeart/2005/8/layout/hProcess7"/>
    <dgm:cxn modelId="{E62044AC-D5F9-4B1F-97DD-6F5C9F6D3301}" type="presParOf" srcId="{131AF45D-A8DE-4413-8E5C-8B77435B81CD}" destId="{D35B20AD-9624-40B9-8959-5A7D9453AA32}" srcOrd="1" destOrd="0" presId="urn:microsoft.com/office/officeart/2005/8/layout/hProcess7"/>
    <dgm:cxn modelId="{76820A86-9BC0-4C0F-B048-DB27E659A129}" type="presParOf" srcId="{131AF45D-A8DE-4413-8E5C-8B77435B81CD}" destId="{EFD95FAF-C794-4D45-9D9B-8E453079D887}" srcOrd="2" destOrd="0" presId="urn:microsoft.com/office/officeart/2005/8/layout/hProcess7"/>
    <dgm:cxn modelId="{77548406-B625-4646-A2C0-080B24A65607}" type="presParOf" srcId="{854DB833-C300-4E8B-8AF5-ABFA07EC086B}" destId="{AA02E5E2-8C98-4644-8E4D-B14598034C40}" srcOrd="1" destOrd="0" presId="urn:microsoft.com/office/officeart/2005/8/layout/hProcess7"/>
    <dgm:cxn modelId="{B72926FE-11B4-4034-80E0-DB42BFFBAB9B}" type="presParOf" srcId="{854DB833-C300-4E8B-8AF5-ABFA07EC086B}" destId="{20EEAC3E-A603-45FF-B837-2FA5D2ED3883}" srcOrd="2" destOrd="0" presId="urn:microsoft.com/office/officeart/2005/8/layout/hProcess7"/>
    <dgm:cxn modelId="{99473DBD-7EF5-4792-BFC1-110C64189426}" type="presParOf" srcId="{20EEAC3E-A603-45FF-B837-2FA5D2ED3883}" destId="{3CE41D54-BB47-4C76-80D4-A220AEC3C4FA}" srcOrd="0" destOrd="0" presId="urn:microsoft.com/office/officeart/2005/8/layout/hProcess7"/>
    <dgm:cxn modelId="{9E08F1CB-A248-4085-8747-2A9B29FE2C28}" type="presParOf" srcId="{20EEAC3E-A603-45FF-B837-2FA5D2ED3883}" destId="{1E295FB2-15C8-4C62-8EE5-85F34F46AE72}" srcOrd="1" destOrd="0" presId="urn:microsoft.com/office/officeart/2005/8/layout/hProcess7"/>
    <dgm:cxn modelId="{C7F91598-AE00-487F-8DF8-59B780C5AF98}" type="presParOf" srcId="{20EEAC3E-A603-45FF-B837-2FA5D2ED3883}" destId="{6680F633-69C3-46A4-BBAB-CCFB4C3A8481}" srcOrd="2" destOrd="0" presId="urn:microsoft.com/office/officeart/2005/8/layout/hProcess7"/>
    <dgm:cxn modelId="{A7D710F9-A981-47B7-B226-EF49859AFA13}" type="presParOf" srcId="{854DB833-C300-4E8B-8AF5-ABFA07EC086B}" destId="{6E6D5C92-BCBD-4D3F-9A93-903003CA2C18}" srcOrd="3" destOrd="0" presId="urn:microsoft.com/office/officeart/2005/8/layout/hProcess7"/>
    <dgm:cxn modelId="{AE0EFC70-F810-4BE8-9C7C-5B603059C8E6}" type="presParOf" srcId="{854DB833-C300-4E8B-8AF5-ABFA07EC086B}" destId="{586FA4D5-4647-4184-A0D2-071CC7326F38}" srcOrd="4" destOrd="0" presId="urn:microsoft.com/office/officeart/2005/8/layout/hProcess7"/>
    <dgm:cxn modelId="{91A2B9E8-B64F-4260-BC8D-00CFC16E7351}" type="presParOf" srcId="{586FA4D5-4647-4184-A0D2-071CC7326F38}" destId="{C245A618-F4C7-46F6-97B3-A056E110A8E2}" srcOrd="0" destOrd="0" presId="urn:microsoft.com/office/officeart/2005/8/layout/hProcess7"/>
    <dgm:cxn modelId="{38CEE051-B90B-4146-8122-147516ED5E92}" type="presParOf" srcId="{586FA4D5-4647-4184-A0D2-071CC7326F38}" destId="{3C867931-283D-463B-A5BB-CF54FEF7DD09}" srcOrd="1" destOrd="0" presId="urn:microsoft.com/office/officeart/2005/8/layout/hProcess7"/>
    <dgm:cxn modelId="{F233F8F1-50DD-4B34-B284-18060EE97373}" type="presParOf" srcId="{586FA4D5-4647-4184-A0D2-071CC7326F38}" destId="{B784AE4C-C0DE-455F-B48C-50553E12FCC0}" srcOrd="2" destOrd="0" presId="urn:microsoft.com/office/officeart/2005/8/layout/hProcess7"/>
    <dgm:cxn modelId="{B5030198-DB76-4505-9DEE-09705163E3B5}" type="presParOf" srcId="{854DB833-C300-4E8B-8AF5-ABFA07EC086B}" destId="{0646E235-3DB2-44FF-97EF-37FE6EF6E783}" srcOrd="5" destOrd="0" presId="urn:microsoft.com/office/officeart/2005/8/layout/hProcess7"/>
    <dgm:cxn modelId="{E9AA9DC5-8202-4CD8-B97C-7D7759A90841}" type="presParOf" srcId="{854DB833-C300-4E8B-8AF5-ABFA07EC086B}" destId="{652E3234-9C01-4DE7-9BB6-0CCD82D03096}" srcOrd="6" destOrd="0" presId="urn:microsoft.com/office/officeart/2005/8/layout/hProcess7"/>
    <dgm:cxn modelId="{F1875BD9-9991-4321-B17B-A219CD410148}" type="presParOf" srcId="{652E3234-9C01-4DE7-9BB6-0CCD82D03096}" destId="{905EC422-ADC0-459B-B1B9-455A066DE43F}" srcOrd="0" destOrd="0" presId="urn:microsoft.com/office/officeart/2005/8/layout/hProcess7"/>
    <dgm:cxn modelId="{E476A6B7-6DA4-48B5-9166-75F748CC2946}" type="presParOf" srcId="{652E3234-9C01-4DE7-9BB6-0CCD82D03096}" destId="{51160BE1-DE24-4C8A-850E-B1709B41393D}" srcOrd="1" destOrd="0" presId="urn:microsoft.com/office/officeart/2005/8/layout/hProcess7"/>
    <dgm:cxn modelId="{B8537962-A8FD-45BF-997D-C8C7A33F186A}" type="presParOf" srcId="{652E3234-9C01-4DE7-9BB6-0CCD82D03096}" destId="{D1659F45-F43D-406E-82DB-AD655C3C3327}" srcOrd="2" destOrd="0" presId="urn:microsoft.com/office/officeart/2005/8/layout/hProcess7"/>
    <dgm:cxn modelId="{7290E8F2-DCFF-4E0C-A827-3BF714643EA6}" type="presParOf" srcId="{854DB833-C300-4E8B-8AF5-ABFA07EC086B}" destId="{0DBC81A6-AB54-4CB2-8BCD-1B7B8F0963C2}" srcOrd="7" destOrd="0" presId="urn:microsoft.com/office/officeart/2005/8/layout/hProcess7"/>
    <dgm:cxn modelId="{280E423D-6071-4C0D-A638-3A8D1C9B3823}" type="presParOf" srcId="{854DB833-C300-4E8B-8AF5-ABFA07EC086B}" destId="{23DB79E9-136E-425D-A8C4-B6463C19B62C}" srcOrd="8" destOrd="0" presId="urn:microsoft.com/office/officeart/2005/8/layout/hProcess7"/>
    <dgm:cxn modelId="{E7395478-3BD4-4097-86D1-344CFF822EFE}" type="presParOf" srcId="{23DB79E9-136E-425D-A8C4-B6463C19B62C}" destId="{C64189B4-C5CB-47A3-884A-F38E8F1CEAA9}" srcOrd="0" destOrd="0" presId="urn:microsoft.com/office/officeart/2005/8/layout/hProcess7"/>
    <dgm:cxn modelId="{7B5A17B1-F1E7-4A24-8CE3-021A98D77023}" type="presParOf" srcId="{23DB79E9-136E-425D-A8C4-B6463C19B62C}" destId="{2E56027A-DD73-4EDE-B10F-2D220E3C4DF7}" srcOrd="1" destOrd="0" presId="urn:microsoft.com/office/officeart/2005/8/layout/hProcess7"/>
    <dgm:cxn modelId="{5AF5E854-60AD-4054-89EF-E21F94F360CC}" type="presParOf" srcId="{23DB79E9-136E-425D-A8C4-B6463C19B62C}" destId="{667B6D64-DAC4-4449-8A98-FC7B633C3D25}" srcOrd="2" destOrd="0" presId="urn:microsoft.com/office/officeart/2005/8/layout/hProcess7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D7A7B3E-24A4-4E30-BD32-B985C0DA5D28}" type="doc">
      <dgm:prSet loTypeId="urn:microsoft.com/office/officeart/2005/8/layout/hProcess7" loCatId="process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71D55D9A-7D68-4C37-90D3-B5A1CADABCE4}">
      <dgm:prSet phldrT="[Text]"/>
      <dgm:spPr/>
      <dgm:t>
        <a:bodyPr vert="vert"/>
        <a:lstStyle/>
        <a:p>
          <a:r>
            <a:rPr lang="en-US" b="1" dirty="0">
              <a:solidFill>
                <a:srgbClr val="C00000"/>
              </a:solidFill>
            </a:rPr>
            <a:t>Core</a:t>
          </a:r>
          <a:r>
            <a:rPr lang="en-US" dirty="0"/>
            <a:t> </a:t>
          </a:r>
        </a:p>
      </dgm:t>
    </dgm:pt>
    <dgm:pt modelId="{883E9E3E-ACA1-4FA0-989D-17D505501AE8}" type="parTrans" cxnId="{2E470096-096A-4C8C-8B32-2EF055400957}">
      <dgm:prSet/>
      <dgm:spPr/>
      <dgm:t>
        <a:bodyPr/>
        <a:lstStyle/>
        <a:p>
          <a:endParaRPr lang="en-US"/>
        </a:p>
      </dgm:t>
    </dgm:pt>
    <dgm:pt modelId="{DF25708B-3B08-483E-A165-7D2E7AF46A6D}" type="sibTrans" cxnId="{2E470096-096A-4C8C-8B32-2EF055400957}">
      <dgm:prSet/>
      <dgm:spPr/>
      <dgm:t>
        <a:bodyPr/>
        <a:lstStyle/>
        <a:p>
          <a:endParaRPr lang="en-US"/>
        </a:p>
      </dgm:t>
    </dgm:pt>
    <dgm:pt modelId="{3FB7D00E-AB6C-4B00-AEC1-2B084EC8B74C}">
      <dgm:prSet phldrT="[Text]" custT="1"/>
      <dgm:spPr/>
      <dgm:t>
        <a:bodyPr/>
        <a:lstStyle/>
        <a:p>
          <a:pPr>
            <a:buNone/>
          </a:pPr>
          <a:r>
            <a:rPr lang="en-US" sz="2800" dirty="0">
              <a:solidFill>
                <a:schemeClr val="tx1"/>
              </a:solidFill>
            </a:rPr>
            <a:t>Building Strong Institutions</a:t>
          </a:r>
        </a:p>
        <a:p>
          <a:pPr>
            <a:buFont typeface="Wingdings" panose="05000000000000000000" pitchFamily="2" charset="2"/>
            <a:buChar char="Ø"/>
          </a:pPr>
          <a:r>
            <a:rPr lang="en-US" sz="1600" dirty="0">
              <a:solidFill>
                <a:schemeClr val="tx1"/>
              </a:solidFill>
            </a:rPr>
            <a:t>- 45 million women part of network</a:t>
          </a:r>
        </a:p>
        <a:p>
          <a:pPr>
            <a:buFont typeface="Wingdings" panose="05000000000000000000" pitchFamily="2" charset="2"/>
            <a:buChar char="Ø"/>
          </a:pPr>
          <a:r>
            <a:rPr lang="en-US" sz="1600" dirty="0">
              <a:solidFill>
                <a:schemeClr val="tx1"/>
              </a:solidFill>
            </a:rPr>
            <a:t>- Platform for peer learning and Sharing </a:t>
          </a:r>
        </a:p>
        <a:p>
          <a:pPr>
            <a:buFont typeface="Wingdings" panose="05000000000000000000" pitchFamily="2" charset="2"/>
            <a:buChar char="Ø"/>
          </a:pPr>
          <a:r>
            <a:rPr lang="en-US" sz="1600" dirty="0">
              <a:solidFill>
                <a:schemeClr val="tx1"/>
              </a:solidFill>
            </a:rPr>
            <a:t>- USD 20 Billion of formal credit delivered</a:t>
          </a:r>
        </a:p>
        <a:p>
          <a:pPr>
            <a:buFont typeface="Wingdings" panose="05000000000000000000" pitchFamily="2" charset="2"/>
            <a:buChar char="Ø"/>
          </a:pPr>
          <a:r>
            <a:rPr lang="en-US" sz="1600" dirty="0">
              <a:solidFill>
                <a:schemeClr val="tx1"/>
              </a:solidFill>
            </a:rPr>
            <a:t>- Capacity for regular financial intermediation developed</a:t>
          </a:r>
        </a:p>
        <a:p>
          <a:pPr>
            <a:buFont typeface="Wingdings" panose="05000000000000000000" pitchFamily="2" charset="2"/>
            <a:buChar char="Ø"/>
          </a:pPr>
          <a:endParaRPr lang="en-US" sz="1800" dirty="0">
            <a:solidFill>
              <a:schemeClr val="tx1"/>
            </a:solidFill>
          </a:endParaRPr>
        </a:p>
        <a:p>
          <a:pPr>
            <a:buNone/>
          </a:pPr>
          <a:endParaRPr lang="en-US" sz="3200" dirty="0">
            <a:solidFill>
              <a:schemeClr val="tx1"/>
            </a:solidFill>
          </a:endParaRPr>
        </a:p>
      </dgm:t>
    </dgm:pt>
    <dgm:pt modelId="{6713E5C6-E0AD-42A7-B6BB-5A225A308D03}" type="parTrans" cxnId="{105D2409-C4D8-4874-BE4D-53907B1BB422}">
      <dgm:prSet/>
      <dgm:spPr/>
      <dgm:t>
        <a:bodyPr/>
        <a:lstStyle/>
        <a:p>
          <a:endParaRPr lang="en-US"/>
        </a:p>
      </dgm:t>
    </dgm:pt>
    <dgm:pt modelId="{865F16F9-8365-49EE-8CF8-9E1B57EFA23E}" type="sibTrans" cxnId="{105D2409-C4D8-4874-BE4D-53907B1BB422}">
      <dgm:prSet/>
      <dgm:spPr/>
      <dgm:t>
        <a:bodyPr/>
        <a:lstStyle/>
        <a:p>
          <a:endParaRPr lang="en-US"/>
        </a:p>
      </dgm:t>
    </dgm:pt>
    <dgm:pt modelId="{EEE14425-5DF9-404E-801B-3542031AB1C9}">
      <dgm:prSet phldrT="[Text]"/>
      <dgm:spPr>
        <a:solidFill>
          <a:schemeClr val="accent4">
            <a:lumMod val="60000"/>
            <a:lumOff val="40000"/>
            <a:alpha val="70000"/>
          </a:schemeClr>
        </a:solidFill>
      </dgm:spPr>
      <dgm:t>
        <a:bodyPr vert="vert"/>
        <a:lstStyle/>
        <a:p>
          <a:r>
            <a:rPr lang="en-US" b="1" dirty="0">
              <a:solidFill>
                <a:srgbClr val="C00000"/>
              </a:solidFill>
            </a:rPr>
            <a:t>Stage1</a:t>
          </a:r>
        </a:p>
      </dgm:t>
    </dgm:pt>
    <dgm:pt modelId="{1E4186E5-69D9-40BD-B5C2-63289B71BFE1}" type="parTrans" cxnId="{BBB8C828-09F7-4AA3-A19E-09096B758FBF}">
      <dgm:prSet/>
      <dgm:spPr/>
      <dgm:t>
        <a:bodyPr/>
        <a:lstStyle/>
        <a:p>
          <a:endParaRPr lang="en-US"/>
        </a:p>
      </dgm:t>
    </dgm:pt>
    <dgm:pt modelId="{5CA71E1C-0654-469F-B2EF-D834A1904D4F}" type="sibTrans" cxnId="{BBB8C828-09F7-4AA3-A19E-09096B758FBF}">
      <dgm:prSet/>
      <dgm:spPr/>
      <dgm:t>
        <a:bodyPr/>
        <a:lstStyle/>
        <a:p>
          <a:endParaRPr lang="en-US"/>
        </a:p>
      </dgm:t>
    </dgm:pt>
    <dgm:pt modelId="{FBA42782-E6DF-46BF-8B00-B427AE0B7B15}">
      <dgm:prSet phldrT="[Text]" custT="1"/>
      <dgm:spPr/>
      <dgm:t>
        <a:bodyPr/>
        <a:lstStyle/>
        <a:p>
          <a:r>
            <a:rPr lang="en-US" sz="3200" dirty="0">
              <a:solidFill>
                <a:schemeClr val="tx1"/>
              </a:solidFill>
            </a:rPr>
            <a:t>Nano &amp; Micro-Enterprises</a:t>
          </a:r>
        </a:p>
        <a:p>
          <a:r>
            <a:rPr lang="en-US" sz="1800" dirty="0">
              <a:solidFill>
                <a:schemeClr val="tx1"/>
              </a:solidFill>
            </a:rPr>
            <a:t>- </a:t>
          </a:r>
          <a:r>
            <a:rPr lang="en-US" sz="1600" dirty="0">
              <a:solidFill>
                <a:schemeClr val="tx1"/>
              </a:solidFill>
            </a:rPr>
            <a:t>First Generation entrepreneurs</a:t>
          </a:r>
        </a:p>
        <a:p>
          <a:r>
            <a:rPr lang="en-US" sz="1600" dirty="0">
              <a:solidFill>
                <a:schemeClr val="tx1"/>
              </a:solidFill>
            </a:rPr>
            <a:t>- Nearly 9 million enterprises directly impacted</a:t>
          </a:r>
        </a:p>
        <a:p>
          <a:r>
            <a:rPr lang="en-US" sz="1600" dirty="0">
              <a:solidFill>
                <a:schemeClr val="tx1"/>
              </a:solidFill>
            </a:rPr>
            <a:t>- Simplest form of enterprises; employing mostly family labour</a:t>
          </a:r>
        </a:p>
        <a:p>
          <a:r>
            <a:rPr lang="en-US" sz="1600" dirty="0">
              <a:solidFill>
                <a:schemeClr val="tx1"/>
              </a:solidFill>
            </a:rPr>
            <a:t>- Serves local village or nearby market</a:t>
          </a:r>
        </a:p>
      </dgm:t>
    </dgm:pt>
    <dgm:pt modelId="{D0F3428B-4D99-44ED-803A-1A015F7FBE7B}" type="parTrans" cxnId="{7EBEEC61-9D68-4A58-A979-D6D200DAF34E}">
      <dgm:prSet/>
      <dgm:spPr/>
      <dgm:t>
        <a:bodyPr/>
        <a:lstStyle/>
        <a:p>
          <a:endParaRPr lang="en-US"/>
        </a:p>
      </dgm:t>
    </dgm:pt>
    <dgm:pt modelId="{50A5F8F4-79D1-4B61-BE6C-800D17EE939A}" type="sibTrans" cxnId="{7EBEEC61-9D68-4A58-A979-D6D200DAF34E}">
      <dgm:prSet/>
      <dgm:spPr/>
      <dgm:t>
        <a:bodyPr/>
        <a:lstStyle/>
        <a:p>
          <a:endParaRPr lang="en-US"/>
        </a:p>
      </dgm:t>
    </dgm:pt>
    <dgm:pt modelId="{F414646E-E1F4-433C-9CAF-318D7463967F}">
      <dgm:prSet phldrT="[Text]"/>
      <dgm:spPr>
        <a:solidFill>
          <a:schemeClr val="accent6">
            <a:lumMod val="60000"/>
            <a:lumOff val="40000"/>
            <a:alpha val="50000"/>
          </a:schemeClr>
        </a:solidFill>
      </dgm:spPr>
      <dgm:t>
        <a:bodyPr vert="vert"/>
        <a:lstStyle/>
        <a:p>
          <a:r>
            <a:rPr lang="en-US" b="1" dirty="0">
              <a:solidFill>
                <a:srgbClr val="C00000"/>
              </a:solidFill>
            </a:rPr>
            <a:t>Stage2</a:t>
          </a:r>
        </a:p>
      </dgm:t>
    </dgm:pt>
    <dgm:pt modelId="{BB39998A-BD6A-443C-8CEB-1080A0C6D5F1}" type="parTrans" cxnId="{83544721-E887-4BCD-995A-C4D6B635F8E6}">
      <dgm:prSet/>
      <dgm:spPr/>
      <dgm:t>
        <a:bodyPr/>
        <a:lstStyle/>
        <a:p>
          <a:endParaRPr lang="en-US"/>
        </a:p>
      </dgm:t>
    </dgm:pt>
    <dgm:pt modelId="{D3F0095C-5266-4470-9D0D-9BFCB69885F7}" type="sibTrans" cxnId="{83544721-E887-4BCD-995A-C4D6B635F8E6}">
      <dgm:prSet/>
      <dgm:spPr/>
      <dgm:t>
        <a:bodyPr/>
        <a:lstStyle/>
        <a:p>
          <a:endParaRPr lang="en-US"/>
        </a:p>
      </dgm:t>
    </dgm:pt>
    <dgm:pt modelId="{1D988018-4947-49CA-9199-DB0177B72F7C}">
      <dgm:prSet phldrT="[Text]" custT="1"/>
      <dgm:spPr/>
      <dgm:t>
        <a:bodyPr/>
        <a:lstStyle/>
        <a:p>
          <a:r>
            <a:rPr lang="en-US" sz="3200" dirty="0">
              <a:solidFill>
                <a:schemeClr val="tx1"/>
              </a:solidFill>
            </a:rPr>
            <a:t>Small &amp; Medium Enterprises</a:t>
          </a:r>
        </a:p>
        <a:p>
          <a:r>
            <a:rPr lang="en-US" sz="1800" dirty="0">
              <a:solidFill>
                <a:schemeClr val="tx1"/>
              </a:solidFill>
            </a:rPr>
            <a:t>- 1 out of 4 graduates </a:t>
          </a:r>
        </a:p>
        <a:p>
          <a:r>
            <a:rPr lang="en-US" sz="1800" dirty="0">
              <a:solidFill>
                <a:schemeClr val="tx1"/>
              </a:solidFill>
            </a:rPr>
            <a:t>- Nearly 2 million SME ecosystem</a:t>
          </a:r>
        </a:p>
        <a:p>
          <a:r>
            <a:rPr lang="en-US" sz="1800" dirty="0">
              <a:solidFill>
                <a:schemeClr val="tx1"/>
              </a:solidFill>
            </a:rPr>
            <a:t>- Complex and more institutional</a:t>
          </a:r>
        </a:p>
        <a:p>
          <a:r>
            <a:rPr lang="en-US" sz="1800" dirty="0">
              <a:solidFill>
                <a:schemeClr val="tx1"/>
              </a:solidFill>
            </a:rPr>
            <a:t>- Specialized skills and division of labour</a:t>
          </a:r>
        </a:p>
        <a:p>
          <a:r>
            <a:rPr lang="en-US" sz="1800" dirty="0">
              <a:solidFill>
                <a:schemeClr val="tx1"/>
              </a:solidFill>
            </a:rPr>
            <a:t>- </a:t>
          </a:r>
          <a:r>
            <a:rPr lang="en-US" sz="1800" b="1" dirty="0">
              <a:solidFill>
                <a:schemeClr val="tx1"/>
              </a:solidFill>
            </a:rPr>
            <a:t>New Jobs </a:t>
          </a:r>
          <a:r>
            <a:rPr lang="en-US" sz="1800" b="0" dirty="0">
              <a:solidFill>
                <a:schemeClr val="tx1"/>
              </a:solidFill>
            </a:rPr>
            <a:t>beyond family labour</a:t>
          </a:r>
        </a:p>
        <a:p>
          <a:r>
            <a:rPr lang="en-US" sz="1800" b="0" dirty="0">
              <a:solidFill>
                <a:schemeClr val="tx1"/>
              </a:solidFill>
            </a:rPr>
            <a:t>- Use of technology-processing/manufacturing</a:t>
          </a:r>
          <a:endParaRPr lang="en-US" sz="1800" dirty="0">
            <a:solidFill>
              <a:schemeClr val="tx1"/>
            </a:solidFill>
          </a:endParaRPr>
        </a:p>
        <a:p>
          <a:endParaRPr lang="en-US" sz="1800" dirty="0">
            <a:solidFill>
              <a:schemeClr val="tx1"/>
            </a:solidFill>
          </a:endParaRPr>
        </a:p>
      </dgm:t>
    </dgm:pt>
    <dgm:pt modelId="{B36219BE-8449-4C72-8993-1F21126206D8}" type="parTrans" cxnId="{B3E593A7-9C07-4F9E-8814-164612EA0E8C}">
      <dgm:prSet/>
      <dgm:spPr/>
      <dgm:t>
        <a:bodyPr/>
        <a:lstStyle/>
        <a:p>
          <a:endParaRPr lang="en-US"/>
        </a:p>
      </dgm:t>
    </dgm:pt>
    <dgm:pt modelId="{E7601FBE-79E7-4D8A-BB27-4D3F01DD9B15}" type="sibTrans" cxnId="{B3E593A7-9C07-4F9E-8814-164612EA0E8C}">
      <dgm:prSet/>
      <dgm:spPr/>
      <dgm:t>
        <a:bodyPr/>
        <a:lstStyle/>
        <a:p>
          <a:endParaRPr lang="en-US"/>
        </a:p>
      </dgm:t>
    </dgm:pt>
    <dgm:pt modelId="{854DB833-C300-4E8B-8AF5-ABFA07EC086B}" type="pres">
      <dgm:prSet presAssocID="{6D7A7B3E-24A4-4E30-BD32-B985C0DA5D28}" presName="Name0" presStyleCnt="0">
        <dgm:presLayoutVars>
          <dgm:dir/>
          <dgm:animLvl val="lvl"/>
          <dgm:resizeHandles val="exact"/>
        </dgm:presLayoutVars>
      </dgm:prSet>
      <dgm:spPr/>
    </dgm:pt>
    <dgm:pt modelId="{131AF45D-A8DE-4413-8E5C-8B77435B81CD}" type="pres">
      <dgm:prSet presAssocID="{71D55D9A-7D68-4C37-90D3-B5A1CADABCE4}" presName="compositeNode" presStyleCnt="0">
        <dgm:presLayoutVars>
          <dgm:bulletEnabled val="1"/>
        </dgm:presLayoutVars>
      </dgm:prSet>
      <dgm:spPr/>
    </dgm:pt>
    <dgm:pt modelId="{B118AB47-20EB-4557-BF82-2A0FB3D89162}" type="pres">
      <dgm:prSet presAssocID="{71D55D9A-7D68-4C37-90D3-B5A1CADABCE4}" presName="bgRect" presStyleLbl="node1" presStyleIdx="0" presStyleCnt="3" custScaleY="71006" custLinFactNeighborX="-63" custLinFactNeighborY="44242"/>
      <dgm:spPr/>
    </dgm:pt>
    <dgm:pt modelId="{D35B20AD-9624-40B9-8959-5A7D9453AA32}" type="pres">
      <dgm:prSet presAssocID="{71D55D9A-7D68-4C37-90D3-B5A1CADABCE4}" presName="parentNode" presStyleLbl="node1" presStyleIdx="0" presStyleCnt="3">
        <dgm:presLayoutVars>
          <dgm:chMax val="0"/>
          <dgm:bulletEnabled val="1"/>
        </dgm:presLayoutVars>
      </dgm:prSet>
      <dgm:spPr/>
    </dgm:pt>
    <dgm:pt modelId="{EFD95FAF-C794-4D45-9D9B-8E453079D887}" type="pres">
      <dgm:prSet presAssocID="{71D55D9A-7D68-4C37-90D3-B5A1CADABCE4}" presName="childNode" presStyleLbl="node1" presStyleIdx="0" presStyleCnt="3">
        <dgm:presLayoutVars>
          <dgm:bulletEnabled val="1"/>
        </dgm:presLayoutVars>
      </dgm:prSet>
      <dgm:spPr/>
    </dgm:pt>
    <dgm:pt modelId="{AA02E5E2-8C98-4644-8E4D-B14598034C40}" type="pres">
      <dgm:prSet presAssocID="{DF25708B-3B08-483E-A165-7D2E7AF46A6D}" presName="hSp" presStyleCnt="0"/>
      <dgm:spPr/>
    </dgm:pt>
    <dgm:pt modelId="{20EEAC3E-A603-45FF-B837-2FA5D2ED3883}" type="pres">
      <dgm:prSet presAssocID="{DF25708B-3B08-483E-A165-7D2E7AF46A6D}" presName="vProcSp" presStyleCnt="0"/>
      <dgm:spPr/>
    </dgm:pt>
    <dgm:pt modelId="{3CE41D54-BB47-4C76-80D4-A220AEC3C4FA}" type="pres">
      <dgm:prSet presAssocID="{DF25708B-3B08-483E-A165-7D2E7AF46A6D}" presName="vSp1" presStyleCnt="0"/>
      <dgm:spPr/>
    </dgm:pt>
    <dgm:pt modelId="{1E295FB2-15C8-4C62-8EE5-85F34F46AE72}" type="pres">
      <dgm:prSet presAssocID="{DF25708B-3B08-483E-A165-7D2E7AF46A6D}" presName="simulatedConn" presStyleLbl="solidFgAcc1" presStyleIdx="0" presStyleCnt="2" custLinFactY="-62973" custLinFactNeighborX="-9338" custLinFactNeighborY="-100000"/>
      <dgm:spPr/>
    </dgm:pt>
    <dgm:pt modelId="{6680F633-69C3-46A4-BBAB-CCFB4C3A8481}" type="pres">
      <dgm:prSet presAssocID="{DF25708B-3B08-483E-A165-7D2E7AF46A6D}" presName="vSp2" presStyleCnt="0"/>
      <dgm:spPr/>
    </dgm:pt>
    <dgm:pt modelId="{6E6D5C92-BCBD-4D3F-9A93-903003CA2C18}" type="pres">
      <dgm:prSet presAssocID="{DF25708B-3B08-483E-A165-7D2E7AF46A6D}" presName="sibTrans" presStyleCnt="0"/>
      <dgm:spPr/>
    </dgm:pt>
    <dgm:pt modelId="{586FA4D5-4647-4184-A0D2-071CC7326F38}" type="pres">
      <dgm:prSet presAssocID="{EEE14425-5DF9-404E-801B-3542031AB1C9}" presName="compositeNode" presStyleCnt="0">
        <dgm:presLayoutVars>
          <dgm:bulletEnabled val="1"/>
        </dgm:presLayoutVars>
      </dgm:prSet>
      <dgm:spPr/>
    </dgm:pt>
    <dgm:pt modelId="{C245A618-F4C7-46F6-97B3-A056E110A8E2}" type="pres">
      <dgm:prSet presAssocID="{EEE14425-5DF9-404E-801B-3542031AB1C9}" presName="bgRect" presStyleLbl="node1" presStyleIdx="1" presStyleCnt="3" custScaleY="68214" custLinFactNeighborX="-450" custLinFactNeighborY="33786"/>
      <dgm:spPr/>
    </dgm:pt>
    <dgm:pt modelId="{3C867931-283D-463B-A5BB-CF54FEF7DD09}" type="pres">
      <dgm:prSet presAssocID="{EEE14425-5DF9-404E-801B-3542031AB1C9}" presName="parentNode" presStyleLbl="node1" presStyleIdx="1" presStyleCnt="3">
        <dgm:presLayoutVars>
          <dgm:chMax val="0"/>
          <dgm:bulletEnabled val="1"/>
        </dgm:presLayoutVars>
      </dgm:prSet>
      <dgm:spPr/>
    </dgm:pt>
    <dgm:pt modelId="{B784AE4C-C0DE-455F-B48C-50553E12FCC0}" type="pres">
      <dgm:prSet presAssocID="{EEE14425-5DF9-404E-801B-3542031AB1C9}" presName="childNode" presStyleLbl="node1" presStyleIdx="1" presStyleCnt="3">
        <dgm:presLayoutVars>
          <dgm:bulletEnabled val="1"/>
        </dgm:presLayoutVars>
      </dgm:prSet>
      <dgm:spPr/>
    </dgm:pt>
    <dgm:pt modelId="{0646E235-3DB2-44FF-97EF-37FE6EF6E783}" type="pres">
      <dgm:prSet presAssocID="{5CA71E1C-0654-469F-B2EF-D834A1904D4F}" presName="hSp" presStyleCnt="0"/>
      <dgm:spPr/>
    </dgm:pt>
    <dgm:pt modelId="{652E3234-9C01-4DE7-9BB6-0CCD82D03096}" type="pres">
      <dgm:prSet presAssocID="{5CA71E1C-0654-469F-B2EF-D834A1904D4F}" presName="vProcSp" presStyleCnt="0"/>
      <dgm:spPr/>
    </dgm:pt>
    <dgm:pt modelId="{905EC422-ADC0-459B-B1B9-455A066DE43F}" type="pres">
      <dgm:prSet presAssocID="{5CA71E1C-0654-469F-B2EF-D834A1904D4F}" presName="vSp1" presStyleCnt="0"/>
      <dgm:spPr/>
    </dgm:pt>
    <dgm:pt modelId="{51160BE1-DE24-4C8A-850E-B1709B41393D}" type="pres">
      <dgm:prSet presAssocID="{5CA71E1C-0654-469F-B2EF-D834A1904D4F}" presName="simulatedConn" presStyleLbl="solidFgAcc1" presStyleIdx="1" presStyleCnt="2" custLinFactY="-110071" custLinFactNeighborX="-24280" custLinFactNeighborY="-200000"/>
      <dgm:spPr/>
    </dgm:pt>
    <dgm:pt modelId="{D1659F45-F43D-406E-82DB-AD655C3C3327}" type="pres">
      <dgm:prSet presAssocID="{5CA71E1C-0654-469F-B2EF-D834A1904D4F}" presName="vSp2" presStyleCnt="0"/>
      <dgm:spPr/>
    </dgm:pt>
    <dgm:pt modelId="{0DBC81A6-AB54-4CB2-8BCD-1B7B8F0963C2}" type="pres">
      <dgm:prSet presAssocID="{5CA71E1C-0654-469F-B2EF-D834A1904D4F}" presName="sibTrans" presStyleCnt="0"/>
      <dgm:spPr/>
    </dgm:pt>
    <dgm:pt modelId="{23DB79E9-136E-425D-A8C4-B6463C19B62C}" type="pres">
      <dgm:prSet presAssocID="{F414646E-E1F4-433C-9CAF-318D7463967F}" presName="compositeNode" presStyleCnt="0">
        <dgm:presLayoutVars>
          <dgm:bulletEnabled val="1"/>
        </dgm:presLayoutVars>
      </dgm:prSet>
      <dgm:spPr/>
    </dgm:pt>
    <dgm:pt modelId="{C64189B4-C5CB-47A3-884A-F38E8F1CEAA9}" type="pres">
      <dgm:prSet presAssocID="{F414646E-E1F4-433C-9CAF-318D7463967F}" presName="bgRect" presStyleLbl="node1" presStyleIdx="2" presStyleCnt="3" custScaleY="98710" custLinFactNeighborX="-2134" custLinFactNeighborY="3897"/>
      <dgm:spPr/>
    </dgm:pt>
    <dgm:pt modelId="{2E56027A-DD73-4EDE-B10F-2D220E3C4DF7}" type="pres">
      <dgm:prSet presAssocID="{F414646E-E1F4-433C-9CAF-318D7463967F}" presName="parentNode" presStyleLbl="node1" presStyleIdx="2" presStyleCnt="3">
        <dgm:presLayoutVars>
          <dgm:chMax val="0"/>
          <dgm:bulletEnabled val="1"/>
        </dgm:presLayoutVars>
      </dgm:prSet>
      <dgm:spPr/>
    </dgm:pt>
    <dgm:pt modelId="{667B6D64-DAC4-4449-8A98-FC7B633C3D25}" type="pres">
      <dgm:prSet presAssocID="{F414646E-E1F4-433C-9CAF-318D7463967F}" presName="childNode" presStyleLbl="node1" presStyleIdx="2" presStyleCnt="3">
        <dgm:presLayoutVars>
          <dgm:bulletEnabled val="1"/>
        </dgm:presLayoutVars>
      </dgm:prSet>
      <dgm:spPr/>
    </dgm:pt>
  </dgm:ptLst>
  <dgm:cxnLst>
    <dgm:cxn modelId="{105D2409-C4D8-4874-BE4D-53907B1BB422}" srcId="{71D55D9A-7D68-4C37-90D3-B5A1CADABCE4}" destId="{3FB7D00E-AB6C-4B00-AEC1-2B084EC8B74C}" srcOrd="0" destOrd="0" parTransId="{6713E5C6-E0AD-42A7-B6BB-5A225A308D03}" sibTransId="{865F16F9-8365-49EE-8CF8-9E1B57EFA23E}"/>
    <dgm:cxn modelId="{8ADF4F19-CABB-4EDD-B844-A179E43C4DD8}" type="presOf" srcId="{1D988018-4947-49CA-9199-DB0177B72F7C}" destId="{667B6D64-DAC4-4449-8A98-FC7B633C3D25}" srcOrd="0" destOrd="0" presId="urn:microsoft.com/office/officeart/2005/8/layout/hProcess7"/>
    <dgm:cxn modelId="{81AEBD1C-E6EB-4D56-91C5-9E5B2A2231FB}" type="presOf" srcId="{EEE14425-5DF9-404E-801B-3542031AB1C9}" destId="{C245A618-F4C7-46F6-97B3-A056E110A8E2}" srcOrd="0" destOrd="0" presId="urn:microsoft.com/office/officeart/2005/8/layout/hProcess7"/>
    <dgm:cxn modelId="{83544721-E887-4BCD-995A-C4D6B635F8E6}" srcId="{6D7A7B3E-24A4-4E30-BD32-B985C0DA5D28}" destId="{F414646E-E1F4-433C-9CAF-318D7463967F}" srcOrd="2" destOrd="0" parTransId="{BB39998A-BD6A-443C-8CEB-1080A0C6D5F1}" sibTransId="{D3F0095C-5266-4470-9D0D-9BFCB69885F7}"/>
    <dgm:cxn modelId="{50A81725-42AE-4276-A68D-308D91CA7095}" type="presOf" srcId="{71D55D9A-7D68-4C37-90D3-B5A1CADABCE4}" destId="{B118AB47-20EB-4557-BF82-2A0FB3D89162}" srcOrd="0" destOrd="0" presId="urn:microsoft.com/office/officeart/2005/8/layout/hProcess7"/>
    <dgm:cxn modelId="{BBB8C828-09F7-4AA3-A19E-09096B758FBF}" srcId="{6D7A7B3E-24A4-4E30-BD32-B985C0DA5D28}" destId="{EEE14425-5DF9-404E-801B-3542031AB1C9}" srcOrd="1" destOrd="0" parTransId="{1E4186E5-69D9-40BD-B5C2-63289B71BFE1}" sibTransId="{5CA71E1C-0654-469F-B2EF-D834A1904D4F}"/>
    <dgm:cxn modelId="{42D6BD33-E498-4EB0-BB38-CE09383D2AFD}" type="presOf" srcId="{6D7A7B3E-24A4-4E30-BD32-B985C0DA5D28}" destId="{854DB833-C300-4E8B-8AF5-ABFA07EC086B}" srcOrd="0" destOrd="0" presId="urn:microsoft.com/office/officeart/2005/8/layout/hProcess7"/>
    <dgm:cxn modelId="{5230EC3A-45F7-4B47-BE68-7C6748042DE8}" type="presOf" srcId="{3FB7D00E-AB6C-4B00-AEC1-2B084EC8B74C}" destId="{EFD95FAF-C794-4D45-9D9B-8E453079D887}" srcOrd="0" destOrd="0" presId="urn:microsoft.com/office/officeart/2005/8/layout/hProcess7"/>
    <dgm:cxn modelId="{B0B4243E-F4BE-4571-8B2B-C82F427FF292}" type="presOf" srcId="{FBA42782-E6DF-46BF-8B00-B427AE0B7B15}" destId="{B784AE4C-C0DE-455F-B48C-50553E12FCC0}" srcOrd="0" destOrd="0" presId="urn:microsoft.com/office/officeart/2005/8/layout/hProcess7"/>
    <dgm:cxn modelId="{7EBEEC61-9D68-4A58-A979-D6D200DAF34E}" srcId="{EEE14425-5DF9-404E-801B-3542031AB1C9}" destId="{FBA42782-E6DF-46BF-8B00-B427AE0B7B15}" srcOrd="0" destOrd="0" parTransId="{D0F3428B-4D99-44ED-803A-1A015F7FBE7B}" sibTransId="{50A5F8F4-79D1-4B61-BE6C-800D17EE939A}"/>
    <dgm:cxn modelId="{409CCC6C-5CB8-4260-B7D8-65840D8E9304}" type="presOf" srcId="{F414646E-E1F4-433C-9CAF-318D7463967F}" destId="{2E56027A-DD73-4EDE-B10F-2D220E3C4DF7}" srcOrd="1" destOrd="0" presId="urn:microsoft.com/office/officeart/2005/8/layout/hProcess7"/>
    <dgm:cxn modelId="{F7B5D053-9478-425E-9623-344CD6D1E804}" type="presOf" srcId="{EEE14425-5DF9-404E-801B-3542031AB1C9}" destId="{3C867931-283D-463B-A5BB-CF54FEF7DD09}" srcOrd="1" destOrd="0" presId="urn:microsoft.com/office/officeart/2005/8/layout/hProcess7"/>
    <dgm:cxn modelId="{2E470096-096A-4C8C-8B32-2EF055400957}" srcId="{6D7A7B3E-24A4-4E30-BD32-B985C0DA5D28}" destId="{71D55D9A-7D68-4C37-90D3-B5A1CADABCE4}" srcOrd="0" destOrd="0" parTransId="{883E9E3E-ACA1-4FA0-989D-17D505501AE8}" sibTransId="{DF25708B-3B08-483E-A165-7D2E7AF46A6D}"/>
    <dgm:cxn modelId="{9F06CF99-C665-4894-B493-28F34C98A540}" type="presOf" srcId="{71D55D9A-7D68-4C37-90D3-B5A1CADABCE4}" destId="{D35B20AD-9624-40B9-8959-5A7D9453AA32}" srcOrd="1" destOrd="0" presId="urn:microsoft.com/office/officeart/2005/8/layout/hProcess7"/>
    <dgm:cxn modelId="{2D884FA4-0440-4EDA-9687-76FC57839018}" type="presOf" srcId="{F414646E-E1F4-433C-9CAF-318D7463967F}" destId="{C64189B4-C5CB-47A3-884A-F38E8F1CEAA9}" srcOrd="0" destOrd="0" presId="urn:microsoft.com/office/officeart/2005/8/layout/hProcess7"/>
    <dgm:cxn modelId="{B3E593A7-9C07-4F9E-8814-164612EA0E8C}" srcId="{F414646E-E1F4-433C-9CAF-318D7463967F}" destId="{1D988018-4947-49CA-9199-DB0177B72F7C}" srcOrd="0" destOrd="0" parTransId="{B36219BE-8449-4C72-8993-1F21126206D8}" sibTransId="{E7601FBE-79E7-4D8A-BB27-4D3F01DD9B15}"/>
    <dgm:cxn modelId="{89DCF517-EEDE-4274-B899-7590CF291AF1}" type="presParOf" srcId="{854DB833-C300-4E8B-8AF5-ABFA07EC086B}" destId="{131AF45D-A8DE-4413-8E5C-8B77435B81CD}" srcOrd="0" destOrd="0" presId="urn:microsoft.com/office/officeart/2005/8/layout/hProcess7"/>
    <dgm:cxn modelId="{46C52AC4-2C2A-4239-B9EF-04E5C6A6EB57}" type="presParOf" srcId="{131AF45D-A8DE-4413-8E5C-8B77435B81CD}" destId="{B118AB47-20EB-4557-BF82-2A0FB3D89162}" srcOrd="0" destOrd="0" presId="urn:microsoft.com/office/officeart/2005/8/layout/hProcess7"/>
    <dgm:cxn modelId="{C6431940-9C11-4440-8EDC-53A2F1FDF05F}" type="presParOf" srcId="{131AF45D-A8DE-4413-8E5C-8B77435B81CD}" destId="{D35B20AD-9624-40B9-8959-5A7D9453AA32}" srcOrd="1" destOrd="0" presId="urn:microsoft.com/office/officeart/2005/8/layout/hProcess7"/>
    <dgm:cxn modelId="{A01378B0-CD27-4701-A37E-6FF5D9DBA860}" type="presParOf" srcId="{131AF45D-A8DE-4413-8E5C-8B77435B81CD}" destId="{EFD95FAF-C794-4D45-9D9B-8E453079D887}" srcOrd="2" destOrd="0" presId="urn:microsoft.com/office/officeart/2005/8/layout/hProcess7"/>
    <dgm:cxn modelId="{89BBDEC0-A344-481B-A749-1364D46222F4}" type="presParOf" srcId="{854DB833-C300-4E8B-8AF5-ABFA07EC086B}" destId="{AA02E5E2-8C98-4644-8E4D-B14598034C40}" srcOrd="1" destOrd="0" presId="urn:microsoft.com/office/officeart/2005/8/layout/hProcess7"/>
    <dgm:cxn modelId="{DB206BB4-0DA8-4390-AA31-63A17CC77A74}" type="presParOf" srcId="{854DB833-C300-4E8B-8AF5-ABFA07EC086B}" destId="{20EEAC3E-A603-45FF-B837-2FA5D2ED3883}" srcOrd="2" destOrd="0" presId="urn:microsoft.com/office/officeart/2005/8/layout/hProcess7"/>
    <dgm:cxn modelId="{A66A8E7D-AAE9-4174-92C7-650C21583EFF}" type="presParOf" srcId="{20EEAC3E-A603-45FF-B837-2FA5D2ED3883}" destId="{3CE41D54-BB47-4C76-80D4-A220AEC3C4FA}" srcOrd="0" destOrd="0" presId="urn:microsoft.com/office/officeart/2005/8/layout/hProcess7"/>
    <dgm:cxn modelId="{2925399B-8870-485E-A82D-304B3FF46728}" type="presParOf" srcId="{20EEAC3E-A603-45FF-B837-2FA5D2ED3883}" destId="{1E295FB2-15C8-4C62-8EE5-85F34F46AE72}" srcOrd="1" destOrd="0" presId="urn:microsoft.com/office/officeart/2005/8/layout/hProcess7"/>
    <dgm:cxn modelId="{ADF2172A-1569-433B-AE0E-503EEF933EC2}" type="presParOf" srcId="{20EEAC3E-A603-45FF-B837-2FA5D2ED3883}" destId="{6680F633-69C3-46A4-BBAB-CCFB4C3A8481}" srcOrd="2" destOrd="0" presId="urn:microsoft.com/office/officeart/2005/8/layout/hProcess7"/>
    <dgm:cxn modelId="{1F218596-D99D-4593-BCD1-19A522C0F060}" type="presParOf" srcId="{854DB833-C300-4E8B-8AF5-ABFA07EC086B}" destId="{6E6D5C92-BCBD-4D3F-9A93-903003CA2C18}" srcOrd="3" destOrd="0" presId="urn:microsoft.com/office/officeart/2005/8/layout/hProcess7"/>
    <dgm:cxn modelId="{25E3F828-E933-4B55-9C72-93580943969A}" type="presParOf" srcId="{854DB833-C300-4E8B-8AF5-ABFA07EC086B}" destId="{586FA4D5-4647-4184-A0D2-071CC7326F38}" srcOrd="4" destOrd="0" presId="urn:microsoft.com/office/officeart/2005/8/layout/hProcess7"/>
    <dgm:cxn modelId="{9286B6A4-1815-43F9-BECE-B2C5871993BC}" type="presParOf" srcId="{586FA4D5-4647-4184-A0D2-071CC7326F38}" destId="{C245A618-F4C7-46F6-97B3-A056E110A8E2}" srcOrd="0" destOrd="0" presId="urn:microsoft.com/office/officeart/2005/8/layout/hProcess7"/>
    <dgm:cxn modelId="{FA459989-9D5C-4B0A-A57A-C62BBB59AA6B}" type="presParOf" srcId="{586FA4D5-4647-4184-A0D2-071CC7326F38}" destId="{3C867931-283D-463B-A5BB-CF54FEF7DD09}" srcOrd="1" destOrd="0" presId="urn:microsoft.com/office/officeart/2005/8/layout/hProcess7"/>
    <dgm:cxn modelId="{C01E3B6B-7E50-41EF-9DDA-42E0A96F8872}" type="presParOf" srcId="{586FA4D5-4647-4184-A0D2-071CC7326F38}" destId="{B784AE4C-C0DE-455F-B48C-50553E12FCC0}" srcOrd="2" destOrd="0" presId="urn:microsoft.com/office/officeart/2005/8/layout/hProcess7"/>
    <dgm:cxn modelId="{BCD783B3-570C-4110-8C16-2C1DD51307F9}" type="presParOf" srcId="{854DB833-C300-4E8B-8AF5-ABFA07EC086B}" destId="{0646E235-3DB2-44FF-97EF-37FE6EF6E783}" srcOrd="5" destOrd="0" presId="urn:microsoft.com/office/officeart/2005/8/layout/hProcess7"/>
    <dgm:cxn modelId="{B97C89DD-1ED1-466B-83E0-7B65551A9465}" type="presParOf" srcId="{854DB833-C300-4E8B-8AF5-ABFA07EC086B}" destId="{652E3234-9C01-4DE7-9BB6-0CCD82D03096}" srcOrd="6" destOrd="0" presId="urn:microsoft.com/office/officeart/2005/8/layout/hProcess7"/>
    <dgm:cxn modelId="{99BEECE1-82DA-4C60-9A22-41DAEBB25622}" type="presParOf" srcId="{652E3234-9C01-4DE7-9BB6-0CCD82D03096}" destId="{905EC422-ADC0-459B-B1B9-455A066DE43F}" srcOrd="0" destOrd="0" presId="urn:microsoft.com/office/officeart/2005/8/layout/hProcess7"/>
    <dgm:cxn modelId="{C7167B34-3D34-492A-A1CE-D17FEBFFFD1C}" type="presParOf" srcId="{652E3234-9C01-4DE7-9BB6-0CCD82D03096}" destId="{51160BE1-DE24-4C8A-850E-B1709B41393D}" srcOrd="1" destOrd="0" presId="urn:microsoft.com/office/officeart/2005/8/layout/hProcess7"/>
    <dgm:cxn modelId="{E71E60E9-6777-46C6-A6A7-9C73902D2912}" type="presParOf" srcId="{652E3234-9C01-4DE7-9BB6-0CCD82D03096}" destId="{D1659F45-F43D-406E-82DB-AD655C3C3327}" srcOrd="2" destOrd="0" presId="urn:microsoft.com/office/officeart/2005/8/layout/hProcess7"/>
    <dgm:cxn modelId="{08A6A5B5-62B2-415A-B2BB-E04881BBEE17}" type="presParOf" srcId="{854DB833-C300-4E8B-8AF5-ABFA07EC086B}" destId="{0DBC81A6-AB54-4CB2-8BCD-1B7B8F0963C2}" srcOrd="7" destOrd="0" presId="urn:microsoft.com/office/officeart/2005/8/layout/hProcess7"/>
    <dgm:cxn modelId="{C8494396-E595-43E0-93A7-BBB2254032FB}" type="presParOf" srcId="{854DB833-C300-4E8B-8AF5-ABFA07EC086B}" destId="{23DB79E9-136E-425D-A8C4-B6463C19B62C}" srcOrd="8" destOrd="0" presId="urn:microsoft.com/office/officeart/2005/8/layout/hProcess7"/>
    <dgm:cxn modelId="{8B898E65-6441-47F9-95A7-F929DC466544}" type="presParOf" srcId="{23DB79E9-136E-425D-A8C4-B6463C19B62C}" destId="{C64189B4-C5CB-47A3-884A-F38E8F1CEAA9}" srcOrd="0" destOrd="0" presId="urn:microsoft.com/office/officeart/2005/8/layout/hProcess7"/>
    <dgm:cxn modelId="{EB26961A-5B70-425F-AF87-378BF0736902}" type="presParOf" srcId="{23DB79E9-136E-425D-A8C4-B6463C19B62C}" destId="{2E56027A-DD73-4EDE-B10F-2D220E3C4DF7}" srcOrd="1" destOrd="0" presId="urn:microsoft.com/office/officeart/2005/8/layout/hProcess7"/>
    <dgm:cxn modelId="{BAEA03AD-5864-4E91-8F38-C89B96D632BE}" type="presParOf" srcId="{23DB79E9-136E-425D-A8C4-B6463C19B62C}" destId="{667B6D64-DAC4-4449-8A98-FC7B633C3D25}" srcOrd="2" destOrd="0" presId="urn:microsoft.com/office/officeart/2005/8/layout/hProcess7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42DD889-85A4-444D-81C8-1AB568D8C45B}" type="doc">
      <dgm:prSet loTypeId="urn:microsoft.com/office/officeart/2005/8/layout/vList5" loCatId="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45052397-4E09-1042-9036-99D661525681}">
      <dgm:prSet phldrT="[Text]"/>
      <dgm:spPr/>
      <dgm:t>
        <a:bodyPr/>
        <a:lstStyle/>
        <a:p>
          <a:r>
            <a:rPr lang="en-US" dirty="0"/>
            <a:t>1.8 million women entrepreneurs engaged in NTFP, food, manufacturing and service sectors </a:t>
          </a:r>
        </a:p>
      </dgm:t>
    </dgm:pt>
    <dgm:pt modelId="{99411D77-45E6-0644-8971-CB719DB0D7C9}" type="parTrans" cxnId="{FA89AEA5-15B4-8C4A-9227-7EA531B717CB}">
      <dgm:prSet/>
      <dgm:spPr/>
      <dgm:t>
        <a:bodyPr/>
        <a:lstStyle/>
        <a:p>
          <a:endParaRPr lang="en-US"/>
        </a:p>
      </dgm:t>
    </dgm:pt>
    <dgm:pt modelId="{8127D0ED-9D78-DF45-B246-51C606A59642}" type="sibTrans" cxnId="{FA89AEA5-15B4-8C4A-9227-7EA531B717CB}">
      <dgm:prSet/>
      <dgm:spPr/>
      <dgm:t>
        <a:bodyPr/>
        <a:lstStyle/>
        <a:p>
          <a:endParaRPr lang="en-US"/>
        </a:p>
      </dgm:t>
    </dgm:pt>
    <dgm:pt modelId="{0566E7F7-426A-EB48-8BBA-D22BBCF33D50}">
      <dgm:prSet phldrT="[Text]" custT="1"/>
      <dgm:spPr/>
      <dgm:t>
        <a:bodyPr/>
        <a:lstStyle/>
        <a:p>
          <a:r>
            <a:rPr lang="en-US" sz="1600" dirty="0"/>
            <a:t>Café Kudumbshree in Kerala, Rural Retail Mart chain in AP, Bee Keeping Cluster and Cluster of Art and Craft enterprises in Bihar, Lac enterprises in Jharkhand; with an overall estimated turnover of Rs. 85 crores. </a:t>
          </a:r>
        </a:p>
      </dgm:t>
    </dgm:pt>
    <dgm:pt modelId="{827FFC59-4392-8047-A7D8-2BF21FD31065}" type="parTrans" cxnId="{875C590C-E893-ED46-9166-ADED2F558FDD}">
      <dgm:prSet/>
      <dgm:spPr/>
      <dgm:t>
        <a:bodyPr/>
        <a:lstStyle/>
        <a:p>
          <a:endParaRPr lang="en-US"/>
        </a:p>
      </dgm:t>
    </dgm:pt>
    <dgm:pt modelId="{46250488-8970-FB45-B7C3-CB28D1C8B735}" type="sibTrans" cxnId="{875C590C-E893-ED46-9166-ADED2F558FDD}">
      <dgm:prSet/>
      <dgm:spPr/>
      <dgm:t>
        <a:bodyPr/>
        <a:lstStyle/>
        <a:p>
          <a:endParaRPr lang="en-US"/>
        </a:p>
      </dgm:t>
    </dgm:pt>
    <dgm:pt modelId="{857448DC-631F-F94A-97EC-179AD6D94B2F}">
      <dgm:prSet phldrT="[Text]"/>
      <dgm:spPr/>
      <dgm:t>
        <a:bodyPr/>
        <a:lstStyle/>
        <a:p>
          <a:r>
            <a:rPr lang="en-US" dirty="0"/>
            <a:t>Partnerships</a:t>
          </a:r>
        </a:p>
      </dgm:t>
    </dgm:pt>
    <dgm:pt modelId="{AC4DBE47-A42D-9C44-A3BE-FC3F6C1426F1}" type="parTrans" cxnId="{D4E2E424-D96C-6942-A7A9-9EC791A39C7E}">
      <dgm:prSet/>
      <dgm:spPr/>
      <dgm:t>
        <a:bodyPr/>
        <a:lstStyle/>
        <a:p>
          <a:endParaRPr lang="en-US"/>
        </a:p>
      </dgm:t>
    </dgm:pt>
    <dgm:pt modelId="{03E16C07-F075-A44F-AE31-1498F790B1E3}" type="sibTrans" cxnId="{D4E2E424-D96C-6942-A7A9-9EC791A39C7E}">
      <dgm:prSet/>
      <dgm:spPr/>
      <dgm:t>
        <a:bodyPr/>
        <a:lstStyle/>
        <a:p>
          <a:endParaRPr lang="en-US"/>
        </a:p>
      </dgm:t>
    </dgm:pt>
    <dgm:pt modelId="{7E49631A-CE48-6D45-990C-A9E638A501FF}">
      <dgm:prSet phldrT="[Text]" custT="1"/>
      <dgm:spPr/>
      <dgm:t>
        <a:bodyPr/>
        <a:lstStyle/>
        <a:p>
          <a:r>
            <a:rPr lang="en-US" sz="1600" dirty="0"/>
            <a:t>Start up Village Enterprise Fund (SVEP) - MoRD</a:t>
          </a:r>
        </a:p>
      </dgm:t>
    </dgm:pt>
    <dgm:pt modelId="{D980862C-7E32-3A45-933B-0F3992F96C22}" type="parTrans" cxnId="{DBB48FC0-8C24-524E-9B4C-6D15C314A7CC}">
      <dgm:prSet/>
      <dgm:spPr/>
      <dgm:t>
        <a:bodyPr/>
        <a:lstStyle/>
        <a:p>
          <a:endParaRPr lang="en-US"/>
        </a:p>
      </dgm:t>
    </dgm:pt>
    <dgm:pt modelId="{E42CD029-6C60-3B4F-98EA-2A73BFD69152}" type="sibTrans" cxnId="{DBB48FC0-8C24-524E-9B4C-6D15C314A7CC}">
      <dgm:prSet/>
      <dgm:spPr/>
      <dgm:t>
        <a:bodyPr/>
        <a:lstStyle/>
        <a:p>
          <a:endParaRPr lang="en-US"/>
        </a:p>
      </dgm:t>
    </dgm:pt>
    <dgm:pt modelId="{38186056-6C05-4347-A3A7-97D2F40F2F67}">
      <dgm:prSet phldrT="[Text]"/>
      <dgm:spPr/>
      <dgm:t>
        <a:bodyPr/>
        <a:lstStyle/>
        <a:p>
          <a:r>
            <a:rPr lang="en-US" dirty="0"/>
            <a:t>Skills Training and Linkages to Self-Employment &amp; Entrepreneurship</a:t>
          </a:r>
        </a:p>
      </dgm:t>
    </dgm:pt>
    <dgm:pt modelId="{64BA43E9-1E49-A845-AB9F-A4C97D0C30E8}" type="parTrans" cxnId="{6D6E6336-3CD3-4441-B5F6-600F48CA2DBF}">
      <dgm:prSet/>
      <dgm:spPr/>
      <dgm:t>
        <a:bodyPr/>
        <a:lstStyle/>
        <a:p>
          <a:endParaRPr lang="en-US"/>
        </a:p>
      </dgm:t>
    </dgm:pt>
    <dgm:pt modelId="{0A0F75C3-C599-054A-B3F2-50C187FAF312}" type="sibTrans" cxnId="{6D6E6336-3CD3-4441-B5F6-600F48CA2DBF}">
      <dgm:prSet/>
      <dgm:spPr/>
      <dgm:t>
        <a:bodyPr/>
        <a:lstStyle/>
        <a:p>
          <a:endParaRPr lang="en-US"/>
        </a:p>
      </dgm:t>
    </dgm:pt>
    <dgm:pt modelId="{16C4F5B9-B08E-6241-A9C4-FA4CACDBD400}">
      <dgm:prSet phldrT="[Text]" custT="1"/>
      <dgm:spPr/>
      <dgm:t>
        <a:bodyPr/>
        <a:lstStyle/>
        <a:p>
          <a:r>
            <a:rPr lang="en-US" sz="1600" dirty="0"/>
            <a:t>Strengthening implementation of Rural Self Employment Training Institutes (RSETIs) </a:t>
          </a:r>
        </a:p>
      </dgm:t>
    </dgm:pt>
    <dgm:pt modelId="{3EB6C013-9D4F-B645-80CD-EE40C075F37A}" type="parTrans" cxnId="{528C210E-673A-334F-933C-D6895BCFB1FB}">
      <dgm:prSet/>
      <dgm:spPr/>
      <dgm:t>
        <a:bodyPr/>
        <a:lstStyle/>
        <a:p>
          <a:endParaRPr lang="en-US"/>
        </a:p>
      </dgm:t>
    </dgm:pt>
    <dgm:pt modelId="{7CC3D874-B43C-0149-81BF-A2BAEA693977}" type="sibTrans" cxnId="{528C210E-673A-334F-933C-D6895BCFB1FB}">
      <dgm:prSet/>
      <dgm:spPr/>
      <dgm:t>
        <a:bodyPr/>
        <a:lstStyle/>
        <a:p>
          <a:endParaRPr lang="en-US"/>
        </a:p>
      </dgm:t>
    </dgm:pt>
    <dgm:pt modelId="{8E749460-000D-3C4A-B715-6BBE7492D743}">
      <dgm:prSet custT="1"/>
      <dgm:spPr/>
      <dgm:t>
        <a:bodyPr/>
        <a:lstStyle/>
        <a:p>
          <a:r>
            <a:rPr lang="en-US" sz="1600"/>
            <a:t>Private Sector:  ITC; Dabur </a:t>
          </a:r>
          <a:endParaRPr lang="en-US" sz="1600" dirty="0"/>
        </a:p>
      </dgm:t>
    </dgm:pt>
    <dgm:pt modelId="{D9D0ABFA-E10D-CF40-AC74-2E9051272568}" type="parTrans" cxnId="{D049AEBA-05E9-1C4F-B121-14AF98A86FF3}">
      <dgm:prSet/>
      <dgm:spPr/>
      <dgm:t>
        <a:bodyPr/>
        <a:lstStyle/>
        <a:p>
          <a:endParaRPr lang="en-US"/>
        </a:p>
      </dgm:t>
    </dgm:pt>
    <dgm:pt modelId="{AE6F9E85-5101-054F-9F84-D4ACB2E45D25}" type="sibTrans" cxnId="{D049AEBA-05E9-1C4F-B121-14AF98A86FF3}">
      <dgm:prSet/>
      <dgm:spPr/>
      <dgm:t>
        <a:bodyPr/>
        <a:lstStyle/>
        <a:p>
          <a:endParaRPr lang="en-US"/>
        </a:p>
      </dgm:t>
    </dgm:pt>
    <dgm:pt modelId="{0C9D3D2A-7F2B-6F4E-A149-265D26A80E05}">
      <dgm:prSet custT="1"/>
      <dgm:spPr/>
      <dgm:t>
        <a:bodyPr/>
        <a:lstStyle/>
        <a:p>
          <a:r>
            <a:rPr lang="en-US" sz="1600" dirty="0"/>
            <a:t>Technical Agency: Enterprise Development Institute, ORMAS, Jaipur Rugs, AHF; </a:t>
          </a:r>
        </a:p>
      </dgm:t>
    </dgm:pt>
    <dgm:pt modelId="{48AF5989-E838-5E4D-B3C3-2225E29D1B94}" type="parTrans" cxnId="{F38ECFA4-69E6-EE49-A425-42A9909AF14C}">
      <dgm:prSet/>
      <dgm:spPr/>
      <dgm:t>
        <a:bodyPr/>
        <a:lstStyle/>
        <a:p>
          <a:endParaRPr lang="en-US"/>
        </a:p>
      </dgm:t>
    </dgm:pt>
    <dgm:pt modelId="{13742F11-791D-4649-A28B-162B8985F49F}" type="sibTrans" cxnId="{F38ECFA4-69E6-EE49-A425-42A9909AF14C}">
      <dgm:prSet/>
      <dgm:spPr/>
      <dgm:t>
        <a:bodyPr/>
        <a:lstStyle/>
        <a:p>
          <a:endParaRPr lang="en-US"/>
        </a:p>
      </dgm:t>
    </dgm:pt>
    <dgm:pt modelId="{1D87B70C-8AEC-1C42-BF21-F0C380A5D8FD}">
      <dgm:prSet custT="1"/>
      <dgm:spPr/>
      <dgm:t>
        <a:bodyPr/>
        <a:lstStyle/>
        <a:p>
          <a:r>
            <a:rPr lang="en-US" sz="1600" dirty="0"/>
            <a:t>Public Sector: IRCTC NGOs: </a:t>
          </a:r>
          <a:r>
            <a:rPr lang="en-US" sz="1600" dirty="0" err="1"/>
            <a:t>Udyogini</a:t>
          </a:r>
          <a:endParaRPr lang="en-US" sz="1600" dirty="0"/>
        </a:p>
      </dgm:t>
    </dgm:pt>
    <dgm:pt modelId="{CCDFEBE3-D87B-4B41-8179-B29CF450F8F4}" type="parTrans" cxnId="{7497F36F-2C07-064B-B7D2-9F1EC3C6E3E1}">
      <dgm:prSet/>
      <dgm:spPr/>
      <dgm:t>
        <a:bodyPr/>
        <a:lstStyle/>
        <a:p>
          <a:endParaRPr lang="en-US"/>
        </a:p>
      </dgm:t>
    </dgm:pt>
    <dgm:pt modelId="{B2EAF1E7-ECC4-D544-8FD3-3B0BFF97368B}" type="sibTrans" cxnId="{7497F36F-2C07-064B-B7D2-9F1EC3C6E3E1}">
      <dgm:prSet/>
      <dgm:spPr/>
      <dgm:t>
        <a:bodyPr/>
        <a:lstStyle/>
        <a:p>
          <a:endParaRPr lang="en-US"/>
        </a:p>
      </dgm:t>
    </dgm:pt>
    <dgm:pt modelId="{87CAA5E9-E034-664A-958A-E0F5755B3664}" type="pres">
      <dgm:prSet presAssocID="{042DD889-85A4-444D-81C8-1AB568D8C45B}" presName="Name0" presStyleCnt="0">
        <dgm:presLayoutVars>
          <dgm:dir/>
          <dgm:animLvl val="lvl"/>
          <dgm:resizeHandles val="exact"/>
        </dgm:presLayoutVars>
      </dgm:prSet>
      <dgm:spPr/>
    </dgm:pt>
    <dgm:pt modelId="{0DF581C2-DFDC-3C44-B6FF-6D3ADFD13750}" type="pres">
      <dgm:prSet presAssocID="{45052397-4E09-1042-9036-99D661525681}" presName="linNode" presStyleCnt="0"/>
      <dgm:spPr/>
    </dgm:pt>
    <dgm:pt modelId="{238A7E12-1609-ED42-8AB8-F61E74963ACA}" type="pres">
      <dgm:prSet presAssocID="{45052397-4E09-1042-9036-99D661525681}" presName="parentText" presStyleLbl="node1" presStyleIdx="0" presStyleCnt="3" custLinFactNeighborY="-14129">
        <dgm:presLayoutVars>
          <dgm:chMax val="1"/>
          <dgm:bulletEnabled val="1"/>
        </dgm:presLayoutVars>
      </dgm:prSet>
      <dgm:spPr/>
    </dgm:pt>
    <dgm:pt modelId="{65CA30E2-FA9B-F246-8E54-35316000751F}" type="pres">
      <dgm:prSet presAssocID="{45052397-4E09-1042-9036-99D661525681}" presName="descendantText" presStyleLbl="alignAccFollowNode1" presStyleIdx="0" presStyleCnt="3">
        <dgm:presLayoutVars>
          <dgm:bulletEnabled val="1"/>
        </dgm:presLayoutVars>
      </dgm:prSet>
      <dgm:spPr/>
    </dgm:pt>
    <dgm:pt modelId="{06920754-967D-9542-9269-000F80BA00CE}" type="pres">
      <dgm:prSet presAssocID="{8127D0ED-9D78-DF45-B246-51C606A59642}" presName="sp" presStyleCnt="0"/>
      <dgm:spPr/>
    </dgm:pt>
    <dgm:pt modelId="{52732AE8-7C58-2B41-8920-3E250009F4E4}" type="pres">
      <dgm:prSet presAssocID="{857448DC-631F-F94A-97EC-179AD6D94B2F}" presName="linNode" presStyleCnt="0"/>
      <dgm:spPr/>
    </dgm:pt>
    <dgm:pt modelId="{A797F801-82F5-654D-82F1-B7C335BDC416}" type="pres">
      <dgm:prSet presAssocID="{857448DC-631F-F94A-97EC-179AD6D94B2F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7A251B8B-497C-4D45-8A4B-F4FA171BCE7E}" type="pres">
      <dgm:prSet presAssocID="{857448DC-631F-F94A-97EC-179AD6D94B2F}" presName="descendantText" presStyleLbl="alignAccFollowNode1" presStyleIdx="1" presStyleCnt="3" custScaleY="119300">
        <dgm:presLayoutVars>
          <dgm:bulletEnabled val="1"/>
        </dgm:presLayoutVars>
      </dgm:prSet>
      <dgm:spPr/>
    </dgm:pt>
    <dgm:pt modelId="{F5C320C7-F8DA-824B-AE67-F4E6458A2D3F}" type="pres">
      <dgm:prSet presAssocID="{03E16C07-F075-A44F-AE31-1498F790B1E3}" presName="sp" presStyleCnt="0"/>
      <dgm:spPr/>
    </dgm:pt>
    <dgm:pt modelId="{EA2E0FC1-5732-B443-ACD9-2614A780A246}" type="pres">
      <dgm:prSet presAssocID="{38186056-6C05-4347-A3A7-97D2F40F2F67}" presName="linNode" presStyleCnt="0"/>
      <dgm:spPr/>
    </dgm:pt>
    <dgm:pt modelId="{E8957120-9994-E14F-939A-7BA3ECFAA87B}" type="pres">
      <dgm:prSet presAssocID="{38186056-6C05-4347-A3A7-97D2F40F2F67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A1840D10-D1B5-0B46-B7B9-DA039BE46005}" type="pres">
      <dgm:prSet presAssocID="{38186056-6C05-4347-A3A7-97D2F40F2F67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875C590C-E893-ED46-9166-ADED2F558FDD}" srcId="{45052397-4E09-1042-9036-99D661525681}" destId="{0566E7F7-426A-EB48-8BBA-D22BBCF33D50}" srcOrd="0" destOrd="0" parTransId="{827FFC59-4392-8047-A7D8-2BF21FD31065}" sibTransId="{46250488-8970-FB45-B7C3-CB28D1C8B735}"/>
    <dgm:cxn modelId="{528C210E-673A-334F-933C-D6895BCFB1FB}" srcId="{38186056-6C05-4347-A3A7-97D2F40F2F67}" destId="{16C4F5B9-B08E-6241-A9C4-FA4CACDBD400}" srcOrd="0" destOrd="0" parTransId="{3EB6C013-9D4F-B645-80CD-EE40C075F37A}" sibTransId="{7CC3D874-B43C-0149-81BF-A2BAEA693977}"/>
    <dgm:cxn modelId="{D4E2E424-D96C-6942-A7A9-9EC791A39C7E}" srcId="{042DD889-85A4-444D-81C8-1AB568D8C45B}" destId="{857448DC-631F-F94A-97EC-179AD6D94B2F}" srcOrd="1" destOrd="0" parTransId="{AC4DBE47-A42D-9C44-A3BE-FC3F6C1426F1}" sibTransId="{03E16C07-F075-A44F-AE31-1498F790B1E3}"/>
    <dgm:cxn modelId="{6D6E6336-3CD3-4441-B5F6-600F48CA2DBF}" srcId="{042DD889-85A4-444D-81C8-1AB568D8C45B}" destId="{38186056-6C05-4347-A3A7-97D2F40F2F67}" srcOrd="2" destOrd="0" parTransId="{64BA43E9-1E49-A845-AB9F-A4C97D0C30E8}" sibTransId="{0A0F75C3-C599-054A-B3F2-50C187FAF312}"/>
    <dgm:cxn modelId="{49F28A44-183D-4003-BC3D-6D61C23A3AF4}" type="presOf" srcId="{7E49631A-CE48-6D45-990C-A9E638A501FF}" destId="{7A251B8B-497C-4D45-8A4B-F4FA171BCE7E}" srcOrd="0" destOrd="0" presId="urn:microsoft.com/office/officeart/2005/8/layout/vList5"/>
    <dgm:cxn modelId="{51E82A6E-8B21-49C0-BF7E-2468826BE17E}" type="presOf" srcId="{38186056-6C05-4347-A3A7-97D2F40F2F67}" destId="{E8957120-9994-E14F-939A-7BA3ECFAA87B}" srcOrd="0" destOrd="0" presId="urn:microsoft.com/office/officeart/2005/8/layout/vList5"/>
    <dgm:cxn modelId="{7497F36F-2C07-064B-B7D2-9F1EC3C6E3E1}" srcId="{857448DC-631F-F94A-97EC-179AD6D94B2F}" destId="{1D87B70C-8AEC-1C42-BF21-F0C380A5D8FD}" srcOrd="3" destOrd="0" parTransId="{CCDFEBE3-D87B-4B41-8179-B29CF450F8F4}" sibTransId="{B2EAF1E7-ECC4-D544-8FD3-3B0BFF97368B}"/>
    <dgm:cxn modelId="{C1A0F854-DA17-4D06-A7C7-134DF69B02E8}" type="presOf" srcId="{857448DC-631F-F94A-97EC-179AD6D94B2F}" destId="{A797F801-82F5-654D-82F1-B7C335BDC416}" srcOrd="0" destOrd="0" presId="urn:microsoft.com/office/officeart/2005/8/layout/vList5"/>
    <dgm:cxn modelId="{5C9B4897-9E2E-4456-A84C-C11B1210CFF1}" type="presOf" srcId="{1D87B70C-8AEC-1C42-BF21-F0C380A5D8FD}" destId="{7A251B8B-497C-4D45-8A4B-F4FA171BCE7E}" srcOrd="0" destOrd="3" presId="urn:microsoft.com/office/officeart/2005/8/layout/vList5"/>
    <dgm:cxn modelId="{A855D397-F2AE-4E72-89ED-2B0D4D006767}" type="presOf" srcId="{16C4F5B9-B08E-6241-A9C4-FA4CACDBD400}" destId="{A1840D10-D1B5-0B46-B7B9-DA039BE46005}" srcOrd="0" destOrd="0" presId="urn:microsoft.com/office/officeart/2005/8/layout/vList5"/>
    <dgm:cxn modelId="{2966909D-3C2C-4080-9CB5-1FBE76DCCF66}" type="presOf" srcId="{45052397-4E09-1042-9036-99D661525681}" destId="{238A7E12-1609-ED42-8AB8-F61E74963ACA}" srcOrd="0" destOrd="0" presId="urn:microsoft.com/office/officeart/2005/8/layout/vList5"/>
    <dgm:cxn modelId="{F38ECFA4-69E6-EE49-A425-42A9909AF14C}" srcId="{857448DC-631F-F94A-97EC-179AD6D94B2F}" destId="{0C9D3D2A-7F2B-6F4E-A149-265D26A80E05}" srcOrd="2" destOrd="0" parTransId="{48AF5989-E838-5E4D-B3C3-2225E29D1B94}" sibTransId="{13742F11-791D-4649-A28B-162B8985F49F}"/>
    <dgm:cxn modelId="{FA89AEA5-15B4-8C4A-9227-7EA531B717CB}" srcId="{042DD889-85A4-444D-81C8-1AB568D8C45B}" destId="{45052397-4E09-1042-9036-99D661525681}" srcOrd="0" destOrd="0" parTransId="{99411D77-45E6-0644-8971-CB719DB0D7C9}" sibTransId="{8127D0ED-9D78-DF45-B246-51C606A59642}"/>
    <dgm:cxn modelId="{D049AEBA-05E9-1C4F-B121-14AF98A86FF3}" srcId="{857448DC-631F-F94A-97EC-179AD6D94B2F}" destId="{8E749460-000D-3C4A-B715-6BBE7492D743}" srcOrd="1" destOrd="0" parTransId="{D9D0ABFA-E10D-CF40-AC74-2E9051272568}" sibTransId="{AE6F9E85-5101-054F-9F84-D4ACB2E45D25}"/>
    <dgm:cxn modelId="{DBB48FC0-8C24-524E-9B4C-6D15C314A7CC}" srcId="{857448DC-631F-F94A-97EC-179AD6D94B2F}" destId="{7E49631A-CE48-6D45-990C-A9E638A501FF}" srcOrd="0" destOrd="0" parTransId="{D980862C-7E32-3A45-933B-0F3992F96C22}" sibTransId="{E42CD029-6C60-3B4F-98EA-2A73BFD69152}"/>
    <dgm:cxn modelId="{E9A3A1DF-51ED-44D7-BC22-97AD46ECB85B}" type="presOf" srcId="{042DD889-85A4-444D-81C8-1AB568D8C45B}" destId="{87CAA5E9-E034-664A-958A-E0F5755B3664}" srcOrd="0" destOrd="0" presId="urn:microsoft.com/office/officeart/2005/8/layout/vList5"/>
    <dgm:cxn modelId="{D4509BF2-C01D-481E-8C24-BED462E1AFD1}" type="presOf" srcId="{0566E7F7-426A-EB48-8BBA-D22BBCF33D50}" destId="{65CA30E2-FA9B-F246-8E54-35316000751F}" srcOrd="0" destOrd="0" presId="urn:microsoft.com/office/officeart/2005/8/layout/vList5"/>
    <dgm:cxn modelId="{007E49F4-3D95-4DA1-962D-FFE4E5BC31E6}" type="presOf" srcId="{0C9D3D2A-7F2B-6F4E-A149-265D26A80E05}" destId="{7A251B8B-497C-4D45-8A4B-F4FA171BCE7E}" srcOrd="0" destOrd="2" presId="urn:microsoft.com/office/officeart/2005/8/layout/vList5"/>
    <dgm:cxn modelId="{99D568FF-AC0D-493A-AC9E-2BAC44D4114D}" type="presOf" srcId="{8E749460-000D-3C4A-B715-6BBE7492D743}" destId="{7A251B8B-497C-4D45-8A4B-F4FA171BCE7E}" srcOrd="0" destOrd="1" presId="urn:microsoft.com/office/officeart/2005/8/layout/vList5"/>
    <dgm:cxn modelId="{EE46184C-D08F-4BA6-8784-03A4CDE137EB}" type="presParOf" srcId="{87CAA5E9-E034-664A-958A-E0F5755B3664}" destId="{0DF581C2-DFDC-3C44-B6FF-6D3ADFD13750}" srcOrd="0" destOrd="0" presId="urn:microsoft.com/office/officeart/2005/8/layout/vList5"/>
    <dgm:cxn modelId="{BAC8F2B0-77DA-4A63-B38A-CE00DC658461}" type="presParOf" srcId="{0DF581C2-DFDC-3C44-B6FF-6D3ADFD13750}" destId="{238A7E12-1609-ED42-8AB8-F61E74963ACA}" srcOrd="0" destOrd="0" presId="urn:microsoft.com/office/officeart/2005/8/layout/vList5"/>
    <dgm:cxn modelId="{82AC4502-D85E-4010-97C2-606D63BEFBC5}" type="presParOf" srcId="{0DF581C2-DFDC-3C44-B6FF-6D3ADFD13750}" destId="{65CA30E2-FA9B-F246-8E54-35316000751F}" srcOrd="1" destOrd="0" presId="urn:microsoft.com/office/officeart/2005/8/layout/vList5"/>
    <dgm:cxn modelId="{D5958783-C578-4C32-A8E5-97F1A9554EF0}" type="presParOf" srcId="{87CAA5E9-E034-664A-958A-E0F5755B3664}" destId="{06920754-967D-9542-9269-000F80BA00CE}" srcOrd="1" destOrd="0" presId="urn:microsoft.com/office/officeart/2005/8/layout/vList5"/>
    <dgm:cxn modelId="{358252EB-E58E-4F4D-822B-EBBE5030CED0}" type="presParOf" srcId="{87CAA5E9-E034-664A-958A-E0F5755B3664}" destId="{52732AE8-7C58-2B41-8920-3E250009F4E4}" srcOrd="2" destOrd="0" presId="urn:microsoft.com/office/officeart/2005/8/layout/vList5"/>
    <dgm:cxn modelId="{B064F881-30D3-4290-985E-F44BEEC0F556}" type="presParOf" srcId="{52732AE8-7C58-2B41-8920-3E250009F4E4}" destId="{A797F801-82F5-654D-82F1-B7C335BDC416}" srcOrd="0" destOrd="0" presId="urn:microsoft.com/office/officeart/2005/8/layout/vList5"/>
    <dgm:cxn modelId="{350B2FB7-9B4D-4152-910D-2EFD52EBB990}" type="presParOf" srcId="{52732AE8-7C58-2B41-8920-3E250009F4E4}" destId="{7A251B8B-497C-4D45-8A4B-F4FA171BCE7E}" srcOrd="1" destOrd="0" presId="urn:microsoft.com/office/officeart/2005/8/layout/vList5"/>
    <dgm:cxn modelId="{5582A447-B49D-452D-9941-AEC673DF4BDF}" type="presParOf" srcId="{87CAA5E9-E034-664A-958A-E0F5755B3664}" destId="{F5C320C7-F8DA-824B-AE67-F4E6458A2D3F}" srcOrd="3" destOrd="0" presId="urn:microsoft.com/office/officeart/2005/8/layout/vList5"/>
    <dgm:cxn modelId="{8B7E5935-963C-40C1-A386-86DA2395C464}" type="presParOf" srcId="{87CAA5E9-E034-664A-958A-E0F5755B3664}" destId="{EA2E0FC1-5732-B443-ACD9-2614A780A246}" srcOrd="4" destOrd="0" presId="urn:microsoft.com/office/officeart/2005/8/layout/vList5"/>
    <dgm:cxn modelId="{C32A4D1B-5A68-46C1-BA8D-AEA07C8F30C7}" type="presParOf" srcId="{EA2E0FC1-5732-B443-ACD9-2614A780A246}" destId="{E8957120-9994-E14F-939A-7BA3ECFAA87B}" srcOrd="0" destOrd="0" presId="urn:microsoft.com/office/officeart/2005/8/layout/vList5"/>
    <dgm:cxn modelId="{0D6A278F-192A-46E5-802F-9F9D87F69E6A}" type="presParOf" srcId="{EA2E0FC1-5732-B443-ACD9-2614A780A246}" destId="{A1840D10-D1B5-0B46-B7B9-DA039BE4600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F1E6FB2-338A-1D4B-886E-CD045F59F46E}" type="doc">
      <dgm:prSet loTypeId="urn:microsoft.com/office/officeart/2005/8/layout/hierarchy4" loCatId="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FD7125F0-6A8E-8D43-95DF-075DF78867F0}">
      <dgm:prSet phldrT="[Text]" custT="1"/>
      <dgm:spPr/>
      <dgm:t>
        <a:bodyPr/>
        <a:lstStyle/>
        <a:p>
          <a:r>
            <a:rPr lang="en-US" sz="2400" dirty="0"/>
            <a:t>Incubator and Accelerator approach for investment support and skills training to learn how to manage an asset and run a business</a:t>
          </a:r>
        </a:p>
      </dgm:t>
    </dgm:pt>
    <dgm:pt modelId="{772C90D6-2143-6F43-8D4E-153E38D2EFED}" type="parTrans" cxnId="{105F6B5D-2355-834B-9CEE-AB1DFF4E17C0}">
      <dgm:prSet/>
      <dgm:spPr/>
      <dgm:t>
        <a:bodyPr/>
        <a:lstStyle/>
        <a:p>
          <a:endParaRPr lang="en-US"/>
        </a:p>
      </dgm:t>
    </dgm:pt>
    <dgm:pt modelId="{BC350B21-4E21-B04C-8329-EB0D14273878}" type="sibTrans" cxnId="{105F6B5D-2355-834B-9CEE-AB1DFF4E17C0}">
      <dgm:prSet/>
      <dgm:spPr/>
      <dgm:t>
        <a:bodyPr/>
        <a:lstStyle/>
        <a:p>
          <a:endParaRPr lang="en-US"/>
        </a:p>
      </dgm:t>
    </dgm:pt>
    <dgm:pt modelId="{6CCBAEDB-2235-3649-A60E-E339DEBE8A26}">
      <dgm:prSet phldrT="[Text]" custT="1"/>
      <dgm:spPr/>
      <dgm:t>
        <a:bodyPr/>
        <a:lstStyle/>
        <a:p>
          <a:r>
            <a:rPr lang="en-GB" sz="1600" dirty="0"/>
            <a:t>Across viable and promising sectors (high value agriculture, manufacturing and services)</a:t>
          </a:r>
          <a:endParaRPr lang="en-US" sz="1600" dirty="0"/>
        </a:p>
      </dgm:t>
    </dgm:pt>
    <dgm:pt modelId="{F4E87BE2-874A-5B4C-9180-77DDF4CDF10A}" type="parTrans" cxnId="{A3721CDE-EF6E-7746-ABB9-DDD6E64E0C21}">
      <dgm:prSet/>
      <dgm:spPr/>
      <dgm:t>
        <a:bodyPr/>
        <a:lstStyle/>
        <a:p>
          <a:endParaRPr lang="en-US"/>
        </a:p>
      </dgm:t>
    </dgm:pt>
    <dgm:pt modelId="{02344081-A1AC-4D49-9104-AFF7AC7E28E6}" type="sibTrans" cxnId="{A3721CDE-EF6E-7746-ABB9-DDD6E64E0C21}">
      <dgm:prSet/>
      <dgm:spPr/>
      <dgm:t>
        <a:bodyPr/>
        <a:lstStyle/>
        <a:p>
          <a:endParaRPr lang="en-US"/>
        </a:p>
      </dgm:t>
    </dgm:pt>
    <dgm:pt modelId="{6F4BE3C1-E7AB-0841-B96F-B71A94CCF5B9}">
      <dgm:prSet custT="1"/>
      <dgm:spPr/>
      <dgm:t>
        <a:bodyPr/>
        <a:lstStyle/>
        <a:p>
          <a:r>
            <a:rPr lang="en-GB" sz="1600" dirty="0"/>
            <a:t>Differentiated support strategy based on the age, size and potential of enterprise</a:t>
          </a:r>
          <a:endParaRPr lang="en-US" sz="1600" dirty="0"/>
        </a:p>
      </dgm:t>
    </dgm:pt>
    <dgm:pt modelId="{96B33A73-B2FA-0243-BCAB-C108C4A53C3E}" type="parTrans" cxnId="{BF86E4A3-07D1-3441-AB81-E98029A5441F}">
      <dgm:prSet/>
      <dgm:spPr/>
      <dgm:t>
        <a:bodyPr/>
        <a:lstStyle/>
        <a:p>
          <a:endParaRPr lang="en-US"/>
        </a:p>
      </dgm:t>
    </dgm:pt>
    <dgm:pt modelId="{CBACC8F2-FB0F-4048-B3AA-6F4B3281B37D}" type="sibTrans" cxnId="{BF86E4A3-07D1-3441-AB81-E98029A5441F}">
      <dgm:prSet/>
      <dgm:spPr/>
      <dgm:t>
        <a:bodyPr/>
        <a:lstStyle/>
        <a:p>
          <a:endParaRPr lang="en-US"/>
        </a:p>
      </dgm:t>
    </dgm:pt>
    <dgm:pt modelId="{546928AA-3477-7A47-81AF-FBBE643C9664}">
      <dgm:prSet custT="1"/>
      <dgm:spPr/>
      <dgm:t>
        <a:bodyPr/>
        <a:lstStyle/>
        <a:p>
          <a:r>
            <a:rPr lang="en-GB" sz="1600" dirty="0"/>
            <a:t>Deliver all requisite products and services (finance, technology, mentoring) through a single source</a:t>
          </a:r>
          <a:endParaRPr lang="en-US" sz="1600" dirty="0"/>
        </a:p>
      </dgm:t>
    </dgm:pt>
    <dgm:pt modelId="{5FB07188-1DEA-CF40-993C-5A7C2F4B33C4}" type="parTrans" cxnId="{09996056-C4C7-F84A-8EA7-DBB7D62AEF4D}">
      <dgm:prSet/>
      <dgm:spPr/>
      <dgm:t>
        <a:bodyPr/>
        <a:lstStyle/>
        <a:p>
          <a:endParaRPr lang="en-US"/>
        </a:p>
      </dgm:t>
    </dgm:pt>
    <dgm:pt modelId="{F8A63688-5506-D946-B944-F45FD300D3C9}" type="sibTrans" cxnId="{09996056-C4C7-F84A-8EA7-DBB7D62AEF4D}">
      <dgm:prSet/>
      <dgm:spPr/>
      <dgm:t>
        <a:bodyPr/>
        <a:lstStyle/>
        <a:p>
          <a:endParaRPr lang="en-US"/>
        </a:p>
      </dgm:t>
    </dgm:pt>
    <dgm:pt modelId="{2337BFBF-1B32-3548-BB96-809763C48928}">
      <dgm:prSet custT="1"/>
      <dgm:spPr/>
      <dgm:t>
        <a:bodyPr/>
        <a:lstStyle/>
        <a:p>
          <a:r>
            <a:rPr lang="en-GB" sz="1600" dirty="0"/>
            <a:t>Leverage technology and private sector in program delivery</a:t>
          </a:r>
          <a:r>
            <a:rPr lang="en-US" sz="1600" dirty="0"/>
            <a:t> </a:t>
          </a:r>
        </a:p>
      </dgm:t>
    </dgm:pt>
    <dgm:pt modelId="{21F018A7-191B-7642-B409-F6011485C9B1}" type="parTrans" cxnId="{1E5F8594-378D-2149-A1C0-3C3A7A93FFEA}">
      <dgm:prSet/>
      <dgm:spPr/>
      <dgm:t>
        <a:bodyPr/>
        <a:lstStyle/>
        <a:p>
          <a:endParaRPr lang="en-US"/>
        </a:p>
      </dgm:t>
    </dgm:pt>
    <dgm:pt modelId="{6DF4C83F-904F-8348-9444-DEC66639EBFE}" type="sibTrans" cxnId="{1E5F8594-378D-2149-A1C0-3C3A7A93FFEA}">
      <dgm:prSet/>
      <dgm:spPr/>
      <dgm:t>
        <a:bodyPr/>
        <a:lstStyle/>
        <a:p>
          <a:endParaRPr lang="en-US"/>
        </a:p>
      </dgm:t>
    </dgm:pt>
    <dgm:pt modelId="{C1D4A3CF-BDC0-E549-84F7-62903D50D9DF}">
      <dgm:prSet custT="1"/>
      <dgm:spPr/>
      <dgm:t>
        <a:bodyPr/>
        <a:lstStyle/>
        <a:p>
          <a:r>
            <a:rPr lang="en-US" sz="1600" dirty="0"/>
            <a:t>Match making with social investors</a:t>
          </a:r>
        </a:p>
      </dgm:t>
    </dgm:pt>
    <dgm:pt modelId="{50AE7EC7-4E51-DC4F-88CF-388D95DA5540}" type="parTrans" cxnId="{B64AEAE6-5688-D845-A603-1A0EF7C45B32}">
      <dgm:prSet/>
      <dgm:spPr/>
      <dgm:t>
        <a:bodyPr/>
        <a:lstStyle/>
        <a:p>
          <a:endParaRPr lang="en-US"/>
        </a:p>
      </dgm:t>
    </dgm:pt>
    <dgm:pt modelId="{A0EB35CC-C1B2-044C-9E9D-483FAFC7D24D}" type="sibTrans" cxnId="{B64AEAE6-5688-D845-A603-1A0EF7C45B32}">
      <dgm:prSet/>
      <dgm:spPr/>
      <dgm:t>
        <a:bodyPr/>
        <a:lstStyle/>
        <a:p>
          <a:endParaRPr lang="en-US"/>
        </a:p>
      </dgm:t>
    </dgm:pt>
    <dgm:pt modelId="{0F71C85A-A7DA-E94A-9EDF-93AF3C05C93F}" type="pres">
      <dgm:prSet presAssocID="{CF1E6FB2-338A-1D4B-886E-CD045F59F46E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1BA4FD0-B048-486B-9677-041FCD8ECA1C}" type="pres">
      <dgm:prSet presAssocID="{FD7125F0-6A8E-8D43-95DF-075DF78867F0}" presName="vertOne" presStyleCnt="0"/>
      <dgm:spPr/>
    </dgm:pt>
    <dgm:pt modelId="{0A3E8B55-A08E-4482-9873-46F52ABCAF42}" type="pres">
      <dgm:prSet presAssocID="{FD7125F0-6A8E-8D43-95DF-075DF78867F0}" presName="txOne" presStyleLbl="node0" presStyleIdx="0" presStyleCnt="1">
        <dgm:presLayoutVars>
          <dgm:chPref val="3"/>
        </dgm:presLayoutVars>
      </dgm:prSet>
      <dgm:spPr/>
    </dgm:pt>
    <dgm:pt modelId="{4839375A-4524-4C55-B263-88F8C69C5B53}" type="pres">
      <dgm:prSet presAssocID="{FD7125F0-6A8E-8D43-95DF-075DF78867F0}" presName="parTransOne" presStyleCnt="0"/>
      <dgm:spPr/>
    </dgm:pt>
    <dgm:pt modelId="{BE068588-8A16-4E87-8369-F9EB3546473B}" type="pres">
      <dgm:prSet presAssocID="{FD7125F0-6A8E-8D43-95DF-075DF78867F0}" presName="horzOne" presStyleCnt="0"/>
      <dgm:spPr/>
    </dgm:pt>
    <dgm:pt modelId="{4F34067A-9674-4424-AAD3-755B28798EDD}" type="pres">
      <dgm:prSet presAssocID="{6CCBAEDB-2235-3649-A60E-E339DEBE8A26}" presName="vertTwo" presStyleCnt="0"/>
      <dgm:spPr/>
    </dgm:pt>
    <dgm:pt modelId="{9A630DC5-16E3-4369-83DE-1371A9AECBB5}" type="pres">
      <dgm:prSet presAssocID="{6CCBAEDB-2235-3649-A60E-E339DEBE8A26}" presName="txTwo" presStyleLbl="node2" presStyleIdx="0" presStyleCnt="5" custLinFactNeighborX="-250">
        <dgm:presLayoutVars>
          <dgm:chPref val="3"/>
        </dgm:presLayoutVars>
      </dgm:prSet>
      <dgm:spPr/>
    </dgm:pt>
    <dgm:pt modelId="{79734C35-539A-4187-9645-0954557DB6ED}" type="pres">
      <dgm:prSet presAssocID="{6CCBAEDB-2235-3649-A60E-E339DEBE8A26}" presName="horzTwo" presStyleCnt="0"/>
      <dgm:spPr/>
    </dgm:pt>
    <dgm:pt modelId="{C15040E6-54B5-4821-B1DA-202565AB74C4}" type="pres">
      <dgm:prSet presAssocID="{02344081-A1AC-4D49-9104-AFF7AC7E28E6}" presName="sibSpaceTwo" presStyleCnt="0"/>
      <dgm:spPr/>
    </dgm:pt>
    <dgm:pt modelId="{333F852F-D77E-4612-A473-C2AAF18F650D}" type="pres">
      <dgm:prSet presAssocID="{546928AA-3477-7A47-81AF-FBBE643C9664}" presName="vertTwo" presStyleCnt="0"/>
      <dgm:spPr/>
    </dgm:pt>
    <dgm:pt modelId="{4D548699-42BD-44FB-B18F-347608AFAAF7}" type="pres">
      <dgm:prSet presAssocID="{546928AA-3477-7A47-81AF-FBBE643C9664}" presName="txTwo" presStyleLbl="node2" presStyleIdx="1" presStyleCnt="5" custLinFactNeighborX="-250">
        <dgm:presLayoutVars>
          <dgm:chPref val="3"/>
        </dgm:presLayoutVars>
      </dgm:prSet>
      <dgm:spPr/>
    </dgm:pt>
    <dgm:pt modelId="{107127B6-BFE0-4FFB-A5AE-39E3567F94F5}" type="pres">
      <dgm:prSet presAssocID="{546928AA-3477-7A47-81AF-FBBE643C9664}" presName="horzTwo" presStyleCnt="0"/>
      <dgm:spPr/>
    </dgm:pt>
    <dgm:pt modelId="{CA42D399-6259-4423-BC49-BA2B4E837666}" type="pres">
      <dgm:prSet presAssocID="{F8A63688-5506-D946-B944-F45FD300D3C9}" presName="sibSpaceTwo" presStyleCnt="0"/>
      <dgm:spPr/>
    </dgm:pt>
    <dgm:pt modelId="{C0361D7D-974E-4263-97B8-D14C24799D42}" type="pres">
      <dgm:prSet presAssocID="{6F4BE3C1-E7AB-0841-B96F-B71A94CCF5B9}" presName="vertTwo" presStyleCnt="0"/>
      <dgm:spPr/>
    </dgm:pt>
    <dgm:pt modelId="{1B70910D-B00A-432B-8287-2FFCA6903D64}" type="pres">
      <dgm:prSet presAssocID="{6F4BE3C1-E7AB-0841-B96F-B71A94CCF5B9}" presName="txTwo" presStyleLbl="node2" presStyleIdx="2" presStyleCnt="5" custLinFactNeighborX="-250">
        <dgm:presLayoutVars>
          <dgm:chPref val="3"/>
        </dgm:presLayoutVars>
      </dgm:prSet>
      <dgm:spPr/>
    </dgm:pt>
    <dgm:pt modelId="{545924B6-8C5B-4C06-83E9-2A1358F3D00F}" type="pres">
      <dgm:prSet presAssocID="{6F4BE3C1-E7AB-0841-B96F-B71A94CCF5B9}" presName="horzTwo" presStyleCnt="0"/>
      <dgm:spPr/>
    </dgm:pt>
    <dgm:pt modelId="{7D11C922-92D1-47FE-9636-011F4070B291}" type="pres">
      <dgm:prSet presAssocID="{CBACC8F2-FB0F-4048-B3AA-6F4B3281B37D}" presName="sibSpaceTwo" presStyleCnt="0"/>
      <dgm:spPr/>
    </dgm:pt>
    <dgm:pt modelId="{861D4798-234B-47F3-936B-DC7F2A59AC9E}" type="pres">
      <dgm:prSet presAssocID="{2337BFBF-1B32-3548-BB96-809763C48928}" presName="vertTwo" presStyleCnt="0"/>
      <dgm:spPr/>
    </dgm:pt>
    <dgm:pt modelId="{68BEFBE6-1462-47C4-923D-2D38D67112CF}" type="pres">
      <dgm:prSet presAssocID="{2337BFBF-1B32-3548-BB96-809763C48928}" presName="txTwo" presStyleLbl="node2" presStyleIdx="3" presStyleCnt="5" custLinFactNeighborX="-250">
        <dgm:presLayoutVars>
          <dgm:chPref val="3"/>
        </dgm:presLayoutVars>
      </dgm:prSet>
      <dgm:spPr/>
    </dgm:pt>
    <dgm:pt modelId="{640E9538-CF77-40EF-B6A4-543E12C7A95D}" type="pres">
      <dgm:prSet presAssocID="{2337BFBF-1B32-3548-BB96-809763C48928}" presName="horzTwo" presStyleCnt="0"/>
      <dgm:spPr/>
    </dgm:pt>
    <dgm:pt modelId="{2E9B8466-AE1F-48BB-8682-4917BAB0B4F6}" type="pres">
      <dgm:prSet presAssocID="{6DF4C83F-904F-8348-9444-DEC66639EBFE}" presName="sibSpaceTwo" presStyleCnt="0"/>
      <dgm:spPr/>
    </dgm:pt>
    <dgm:pt modelId="{E1095FE8-98E3-4E5F-B281-0C0940217FF6}" type="pres">
      <dgm:prSet presAssocID="{C1D4A3CF-BDC0-E549-84F7-62903D50D9DF}" presName="vertTwo" presStyleCnt="0"/>
      <dgm:spPr/>
    </dgm:pt>
    <dgm:pt modelId="{42BB7E1F-B86C-45FF-9B8E-AE25B08586EB}" type="pres">
      <dgm:prSet presAssocID="{C1D4A3CF-BDC0-E549-84F7-62903D50D9DF}" presName="txTwo" presStyleLbl="node2" presStyleIdx="4" presStyleCnt="5">
        <dgm:presLayoutVars>
          <dgm:chPref val="3"/>
        </dgm:presLayoutVars>
      </dgm:prSet>
      <dgm:spPr/>
    </dgm:pt>
    <dgm:pt modelId="{93E118DF-4F6F-482E-A03B-0C9A6575A171}" type="pres">
      <dgm:prSet presAssocID="{C1D4A3CF-BDC0-E549-84F7-62903D50D9DF}" presName="horzTwo" presStyleCnt="0"/>
      <dgm:spPr/>
    </dgm:pt>
  </dgm:ptLst>
  <dgm:cxnLst>
    <dgm:cxn modelId="{F4C04F2E-26BA-4720-A751-C2C860C11493}" type="presOf" srcId="{C1D4A3CF-BDC0-E549-84F7-62903D50D9DF}" destId="{42BB7E1F-B86C-45FF-9B8E-AE25B08586EB}" srcOrd="0" destOrd="0" presId="urn:microsoft.com/office/officeart/2005/8/layout/hierarchy4"/>
    <dgm:cxn modelId="{105F6B5D-2355-834B-9CEE-AB1DFF4E17C0}" srcId="{CF1E6FB2-338A-1D4B-886E-CD045F59F46E}" destId="{FD7125F0-6A8E-8D43-95DF-075DF78867F0}" srcOrd="0" destOrd="0" parTransId="{772C90D6-2143-6F43-8D4E-153E38D2EFED}" sibTransId="{BC350B21-4E21-B04C-8329-EB0D14273878}"/>
    <dgm:cxn modelId="{A9B5E665-19E8-4478-9541-799886DE0E64}" type="presOf" srcId="{CF1E6FB2-338A-1D4B-886E-CD045F59F46E}" destId="{0F71C85A-A7DA-E94A-9EDF-93AF3C05C93F}" srcOrd="0" destOrd="0" presId="urn:microsoft.com/office/officeart/2005/8/layout/hierarchy4"/>
    <dgm:cxn modelId="{09996056-C4C7-F84A-8EA7-DBB7D62AEF4D}" srcId="{FD7125F0-6A8E-8D43-95DF-075DF78867F0}" destId="{546928AA-3477-7A47-81AF-FBBE643C9664}" srcOrd="1" destOrd="0" parTransId="{5FB07188-1DEA-CF40-993C-5A7C2F4B33C4}" sibTransId="{F8A63688-5506-D946-B944-F45FD300D3C9}"/>
    <dgm:cxn modelId="{3EA4A184-F335-436B-ACFC-9EABCB2768FC}" type="presOf" srcId="{2337BFBF-1B32-3548-BB96-809763C48928}" destId="{68BEFBE6-1462-47C4-923D-2D38D67112CF}" srcOrd="0" destOrd="0" presId="urn:microsoft.com/office/officeart/2005/8/layout/hierarchy4"/>
    <dgm:cxn modelId="{1E5F8594-378D-2149-A1C0-3C3A7A93FFEA}" srcId="{FD7125F0-6A8E-8D43-95DF-075DF78867F0}" destId="{2337BFBF-1B32-3548-BB96-809763C48928}" srcOrd="3" destOrd="0" parTransId="{21F018A7-191B-7642-B409-F6011485C9B1}" sibTransId="{6DF4C83F-904F-8348-9444-DEC66639EBFE}"/>
    <dgm:cxn modelId="{95A189A0-D036-428E-A89A-744674B49464}" type="presOf" srcId="{6CCBAEDB-2235-3649-A60E-E339DEBE8A26}" destId="{9A630DC5-16E3-4369-83DE-1371A9AECBB5}" srcOrd="0" destOrd="0" presId="urn:microsoft.com/office/officeart/2005/8/layout/hierarchy4"/>
    <dgm:cxn modelId="{24527CA2-E0D3-47C6-940A-BA060833BC92}" type="presOf" srcId="{546928AA-3477-7A47-81AF-FBBE643C9664}" destId="{4D548699-42BD-44FB-B18F-347608AFAAF7}" srcOrd="0" destOrd="0" presId="urn:microsoft.com/office/officeart/2005/8/layout/hierarchy4"/>
    <dgm:cxn modelId="{BF86E4A3-07D1-3441-AB81-E98029A5441F}" srcId="{FD7125F0-6A8E-8D43-95DF-075DF78867F0}" destId="{6F4BE3C1-E7AB-0841-B96F-B71A94CCF5B9}" srcOrd="2" destOrd="0" parTransId="{96B33A73-B2FA-0243-BCAB-C108C4A53C3E}" sibTransId="{CBACC8F2-FB0F-4048-B3AA-6F4B3281B37D}"/>
    <dgm:cxn modelId="{BE6DF5C1-1699-433C-9A77-D0B78F939523}" type="presOf" srcId="{6F4BE3C1-E7AB-0841-B96F-B71A94CCF5B9}" destId="{1B70910D-B00A-432B-8287-2FFCA6903D64}" srcOrd="0" destOrd="0" presId="urn:microsoft.com/office/officeart/2005/8/layout/hierarchy4"/>
    <dgm:cxn modelId="{A3721CDE-EF6E-7746-ABB9-DDD6E64E0C21}" srcId="{FD7125F0-6A8E-8D43-95DF-075DF78867F0}" destId="{6CCBAEDB-2235-3649-A60E-E339DEBE8A26}" srcOrd="0" destOrd="0" parTransId="{F4E87BE2-874A-5B4C-9180-77DDF4CDF10A}" sibTransId="{02344081-A1AC-4D49-9104-AFF7AC7E28E6}"/>
    <dgm:cxn modelId="{B64AEAE6-5688-D845-A603-1A0EF7C45B32}" srcId="{FD7125F0-6A8E-8D43-95DF-075DF78867F0}" destId="{C1D4A3CF-BDC0-E549-84F7-62903D50D9DF}" srcOrd="4" destOrd="0" parTransId="{50AE7EC7-4E51-DC4F-88CF-388D95DA5540}" sibTransId="{A0EB35CC-C1B2-044C-9E9D-483FAFC7D24D}"/>
    <dgm:cxn modelId="{19B14DF7-A79D-448C-AEA2-016AB3014992}" type="presOf" srcId="{FD7125F0-6A8E-8D43-95DF-075DF78867F0}" destId="{0A3E8B55-A08E-4482-9873-46F52ABCAF42}" srcOrd="0" destOrd="0" presId="urn:microsoft.com/office/officeart/2005/8/layout/hierarchy4"/>
    <dgm:cxn modelId="{8BC1BEC2-14CB-40FA-A233-CA4BD17B059A}" type="presParOf" srcId="{0F71C85A-A7DA-E94A-9EDF-93AF3C05C93F}" destId="{61BA4FD0-B048-486B-9677-041FCD8ECA1C}" srcOrd="0" destOrd="0" presId="urn:microsoft.com/office/officeart/2005/8/layout/hierarchy4"/>
    <dgm:cxn modelId="{3512C2B2-F237-4B8D-A23D-1000E0E6EC21}" type="presParOf" srcId="{61BA4FD0-B048-486B-9677-041FCD8ECA1C}" destId="{0A3E8B55-A08E-4482-9873-46F52ABCAF42}" srcOrd="0" destOrd="0" presId="urn:microsoft.com/office/officeart/2005/8/layout/hierarchy4"/>
    <dgm:cxn modelId="{AC43C67C-7995-40A2-9DEB-BE6D5CC0E771}" type="presParOf" srcId="{61BA4FD0-B048-486B-9677-041FCD8ECA1C}" destId="{4839375A-4524-4C55-B263-88F8C69C5B53}" srcOrd="1" destOrd="0" presId="urn:microsoft.com/office/officeart/2005/8/layout/hierarchy4"/>
    <dgm:cxn modelId="{E0CA3BF6-BD7A-4CB8-A2D8-DE3766D72D70}" type="presParOf" srcId="{61BA4FD0-B048-486B-9677-041FCD8ECA1C}" destId="{BE068588-8A16-4E87-8369-F9EB3546473B}" srcOrd="2" destOrd="0" presId="urn:microsoft.com/office/officeart/2005/8/layout/hierarchy4"/>
    <dgm:cxn modelId="{DFD420D8-AC67-4A49-8C21-337DF59049E0}" type="presParOf" srcId="{BE068588-8A16-4E87-8369-F9EB3546473B}" destId="{4F34067A-9674-4424-AAD3-755B28798EDD}" srcOrd="0" destOrd="0" presId="urn:microsoft.com/office/officeart/2005/8/layout/hierarchy4"/>
    <dgm:cxn modelId="{A9B8C0FC-7102-4363-BA4F-C2B396CCB329}" type="presParOf" srcId="{4F34067A-9674-4424-AAD3-755B28798EDD}" destId="{9A630DC5-16E3-4369-83DE-1371A9AECBB5}" srcOrd="0" destOrd="0" presId="urn:microsoft.com/office/officeart/2005/8/layout/hierarchy4"/>
    <dgm:cxn modelId="{1E80251F-5F94-4686-A8B8-1435CF94A7E7}" type="presParOf" srcId="{4F34067A-9674-4424-AAD3-755B28798EDD}" destId="{79734C35-539A-4187-9645-0954557DB6ED}" srcOrd="1" destOrd="0" presId="urn:microsoft.com/office/officeart/2005/8/layout/hierarchy4"/>
    <dgm:cxn modelId="{8AEBA5B9-AF12-4C26-A9FF-137D5EDD3178}" type="presParOf" srcId="{BE068588-8A16-4E87-8369-F9EB3546473B}" destId="{C15040E6-54B5-4821-B1DA-202565AB74C4}" srcOrd="1" destOrd="0" presId="urn:microsoft.com/office/officeart/2005/8/layout/hierarchy4"/>
    <dgm:cxn modelId="{7BB0AFA7-156C-4BE7-A512-EE38D2B713DC}" type="presParOf" srcId="{BE068588-8A16-4E87-8369-F9EB3546473B}" destId="{333F852F-D77E-4612-A473-C2AAF18F650D}" srcOrd="2" destOrd="0" presId="urn:microsoft.com/office/officeart/2005/8/layout/hierarchy4"/>
    <dgm:cxn modelId="{9BB8B24E-4C9B-4C70-B01F-9809D38B809B}" type="presParOf" srcId="{333F852F-D77E-4612-A473-C2AAF18F650D}" destId="{4D548699-42BD-44FB-B18F-347608AFAAF7}" srcOrd="0" destOrd="0" presId="urn:microsoft.com/office/officeart/2005/8/layout/hierarchy4"/>
    <dgm:cxn modelId="{564E2F86-EC3C-459B-898F-7493236BE84A}" type="presParOf" srcId="{333F852F-D77E-4612-A473-C2AAF18F650D}" destId="{107127B6-BFE0-4FFB-A5AE-39E3567F94F5}" srcOrd="1" destOrd="0" presId="urn:microsoft.com/office/officeart/2005/8/layout/hierarchy4"/>
    <dgm:cxn modelId="{3EB03500-E427-4C81-90E3-1497E208AA17}" type="presParOf" srcId="{BE068588-8A16-4E87-8369-F9EB3546473B}" destId="{CA42D399-6259-4423-BC49-BA2B4E837666}" srcOrd="3" destOrd="0" presId="urn:microsoft.com/office/officeart/2005/8/layout/hierarchy4"/>
    <dgm:cxn modelId="{2E1BE61D-DCAF-4802-B0A3-4EB08A338AEC}" type="presParOf" srcId="{BE068588-8A16-4E87-8369-F9EB3546473B}" destId="{C0361D7D-974E-4263-97B8-D14C24799D42}" srcOrd="4" destOrd="0" presId="urn:microsoft.com/office/officeart/2005/8/layout/hierarchy4"/>
    <dgm:cxn modelId="{0187420C-CC26-438D-B5C7-E4843BAAEF1C}" type="presParOf" srcId="{C0361D7D-974E-4263-97B8-D14C24799D42}" destId="{1B70910D-B00A-432B-8287-2FFCA6903D64}" srcOrd="0" destOrd="0" presId="urn:microsoft.com/office/officeart/2005/8/layout/hierarchy4"/>
    <dgm:cxn modelId="{388D9904-AD69-498F-BC11-52C6323A8072}" type="presParOf" srcId="{C0361D7D-974E-4263-97B8-D14C24799D42}" destId="{545924B6-8C5B-4C06-83E9-2A1358F3D00F}" srcOrd="1" destOrd="0" presId="urn:microsoft.com/office/officeart/2005/8/layout/hierarchy4"/>
    <dgm:cxn modelId="{5DCBC5AA-4BEE-426C-9B1F-F1C89307C19E}" type="presParOf" srcId="{BE068588-8A16-4E87-8369-F9EB3546473B}" destId="{7D11C922-92D1-47FE-9636-011F4070B291}" srcOrd="5" destOrd="0" presId="urn:microsoft.com/office/officeart/2005/8/layout/hierarchy4"/>
    <dgm:cxn modelId="{A02701F3-344E-45E8-99A8-95B2C770E4AC}" type="presParOf" srcId="{BE068588-8A16-4E87-8369-F9EB3546473B}" destId="{861D4798-234B-47F3-936B-DC7F2A59AC9E}" srcOrd="6" destOrd="0" presId="urn:microsoft.com/office/officeart/2005/8/layout/hierarchy4"/>
    <dgm:cxn modelId="{BD67B396-7DB8-4F62-80F7-D4868B57C401}" type="presParOf" srcId="{861D4798-234B-47F3-936B-DC7F2A59AC9E}" destId="{68BEFBE6-1462-47C4-923D-2D38D67112CF}" srcOrd="0" destOrd="0" presId="urn:microsoft.com/office/officeart/2005/8/layout/hierarchy4"/>
    <dgm:cxn modelId="{20839C21-6A14-4F3A-B7C5-5782850F44F7}" type="presParOf" srcId="{861D4798-234B-47F3-936B-DC7F2A59AC9E}" destId="{640E9538-CF77-40EF-B6A4-543E12C7A95D}" srcOrd="1" destOrd="0" presId="urn:microsoft.com/office/officeart/2005/8/layout/hierarchy4"/>
    <dgm:cxn modelId="{1C385972-2CE6-44EE-B97F-EA67DD94EEAB}" type="presParOf" srcId="{BE068588-8A16-4E87-8369-F9EB3546473B}" destId="{2E9B8466-AE1F-48BB-8682-4917BAB0B4F6}" srcOrd="7" destOrd="0" presId="urn:microsoft.com/office/officeart/2005/8/layout/hierarchy4"/>
    <dgm:cxn modelId="{22A9391A-DE80-4A91-82AA-8317D645D035}" type="presParOf" srcId="{BE068588-8A16-4E87-8369-F9EB3546473B}" destId="{E1095FE8-98E3-4E5F-B281-0C0940217FF6}" srcOrd="8" destOrd="0" presId="urn:microsoft.com/office/officeart/2005/8/layout/hierarchy4"/>
    <dgm:cxn modelId="{6A2A562E-1094-41E3-962E-BDBE0C050800}" type="presParOf" srcId="{E1095FE8-98E3-4E5F-B281-0C0940217FF6}" destId="{42BB7E1F-B86C-45FF-9B8E-AE25B08586EB}" srcOrd="0" destOrd="0" presId="urn:microsoft.com/office/officeart/2005/8/layout/hierarchy4"/>
    <dgm:cxn modelId="{9F5D51C3-7904-4795-AC78-6587A176F7B9}" type="presParOf" srcId="{E1095FE8-98E3-4E5F-B281-0C0940217FF6}" destId="{93E118DF-4F6F-482E-A03B-0C9A6575A171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18AB47-20EB-4557-BF82-2A0FB3D89162}">
      <dsp:nvSpPr>
        <dsp:cNvPr id="0" name=""/>
        <dsp:cNvSpPr/>
      </dsp:nvSpPr>
      <dsp:spPr>
        <a:xfrm>
          <a:off x="13" y="1527096"/>
          <a:ext cx="2672150" cy="2476892"/>
        </a:xfrm>
        <a:prstGeom prst="roundRect">
          <a:avLst>
            <a:gd name="adj" fmla="val 5000"/>
          </a:avLst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" wrap="square" lIns="0" tIns="222885" rIns="288925" bIns="0" numCol="1" spcCol="1270" anchor="t" anchorCtr="0">
          <a:noAutofit/>
        </a:bodyPr>
        <a:lstStyle/>
        <a:p>
          <a:pPr marL="0" lvl="0" indent="0" algn="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 </a:t>
          </a:r>
        </a:p>
      </dsp:txBody>
      <dsp:txXfrm rot="16200000">
        <a:off x="-748297" y="2275407"/>
        <a:ext cx="2031051" cy="534430"/>
      </dsp:txXfrm>
    </dsp:sp>
    <dsp:sp modelId="{EFD95FAF-C794-4D45-9D9B-8E453079D887}">
      <dsp:nvSpPr>
        <dsp:cNvPr id="0" name=""/>
        <dsp:cNvSpPr/>
      </dsp:nvSpPr>
      <dsp:spPr>
        <a:xfrm>
          <a:off x="596591" y="1527096"/>
          <a:ext cx="1990752" cy="2476892"/>
        </a:xfrm>
        <a:prstGeom prst="rect">
          <a:avLst/>
        </a:prstGeom>
        <a:noFill/>
        <a:ln w="1905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2296" rIns="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Building Strong Institutions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1800" kern="1200" dirty="0">
              <a:solidFill>
                <a:schemeClr val="tx1"/>
              </a:solidFill>
            </a:rPr>
            <a:t> 45 million women part of network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1800" kern="1200" dirty="0">
              <a:solidFill>
                <a:schemeClr val="tx1"/>
              </a:solidFill>
            </a:rPr>
            <a:t>Platform for peer learning and Sharing 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1800" kern="1200" dirty="0">
              <a:solidFill>
                <a:schemeClr val="tx1"/>
              </a:solidFill>
            </a:rPr>
            <a:t> USD 20 Billion of formal credit delivered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1800" kern="1200" dirty="0">
              <a:solidFill>
                <a:schemeClr val="tx1"/>
              </a:solidFill>
            </a:rPr>
            <a:t> Capacity for regular financial intermediation developed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endParaRPr lang="en-US" sz="1800" kern="1200" dirty="0">
            <a:solidFill>
              <a:schemeClr val="tx1"/>
            </a:solidFill>
          </a:endParaRP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 dirty="0">
            <a:solidFill>
              <a:schemeClr val="tx1"/>
            </a:solidFill>
          </a:endParaRPr>
        </a:p>
      </dsp:txBody>
      <dsp:txXfrm>
        <a:off x="596591" y="1527096"/>
        <a:ext cx="1990752" cy="2476892"/>
      </dsp:txXfrm>
    </dsp:sp>
    <dsp:sp modelId="{C245A618-F4C7-46F6-97B3-A056E110A8E2}">
      <dsp:nvSpPr>
        <dsp:cNvPr id="0" name=""/>
        <dsp:cNvSpPr/>
      </dsp:nvSpPr>
      <dsp:spPr>
        <a:xfrm>
          <a:off x="2788385" y="1101116"/>
          <a:ext cx="2458906" cy="3277902"/>
        </a:xfrm>
        <a:prstGeom prst="roundRect">
          <a:avLst>
            <a:gd name="adj" fmla="val 5000"/>
          </a:avLst>
        </a:prstGeom>
        <a:solidFill>
          <a:schemeClr val="accent4">
            <a:lumMod val="60000"/>
            <a:lumOff val="40000"/>
            <a:alpha val="7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" wrap="square" lIns="0" tIns="222885" rIns="288925" bIns="0" numCol="1" spcCol="1270" anchor="t" anchorCtr="0">
          <a:noAutofit/>
        </a:bodyPr>
        <a:lstStyle/>
        <a:p>
          <a:pPr marL="0" lvl="0" indent="0" algn="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>
            <a:solidFill>
              <a:srgbClr val="C00000"/>
            </a:solidFill>
          </a:endParaRPr>
        </a:p>
      </dsp:txBody>
      <dsp:txXfrm rot="16200000">
        <a:off x="1690336" y="2199166"/>
        <a:ext cx="2687879" cy="491781"/>
      </dsp:txXfrm>
    </dsp:sp>
    <dsp:sp modelId="{1E295FB2-15C8-4C62-8EE5-85F34F46AE72}">
      <dsp:nvSpPr>
        <dsp:cNvPr id="0" name=""/>
        <dsp:cNvSpPr/>
      </dsp:nvSpPr>
      <dsp:spPr>
        <a:xfrm rot="5400000">
          <a:off x="2456406" y="2959927"/>
          <a:ext cx="622545" cy="529404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84AE4C-C0DE-455F-B48C-50553E12FCC0}">
      <dsp:nvSpPr>
        <dsp:cNvPr id="0" name=""/>
        <dsp:cNvSpPr/>
      </dsp:nvSpPr>
      <dsp:spPr>
        <a:xfrm>
          <a:off x="3357775" y="1101116"/>
          <a:ext cx="1831885" cy="3277902"/>
        </a:xfrm>
        <a:prstGeom prst="rect">
          <a:avLst/>
        </a:prstGeom>
        <a:noFill/>
        <a:ln w="1905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2296" rIns="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Nano &amp; Micro-Enterprises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- First Generation entrepreneurs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- Nearly 5 million enterprises directly impacted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- Simplest form of enterprises; employing mostly family labour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- Serves local village or nearby market</a:t>
          </a:r>
        </a:p>
      </dsp:txBody>
      <dsp:txXfrm>
        <a:off x="3357775" y="1101116"/>
        <a:ext cx="1831885" cy="3277902"/>
      </dsp:txXfrm>
    </dsp:sp>
    <dsp:sp modelId="{C64189B4-C5CB-47A3-884A-F38E8F1CEAA9}">
      <dsp:nvSpPr>
        <dsp:cNvPr id="0" name=""/>
        <dsp:cNvSpPr/>
      </dsp:nvSpPr>
      <dsp:spPr>
        <a:xfrm>
          <a:off x="5306585" y="440716"/>
          <a:ext cx="3450657" cy="4180599"/>
        </a:xfrm>
        <a:prstGeom prst="roundRect">
          <a:avLst>
            <a:gd name="adj" fmla="val 5000"/>
          </a:avLst>
        </a:prstGeom>
        <a:solidFill>
          <a:schemeClr val="accent6">
            <a:lumMod val="60000"/>
            <a:lumOff val="40000"/>
            <a:alpha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" wrap="square" lIns="0" tIns="222885" rIns="288925" bIns="0" numCol="1" spcCol="1270" anchor="t" anchorCtr="0">
          <a:noAutofit/>
        </a:bodyPr>
        <a:lstStyle/>
        <a:p>
          <a:pPr marL="0" lvl="0" indent="0" algn="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>
            <a:solidFill>
              <a:srgbClr val="C00000"/>
            </a:solidFill>
          </a:endParaRPr>
        </a:p>
      </dsp:txBody>
      <dsp:txXfrm rot="16200000">
        <a:off x="3937605" y="1809697"/>
        <a:ext cx="3428091" cy="690131"/>
      </dsp:txXfrm>
    </dsp:sp>
    <dsp:sp modelId="{51160BE1-DE24-4C8A-850E-B1709B41393D}">
      <dsp:nvSpPr>
        <dsp:cNvPr id="0" name=""/>
        <dsp:cNvSpPr/>
      </dsp:nvSpPr>
      <dsp:spPr>
        <a:xfrm rot="5400000">
          <a:off x="4959736" y="2376199"/>
          <a:ext cx="622545" cy="529404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7B6D64-DAC4-4449-8A98-FC7B633C3D25}">
      <dsp:nvSpPr>
        <dsp:cNvPr id="0" name=""/>
        <dsp:cNvSpPr/>
      </dsp:nvSpPr>
      <dsp:spPr>
        <a:xfrm>
          <a:off x="6002423" y="440716"/>
          <a:ext cx="2570739" cy="4180599"/>
        </a:xfrm>
        <a:prstGeom prst="rect">
          <a:avLst/>
        </a:prstGeom>
        <a:noFill/>
        <a:ln w="1905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2296" rIns="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Small &amp; Medium Enterprises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- 1 out of 4 graduates to a higher level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- Nearly 1 million SME ecosystem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- Complex and more institutional, industrial characteristics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- Specialized skills and division of labour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- </a:t>
          </a:r>
          <a:r>
            <a:rPr lang="en-US" sz="1800" b="1" kern="1200" dirty="0">
              <a:solidFill>
                <a:schemeClr val="tx1"/>
              </a:solidFill>
            </a:rPr>
            <a:t>New Jobs </a:t>
          </a:r>
          <a:r>
            <a:rPr lang="en-US" sz="1800" b="0" kern="1200" dirty="0">
              <a:solidFill>
                <a:schemeClr val="tx1"/>
              </a:solidFill>
            </a:rPr>
            <a:t>beyond family labour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solidFill>
                <a:schemeClr val="tx1"/>
              </a:solidFill>
            </a:rPr>
            <a:t>- Use of technology-processing/manufacturing</a:t>
          </a:r>
          <a:endParaRPr lang="en-US" sz="1800" kern="1200" dirty="0">
            <a:solidFill>
              <a:schemeClr val="tx1"/>
            </a:solidFill>
          </a:endParaRP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>
            <a:solidFill>
              <a:schemeClr val="tx1"/>
            </a:solidFill>
          </a:endParaRPr>
        </a:p>
      </dsp:txBody>
      <dsp:txXfrm>
        <a:off x="6002423" y="440716"/>
        <a:ext cx="2570739" cy="41805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18AB47-20EB-4557-BF82-2A0FB3D89162}">
      <dsp:nvSpPr>
        <dsp:cNvPr id="0" name=""/>
        <dsp:cNvSpPr/>
      </dsp:nvSpPr>
      <dsp:spPr>
        <a:xfrm>
          <a:off x="0" y="2197560"/>
          <a:ext cx="2846462" cy="2425391"/>
        </a:xfrm>
        <a:prstGeom prst="roundRect">
          <a:avLst>
            <a:gd name="adj" fmla="val 5000"/>
          </a:avLst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" wrap="square" lIns="0" tIns="44577" rIns="57785" bIns="0" numCol="1" spcCol="1270" anchor="t" anchorCtr="0">
          <a:noAutofit/>
        </a:bodyPr>
        <a:lstStyle/>
        <a:p>
          <a:pPr marL="0" lvl="0" indent="0" algn="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solidFill>
                <a:srgbClr val="C00000"/>
              </a:solidFill>
            </a:rPr>
            <a:t>Core</a:t>
          </a:r>
          <a:r>
            <a:rPr lang="en-US" sz="1300" kern="1200" dirty="0"/>
            <a:t> </a:t>
          </a:r>
        </a:p>
      </dsp:txBody>
      <dsp:txXfrm rot="16200000">
        <a:off x="-709764" y="2907325"/>
        <a:ext cx="1988820" cy="569292"/>
      </dsp:txXfrm>
    </dsp:sp>
    <dsp:sp modelId="{EFD95FAF-C794-4D45-9D9B-8E453079D887}">
      <dsp:nvSpPr>
        <dsp:cNvPr id="0" name=""/>
        <dsp:cNvSpPr/>
      </dsp:nvSpPr>
      <dsp:spPr>
        <a:xfrm>
          <a:off x="569292" y="2197560"/>
          <a:ext cx="2120614" cy="2425391"/>
        </a:xfrm>
        <a:prstGeom prst="rect">
          <a:avLst/>
        </a:prstGeom>
        <a:noFill/>
        <a:ln w="1905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6012" rIns="0" bIns="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Building Strong Institutions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1600" kern="1200" dirty="0">
              <a:solidFill>
                <a:schemeClr val="tx1"/>
              </a:solidFill>
            </a:rPr>
            <a:t>- 45 million women part of network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1600" kern="1200" dirty="0">
              <a:solidFill>
                <a:schemeClr val="tx1"/>
              </a:solidFill>
            </a:rPr>
            <a:t>- Platform for peer learning and Sharing 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1600" kern="1200" dirty="0">
              <a:solidFill>
                <a:schemeClr val="tx1"/>
              </a:solidFill>
            </a:rPr>
            <a:t>- USD 20 Billion of formal credit delivered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1600" kern="1200" dirty="0">
              <a:solidFill>
                <a:schemeClr val="tx1"/>
              </a:solidFill>
            </a:rPr>
            <a:t>- Capacity for regular financial intermediation developed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endParaRPr lang="en-US" sz="1800" kern="1200" dirty="0">
            <a:solidFill>
              <a:schemeClr val="tx1"/>
            </a:solidFill>
          </a:endParaRP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 dirty="0">
            <a:solidFill>
              <a:schemeClr val="tx1"/>
            </a:solidFill>
          </a:endParaRPr>
        </a:p>
      </dsp:txBody>
      <dsp:txXfrm>
        <a:off x="569292" y="2197560"/>
        <a:ext cx="2120614" cy="2425391"/>
      </dsp:txXfrm>
    </dsp:sp>
    <dsp:sp modelId="{C245A618-F4C7-46F6-97B3-A056E110A8E2}">
      <dsp:nvSpPr>
        <dsp:cNvPr id="0" name=""/>
        <dsp:cNvSpPr/>
      </dsp:nvSpPr>
      <dsp:spPr>
        <a:xfrm>
          <a:off x="2933941" y="1840409"/>
          <a:ext cx="2846462" cy="2330023"/>
        </a:xfrm>
        <a:prstGeom prst="roundRect">
          <a:avLst>
            <a:gd name="adj" fmla="val 5000"/>
          </a:avLst>
        </a:prstGeom>
        <a:solidFill>
          <a:schemeClr val="accent4">
            <a:lumMod val="60000"/>
            <a:lumOff val="40000"/>
            <a:alpha val="7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" wrap="square" lIns="0" tIns="44577" rIns="57785" bIns="0" numCol="1" spcCol="1270" anchor="t" anchorCtr="0">
          <a:noAutofit/>
        </a:bodyPr>
        <a:lstStyle/>
        <a:p>
          <a:pPr marL="0" lvl="0" indent="0" algn="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solidFill>
                <a:srgbClr val="C00000"/>
              </a:solidFill>
            </a:rPr>
            <a:t>Stage1</a:t>
          </a:r>
        </a:p>
      </dsp:txBody>
      <dsp:txXfrm rot="16200000">
        <a:off x="2263277" y="2511072"/>
        <a:ext cx="1910618" cy="569292"/>
      </dsp:txXfrm>
    </dsp:sp>
    <dsp:sp modelId="{1E295FB2-15C8-4C62-8EE5-85F34F46AE72}">
      <dsp:nvSpPr>
        <dsp:cNvPr id="0" name=""/>
        <dsp:cNvSpPr/>
      </dsp:nvSpPr>
      <dsp:spPr>
        <a:xfrm rot="5400000">
          <a:off x="2670235" y="2849653"/>
          <a:ext cx="501753" cy="426969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84AE4C-C0DE-455F-B48C-50553E12FCC0}">
      <dsp:nvSpPr>
        <dsp:cNvPr id="0" name=""/>
        <dsp:cNvSpPr/>
      </dsp:nvSpPr>
      <dsp:spPr>
        <a:xfrm>
          <a:off x="3503233" y="1840409"/>
          <a:ext cx="2120614" cy="2330023"/>
        </a:xfrm>
        <a:prstGeom prst="rect">
          <a:avLst/>
        </a:prstGeom>
        <a:noFill/>
        <a:ln w="1905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9728" rIns="0" bIns="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1"/>
              </a:solidFill>
            </a:rPr>
            <a:t>Nano &amp; Micro-Enterprises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- </a:t>
          </a:r>
          <a:r>
            <a:rPr lang="en-US" sz="1600" kern="1200" dirty="0">
              <a:solidFill>
                <a:schemeClr val="tx1"/>
              </a:solidFill>
            </a:rPr>
            <a:t>First Generation entrepreneurs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/>
              </a:solidFill>
            </a:rPr>
            <a:t>- Nearly 9 million enterprises directly impacted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/>
              </a:solidFill>
            </a:rPr>
            <a:t>- Simplest form of enterprises; employing mostly family labour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/>
              </a:solidFill>
            </a:rPr>
            <a:t>- Serves local village or nearby market</a:t>
          </a:r>
        </a:p>
      </dsp:txBody>
      <dsp:txXfrm>
        <a:off x="3503233" y="1840409"/>
        <a:ext cx="2120614" cy="2330023"/>
      </dsp:txXfrm>
    </dsp:sp>
    <dsp:sp modelId="{C64189B4-C5CB-47A3-884A-F38E8F1CEAA9}">
      <dsp:nvSpPr>
        <dsp:cNvPr id="0" name=""/>
        <dsp:cNvSpPr/>
      </dsp:nvSpPr>
      <dsp:spPr>
        <a:xfrm>
          <a:off x="5832095" y="819474"/>
          <a:ext cx="2846462" cy="3371691"/>
        </a:xfrm>
        <a:prstGeom prst="roundRect">
          <a:avLst>
            <a:gd name="adj" fmla="val 5000"/>
          </a:avLst>
        </a:prstGeom>
        <a:solidFill>
          <a:schemeClr val="accent6">
            <a:lumMod val="60000"/>
            <a:lumOff val="40000"/>
            <a:alpha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" wrap="square" lIns="0" tIns="44577" rIns="57785" bIns="0" numCol="1" spcCol="1270" anchor="t" anchorCtr="0">
          <a:noAutofit/>
        </a:bodyPr>
        <a:lstStyle/>
        <a:p>
          <a:pPr marL="0" lvl="0" indent="0" algn="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solidFill>
                <a:srgbClr val="C00000"/>
              </a:solidFill>
            </a:rPr>
            <a:t>Stage2</a:t>
          </a:r>
        </a:p>
      </dsp:txBody>
      <dsp:txXfrm rot="16200000">
        <a:off x="4734348" y="1917221"/>
        <a:ext cx="2764787" cy="569292"/>
      </dsp:txXfrm>
    </dsp:sp>
    <dsp:sp modelId="{51160BE1-DE24-4C8A-850E-B1709B41393D}">
      <dsp:nvSpPr>
        <dsp:cNvPr id="0" name=""/>
        <dsp:cNvSpPr/>
      </dsp:nvSpPr>
      <dsp:spPr>
        <a:xfrm rot="5400000">
          <a:off x="5552526" y="2379186"/>
          <a:ext cx="501753" cy="426969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7B6D64-DAC4-4449-8A98-FC7B633C3D25}">
      <dsp:nvSpPr>
        <dsp:cNvPr id="0" name=""/>
        <dsp:cNvSpPr/>
      </dsp:nvSpPr>
      <dsp:spPr>
        <a:xfrm>
          <a:off x="6401387" y="819474"/>
          <a:ext cx="2120614" cy="3371691"/>
        </a:xfrm>
        <a:prstGeom prst="rect">
          <a:avLst/>
        </a:prstGeom>
        <a:noFill/>
        <a:ln w="1905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9728" rIns="0" bIns="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1"/>
              </a:solidFill>
            </a:rPr>
            <a:t>Small &amp; Medium Enterprises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- 1 out of 4 graduates 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- Nearly 2 million SME ecosystem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- Complex and more institutional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- Specialized skills and division of labour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- </a:t>
          </a:r>
          <a:r>
            <a:rPr lang="en-US" sz="1800" b="1" kern="1200" dirty="0">
              <a:solidFill>
                <a:schemeClr val="tx1"/>
              </a:solidFill>
            </a:rPr>
            <a:t>New Jobs </a:t>
          </a:r>
          <a:r>
            <a:rPr lang="en-US" sz="1800" b="0" kern="1200" dirty="0">
              <a:solidFill>
                <a:schemeClr val="tx1"/>
              </a:solidFill>
            </a:rPr>
            <a:t>beyond family labour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solidFill>
                <a:schemeClr val="tx1"/>
              </a:solidFill>
            </a:rPr>
            <a:t>- Use of technology-processing/manufacturing</a:t>
          </a:r>
          <a:endParaRPr lang="en-US" sz="1800" kern="1200" dirty="0">
            <a:solidFill>
              <a:schemeClr val="tx1"/>
            </a:solidFill>
          </a:endParaRP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>
            <a:solidFill>
              <a:schemeClr val="tx1"/>
            </a:solidFill>
          </a:endParaRPr>
        </a:p>
      </dsp:txBody>
      <dsp:txXfrm>
        <a:off x="6401387" y="819474"/>
        <a:ext cx="2120614" cy="337169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CA30E2-FA9B-F246-8E54-35316000751F}">
      <dsp:nvSpPr>
        <dsp:cNvPr id="0" name=""/>
        <dsp:cNvSpPr/>
      </dsp:nvSpPr>
      <dsp:spPr>
        <a:xfrm rot="5400000">
          <a:off x="4975991" y="-1835661"/>
          <a:ext cx="1292088" cy="529132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Café Kudumbshree in Kerala, Rural Retail Mart chain in AP, Bee Keeping Cluster and Cluster of Art and Craft enterprises in Bihar, Lac enterprises in Jharkhand; with an overall estimated turnover of Rs. 85 crores. </a:t>
          </a:r>
        </a:p>
      </dsp:txBody>
      <dsp:txXfrm rot="-5400000">
        <a:off x="2976372" y="227033"/>
        <a:ext cx="5228253" cy="1165938"/>
      </dsp:txXfrm>
    </dsp:sp>
    <dsp:sp modelId="{238A7E12-1609-ED42-8AB8-F61E74963ACA}">
      <dsp:nvSpPr>
        <dsp:cNvPr id="0" name=""/>
        <dsp:cNvSpPr/>
      </dsp:nvSpPr>
      <dsp:spPr>
        <a:xfrm>
          <a:off x="0" y="0"/>
          <a:ext cx="2976372" cy="161511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1.8 million women entrepreneurs engaged in NTFP, food, manufacturing and service sectors </a:t>
          </a:r>
        </a:p>
      </dsp:txBody>
      <dsp:txXfrm>
        <a:off x="78843" y="78843"/>
        <a:ext cx="2818686" cy="1457424"/>
      </dsp:txXfrm>
    </dsp:sp>
    <dsp:sp modelId="{7A251B8B-497C-4D45-8A4B-F4FA171BCE7E}">
      <dsp:nvSpPr>
        <dsp:cNvPr id="0" name=""/>
        <dsp:cNvSpPr/>
      </dsp:nvSpPr>
      <dsp:spPr>
        <a:xfrm rot="5400000">
          <a:off x="4851305" y="-139795"/>
          <a:ext cx="1541461" cy="529132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Start up Village Enterprise Fund (SVEP) - MoRD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Private Sector:  ITC; Dabur 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Technical Agency: Enterprise Development Institute, ORMAS, Jaipur Rugs, AHF;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Public Sector: IRCTC NGOs: </a:t>
          </a:r>
          <a:r>
            <a:rPr lang="en-US" sz="1600" kern="1200" dirty="0" err="1"/>
            <a:t>Udyogini</a:t>
          </a:r>
          <a:endParaRPr lang="en-US" sz="1600" kern="1200" dirty="0"/>
        </a:p>
      </dsp:txBody>
      <dsp:txXfrm rot="-5400000">
        <a:off x="2976372" y="1810386"/>
        <a:ext cx="5216080" cy="1390965"/>
      </dsp:txXfrm>
    </dsp:sp>
    <dsp:sp modelId="{A797F801-82F5-654D-82F1-B7C335BDC416}">
      <dsp:nvSpPr>
        <dsp:cNvPr id="0" name=""/>
        <dsp:cNvSpPr/>
      </dsp:nvSpPr>
      <dsp:spPr>
        <a:xfrm>
          <a:off x="0" y="1698313"/>
          <a:ext cx="2976372" cy="161511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Partnerships</a:t>
          </a:r>
        </a:p>
      </dsp:txBody>
      <dsp:txXfrm>
        <a:off x="78843" y="1777156"/>
        <a:ext cx="2818686" cy="1457424"/>
      </dsp:txXfrm>
    </dsp:sp>
    <dsp:sp modelId="{A1840D10-D1B5-0B46-B7B9-DA039BE46005}">
      <dsp:nvSpPr>
        <dsp:cNvPr id="0" name=""/>
        <dsp:cNvSpPr/>
      </dsp:nvSpPr>
      <dsp:spPr>
        <a:xfrm rot="5400000">
          <a:off x="4975991" y="1556071"/>
          <a:ext cx="1292088" cy="529132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Strengthening implementation of Rural Self Employment Training Institutes (RSETIs) </a:t>
          </a:r>
        </a:p>
      </dsp:txBody>
      <dsp:txXfrm rot="-5400000">
        <a:off x="2976372" y="3618766"/>
        <a:ext cx="5228253" cy="1165938"/>
      </dsp:txXfrm>
    </dsp:sp>
    <dsp:sp modelId="{E8957120-9994-E14F-939A-7BA3ECFAA87B}">
      <dsp:nvSpPr>
        <dsp:cNvPr id="0" name=""/>
        <dsp:cNvSpPr/>
      </dsp:nvSpPr>
      <dsp:spPr>
        <a:xfrm>
          <a:off x="0" y="3394179"/>
          <a:ext cx="2976372" cy="161511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Skills Training and Linkages to Self-Employment &amp; Entrepreneurship</a:t>
          </a:r>
        </a:p>
      </dsp:txBody>
      <dsp:txXfrm>
        <a:off x="78843" y="3473022"/>
        <a:ext cx="2818686" cy="145742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3E8B55-A08E-4482-9873-46F52ABCAF42}">
      <dsp:nvSpPr>
        <dsp:cNvPr id="0" name=""/>
        <dsp:cNvSpPr/>
      </dsp:nvSpPr>
      <dsp:spPr>
        <a:xfrm>
          <a:off x="3318" y="2020"/>
          <a:ext cx="8261063" cy="2393300"/>
        </a:xfrm>
        <a:prstGeom prst="roundRect">
          <a:avLst>
            <a:gd name="adj" fmla="val 10000"/>
          </a:avLst>
        </a:prstGeom>
        <a:solidFill>
          <a:schemeClr val="accent1">
            <a:alpha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Incubator and Accelerator approach for investment support and skills training to learn how to manage an asset and run a business</a:t>
          </a:r>
        </a:p>
      </dsp:txBody>
      <dsp:txXfrm>
        <a:off x="73415" y="72117"/>
        <a:ext cx="8120869" cy="2253106"/>
      </dsp:txXfrm>
    </dsp:sp>
    <dsp:sp modelId="{9A630DC5-16E3-4369-83DE-1371A9AECBB5}">
      <dsp:nvSpPr>
        <dsp:cNvPr id="0" name=""/>
        <dsp:cNvSpPr/>
      </dsp:nvSpPr>
      <dsp:spPr>
        <a:xfrm>
          <a:off x="0" y="2616417"/>
          <a:ext cx="1548175" cy="2393300"/>
        </a:xfrm>
        <a:prstGeom prst="roundRect">
          <a:avLst>
            <a:gd name="adj" fmla="val 10000"/>
          </a:avLst>
        </a:prstGeom>
        <a:solidFill>
          <a:schemeClr val="accent1">
            <a:alpha val="7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Across viable and promising sectors (high value agriculture, manufacturing and services)</a:t>
          </a:r>
          <a:endParaRPr lang="en-US" sz="1600" kern="1200" dirty="0"/>
        </a:p>
      </dsp:txBody>
      <dsp:txXfrm>
        <a:off x="45344" y="2661761"/>
        <a:ext cx="1457487" cy="2302612"/>
      </dsp:txXfrm>
    </dsp:sp>
    <dsp:sp modelId="{4D548699-42BD-44FB-B18F-347608AFAAF7}">
      <dsp:nvSpPr>
        <dsp:cNvPr id="0" name=""/>
        <dsp:cNvSpPr/>
      </dsp:nvSpPr>
      <dsp:spPr>
        <a:xfrm>
          <a:off x="1677669" y="2616417"/>
          <a:ext cx="1548175" cy="2393300"/>
        </a:xfrm>
        <a:prstGeom prst="roundRect">
          <a:avLst>
            <a:gd name="adj" fmla="val 10000"/>
          </a:avLst>
        </a:prstGeom>
        <a:solidFill>
          <a:schemeClr val="accent1">
            <a:alpha val="7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Deliver all requisite products and services (finance, technology, mentoring) through a single source</a:t>
          </a:r>
          <a:endParaRPr lang="en-US" sz="1600" kern="1200" dirty="0"/>
        </a:p>
      </dsp:txBody>
      <dsp:txXfrm>
        <a:off x="1723013" y="2661761"/>
        <a:ext cx="1457487" cy="2302612"/>
      </dsp:txXfrm>
    </dsp:sp>
    <dsp:sp modelId="{1B70910D-B00A-432B-8287-2FFCA6903D64}">
      <dsp:nvSpPr>
        <dsp:cNvPr id="0" name=""/>
        <dsp:cNvSpPr/>
      </dsp:nvSpPr>
      <dsp:spPr>
        <a:xfrm>
          <a:off x="3355891" y="2616417"/>
          <a:ext cx="1548175" cy="2393300"/>
        </a:xfrm>
        <a:prstGeom prst="roundRect">
          <a:avLst>
            <a:gd name="adj" fmla="val 10000"/>
          </a:avLst>
        </a:prstGeom>
        <a:solidFill>
          <a:schemeClr val="accent1">
            <a:alpha val="7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Differentiated support strategy based on the age, size and potential of enterprise</a:t>
          </a:r>
          <a:endParaRPr lang="en-US" sz="1600" kern="1200" dirty="0"/>
        </a:p>
      </dsp:txBody>
      <dsp:txXfrm>
        <a:off x="3401235" y="2661761"/>
        <a:ext cx="1457487" cy="2302612"/>
      </dsp:txXfrm>
    </dsp:sp>
    <dsp:sp modelId="{68BEFBE6-1462-47C4-923D-2D38D67112CF}">
      <dsp:nvSpPr>
        <dsp:cNvPr id="0" name=""/>
        <dsp:cNvSpPr/>
      </dsp:nvSpPr>
      <dsp:spPr>
        <a:xfrm>
          <a:off x="5034113" y="2616417"/>
          <a:ext cx="1548175" cy="2393300"/>
        </a:xfrm>
        <a:prstGeom prst="roundRect">
          <a:avLst>
            <a:gd name="adj" fmla="val 10000"/>
          </a:avLst>
        </a:prstGeom>
        <a:solidFill>
          <a:schemeClr val="accent1">
            <a:alpha val="7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Leverage technology and private sector in program delivery</a:t>
          </a:r>
          <a:r>
            <a:rPr lang="en-US" sz="1600" kern="1200" dirty="0"/>
            <a:t> </a:t>
          </a:r>
        </a:p>
      </dsp:txBody>
      <dsp:txXfrm>
        <a:off x="5079457" y="2661761"/>
        <a:ext cx="1457487" cy="2302612"/>
      </dsp:txXfrm>
    </dsp:sp>
    <dsp:sp modelId="{42BB7E1F-B86C-45FF-9B8E-AE25B08586EB}">
      <dsp:nvSpPr>
        <dsp:cNvPr id="0" name=""/>
        <dsp:cNvSpPr/>
      </dsp:nvSpPr>
      <dsp:spPr>
        <a:xfrm>
          <a:off x="6716206" y="2616417"/>
          <a:ext cx="1548175" cy="2393300"/>
        </a:xfrm>
        <a:prstGeom prst="roundRect">
          <a:avLst>
            <a:gd name="adj" fmla="val 10000"/>
          </a:avLst>
        </a:prstGeom>
        <a:solidFill>
          <a:schemeClr val="accent1">
            <a:alpha val="7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Match making with social investors</a:t>
          </a:r>
        </a:p>
      </dsp:txBody>
      <dsp:txXfrm>
        <a:off x="6761550" y="2661761"/>
        <a:ext cx="1457487" cy="23026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968" cy="465296"/>
          </a:xfrm>
          <a:prstGeom prst="rect">
            <a:avLst/>
          </a:prstGeom>
        </p:spPr>
        <p:txBody>
          <a:bodyPr vert="horz" lIns="93285" tIns="46643" rIns="93285" bIns="4664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6333" y="0"/>
            <a:ext cx="3041968" cy="465296"/>
          </a:xfrm>
          <a:prstGeom prst="rect">
            <a:avLst/>
          </a:prstGeom>
        </p:spPr>
        <p:txBody>
          <a:bodyPr vert="horz" lIns="93285" tIns="46643" rIns="93285" bIns="46643" rtlCol="0"/>
          <a:lstStyle>
            <a:lvl1pPr algn="r">
              <a:defRPr sz="1200"/>
            </a:lvl1pPr>
          </a:lstStyle>
          <a:p>
            <a:fld id="{959A5B16-4E6B-46D5-88FC-13BB2547BABF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1375" cy="3489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85" tIns="46643" rIns="93285" bIns="4664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</p:spPr>
        <p:txBody>
          <a:bodyPr vert="horz" lIns="93285" tIns="46643" rIns="93285" bIns="4664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9014"/>
            <a:ext cx="3041968" cy="465296"/>
          </a:xfrm>
          <a:prstGeom prst="rect">
            <a:avLst/>
          </a:prstGeom>
        </p:spPr>
        <p:txBody>
          <a:bodyPr vert="horz" lIns="93285" tIns="46643" rIns="93285" bIns="4664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6333" y="8839014"/>
            <a:ext cx="3041968" cy="465296"/>
          </a:xfrm>
          <a:prstGeom prst="rect">
            <a:avLst/>
          </a:prstGeom>
        </p:spPr>
        <p:txBody>
          <a:bodyPr vert="horz" lIns="93285" tIns="46643" rIns="93285" bIns="46643" rtlCol="0" anchor="b"/>
          <a:lstStyle>
            <a:lvl1pPr algn="r">
              <a:defRPr sz="1200"/>
            </a:lvl1pPr>
          </a:lstStyle>
          <a:p>
            <a:fld id="{00A04515-7105-478F-8E63-147EADA70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088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04515-7105-478F-8E63-147EADA7067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45389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http://2scale.org/the-program</a:t>
            </a:r>
          </a:p>
          <a:p>
            <a:r>
              <a:rPr lang="en-US" dirty="0"/>
              <a:t>https://ifdcorg.files.wordpress.com/2016/06/2scale_highlights-2015.pdf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04515-7105-478F-8E63-147EADA7067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1751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B22FE-F869-4CFE-92A0-938D0E41CCBF}" type="slidenum">
              <a:rPr lang="de-DE" smtClean="0"/>
              <a:pPr/>
              <a:t>29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149119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http://amp.weforum.org/agenda/2017/05/world-economic-forum-awards-africas-breakthrough-female-tech-entrepreneurs</a:t>
            </a:r>
          </a:p>
          <a:p>
            <a:r>
              <a:rPr lang="en-US" dirty="0"/>
              <a:t>http://www.freshdirect.ng/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022DC-01DB-4705-A954-FD1E680D0A5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7969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FF0000"/>
                </a:solidFill>
              </a:rPr>
              <a:t>http://www.alizila.com/an-introduction-to-taobao-villages/ 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840,000 job opportunities</a:t>
            </a:r>
            <a:endParaRPr lang="en-US" sz="1200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04515-7105-478F-8E63-147EADA7067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803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https://sampi.co/taobao-villages-china-rural-ecommerce/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04515-7105-478F-8E63-147EADA7067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225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FAO STATISTICAL YEARBOOK 2014 Africa FAO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04515-7105-478F-8E63-147EADA7067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984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04515-7105-478F-8E63-147EADA7067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830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http://www.fao.org/3/a-ar708e.pdf </a:t>
            </a:r>
          </a:p>
          <a:p>
            <a:r>
              <a:rPr lang="en-US" dirty="0"/>
              <a:t>http://www.fao.org/3/a-ar708e.pdf</a:t>
            </a:r>
          </a:p>
          <a:p>
            <a:r>
              <a:rPr lang="en-US" dirty="0"/>
              <a:t>http://www.choicesmagazine.org/2005-1/grabbag/2005-1-16.htm</a:t>
            </a:r>
          </a:p>
          <a:p>
            <a:r>
              <a:rPr lang="en-US" dirty="0"/>
              <a:t>http://citeseerx.ist.psu.edu/viewdoc/download?doi=10.1.1.604.909&amp;rep=rep1&amp;type=pdf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04515-7105-478F-8E63-147EADA7067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106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04515-7105-478F-8E63-147EADA7067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0404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373B3-5A40-E648-98D0-5979E3FAA77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1661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373B3-5A40-E648-98D0-5979E3FAA77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5490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373B3-5A40-E648-98D0-5979E3FAA77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5615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Through NRLP and other state projects (BTDP, APRIGP, JOHAR, TNRTP, RRLP) </a:t>
            </a:r>
          </a:p>
          <a:p>
            <a:r>
              <a:rPr lang="en-US" dirty="0">
                <a:solidFill>
                  <a:schemeClr val="tx1"/>
                </a:solidFill>
              </a:rPr>
              <a:t>RSETIs provide self-employment and enterprise related skills training through training centers run by lead commercial banks in each district of the country.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B22FE-F869-4CFE-92A0-938D0E41CCBF}" type="slidenum">
              <a:rPr lang="de-DE" smtClean="0"/>
              <a:pPr/>
              <a:t>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04925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28725" y="3971925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28725" y="5210175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2D3B68B8-5D15-4616-A2F7-FE3279280872}" type="datetime1">
              <a:rPr lang="en-US" smtClean="0"/>
              <a:t>8/23/2020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D0C4F640-27E0-4837-A82B-6154747275A1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2348494" cy="4572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2FE2A-DEE8-4B3C-81BB-D40826C3072E}" type="datetime1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4F640-27E0-4837-A82B-6154747275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146DB-B999-4F5C-B43C-5C8B512029D6}" type="datetime1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4F640-27E0-4837-A82B-6154747275A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45719" tIns="45719" rIns="45719" bIns="45719" anchor="t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719" tIns="45719" rIns="45719" bIns="45719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3" y="6578606"/>
            <a:ext cx="249423" cy="246217"/>
          </a:xfrm>
          <a:prstGeom prst="rect">
            <a:avLst/>
          </a:prstGeom>
        </p:spPr>
        <p:txBody>
          <a:bodyPr anchor="t"/>
          <a:lstStyle>
            <a:lvl1pPr marL="0" indent="0" algn="l">
              <a:buSzTx/>
              <a:buFontTx/>
              <a:buNone/>
              <a:defRPr sz="1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8486281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24" y="866228"/>
            <a:ext cx="8229600" cy="990600"/>
          </a:xfrm>
        </p:spPr>
        <p:txBody>
          <a:bodyPr/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A638-6D6C-4CDC-AA35-D027CD4150C8}" type="datetime1">
              <a:rPr lang="en-US" smtClean="0"/>
              <a:t>8/23/2020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5600" y="6356350"/>
            <a:ext cx="3508248" cy="3657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2057400"/>
            <a:ext cx="8229600" cy="4099560"/>
          </a:xfrm>
        </p:spPr>
        <p:txBody>
          <a:bodyPr/>
          <a:lstStyle/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B4A4E438-C154-4F99-ACEB-DACC7A695EBC}" type="datetime1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D0C4F640-27E0-4837-A82B-6154747275A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-152400"/>
            <a:ext cx="82296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8B06C-92DC-4AFE-A4F4-EB0E5DA6EEBD}" type="datetime1">
              <a:rPr lang="en-US" smtClean="0"/>
              <a:t>8/23/2020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4F640-27E0-4837-A82B-6154747275A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908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C0FEE-E68D-4F8C-9035-0FF7B429A0C5}" type="datetime1">
              <a:rPr lang="en-US" smtClean="0"/>
              <a:t>8/23/2020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4F640-27E0-4837-A82B-6154747275A1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800" y="0"/>
            <a:ext cx="82296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4FDA6-A60C-4C3C-B449-2D016AE49C6C}" type="datetime1">
              <a:rPr lang="en-US" smtClean="0"/>
              <a:t>8/23/2020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4F640-27E0-4837-A82B-6154747275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7645C-1A55-4E1D-A12D-697C278189D9}" type="datetime1">
              <a:rPr lang="en-US" smtClean="0"/>
              <a:t>8/23/2020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4F640-27E0-4837-A82B-6154747275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99951-A866-4A75-8113-939FAED26815}" type="datetime1">
              <a:rPr lang="en-US" smtClean="0"/>
              <a:t>8/23/2020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4F640-27E0-4837-A82B-6154747275A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0236A-FE2B-4D3A-A1F3-D1800AE16C45}" type="datetime1">
              <a:rPr lang="en-US" smtClean="0"/>
              <a:t>8/23/2020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4F640-27E0-4837-A82B-6154747275A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-32982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93A5745B-A027-42D7-A1E8-BD36D47AC6EB}" type="datetime1">
              <a:rPr lang="en-US" smtClean="0"/>
              <a:t>8/23/2020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D0C4F640-27E0-4837-A82B-6154747275A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pshah@worldbank.or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jpg"/><Relationship Id="rId4" Type="http://schemas.openxmlformats.org/officeDocument/2006/relationships/image" Target="../media/image12.png"/><Relationship Id="rId9" Type="http://schemas.openxmlformats.org/officeDocument/2006/relationships/image" Target="../media/image1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blogs.worldbank.org/endpovertyinsouthasia/subsistence-laborer-amazon-seller-story-bihar-india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1.jpeg"/><Relationship Id="rId5" Type="http://schemas.openxmlformats.org/officeDocument/2006/relationships/image" Target="../media/image20.jpg"/><Relationship Id="rId4" Type="http://schemas.openxmlformats.org/officeDocument/2006/relationships/image" Target="../media/image19.png"/><Relationship Id="rId9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228600" y="5312982"/>
            <a:ext cx="89916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Parmesh Shah, 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Global Lead, Rural Livelihoods and Agriculture Employment, </a:t>
            </a:r>
            <a:br>
              <a:rPr lang="en-US" sz="1800" dirty="0">
                <a:solidFill>
                  <a:schemeClr val="tx2">
                    <a:lumMod val="50000"/>
                  </a:schemeClr>
                </a:solidFill>
                <a:latin typeface="+mn-lt"/>
              </a:rPr>
            </a:b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Agriculture Global Practice</a:t>
            </a:r>
            <a:br>
              <a:rPr lang="en-US" sz="1800" dirty="0">
                <a:solidFill>
                  <a:schemeClr val="tx2">
                    <a:lumMod val="50000"/>
                  </a:schemeClr>
                </a:solidFill>
                <a:latin typeface="+mn-lt"/>
              </a:rPr>
            </a:b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The World Bank</a:t>
            </a:r>
            <a:br>
              <a:rPr lang="en-US" sz="1800" dirty="0">
                <a:solidFill>
                  <a:schemeClr val="tx2">
                    <a:lumMod val="50000"/>
                  </a:schemeClr>
                </a:solidFill>
                <a:latin typeface="+mn-lt"/>
              </a:rPr>
            </a:br>
            <a:r>
              <a:rPr lang="en-US" sz="1800" dirty="0">
                <a:solidFill>
                  <a:schemeClr val="tx2">
                    <a:lumMod val="50000"/>
                  </a:schemeClr>
                </a:solidFill>
              </a:rPr>
              <a:t>Email: 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hlinkClick r:id="rId3"/>
              </a:rPr>
              <a:t>pshah@worldbank.org</a:t>
            </a:r>
            <a:br>
              <a:rPr lang="en-US" sz="18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en-US" sz="1800" dirty="0">
                <a:solidFill>
                  <a:schemeClr val="tx2">
                    <a:lumMod val="50000"/>
                  </a:schemeClr>
                </a:solidFill>
              </a:rPr>
              <a:t>Twitter: @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</a:rPr>
              <a:t>ShahParmesh</a:t>
            </a:r>
            <a:br>
              <a:rPr lang="en-US" sz="1800" dirty="0">
                <a:solidFill>
                  <a:schemeClr val="tx2">
                    <a:lumMod val="50000"/>
                  </a:schemeClr>
                </a:solidFill>
                <a:latin typeface="+mn-lt"/>
              </a:rPr>
            </a:br>
            <a:endParaRPr lang="en-US" sz="1800" b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300" y="914400"/>
            <a:ext cx="87249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  </a:t>
            </a:r>
            <a:r>
              <a:rPr lang="en-US" sz="2800" b="1" dirty="0"/>
              <a:t>Linking Villages, Communities, Farmers, and Entrepreneurs to Markets</a:t>
            </a:r>
          </a:p>
        </p:txBody>
      </p:sp>
      <p:pic>
        <p:nvPicPr>
          <p:cNvPr id="1026" name="Picture 2" descr="Image result for indonesia agribusines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747" y="2655880"/>
            <a:ext cx="2997419" cy="2248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indonesian food process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655879"/>
            <a:ext cx="2903959" cy="2248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86858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/>
          <p:cNvSpPr/>
          <p:nvPr/>
        </p:nvSpPr>
        <p:spPr>
          <a:xfrm>
            <a:off x="79612" y="228600"/>
            <a:ext cx="8911988" cy="1312897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/>
              <a:t> Case 1 : Producer Organization to Producer Companies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447800"/>
            <a:ext cx="5165088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93688" y="1541497"/>
            <a:ext cx="3293112" cy="1430303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/>
              <a:t>India- </a:t>
            </a:r>
            <a:r>
              <a:rPr lang="en-US" sz="2400" b="1" dirty="0" err="1"/>
              <a:t>Amul</a:t>
            </a:r>
            <a:r>
              <a:rPr lang="en-US" sz="2400" b="1" dirty="0"/>
              <a:t>:</a:t>
            </a:r>
            <a:r>
              <a:rPr lang="en-US" sz="2400" dirty="0"/>
              <a:t> </a:t>
            </a:r>
          </a:p>
          <a:p>
            <a:r>
              <a:rPr lang="en-US" sz="2400" dirty="0"/>
              <a:t>World’s largest farmers’ own dairy cooperative</a:t>
            </a:r>
          </a:p>
        </p:txBody>
      </p:sp>
      <p:sp>
        <p:nvSpPr>
          <p:cNvPr id="6" name="Rectangle 5"/>
          <p:cNvSpPr/>
          <p:nvPr/>
        </p:nvSpPr>
        <p:spPr>
          <a:xfrm>
            <a:off x="5416434" y="3294097"/>
            <a:ext cx="3270366" cy="143030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Annual turnover </a:t>
            </a:r>
            <a:r>
              <a:rPr lang="en-US" sz="2800" b="1" dirty="0"/>
              <a:t>US$ 4.23 billion (2016-17) </a:t>
            </a:r>
          </a:p>
        </p:txBody>
      </p:sp>
      <p:sp>
        <p:nvSpPr>
          <p:cNvPr id="9" name="Rectangle 8"/>
          <p:cNvSpPr/>
          <p:nvPr/>
        </p:nvSpPr>
        <p:spPr>
          <a:xfrm>
            <a:off x="5416434" y="5029200"/>
            <a:ext cx="3270366" cy="1430303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3.37 million </a:t>
            </a:r>
          </a:p>
          <a:p>
            <a:pPr algn="ctr"/>
            <a:r>
              <a:rPr lang="en-US" dirty="0"/>
              <a:t>milk producer members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2667" t="7143" r="12667"/>
          <a:stretch/>
        </p:blipFill>
        <p:spPr>
          <a:xfrm>
            <a:off x="3107688" y="5066731"/>
            <a:ext cx="2133600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8934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Arrow 2"/>
          <p:cNvSpPr/>
          <p:nvPr/>
        </p:nvSpPr>
        <p:spPr>
          <a:xfrm>
            <a:off x="685800" y="1066800"/>
            <a:ext cx="8229600" cy="95444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/>
              <a:t>       Case :  Farmers Producer Company, India 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2686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419" y="857251"/>
            <a:ext cx="8425543" cy="682721"/>
          </a:xfrm>
          <a:solidFill>
            <a:schemeClr val="tx2"/>
          </a:solidFill>
        </p:spPr>
        <p:txBody>
          <a:bodyPr>
            <a:noAutofit/>
          </a:bodyPr>
          <a:lstStyle/>
          <a:p>
            <a:pPr algn="ctr"/>
            <a:r>
              <a:rPr lang="en-IN" sz="24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Agriculture Collective</a:t>
            </a:r>
            <a:r>
              <a:rPr lang="en-IN" sz="21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: </a:t>
            </a:r>
            <a:r>
              <a:rPr lang="en-IN" sz="21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A women owned USD 2 million enterprise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3AACB47-1177-4323-9DD9-804A7AC1C033}"/>
              </a:ext>
            </a:extLst>
          </p:cNvPr>
          <p:cNvSpPr txBox="1">
            <a:spLocks/>
          </p:cNvSpPr>
          <p:nvPr/>
        </p:nvSpPr>
        <p:spPr>
          <a:xfrm>
            <a:off x="184353" y="1686589"/>
            <a:ext cx="8739022" cy="431416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50" b="1" dirty="0" err="1">
                <a:latin typeface="Arial" panose="020B0604020202020204" pitchFamily="34" charset="0"/>
                <a:cs typeface="Arial" panose="020B0604020202020204" pitchFamily="34" charset="0"/>
              </a:rPr>
              <a:t>Aaranyak</a:t>
            </a:r>
            <a:r>
              <a:rPr lang="en-US" sz="1650" b="1" dirty="0">
                <a:latin typeface="Arial" panose="020B0604020202020204" pitchFamily="34" charset="0"/>
                <a:cs typeface="Arial" panose="020B0604020202020204" pitchFamily="34" charset="0"/>
              </a:rPr>
              <a:t> Farmer Producer Company Ltd – Purnea (10,000 farmers)</a:t>
            </a:r>
          </a:p>
          <a:p>
            <a:r>
              <a:rPr lang="en-US" sz="1650" dirty="0">
                <a:latin typeface="Arial" panose="020B0604020202020204" pitchFamily="34" charset="0"/>
                <a:cs typeface="Arial" panose="020B0604020202020204" pitchFamily="34" charset="0"/>
              </a:rPr>
              <a:t>$ 2 million turnover in 2017</a:t>
            </a:r>
          </a:p>
          <a:p>
            <a:r>
              <a:rPr lang="en-US" sz="1650" dirty="0">
                <a:latin typeface="Arial" panose="020B0604020202020204" pitchFamily="34" charset="0"/>
                <a:cs typeface="Arial" panose="020B0604020202020204" pitchFamily="34" charset="0"/>
              </a:rPr>
              <a:t>Trading on online commodity exchanges; first to introduce Digital Weighing Scales and Moisture meters at village level</a:t>
            </a:r>
          </a:p>
          <a:p>
            <a:r>
              <a:rPr lang="en-US" sz="1650" dirty="0">
                <a:latin typeface="Arial" panose="020B0604020202020204" pitchFamily="34" charset="0"/>
                <a:cs typeface="Arial" panose="020B0604020202020204" pitchFamily="34" charset="0"/>
              </a:rPr>
              <a:t>Expected to develop into a $ 10 million producer cluster around Maize</a:t>
            </a:r>
          </a:p>
          <a:p>
            <a:r>
              <a:rPr lang="en-US" sz="1650" dirty="0">
                <a:latin typeface="Arial" panose="020B0604020202020204" pitchFamily="34" charset="0"/>
                <a:cs typeface="Arial" panose="020B0604020202020204" pitchFamily="34" charset="0"/>
              </a:rPr>
              <a:t>Working with renowned technical partners like </a:t>
            </a:r>
            <a:r>
              <a:rPr lang="en-US" sz="1650" dirty="0" err="1">
                <a:latin typeface="Arial" panose="020B0604020202020204" pitchFamily="34" charset="0"/>
                <a:cs typeface="Arial" panose="020B0604020202020204" pitchFamily="34" charset="0"/>
              </a:rPr>
              <a:t>TechnoServe</a:t>
            </a:r>
            <a:r>
              <a:rPr lang="en-US" sz="1650" dirty="0">
                <a:latin typeface="Arial" panose="020B0604020202020204" pitchFamily="34" charset="0"/>
                <a:cs typeface="Arial" panose="020B0604020202020204" pitchFamily="34" charset="0"/>
              </a:rPr>
              <a:t>, NCML and many others</a:t>
            </a:r>
          </a:p>
          <a:p>
            <a:pPr marL="0" indent="0">
              <a:buNone/>
            </a:pPr>
            <a:endParaRPr lang="en-US"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E64022-0461-4A86-A0C2-95E9695723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61" y="3686222"/>
            <a:ext cx="2876905" cy="20313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393B02-9044-468C-B9C4-55F558B7AB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872" y="3686222"/>
            <a:ext cx="3163034" cy="2018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6649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031" y="281208"/>
            <a:ext cx="8594559" cy="990600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  <a:r>
              <a:rPr lang="en-US" sz="3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Ghana Pineapple Cooperative: Farmapine GH Ltd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6" t="8816" r="-3386" b="-12505"/>
          <a:stretch/>
        </p:blipFill>
        <p:spPr>
          <a:xfrm>
            <a:off x="5765596" y="1271808"/>
            <a:ext cx="2743200" cy="38897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36"/>
          <a:stretch/>
        </p:blipFill>
        <p:spPr>
          <a:xfrm>
            <a:off x="5257801" y="4607169"/>
            <a:ext cx="3758790" cy="2133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09600" y="1371600"/>
            <a:ext cx="3505200" cy="146538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Five pineapple cooperatives comprising </a:t>
            </a:r>
            <a:r>
              <a:rPr lang="en-US" sz="2400" b="1" dirty="0">
                <a:solidFill>
                  <a:srgbClr val="DB6A25"/>
                </a:solidFill>
              </a:rPr>
              <a:t>450 farmers</a:t>
            </a:r>
          </a:p>
        </p:txBody>
      </p:sp>
      <p:sp>
        <p:nvSpPr>
          <p:cNvPr id="8" name="Rectangle 7"/>
          <p:cNvSpPr/>
          <p:nvPr/>
        </p:nvSpPr>
        <p:spPr>
          <a:xfrm>
            <a:off x="304800" y="2913331"/>
            <a:ext cx="4114800" cy="18285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  <a:r>
              <a:rPr lang="en-US" sz="2000" b="1" dirty="0">
                <a:solidFill>
                  <a:schemeClr val="tx1"/>
                </a:solidFill>
              </a:rPr>
              <a:t>Members are able to consistently achieve exportable yields of </a:t>
            </a:r>
            <a:r>
              <a:rPr lang="en-US" sz="2400" b="1" dirty="0">
                <a:solidFill>
                  <a:srgbClr val="DB6A25"/>
                </a:solidFill>
              </a:rPr>
              <a:t>65%</a:t>
            </a:r>
            <a:r>
              <a:rPr lang="en-US" sz="2000" b="1" dirty="0">
                <a:solidFill>
                  <a:srgbClr val="DB6A25"/>
                </a:solidFill>
              </a:rPr>
              <a:t> </a:t>
            </a:r>
            <a:r>
              <a:rPr lang="en-US" sz="2000" b="1" dirty="0">
                <a:solidFill>
                  <a:schemeClr val="tx1"/>
                </a:solidFill>
              </a:rPr>
              <a:t>or more from their fields, which  guaranteed profits of about </a:t>
            </a:r>
            <a:r>
              <a:rPr lang="en-US" sz="2400" b="1" dirty="0">
                <a:solidFill>
                  <a:schemeClr val="tx1"/>
                </a:solidFill>
              </a:rPr>
              <a:t>$1,000 per acre.  </a:t>
            </a:r>
          </a:p>
        </p:txBody>
      </p:sp>
      <p:sp>
        <p:nvSpPr>
          <p:cNvPr id="9" name="Rectangle 8"/>
          <p:cNvSpPr/>
          <p:nvPr/>
        </p:nvSpPr>
        <p:spPr>
          <a:xfrm>
            <a:off x="644769" y="4841630"/>
            <a:ext cx="3487616" cy="1676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DB6A25"/>
                </a:solidFill>
              </a:rPr>
              <a:t>80% </a:t>
            </a:r>
            <a:r>
              <a:rPr lang="en-US" sz="2000" b="1" dirty="0">
                <a:solidFill>
                  <a:schemeClr val="tx1"/>
                </a:solidFill>
              </a:rPr>
              <a:t>of the shares of the company were acquired by five smallholder cooperatives</a:t>
            </a:r>
          </a:p>
        </p:txBody>
      </p:sp>
    </p:spTree>
    <p:extLst>
      <p:ext uri="{BB962C8B-B14F-4D97-AF65-F5344CB8AC3E}">
        <p14:creationId xmlns:p14="http://schemas.microsoft.com/office/powerpoint/2010/main" val="28216646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93" y="457200"/>
            <a:ext cx="9144000" cy="990600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Ghana Pineapple Cooperative: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Farmapine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GH Ltd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286000"/>
            <a:ext cx="6291386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346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33600" y="685800"/>
            <a:ext cx="4343400" cy="1447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Public Sector</a:t>
            </a:r>
          </a:p>
        </p:txBody>
      </p:sp>
      <p:sp>
        <p:nvSpPr>
          <p:cNvPr id="7" name="Rectangle 6"/>
          <p:cNvSpPr/>
          <p:nvPr/>
        </p:nvSpPr>
        <p:spPr>
          <a:xfrm>
            <a:off x="6314932" y="2590800"/>
            <a:ext cx="2514600" cy="121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Business</a:t>
            </a:r>
          </a:p>
          <a:p>
            <a:pPr algn="ctr"/>
            <a:r>
              <a:rPr lang="en-US" sz="2800" dirty="0"/>
              <a:t>Development</a:t>
            </a:r>
          </a:p>
        </p:txBody>
      </p:sp>
      <p:sp>
        <p:nvSpPr>
          <p:cNvPr id="3" name="Rectangle 2"/>
          <p:cNvSpPr/>
          <p:nvPr/>
        </p:nvSpPr>
        <p:spPr>
          <a:xfrm>
            <a:off x="304800" y="2590800"/>
            <a:ext cx="2514600" cy="121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Productive</a:t>
            </a:r>
          </a:p>
          <a:p>
            <a:pPr algn="ctr"/>
            <a:r>
              <a:rPr lang="en-US" sz="2800" dirty="0"/>
              <a:t>Investments </a:t>
            </a:r>
          </a:p>
        </p:txBody>
      </p:sp>
      <p:sp>
        <p:nvSpPr>
          <p:cNvPr id="8" name="Rectangle 7"/>
          <p:cNvSpPr/>
          <p:nvPr/>
        </p:nvSpPr>
        <p:spPr>
          <a:xfrm>
            <a:off x="3309866" y="2590800"/>
            <a:ext cx="2514600" cy="121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Technical</a:t>
            </a:r>
          </a:p>
          <a:p>
            <a:pPr algn="ctr"/>
            <a:r>
              <a:rPr lang="en-US" sz="2800" dirty="0"/>
              <a:t>Assistance </a:t>
            </a:r>
          </a:p>
        </p:txBody>
      </p:sp>
      <p:sp>
        <p:nvSpPr>
          <p:cNvPr id="9" name="Rectangle 8"/>
          <p:cNvSpPr/>
          <p:nvPr/>
        </p:nvSpPr>
        <p:spPr>
          <a:xfrm>
            <a:off x="76200" y="5096304"/>
            <a:ext cx="2511757" cy="121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Producers </a:t>
            </a:r>
          </a:p>
        </p:txBody>
      </p:sp>
      <p:sp>
        <p:nvSpPr>
          <p:cNvPr id="10" name="Rectangle 9"/>
          <p:cNvSpPr/>
          <p:nvPr/>
        </p:nvSpPr>
        <p:spPr>
          <a:xfrm>
            <a:off x="3295223" y="5086635"/>
            <a:ext cx="2481334" cy="12101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Commercial Agreement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497472" y="5181600"/>
            <a:ext cx="2514600" cy="121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Buyer(s)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1930" r="2074" b="19690"/>
          <a:stretch/>
        </p:blipFill>
        <p:spPr>
          <a:xfrm>
            <a:off x="270112" y="3904967"/>
            <a:ext cx="8111888" cy="971834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>
            <a:off x="2664157" y="5782103"/>
            <a:ext cx="612443" cy="9097"/>
          </a:xfrm>
          <a:prstGeom prst="straightConnector1">
            <a:avLst/>
          </a:prstGeom>
          <a:ln w="57150">
            <a:solidFill>
              <a:schemeClr val="accent4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5867400" y="5811672"/>
            <a:ext cx="612443" cy="9097"/>
          </a:xfrm>
          <a:prstGeom prst="straightConnector1">
            <a:avLst/>
          </a:prstGeom>
          <a:ln w="57150">
            <a:solidFill>
              <a:schemeClr val="accent4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2518012" y="2209800"/>
            <a:ext cx="672720" cy="2886504"/>
          </a:xfrm>
          <a:prstGeom prst="straightConnector1">
            <a:avLst/>
          </a:prstGeom>
          <a:ln w="57150">
            <a:solidFill>
              <a:schemeClr val="accent4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 flipV="1">
            <a:off x="5943600" y="2286000"/>
            <a:ext cx="553872" cy="2800635"/>
          </a:xfrm>
          <a:prstGeom prst="straightConnector1">
            <a:avLst/>
          </a:prstGeom>
          <a:ln w="57150">
            <a:solidFill>
              <a:schemeClr val="accent4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ight Arrow 34"/>
          <p:cNvSpPr/>
          <p:nvPr/>
        </p:nvSpPr>
        <p:spPr>
          <a:xfrm>
            <a:off x="76200" y="-6823"/>
            <a:ext cx="8915400" cy="845024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/>
              <a:t>Model 2:  Producer Organization to Productive Alliance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9273" y="6304002"/>
            <a:ext cx="222560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Common goods, </a:t>
            </a:r>
          </a:p>
          <a:p>
            <a:r>
              <a:rPr lang="en-US" sz="1600" dirty="0"/>
              <a:t>Shared capacity-building </a:t>
            </a:r>
          </a:p>
          <a:p>
            <a:r>
              <a:rPr lang="en-US" sz="1600" dirty="0"/>
              <a:t> 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422914" y="6296738"/>
            <a:ext cx="204382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Product specifications,</a:t>
            </a:r>
          </a:p>
          <a:p>
            <a:r>
              <a:rPr lang="en-US" sz="1600" dirty="0"/>
              <a:t>Quantity of products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90072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26620"/>
            <a:ext cx="8229600" cy="99060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Investment framework in community institutions  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84" y="1295400"/>
            <a:ext cx="7789392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228600" y="-15922"/>
            <a:ext cx="8915400" cy="190500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/>
              <a:t>Model 3: Rural Livelihoods through Financial Inclusion and Livelihoods development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5699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Arrow 2"/>
          <p:cNvSpPr/>
          <p:nvPr/>
        </p:nvSpPr>
        <p:spPr>
          <a:xfrm>
            <a:off x="114300" y="304800"/>
            <a:ext cx="8915400" cy="209744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/>
              <a:t>Case: Rural Livelihoods through Financial Inclusion and Livelihoods development, India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54474" y="2773459"/>
            <a:ext cx="3810000" cy="1447800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250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million poor </a:t>
            </a:r>
            <a:r>
              <a:rPr lang="en-US" sz="3200" dirty="0">
                <a:solidFill>
                  <a:schemeClr val="bg1"/>
                </a:solidFill>
              </a:rPr>
              <a:t>women mobilized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367284" y="4527502"/>
            <a:ext cx="3810000" cy="1644698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 $ 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billion </a:t>
            </a:r>
            <a:r>
              <a:rPr lang="en-US" sz="2400" dirty="0">
                <a:solidFill>
                  <a:schemeClr val="bg1"/>
                </a:solidFill>
              </a:rPr>
              <a:t>Annual Turnover of Enterprise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54474" y="4572000"/>
            <a:ext cx="3810000" cy="1600200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US$ 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billion </a:t>
            </a:r>
            <a:r>
              <a:rPr lang="en-US" sz="2400" dirty="0">
                <a:solidFill>
                  <a:schemeClr val="bg1"/>
                </a:solidFill>
              </a:rPr>
              <a:t>credit flow from commercial bank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367284" y="2773459"/>
            <a:ext cx="3810000" cy="1447800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US$ 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1.5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billion </a:t>
            </a:r>
            <a:r>
              <a:rPr lang="en-US" sz="3200" dirty="0">
                <a:solidFill>
                  <a:schemeClr val="bg1"/>
                </a:solidFill>
              </a:rPr>
              <a:t>saving</a:t>
            </a:r>
          </a:p>
        </p:txBody>
      </p:sp>
    </p:spTree>
    <p:extLst>
      <p:ext uri="{BB962C8B-B14F-4D97-AF65-F5344CB8AC3E}">
        <p14:creationId xmlns:p14="http://schemas.microsoft.com/office/powerpoint/2010/main" val="5281396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/>
          <p:cNvSpPr/>
          <p:nvPr/>
        </p:nvSpPr>
        <p:spPr>
          <a:xfrm>
            <a:off x="821891" y="116339"/>
            <a:ext cx="7999397" cy="152400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  Model 4: Rural </a:t>
            </a:r>
            <a:r>
              <a:rPr lang="en-US" sz="2800" dirty="0"/>
              <a:t>Entrepreneurship Development</a:t>
            </a:r>
          </a:p>
        </p:txBody>
      </p:sp>
      <p:sp>
        <p:nvSpPr>
          <p:cNvPr id="9" name="Oval 8"/>
          <p:cNvSpPr/>
          <p:nvPr/>
        </p:nvSpPr>
        <p:spPr>
          <a:xfrm>
            <a:off x="228600" y="2971800"/>
            <a:ext cx="2667000" cy="2209800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Rural </a:t>
            </a:r>
            <a:r>
              <a:rPr lang="en-US" dirty="0"/>
              <a:t>Entrepreneurship Development</a:t>
            </a:r>
          </a:p>
        </p:txBody>
      </p:sp>
      <p:sp>
        <p:nvSpPr>
          <p:cNvPr id="10" name="Right Arrow 9"/>
          <p:cNvSpPr/>
          <p:nvPr/>
        </p:nvSpPr>
        <p:spPr>
          <a:xfrm rot="20563413">
            <a:off x="2787664" y="2118084"/>
            <a:ext cx="3844349" cy="838200"/>
          </a:xfrm>
          <a:prstGeom prst="rightArrow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Microenterprises and SMEs</a:t>
            </a:r>
          </a:p>
        </p:txBody>
      </p:sp>
      <p:sp>
        <p:nvSpPr>
          <p:cNvPr id="11" name="Right Arrow 10"/>
          <p:cNvSpPr/>
          <p:nvPr/>
        </p:nvSpPr>
        <p:spPr>
          <a:xfrm rot="179337">
            <a:off x="2992790" y="4555295"/>
            <a:ext cx="3657600" cy="838200"/>
          </a:xfrm>
          <a:prstGeom prst="rightArrow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Agropreneurs</a:t>
            </a:r>
            <a:r>
              <a:rPr lang="en-US" dirty="0"/>
              <a:t>  </a:t>
            </a:r>
          </a:p>
        </p:txBody>
      </p:sp>
      <p:sp>
        <p:nvSpPr>
          <p:cNvPr id="12" name="Right Arrow 11"/>
          <p:cNvSpPr/>
          <p:nvPr/>
        </p:nvSpPr>
        <p:spPr>
          <a:xfrm rot="21274927">
            <a:off x="3151364" y="3624690"/>
            <a:ext cx="5554647" cy="838200"/>
          </a:xfrm>
          <a:prstGeom prst="rightArrow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Technical and Vocational Education and Training (TVET)</a:t>
            </a:r>
          </a:p>
        </p:txBody>
      </p:sp>
      <p:sp>
        <p:nvSpPr>
          <p:cNvPr id="13" name="Right Arrow 12"/>
          <p:cNvSpPr/>
          <p:nvPr/>
        </p:nvSpPr>
        <p:spPr>
          <a:xfrm rot="20918525">
            <a:off x="3023557" y="2906600"/>
            <a:ext cx="3657600" cy="838200"/>
          </a:xfrm>
          <a:prstGeom prst="rightArrow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Incubation </a:t>
            </a:r>
          </a:p>
        </p:txBody>
      </p:sp>
    </p:spTree>
    <p:extLst>
      <p:ext uri="{BB962C8B-B14F-4D97-AF65-F5344CB8AC3E}">
        <p14:creationId xmlns:p14="http://schemas.microsoft.com/office/powerpoint/2010/main" val="33424312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419" y="857251"/>
            <a:ext cx="8425543" cy="682721"/>
          </a:xfrm>
          <a:solidFill>
            <a:schemeClr val="tx2">
              <a:lumMod val="7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IN" sz="21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India: Approach to Enterprise Promotion : 2 stage process 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119270" y="1615294"/>
            <a:ext cx="8960126" cy="4273641"/>
          </a:xfrm>
        </p:spPr>
        <p:txBody>
          <a:bodyPr anchor="t">
            <a:noAutofit/>
          </a:bodyPr>
          <a:lstStyle/>
          <a:p>
            <a:pPr algn="just">
              <a:spcBef>
                <a:spcPts val="450"/>
              </a:spcBef>
              <a:spcAft>
                <a:spcPts val="450"/>
              </a:spcAft>
              <a:buSzPct val="120000"/>
            </a:pPr>
            <a:r>
              <a:rPr lang="en-US" sz="1500" b="1" dirty="0">
                <a:latin typeface="Times New Roman" charset="0"/>
                <a:ea typeface="Times New Roman" charset="0"/>
                <a:cs typeface="Times New Roman" charset="0"/>
              </a:rPr>
              <a:t>Stage 1 : </a:t>
            </a:r>
          </a:p>
          <a:p>
            <a:pPr lvl="1" algn="just">
              <a:spcBef>
                <a:spcPts val="450"/>
              </a:spcBef>
              <a:spcAft>
                <a:spcPts val="450"/>
              </a:spcAft>
              <a:buSzPct val="120000"/>
            </a:pPr>
            <a:r>
              <a:rPr lang="en-US" sz="1500" dirty="0">
                <a:latin typeface="Times New Roman" charset="0"/>
                <a:ea typeface="Times New Roman" charset="0"/>
                <a:cs typeface="Times New Roman" charset="0"/>
              </a:rPr>
              <a:t>Access to finances along with enterprise counselling leading to creation of Nano/Micro enterprises</a:t>
            </a:r>
          </a:p>
          <a:p>
            <a:pPr lvl="1" algn="just">
              <a:spcBef>
                <a:spcPts val="450"/>
              </a:spcBef>
              <a:spcAft>
                <a:spcPts val="450"/>
              </a:spcAft>
              <a:buSzPct val="120000"/>
            </a:pPr>
            <a:r>
              <a:rPr lang="en-US" sz="1500" dirty="0">
                <a:latin typeface="Times New Roman" charset="0"/>
                <a:ea typeface="Times New Roman" charset="0"/>
                <a:cs typeface="Times New Roman" charset="0"/>
              </a:rPr>
              <a:t>Guestimate of nearly </a:t>
            </a:r>
            <a:r>
              <a:rPr lang="en-US" sz="1500" b="1" u="sng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4 to 5  million </a:t>
            </a:r>
            <a:r>
              <a:rPr lang="en-US" sz="1500" dirty="0">
                <a:latin typeface="Times New Roman" charset="0"/>
                <a:ea typeface="Times New Roman" charset="0"/>
                <a:cs typeface="Times New Roman" charset="0"/>
              </a:rPr>
              <a:t>such Nano enterprises from among the </a:t>
            </a:r>
            <a:r>
              <a:rPr lang="en-US" sz="1500" b="1" u="sng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45 million women organized</a:t>
            </a:r>
            <a:r>
              <a:rPr lang="en-US" sz="1500" dirty="0">
                <a:latin typeface="Times New Roman" charset="0"/>
                <a:ea typeface="Times New Roman" charset="0"/>
                <a:cs typeface="Times New Roman" charset="0"/>
              </a:rPr>
              <a:t>. </a:t>
            </a:r>
          </a:p>
          <a:p>
            <a:pPr algn="just">
              <a:spcBef>
                <a:spcPts val="450"/>
              </a:spcBef>
              <a:spcAft>
                <a:spcPts val="450"/>
              </a:spcAft>
              <a:buSzPct val="120000"/>
            </a:pPr>
            <a:r>
              <a:rPr lang="en-US" sz="1500" b="1" dirty="0">
                <a:latin typeface="Times New Roman" charset="0"/>
                <a:ea typeface="Times New Roman" charset="0"/>
                <a:cs typeface="Times New Roman" charset="0"/>
              </a:rPr>
              <a:t>Stage 2 : </a:t>
            </a:r>
          </a:p>
          <a:p>
            <a:pPr lvl="1" algn="just">
              <a:spcBef>
                <a:spcPts val="450"/>
              </a:spcBef>
              <a:spcAft>
                <a:spcPts val="450"/>
              </a:spcAft>
              <a:buSzPct val="120000"/>
            </a:pPr>
            <a:r>
              <a:rPr lang="en-US" sz="1500" dirty="0">
                <a:latin typeface="Times New Roman" charset="0"/>
                <a:ea typeface="Times New Roman" charset="0"/>
                <a:cs typeface="Times New Roman" charset="0"/>
              </a:rPr>
              <a:t>This cohort of 4 to 5 million enterprises would now graduate to a </a:t>
            </a:r>
            <a:r>
              <a:rPr lang="en-US" sz="1500" b="1" u="sng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higher level of small and medium enterprises</a:t>
            </a:r>
          </a:p>
          <a:p>
            <a:pPr lvl="1" algn="just">
              <a:spcBef>
                <a:spcPts val="450"/>
              </a:spcBef>
              <a:spcAft>
                <a:spcPts val="450"/>
              </a:spcAft>
              <a:buSzPct val="120000"/>
            </a:pPr>
            <a:r>
              <a:rPr lang="en-US" sz="1500" dirty="0">
                <a:latin typeface="Times New Roman" charset="0"/>
                <a:ea typeface="Times New Roman" charset="0"/>
                <a:cs typeface="Times New Roman" charset="0"/>
              </a:rPr>
              <a:t>In order to aid this process, the following set of bundled services are being delivered </a:t>
            </a:r>
          </a:p>
          <a:p>
            <a:pPr lvl="3" algn="just">
              <a:spcBef>
                <a:spcPts val="0"/>
              </a:spcBef>
              <a:buSzPct val="120000"/>
            </a:pPr>
            <a:r>
              <a:rPr lang="en-US" sz="1500" dirty="0">
                <a:latin typeface="Times New Roman" charset="0"/>
                <a:ea typeface="Times New Roman" charset="0"/>
                <a:cs typeface="Times New Roman" charset="0"/>
              </a:rPr>
              <a:t>Large scale </a:t>
            </a:r>
            <a:r>
              <a:rPr lang="en-US" sz="1500" b="1" u="sng" dirty="0">
                <a:latin typeface="Times New Roman" charset="0"/>
                <a:ea typeface="Times New Roman" charset="0"/>
                <a:cs typeface="Times New Roman" charset="0"/>
              </a:rPr>
              <a:t>Access to Financial Services </a:t>
            </a:r>
          </a:p>
          <a:p>
            <a:pPr lvl="3" algn="just">
              <a:spcBef>
                <a:spcPts val="0"/>
              </a:spcBef>
              <a:buSzPct val="120000"/>
            </a:pPr>
            <a:r>
              <a:rPr lang="en-US" sz="1500" b="1" u="sng" dirty="0">
                <a:latin typeface="Times New Roman" charset="0"/>
                <a:ea typeface="Times New Roman" charset="0"/>
                <a:cs typeface="Times New Roman" charset="0"/>
              </a:rPr>
              <a:t>Skill building </a:t>
            </a:r>
            <a:r>
              <a:rPr lang="en-US" sz="1500" dirty="0">
                <a:latin typeface="Times New Roman" charset="0"/>
                <a:ea typeface="Times New Roman" charset="0"/>
                <a:cs typeface="Times New Roman" charset="0"/>
              </a:rPr>
              <a:t>including access to </a:t>
            </a:r>
            <a:r>
              <a:rPr lang="en-US" sz="1500" b="1" u="sng" dirty="0">
                <a:latin typeface="Times New Roman" charset="0"/>
                <a:ea typeface="Times New Roman" charset="0"/>
                <a:cs typeface="Times New Roman" charset="0"/>
              </a:rPr>
              <a:t>New Technologies</a:t>
            </a:r>
            <a:r>
              <a:rPr lang="en-US" sz="15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  <a:p>
            <a:pPr lvl="3" algn="just">
              <a:spcBef>
                <a:spcPts val="0"/>
              </a:spcBef>
              <a:buSzPct val="120000"/>
            </a:pPr>
            <a:r>
              <a:rPr lang="en-US" sz="1500" dirty="0">
                <a:latin typeface="Times New Roman" charset="0"/>
                <a:ea typeface="Times New Roman" charset="0"/>
                <a:cs typeface="Times New Roman" charset="0"/>
              </a:rPr>
              <a:t>Specific </a:t>
            </a:r>
            <a:r>
              <a:rPr lang="en-US" sz="1500" b="1" u="sng" dirty="0">
                <a:latin typeface="Times New Roman" charset="0"/>
                <a:ea typeface="Times New Roman" charset="0"/>
                <a:cs typeface="Times New Roman" charset="0"/>
              </a:rPr>
              <a:t>Business Advisory services </a:t>
            </a:r>
          </a:p>
          <a:p>
            <a:pPr lvl="3" algn="just">
              <a:spcBef>
                <a:spcPts val="0"/>
              </a:spcBef>
              <a:buSzPct val="120000"/>
            </a:pPr>
            <a:r>
              <a:rPr lang="en-US" sz="1500" b="1" u="sng" dirty="0">
                <a:latin typeface="Times New Roman" charset="0"/>
                <a:ea typeface="Times New Roman" charset="0"/>
                <a:cs typeface="Times New Roman" charset="0"/>
              </a:rPr>
              <a:t>Access to Markets </a:t>
            </a:r>
          </a:p>
          <a:p>
            <a:pPr lvl="3" algn="just">
              <a:spcBef>
                <a:spcPts val="0"/>
              </a:spcBef>
              <a:buSzPct val="120000"/>
            </a:pPr>
            <a:r>
              <a:rPr lang="en-US" sz="1500" dirty="0">
                <a:latin typeface="Times New Roman" charset="0"/>
                <a:ea typeface="Times New Roman" charset="0"/>
                <a:cs typeface="Times New Roman" charset="0"/>
              </a:rPr>
              <a:t>Facilitate Partnerships with the </a:t>
            </a:r>
            <a:r>
              <a:rPr lang="en-US" sz="1500" b="1" u="sng" dirty="0">
                <a:latin typeface="Times New Roman" charset="0"/>
                <a:ea typeface="Times New Roman" charset="0"/>
                <a:cs typeface="Times New Roman" charset="0"/>
              </a:rPr>
              <a:t>Private Sector </a:t>
            </a:r>
          </a:p>
          <a:p>
            <a:pPr algn="just">
              <a:spcBef>
                <a:spcPts val="450"/>
              </a:spcBef>
              <a:spcAft>
                <a:spcPts val="450"/>
              </a:spcAft>
              <a:buSzPct val="120000"/>
            </a:pPr>
            <a:endParaRPr lang="en-US" sz="15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algn="just">
              <a:spcBef>
                <a:spcPts val="450"/>
              </a:spcBef>
              <a:spcAft>
                <a:spcPts val="450"/>
              </a:spcAft>
              <a:buSzPct val="120000"/>
            </a:pPr>
            <a:r>
              <a:rPr lang="en-US" sz="1500" dirty="0">
                <a:latin typeface="Times New Roman" charset="0"/>
                <a:ea typeface="Times New Roman" charset="0"/>
                <a:cs typeface="Times New Roman" charset="0"/>
              </a:rPr>
              <a:t>A number of the above enterprises are in the </a:t>
            </a:r>
            <a:r>
              <a:rPr lang="en-US" sz="1500" b="1" u="sng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manufacturing, retail and services sector and are home based </a:t>
            </a:r>
            <a:r>
              <a:rPr lang="en-US" sz="15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and are contributing to </a:t>
            </a:r>
            <a:r>
              <a:rPr lang="en-US" sz="1500" b="1" u="sng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enhancing women’s labor force participation </a:t>
            </a:r>
          </a:p>
          <a:p>
            <a:pPr lvl="1" algn="just">
              <a:spcBef>
                <a:spcPts val="450"/>
              </a:spcBef>
              <a:spcAft>
                <a:spcPts val="450"/>
              </a:spcAft>
              <a:buSzPct val="120000"/>
            </a:pPr>
            <a:endParaRPr lang="en-US" sz="1500" b="1" u="sng" dirty="0">
              <a:latin typeface="Times New Roman" charset="0"/>
              <a:ea typeface="Times New Roman" charset="0"/>
              <a:cs typeface="Times New Roman" charset="0"/>
            </a:endParaRPr>
          </a:p>
          <a:p>
            <a:pPr algn="just">
              <a:spcBef>
                <a:spcPts val="450"/>
              </a:spcBef>
              <a:spcAft>
                <a:spcPts val="450"/>
              </a:spcAft>
              <a:buSzPct val="120000"/>
            </a:pPr>
            <a:endParaRPr lang="en-IN" sz="1500" dirty="0"/>
          </a:p>
        </p:txBody>
      </p:sp>
    </p:spTree>
    <p:extLst>
      <p:ext uri="{BB962C8B-B14F-4D97-AF65-F5344CB8AC3E}">
        <p14:creationId xmlns:p14="http://schemas.microsoft.com/office/powerpoint/2010/main" val="3176856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267200" y="998285"/>
            <a:ext cx="4690595" cy="1973515"/>
            <a:chOff x="26389" y="2583351"/>
            <a:chExt cx="4690595" cy="1973515"/>
          </a:xfrm>
        </p:grpSpPr>
        <p:sp>
          <p:nvSpPr>
            <p:cNvPr id="4" name="TextBox 3"/>
            <p:cNvSpPr txBox="1"/>
            <p:nvPr/>
          </p:nvSpPr>
          <p:spPr>
            <a:xfrm>
              <a:off x="26389" y="4187534"/>
              <a:ext cx="46905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Largest producer and exporter of Cinnamon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b="23253"/>
            <a:stretch/>
          </p:blipFill>
          <p:spPr>
            <a:xfrm>
              <a:off x="802310" y="2583351"/>
              <a:ext cx="2842795" cy="1511085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570069" y="4715997"/>
            <a:ext cx="1612252" cy="1627142"/>
            <a:chOff x="383660" y="3227308"/>
            <a:chExt cx="1612252" cy="1627142"/>
          </a:xfrm>
        </p:grpSpPr>
        <p:sp>
          <p:nvSpPr>
            <p:cNvPr id="7" name="TextBox 6"/>
            <p:cNvSpPr txBox="1"/>
            <p:nvPr/>
          </p:nvSpPr>
          <p:spPr>
            <a:xfrm>
              <a:off x="668481" y="4485118"/>
              <a:ext cx="13274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Pepper 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l="12667" t="23333" r="14444" b="19778"/>
            <a:stretch/>
          </p:blipFill>
          <p:spPr>
            <a:xfrm>
              <a:off x="383660" y="3227308"/>
              <a:ext cx="1493147" cy="1165383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6168697" y="4715997"/>
            <a:ext cx="1982274" cy="1765503"/>
            <a:chOff x="1332196" y="4946877"/>
            <a:chExt cx="1982274" cy="1765503"/>
          </a:xfrm>
        </p:grpSpPr>
        <p:sp>
          <p:nvSpPr>
            <p:cNvPr id="9" name="TextBox 8"/>
            <p:cNvSpPr txBox="1"/>
            <p:nvPr/>
          </p:nvSpPr>
          <p:spPr>
            <a:xfrm>
              <a:off x="1463832" y="6066049"/>
              <a:ext cx="11283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Arecanuts</a:t>
              </a:r>
              <a:endParaRPr lang="en-US" dirty="0"/>
            </a:p>
            <a:p>
              <a:r>
                <a:rPr lang="en-US" dirty="0"/>
                <a:t> 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32196" y="4946877"/>
              <a:ext cx="1982274" cy="1110073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3188791" y="4540485"/>
            <a:ext cx="2150156" cy="1628441"/>
            <a:chOff x="203069" y="4859578"/>
            <a:chExt cx="2150156" cy="1628441"/>
          </a:xfrm>
        </p:grpSpPr>
        <p:sp>
          <p:nvSpPr>
            <p:cNvPr id="12" name="TextBox 11"/>
            <p:cNvSpPr txBox="1"/>
            <p:nvPr/>
          </p:nvSpPr>
          <p:spPr>
            <a:xfrm>
              <a:off x="585236" y="6118687"/>
              <a:ext cx="17679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Nutmeg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3069" y="4859578"/>
              <a:ext cx="1854331" cy="1233973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060" y="943959"/>
            <a:ext cx="2387891" cy="1597716"/>
          </a:xfrm>
          <a:prstGeom prst="rect">
            <a:avLst/>
          </a:prstGeom>
        </p:spPr>
      </p:pic>
      <p:sp>
        <p:nvSpPr>
          <p:cNvPr id="22" name="Title 1"/>
          <p:cNvSpPr txBox="1">
            <a:spLocks/>
          </p:cNvSpPr>
          <p:nvPr/>
        </p:nvSpPr>
        <p:spPr>
          <a:xfrm>
            <a:off x="18340" y="1"/>
            <a:ext cx="10954460" cy="980078"/>
          </a:xfrm>
          <a:prstGeom prst="rect">
            <a:avLst/>
          </a:prstGeom>
        </p:spPr>
        <p:txBody>
          <a:bodyPr vert="horz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Sri Lanka: </a:t>
            </a:r>
            <a:r>
              <a:rPr lang="en-US" sz="2800" b="1" dirty="0">
                <a:solidFill>
                  <a:schemeClr val="tx1"/>
                </a:solidFill>
              </a:rPr>
              <a:t>Globally Competitive Agriculture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98178" y="3954179"/>
            <a:ext cx="34355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DC6922"/>
                </a:solidFill>
              </a:rPr>
              <a:t>Leading producer of spices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70069" y="2488550"/>
            <a:ext cx="22009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Largest Tea producer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5141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57250"/>
            <a:ext cx="9144000" cy="422645"/>
          </a:xfrm>
          <a:solidFill>
            <a:schemeClr val="tx2">
              <a:lumMod val="7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IN" sz="21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ENTERPRISE JOURNEY: ‘The two-stage process’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36418" y="1615294"/>
            <a:ext cx="8425544" cy="4139272"/>
          </a:xfrm>
        </p:spPr>
        <p:txBody>
          <a:bodyPr anchor="t">
            <a:noAutofit/>
          </a:bodyPr>
          <a:lstStyle/>
          <a:p>
            <a:pPr marL="0" indent="0" algn="just">
              <a:spcBef>
                <a:spcPts val="450"/>
              </a:spcBef>
              <a:spcAft>
                <a:spcPts val="450"/>
              </a:spcAft>
              <a:buSzPct val="120000"/>
              <a:buNone/>
            </a:pP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342900" lvl="1" indent="0" algn="just">
              <a:spcBef>
                <a:spcPts val="450"/>
              </a:spcBef>
              <a:spcAft>
                <a:spcPts val="450"/>
              </a:spcAft>
              <a:buSzPct val="120000"/>
              <a:buNone/>
            </a:pPr>
            <a:endParaRPr lang="en-US" b="1" u="sng" dirty="0">
              <a:latin typeface="Times New Roman" charset="0"/>
              <a:ea typeface="Times New Roman" charset="0"/>
              <a:cs typeface="Times New Roman" charset="0"/>
            </a:endParaRPr>
          </a:p>
          <a:p>
            <a:pPr algn="just">
              <a:spcBef>
                <a:spcPts val="450"/>
              </a:spcBef>
              <a:spcAft>
                <a:spcPts val="450"/>
              </a:spcAft>
              <a:buSzPct val="120000"/>
            </a:pPr>
            <a:endParaRPr lang="en-IN" sz="1800"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80CC66C6-32A7-4EA3-8FE2-B9047E6195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11448637"/>
              </p:ext>
            </p:extLst>
          </p:nvPr>
        </p:nvGraphicFramePr>
        <p:xfrm>
          <a:off x="183412" y="1216099"/>
          <a:ext cx="8836349" cy="47846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124200" y="1981200"/>
            <a:ext cx="1908314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50" b="1" i="1" dirty="0">
                <a:solidFill>
                  <a:srgbClr val="FF0000"/>
                </a:solidFill>
              </a:rPr>
              <a:t>STAGE 1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90861" y="1369110"/>
            <a:ext cx="1908314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50" b="1" i="1" dirty="0">
                <a:solidFill>
                  <a:srgbClr val="FF0000"/>
                </a:solidFill>
              </a:rPr>
              <a:t>STAGE 2 </a:t>
            </a:r>
          </a:p>
        </p:txBody>
      </p:sp>
    </p:spTree>
    <p:extLst>
      <p:ext uri="{BB962C8B-B14F-4D97-AF65-F5344CB8AC3E}">
        <p14:creationId xmlns:p14="http://schemas.microsoft.com/office/powerpoint/2010/main" val="10443576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59" y="382534"/>
            <a:ext cx="9144000" cy="422645"/>
          </a:xfrm>
          <a:solidFill>
            <a:schemeClr val="tx2">
              <a:lumMod val="7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IN" sz="21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ENTERPRISE JOURNEY: ‘The two-stage process’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36418" y="1615294"/>
            <a:ext cx="8425544" cy="4139272"/>
          </a:xfrm>
        </p:spPr>
        <p:txBody>
          <a:bodyPr anchor="t">
            <a:noAutofit/>
          </a:bodyPr>
          <a:lstStyle/>
          <a:p>
            <a:pPr marL="0" indent="0" algn="just">
              <a:spcBef>
                <a:spcPts val="450"/>
              </a:spcBef>
              <a:spcAft>
                <a:spcPts val="450"/>
              </a:spcAft>
              <a:buSzPct val="120000"/>
              <a:buNone/>
            </a:pP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342900" lvl="1" indent="0" algn="just">
              <a:spcBef>
                <a:spcPts val="450"/>
              </a:spcBef>
              <a:spcAft>
                <a:spcPts val="450"/>
              </a:spcAft>
              <a:buSzPct val="120000"/>
              <a:buNone/>
            </a:pPr>
            <a:endParaRPr lang="en-US" b="1" u="sng" dirty="0">
              <a:latin typeface="Times New Roman" charset="0"/>
              <a:ea typeface="Times New Roman" charset="0"/>
              <a:cs typeface="Times New Roman" charset="0"/>
            </a:endParaRPr>
          </a:p>
          <a:p>
            <a:pPr algn="just">
              <a:spcBef>
                <a:spcPts val="450"/>
              </a:spcBef>
              <a:spcAft>
                <a:spcPts val="450"/>
              </a:spcAft>
              <a:buSzPct val="120000"/>
            </a:pPr>
            <a:endParaRPr lang="en-IN" sz="1800"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80CC66C6-32A7-4EA3-8FE2-B9047E6195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02769026"/>
              </p:ext>
            </p:extLst>
          </p:nvPr>
        </p:nvGraphicFramePr>
        <p:xfrm>
          <a:off x="148408" y="1143000"/>
          <a:ext cx="8739963" cy="47846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AC8E975-A0A5-4F09-94AC-AC779752B105}"/>
              </a:ext>
            </a:extLst>
          </p:cNvPr>
          <p:cNvSpPr txBox="1"/>
          <p:nvPr/>
        </p:nvSpPr>
        <p:spPr>
          <a:xfrm>
            <a:off x="92423" y="1857328"/>
            <a:ext cx="2212184" cy="125140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N" sz="1350" b="1" dirty="0">
                <a:solidFill>
                  <a:srgbClr val="C00000"/>
                </a:solidFill>
              </a:rPr>
              <a:t>Enterprise Support Services</a:t>
            </a:r>
          </a:p>
          <a:p>
            <a:pPr marL="214313" indent="-214313">
              <a:buFontTx/>
              <a:buChar char="-"/>
            </a:pPr>
            <a:r>
              <a:rPr lang="en-IN" sz="1350" dirty="0">
                <a:solidFill>
                  <a:schemeClr val="tx1"/>
                </a:solidFill>
              </a:rPr>
              <a:t>Access to Credit</a:t>
            </a:r>
          </a:p>
          <a:p>
            <a:pPr marL="214313" indent="-214313">
              <a:buFontTx/>
              <a:buChar char="-"/>
            </a:pPr>
            <a:r>
              <a:rPr lang="en-IN" sz="1350" dirty="0">
                <a:solidFill>
                  <a:schemeClr val="tx1"/>
                </a:solidFill>
              </a:rPr>
              <a:t>Enterprise Counselling</a:t>
            </a:r>
          </a:p>
          <a:p>
            <a:pPr marL="214313" indent="-214313">
              <a:buFontTx/>
              <a:buChar char="-"/>
            </a:pPr>
            <a:r>
              <a:rPr lang="en-IN" sz="1350" dirty="0">
                <a:solidFill>
                  <a:schemeClr val="tx1"/>
                </a:solidFill>
              </a:rPr>
              <a:t>Better Quality Inputs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A89F56-4787-4C23-96A4-5960F646E200}"/>
              </a:ext>
            </a:extLst>
          </p:cNvPr>
          <p:cNvSpPr txBox="1"/>
          <p:nvPr/>
        </p:nvSpPr>
        <p:spPr>
          <a:xfrm>
            <a:off x="3171919" y="1082992"/>
            <a:ext cx="2487406" cy="171110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N" sz="1350" b="1" dirty="0">
                <a:solidFill>
                  <a:srgbClr val="C00000"/>
                </a:solidFill>
              </a:rPr>
              <a:t>Customized Package of Services </a:t>
            </a:r>
          </a:p>
          <a:p>
            <a:pPr marL="214313" indent="-214313">
              <a:buFontTx/>
              <a:buChar char="-"/>
            </a:pPr>
            <a:r>
              <a:rPr lang="en-IN" sz="1350" dirty="0">
                <a:solidFill>
                  <a:schemeClr val="tx1"/>
                </a:solidFill>
              </a:rPr>
              <a:t>Access to Financial Services </a:t>
            </a:r>
          </a:p>
          <a:p>
            <a:pPr marL="214313" indent="-214313">
              <a:buFontTx/>
              <a:buChar char="-"/>
            </a:pPr>
            <a:r>
              <a:rPr lang="en-IN" sz="1350" dirty="0">
                <a:solidFill>
                  <a:schemeClr val="tx1"/>
                </a:solidFill>
              </a:rPr>
              <a:t>Access to new technology</a:t>
            </a:r>
          </a:p>
          <a:p>
            <a:pPr marL="214313" indent="-214313">
              <a:buFontTx/>
              <a:buChar char="-"/>
            </a:pPr>
            <a:r>
              <a:rPr lang="en-IN" sz="1350" dirty="0">
                <a:solidFill>
                  <a:schemeClr val="tx1"/>
                </a:solidFill>
              </a:rPr>
              <a:t>Business Advisory Services</a:t>
            </a:r>
          </a:p>
          <a:p>
            <a:pPr marL="214313" indent="-214313">
              <a:buFontTx/>
              <a:buChar char="-"/>
            </a:pPr>
            <a:r>
              <a:rPr lang="en-IN" sz="1350" dirty="0">
                <a:solidFill>
                  <a:schemeClr val="tx1"/>
                </a:solidFill>
              </a:rPr>
              <a:t>Access to markets</a:t>
            </a:r>
          </a:p>
          <a:p>
            <a:pPr marL="214313" indent="-214313">
              <a:buFontTx/>
              <a:buChar char="-"/>
            </a:pPr>
            <a:r>
              <a:rPr lang="en-IN" sz="1350" dirty="0">
                <a:solidFill>
                  <a:schemeClr val="tx1"/>
                </a:solidFill>
              </a:rPr>
              <a:t>Private sector linkages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435FA6-FB2D-46E3-95E6-34F0C7C524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212" y="1600200"/>
            <a:ext cx="371241" cy="3810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BAF56A-C482-4CB2-8D5A-9D129F5B8AB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914400"/>
            <a:ext cx="371241" cy="371241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D1882FD-96C2-47EF-BDE5-1A29891EB545}"/>
              </a:ext>
            </a:extLst>
          </p:cNvPr>
          <p:cNvCxnSpPr/>
          <p:nvPr/>
        </p:nvCxnSpPr>
        <p:spPr>
          <a:xfrm>
            <a:off x="2304607" y="2667443"/>
            <a:ext cx="928886" cy="57415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C531F86-F63E-4879-88A6-0BCF207ABD0F}"/>
              </a:ext>
            </a:extLst>
          </p:cNvPr>
          <p:cNvCxnSpPr/>
          <p:nvPr/>
        </p:nvCxnSpPr>
        <p:spPr>
          <a:xfrm>
            <a:off x="5583283" y="2147082"/>
            <a:ext cx="421454" cy="28112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06692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354" y="857251"/>
            <a:ext cx="8677608" cy="682721"/>
          </a:xfrm>
          <a:solidFill>
            <a:schemeClr val="tx2"/>
          </a:solidFill>
        </p:spPr>
        <p:txBody>
          <a:bodyPr>
            <a:noAutofit/>
          </a:bodyPr>
          <a:lstStyle/>
          <a:p>
            <a:pPr algn="ctr"/>
            <a:r>
              <a:rPr lang="en-IN" sz="24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Processed Food Collective</a:t>
            </a:r>
            <a:r>
              <a:rPr lang="en-IN" sz="21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: $ </a:t>
            </a:r>
            <a:r>
              <a:rPr lang="en-IN" sz="21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1 million enterprise creating 500 jobs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3AACB47-1177-4323-9DD9-804A7AC1C033}"/>
              </a:ext>
            </a:extLst>
          </p:cNvPr>
          <p:cNvSpPr txBox="1">
            <a:spLocks/>
          </p:cNvSpPr>
          <p:nvPr/>
        </p:nvSpPr>
        <p:spPr>
          <a:xfrm>
            <a:off x="184353" y="1686589"/>
            <a:ext cx="8739022" cy="431416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16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HHs involved: 550</a:t>
            </a:r>
            <a:endParaRPr lang="en-IN" sz="16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sz="16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 of Jobs created: </a:t>
            </a:r>
            <a:r>
              <a:rPr lang="en-IN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480 + 70 (self)</a:t>
            </a:r>
          </a:p>
          <a:p>
            <a:r>
              <a:rPr lang="en-IN" sz="16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Business Size: </a:t>
            </a:r>
            <a:r>
              <a:rPr lang="en-IN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USD 1 million; $ 30,000 per household</a:t>
            </a:r>
          </a:p>
          <a:p>
            <a:r>
              <a:rPr lang="en-US" sz="16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Preparing pickles of several varieties; </a:t>
            </a:r>
            <a:r>
              <a:rPr lang="en-US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linking with institutional markets like nearby residential school campuses; branding efforts underway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9308ED54-8AFA-454E-B48B-4043BA2CCF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07306" y="3731914"/>
            <a:ext cx="2963047" cy="22222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EC84B067-477B-4C67-9F2D-B612B63CD0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581400"/>
            <a:ext cx="3683352" cy="2762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1431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22" y="857251"/>
            <a:ext cx="8971220" cy="682721"/>
          </a:xfrm>
          <a:solidFill>
            <a:schemeClr val="tx2"/>
          </a:solidFill>
        </p:spPr>
        <p:txBody>
          <a:bodyPr>
            <a:noAutofit/>
          </a:bodyPr>
          <a:lstStyle/>
          <a:p>
            <a:pPr algn="ctr"/>
            <a:r>
              <a:rPr lang="en-IN" sz="24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Retail: Product Aggregation &amp; Branding</a:t>
            </a:r>
            <a:r>
              <a:rPr lang="en-IN" sz="21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: </a:t>
            </a:r>
            <a:r>
              <a:rPr lang="en-IN" sz="2100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Aajeevika</a:t>
            </a:r>
            <a:r>
              <a:rPr lang="en-IN" sz="21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Fresh- A USD 4 million brand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3AACB47-1177-4323-9DD9-804A7AC1C033}"/>
              </a:ext>
            </a:extLst>
          </p:cNvPr>
          <p:cNvSpPr txBox="1">
            <a:spLocks/>
          </p:cNvSpPr>
          <p:nvPr/>
        </p:nvSpPr>
        <p:spPr>
          <a:xfrm>
            <a:off x="184353" y="1686589"/>
            <a:ext cx="8739022" cy="431416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than 200 stores across the state of Madhya Pradesh</a:t>
            </a:r>
          </a:p>
          <a:p>
            <a:r>
              <a:rPr lang="en-IN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Procuring primarily from Women Farmer Producer Companies promoted under NRLM and MPDPIP</a:t>
            </a:r>
          </a:p>
          <a:p>
            <a:r>
              <a:rPr lang="en-IN" sz="16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Annual Business Turnover: USD 4 million</a:t>
            </a:r>
          </a:p>
          <a:p>
            <a:r>
              <a:rPr lang="en-IN" sz="16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Multicommodity Trading: </a:t>
            </a:r>
            <a:r>
              <a:rPr lang="en-IN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Fresh Products, Spices as well as specialized items like Sanitary Pads, all sourced from small manufacturing units run by rural women </a:t>
            </a:r>
          </a:p>
          <a:p>
            <a:pPr marL="0" indent="0">
              <a:buNone/>
            </a:pPr>
            <a:endParaRPr lang="en-IN" sz="16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16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6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C7E7DF-5654-4913-ADC3-0ECAA9645D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18" y="3526409"/>
            <a:ext cx="4085537" cy="23000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9FC800-4BF1-4734-B2D7-76EB74D418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121" y="3526409"/>
            <a:ext cx="3411033" cy="226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1979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418" y="857251"/>
            <a:ext cx="8486957" cy="682721"/>
          </a:xfrm>
          <a:solidFill>
            <a:schemeClr val="tx2"/>
          </a:solidFill>
        </p:spPr>
        <p:txBody>
          <a:bodyPr>
            <a:noAutofit/>
          </a:bodyPr>
          <a:lstStyle/>
          <a:p>
            <a:pPr algn="ctr"/>
            <a:r>
              <a:rPr lang="en-IN" sz="24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Individual Garment Units: </a:t>
            </a:r>
            <a:r>
              <a:rPr lang="en-IN" sz="21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An emerging cluster supplying to big brands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3AACB47-1177-4323-9DD9-804A7AC1C033}"/>
              </a:ext>
            </a:extLst>
          </p:cNvPr>
          <p:cNvSpPr txBox="1">
            <a:spLocks/>
          </p:cNvSpPr>
          <p:nvPr/>
        </p:nvSpPr>
        <p:spPr>
          <a:xfrm>
            <a:off x="184353" y="1686589"/>
            <a:ext cx="8739022" cy="431416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16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new garment manufacturing units; </a:t>
            </a:r>
            <a:r>
              <a:rPr lang="en-IN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employing 200 women </a:t>
            </a:r>
          </a:p>
          <a:p>
            <a:r>
              <a:rPr lang="en-IN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Supplying clothes to several leading brands</a:t>
            </a:r>
          </a:p>
          <a:p>
            <a:r>
              <a:rPr lang="en-IN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Focus on improving work performance through better technology and initial working capital support </a:t>
            </a:r>
          </a:p>
          <a:p>
            <a:pPr marL="0" indent="0">
              <a:buNone/>
            </a:pPr>
            <a:r>
              <a:rPr lang="en-US" sz="16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0BCF39-502F-4247-B870-A239702A0A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58" y="3174204"/>
            <a:ext cx="3456198" cy="24972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24CCE3-8FCB-470A-A2BE-29A1F2922B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024" y="3174205"/>
            <a:ext cx="3528371" cy="254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6477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0" y="152400"/>
            <a:ext cx="8229600" cy="990600"/>
          </a:xfrm>
        </p:spPr>
        <p:txBody>
          <a:bodyPr/>
          <a:lstStyle/>
          <a:p>
            <a:r>
              <a:rPr lang="en-US" dirty="0"/>
              <a:t>Results: The Non-farm Pathway </a:t>
            </a:r>
          </a:p>
        </p:txBody>
      </p:sp>
      <p:graphicFrame>
        <p:nvGraphicFramePr>
          <p:cNvPr id="13" name="Content Placeholder 12"/>
          <p:cNvGraphicFramePr>
            <a:graphicFrameLocks noGrp="1"/>
          </p:cNvGraphicFramePr>
          <p:nvPr>
            <p:ph idx="1"/>
          </p:nvPr>
        </p:nvGraphicFramePr>
        <p:xfrm>
          <a:off x="552450" y="1376797"/>
          <a:ext cx="8267700" cy="50117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758685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lvl="1" indent="0" algn="just">
              <a:spcBef>
                <a:spcPts val="600"/>
              </a:spcBef>
              <a:spcAft>
                <a:spcPts val="600"/>
              </a:spcAft>
              <a:buSzPct val="120000"/>
              <a:buNone/>
            </a:pPr>
            <a:r>
              <a:rPr lang="en-US" dirty="0"/>
              <a:t>Impact analysis shows that in the areas with the SHG platforms of NRLM, there </a:t>
            </a:r>
            <a:r>
              <a:rPr lang="en-US" b="1" u="sng" dirty="0">
                <a:solidFill>
                  <a:srgbClr val="FF0000"/>
                </a:solidFill>
              </a:rPr>
              <a:t>are 80% more enterprises compared to the control areas</a:t>
            </a:r>
            <a:r>
              <a:rPr lang="en-US" b="1" dirty="0"/>
              <a:t>, </a:t>
            </a:r>
            <a:r>
              <a:rPr lang="en-US" b="1" u="sng" dirty="0">
                <a:solidFill>
                  <a:srgbClr val="FF0000"/>
                </a:solidFill>
              </a:rPr>
              <a:t>75% increase in number </a:t>
            </a:r>
            <a:r>
              <a:rPr lang="en-US" dirty="0"/>
              <a:t>of workers employed by non-farm and agri-business enterprises</a:t>
            </a:r>
          </a:p>
        </p:txBody>
      </p:sp>
    </p:spTree>
    <p:extLst>
      <p:ext uri="{BB962C8B-B14F-4D97-AF65-F5344CB8AC3E}">
        <p14:creationId xmlns:p14="http://schemas.microsoft.com/office/powerpoint/2010/main" val="10095517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34" y="228600"/>
            <a:ext cx="9448800" cy="9906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 : Agribusiness incubator in Africa, 2SCALE 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28600" y="4255827"/>
            <a:ext cx="4114800" cy="1828800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Build Networks </a:t>
            </a:r>
          </a:p>
          <a:p>
            <a:pPr algn="ctr"/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that connect farmers, buyers and intermediaries, enabling them to create and grow new businesses.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28600" y="2057400"/>
            <a:ext cx="4191000" cy="1981200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Works with over 353,000 farmers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in eight countries (Sub-Saharan Countries) Nearly 30 percent of these farmers are women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781834" y="4190999"/>
            <a:ext cx="4133566" cy="1893627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Private Co-investment 24 million USD (2015)</a:t>
            </a:r>
          </a:p>
          <a:p>
            <a:pPr algn="ctr"/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representing cash investments, staff time.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781834" y="2057400"/>
            <a:ext cx="4133566" cy="1981200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Partners include more than 1,200 firms</a:t>
            </a:r>
          </a:p>
          <a:p>
            <a:pPr algn="ctr"/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from multinationals to small community-based enterprises.</a:t>
            </a:r>
          </a:p>
        </p:txBody>
      </p:sp>
    </p:spTree>
    <p:extLst>
      <p:ext uri="{BB962C8B-B14F-4D97-AF65-F5344CB8AC3E}">
        <p14:creationId xmlns:p14="http://schemas.microsoft.com/office/powerpoint/2010/main" val="32899773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/>
          <p:nvPr/>
        </p:nvSpPr>
        <p:spPr>
          <a:xfrm>
            <a:off x="420690" y="1211268"/>
            <a:ext cx="2743201" cy="383537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3"/>
            </a:solidFill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>
                <a:solidFill>
                  <a:srgbClr val="FF0000"/>
                </a:solidFill>
              </a:defRPr>
            </a:lvl1pPr>
          </a:lstStyle>
          <a:p>
            <a:r>
              <a:rPr lang="en-US" dirty="0">
                <a:solidFill>
                  <a:srgbClr val="00B0F0"/>
                </a:solidFill>
              </a:rPr>
              <a:t>Entrepreneurs needs</a:t>
            </a:r>
            <a:r>
              <a:rPr dirty="0">
                <a:solidFill>
                  <a:srgbClr val="00B0F0"/>
                </a:solidFill>
              </a:rPr>
              <a:t> </a:t>
            </a:r>
          </a:p>
        </p:txBody>
      </p:sp>
      <p:sp>
        <p:nvSpPr>
          <p:cNvPr id="186" name="Shape 186"/>
          <p:cNvSpPr/>
          <p:nvPr/>
        </p:nvSpPr>
        <p:spPr>
          <a:xfrm>
            <a:off x="304800" y="1611312"/>
            <a:ext cx="2971800" cy="367662"/>
          </a:xfrm>
          <a:prstGeom prst="rect">
            <a:avLst/>
          </a:prstGeom>
          <a:gradFill>
            <a:gsLst>
              <a:gs pos="0">
                <a:srgbClr val="9A2F2C"/>
              </a:gs>
              <a:gs pos="79998">
                <a:srgbClr val="CA3E3A"/>
              </a:gs>
              <a:gs pos="100000">
                <a:srgbClr val="CE3B37"/>
              </a:gs>
            </a:gsLst>
            <a:lin ang="16200000"/>
          </a:gradFill>
          <a:ln>
            <a:solidFill>
              <a:srgbClr val="BE4B48"/>
            </a:solidFill>
          </a:ln>
          <a:effectLst>
            <a:outerShdw blurRad="38100" dist="23000" dir="5400000" rotWithShape="0">
              <a:srgbClr val="000000">
                <a:alpha val="34999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>
                <a:solidFill>
                  <a:srgbClr val="FFFFFF"/>
                </a:solidFill>
              </a:defRPr>
            </a:lvl1pPr>
          </a:lstStyle>
          <a:p>
            <a:r>
              <a:t>Seed Funds </a:t>
            </a:r>
          </a:p>
        </p:txBody>
      </p:sp>
      <p:sp>
        <p:nvSpPr>
          <p:cNvPr id="187" name="Shape 187"/>
          <p:cNvSpPr/>
          <p:nvPr/>
        </p:nvSpPr>
        <p:spPr>
          <a:xfrm>
            <a:off x="304800" y="2171700"/>
            <a:ext cx="3003550" cy="645474"/>
          </a:xfrm>
          <a:prstGeom prst="rect">
            <a:avLst/>
          </a:prstGeom>
          <a:gradFill>
            <a:gsLst>
              <a:gs pos="0">
                <a:srgbClr val="9A2F2C"/>
              </a:gs>
              <a:gs pos="79998">
                <a:srgbClr val="CA3E3A"/>
              </a:gs>
              <a:gs pos="100000">
                <a:srgbClr val="CE3B37"/>
              </a:gs>
            </a:gsLst>
            <a:lin ang="16200000"/>
          </a:gradFill>
          <a:ln>
            <a:solidFill>
              <a:srgbClr val="BE4B48"/>
            </a:solidFill>
          </a:ln>
          <a:effectLst>
            <a:outerShdw blurRad="38100" dist="23000" dir="5400000" rotWithShape="0">
              <a:srgbClr val="000000">
                <a:alpha val="34999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b="1">
                <a:solidFill>
                  <a:srgbClr val="FFFFFF"/>
                </a:solidFill>
              </a:defRPr>
            </a:lvl1pPr>
          </a:lstStyle>
          <a:p>
            <a:r>
              <a:rPr dirty="0"/>
              <a:t>Startup finance for incubatees  </a:t>
            </a:r>
          </a:p>
        </p:txBody>
      </p:sp>
      <p:sp>
        <p:nvSpPr>
          <p:cNvPr id="188" name="Shape 188"/>
          <p:cNvSpPr/>
          <p:nvPr/>
        </p:nvSpPr>
        <p:spPr>
          <a:xfrm>
            <a:off x="304800" y="3135312"/>
            <a:ext cx="2971800" cy="367662"/>
          </a:xfrm>
          <a:prstGeom prst="rect">
            <a:avLst/>
          </a:prstGeom>
          <a:gradFill>
            <a:gsLst>
              <a:gs pos="0">
                <a:srgbClr val="9A2F2C"/>
              </a:gs>
              <a:gs pos="79998">
                <a:srgbClr val="CA3E3A"/>
              </a:gs>
              <a:gs pos="100000">
                <a:srgbClr val="CE3B37"/>
              </a:gs>
            </a:gsLst>
            <a:lin ang="16200000"/>
          </a:gradFill>
          <a:ln>
            <a:solidFill>
              <a:srgbClr val="BE4B48"/>
            </a:solidFill>
          </a:ln>
          <a:effectLst>
            <a:outerShdw blurRad="38100" dist="23000" dir="5400000" rotWithShape="0">
              <a:srgbClr val="000000">
                <a:alpha val="34999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>
                <a:solidFill>
                  <a:srgbClr val="FFFFFF"/>
                </a:solidFill>
              </a:defRPr>
            </a:lvl1pPr>
          </a:lstStyle>
          <a:p>
            <a:r>
              <a:t>Infrastructure</a:t>
            </a:r>
          </a:p>
        </p:txBody>
      </p:sp>
      <p:sp>
        <p:nvSpPr>
          <p:cNvPr id="189" name="Shape 189"/>
          <p:cNvSpPr/>
          <p:nvPr/>
        </p:nvSpPr>
        <p:spPr>
          <a:xfrm>
            <a:off x="304800" y="3973512"/>
            <a:ext cx="2971800" cy="367662"/>
          </a:xfrm>
          <a:prstGeom prst="rect">
            <a:avLst/>
          </a:prstGeom>
          <a:gradFill>
            <a:gsLst>
              <a:gs pos="0">
                <a:srgbClr val="9A2F2C"/>
              </a:gs>
              <a:gs pos="79998">
                <a:srgbClr val="CA3E3A"/>
              </a:gs>
              <a:gs pos="100000">
                <a:srgbClr val="CE3B37"/>
              </a:gs>
            </a:gsLst>
            <a:lin ang="16200000"/>
          </a:gradFill>
          <a:ln>
            <a:solidFill>
              <a:srgbClr val="BE4B48"/>
            </a:solidFill>
          </a:ln>
          <a:effectLst>
            <a:outerShdw blurRad="38100" dist="23000" dir="5400000" rotWithShape="0">
              <a:srgbClr val="000000">
                <a:alpha val="34999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>
                <a:solidFill>
                  <a:srgbClr val="FFFFFF"/>
                </a:solidFill>
              </a:defRPr>
            </a:lvl1pPr>
          </a:lstStyle>
          <a:p>
            <a:r>
              <a:t>Technology and products</a:t>
            </a:r>
          </a:p>
        </p:txBody>
      </p:sp>
      <p:sp>
        <p:nvSpPr>
          <p:cNvPr id="190" name="Shape 190"/>
          <p:cNvSpPr/>
          <p:nvPr/>
        </p:nvSpPr>
        <p:spPr>
          <a:xfrm>
            <a:off x="186519" y="4768336"/>
            <a:ext cx="3155950" cy="369328"/>
          </a:xfrm>
          <a:prstGeom prst="rect">
            <a:avLst/>
          </a:prstGeom>
          <a:gradFill>
            <a:gsLst>
              <a:gs pos="0">
                <a:srgbClr val="9A2F2C"/>
              </a:gs>
              <a:gs pos="79998">
                <a:srgbClr val="CA3E3A"/>
              </a:gs>
              <a:gs pos="100000">
                <a:srgbClr val="CE3B37"/>
              </a:gs>
            </a:gsLst>
            <a:lin ang="16200000"/>
          </a:gradFill>
          <a:ln>
            <a:solidFill>
              <a:srgbClr val="BE4B48"/>
            </a:solidFill>
          </a:ln>
          <a:effectLst>
            <a:outerShdw blurRad="38100" dist="23000" dir="5400000" rotWithShape="0">
              <a:srgbClr val="000000">
                <a:alpha val="34999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b="1">
                <a:solidFill>
                  <a:srgbClr val="FFFFFF"/>
                </a:solidFill>
              </a:defRPr>
            </a:lvl1pPr>
          </a:lstStyle>
          <a:p>
            <a:r>
              <a:rPr dirty="0"/>
              <a:t>Government </a:t>
            </a:r>
            <a:r>
              <a:rPr lang="en-US" dirty="0"/>
              <a:t>/Policy support</a:t>
            </a:r>
            <a:endParaRPr dirty="0"/>
          </a:p>
        </p:txBody>
      </p:sp>
      <p:sp>
        <p:nvSpPr>
          <p:cNvPr id="191" name="Shape 191"/>
          <p:cNvSpPr/>
          <p:nvPr/>
        </p:nvSpPr>
        <p:spPr>
          <a:xfrm>
            <a:off x="260349" y="5289555"/>
            <a:ext cx="3048001" cy="646327"/>
          </a:xfrm>
          <a:prstGeom prst="rect">
            <a:avLst/>
          </a:prstGeom>
          <a:gradFill>
            <a:gsLst>
              <a:gs pos="0">
                <a:srgbClr val="9A2F2C"/>
              </a:gs>
              <a:gs pos="79998">
                <a:srgbClr val="CA3E3A"/>
              </a:gs>
              <a:gs pos="100000">
                <a:srgbClr val="CE3B37"/>
              </a:gs>
            </a:gsLst>
            <a:lin ang="16200000"/>
          </a:gradFill>
          <a:ln>
            <a:solidFill>
              <a:srgbClr val="BE4B48"/>
            </a:solidFill>
          </a:ln>
          <a:effectLst>
            <a:outerShdw blurRad="38100" dist="23000" dir="5400000" rotWithShape="0">
              <a:srgbClr val="000000">
                <a:alpha val="34999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Ecosystem </a:t>
            </a:r>
            <a:r>
              <a:rPr dirty="0"/>
              <a:t>Support </a:t>
            </a:r>
            <a:r>
              <a:rPr lang="en-US" dirty="0"/>
              <a:t>services and promotion</a:t>
            </a:r>
            <a:endParaRPr dirty="0"/>
          </a:p>
        </p:txBody>
      </p:sp>
      <p:sp>
        <p:nvSpPr>
          <p:cNvPr id="192" name="Shape 192"/>
          <p:cNvSpPr/>
          <p:nvPr/>
        </p:nvSpPr>
        <p:spPr>
          <a:xfrm>
            <a:off x="260350" y="6127755"/>
            <a:ext cx="3048000" cy="646327"/>
          </a:xfrm>
          <a:prstGeom prst="rect">
            <a:avLst/>
          </a:prstGeom>
          <a:gradFill>
            <a:gsLst>
              <a:gs pos="0">
                <a:srgbClr val="9A2F2C"/>
              </a:gs>
              <a:gs pos="79998">
                <a:srgbClr val="CA3E3A"/>
              </a:gs>
              <a:gs pos="100000">
                <a:srgbClr val="CE3B37"/>
              </a:gs>
            </a:gsLst>
            <a:lin ang="16200000"/>
          </a:gradFill>
          <a:ln>
            <a:solidFill>
              <a:srgbClr val="BE4B48"/>
            </a:solidFill>
          </a:ln>
          <a:effectLst>
            <a:outerShdw blurRad="38100" dist="23000" dir="5400000" rotWithShape="0">
              <a:srgbClr val="000000">
                <a:alpha val="34999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>
                <a:solidFill>
                  <a:srgbClr val="FFFFFF"/>
                </a:solidFill>
              </a:defRPr>
            </a:lvl1pPr>
          </a:lstStyle>
          <a:p>
            <a:r>
              <a:rPr dirty="0"/>
              <a:t>Technical competency of </a:t>
            </a:r>
            <a:r>
              <a:rPr lang="en-US" dirty="0"/>
              <a:t>entrepreneurs </a:t>
            </a:r>
            <a:endParaRPr dirty="0"/>
          </a:p>
        </p:txBody>
      </p:sp>
      <p:sp>
        <p:nvSpPr>
          <p:cNvPr id="193" name="Shape 193"/>
          <p:cNvSpPr/>
          <p:nvPr/>
        </p:nvSpPr>
        <p:spPr>
          <a:xfrm>
            <a:off x="4800600" y="1535113"/>
            <a:ext cx="4038600" cy="369328"/>
          </a:xfrm>
          <a:prstGeom prst="rect">
            <a:avLst/>
          </a:prstGeom>
          <a:gradFill>
            <a:gsLst>
              <a:gs pos="0">
                <a:srgbClr val="769537"/>
              </a:gs>
              <a:gs pos="79998">
                <a:srgbClr val="9BC348"/>
              </a:gs>
              <a:gs pos="100000">
                <a:srgbClr val="9CC646"/>
              </a:gs>
            </a:gsLst>
            <a:lin ang="16200000"/>
          </a:gradFill>
          <a:ln w="12700">
            <a:miter lim="400000"/>
          </a:ln>
          <a:effectLst>
            <a:outerShdw blurRad="38100" dist="23000" dir="5400000" rotWithShape="0">
              <a:srgbClr val="000000">
                <a:alpha val="34999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 </a:t>
            </a:r>
            <a:r>
              <a:rPr dirty="0"/>
              <a:t>Incubation Fund </a:t>
            </a:r>
          </a:p>
        </p:txBody>
      </p:sp>
      <p:sp>
        <p:nvSpPr>
          <p:cNvPr id="194" name="Shape 194"/>
          <p:cNvSpPr/>
          <p:nvPr/>
        </p:nvSpPr>
        <p:spPr>
          <a:xfrm>
            <a:off x="4800600" y="2009779"/>
            <a:ext cx="4038600" cy="923326"/>
          </a:xfrm>
          <a:prstGeom prst="rect">
            <a:avLst/>
          </a:prstGeom>
          <a:gradFill>
            <a:gsLst>
              <a:gs pos="0">
                <a:srgbClr val="769537"/>
              </a:gs>
              <a:gs pos="79998">
                <a:srgbClr val="9BC348"/>
              </a:gs>
              <a:gs pos="100000">
                <a:srgbClr val="9CC646"/>
              </a:gs>
            </a:gsLst>
            <a:lin ang="16200000"/>
          </a:gradFill>
          <a:ln w="12700">
            <a:miter lim="400000"/>
          </a:ln>
          <a:effectLst>
            <a:outerShdw blurRad="38100" dist="23000" dir="5400000" rotWithShape="0">
              <a:srgbClr val="000000">
                <a:alpha val="34999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>
                <a:solidFill>
                  <a:srgbClr val="002060"/>
                </a:solidFill>
              </a:defRPr>
            </a:lvl1pPr>
          </a:lstStyle>
          <a:p>
            <a:r>
              <a:rPr dirty="0"/>
              <a:t>Investment  opportunities  for private companies to invest in incubate companies  </a:t>
            </a:r>
          </a:p>
        </p:txBody>
      </p:sp>
      <p:sp>
        <p:nvSpPr>
          <p:cNvPr id="195" name="Shape 195"/>
          <p:cNvSpPr/>
          <p:nvPr/>
        </p:nvSpPr>
        <p:spPr>
          <a:xfrm>
            <a:off x="4800600" y="4762506"/>
            <a:ext cx="4038600" cy="646327"/>
          </a:xfrm>
          <a:prstGeom prst="rect">
            <a:avLst/>
          </a:prstGeom>
          <a:gradFill>
            <a:gsLst>
              <a:gs pos="0">
                <a:srgbClr val="769537"/>
              </a:gs>
              <a:gs pos="79998">
                <a:srgbClr val="9BC348"/>
              </a:gs>
              <a:gs pos="100000">
                <a:srgbClr val="9CC646"/>
              </a:gs>
            </a:gsLst>
            <a:lin ang="16200000"/>
          </a:gradFill>
          <a:ln w="12700">
            <a:miter lim="400000"/>
          </a:ln>
          <a:effectLst>
            <a:outerShdw blurRad="38100" dist="23000" dir="5400000" rotWithShape="0">
              <a:srgbClr val="000000">
                <a:alpha val="34999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>
                <a:solidFill>
                  <a:srgbClr val="002060"/>
                </a:solidFill>
              </a:defRPr>
            </a:lvl1pPr>
          </a:lstStyle>
          <a:p>
            <a:r>
              <a:rPr dirty="0" err="1"/>
              <a:t>Liasoning</a:t>
            </a:r>
            <a:r>
              <a:rPr dirty="0"/>
              <a:t>/ Involving government agencies </a:t>
            </a:r>
            <a:r>
              <a:rPr lang="en-US" dirty="0"/>
              <a:t> </a:t>
            </a:r>
            <a:endParaRPr dirty="0"/>
          </a:p>
        </p:txBody>
      </p:sp>
      <p:sp>
        <p:nvSpPr>
          <p:cNvPr id="196" name="Shape 196"/>
          <p:cNvSpPr/>
          <p:nvPr/>
        </p:nvSpPr>
        <p:spPr>
          <a:xfrm>
            <a:off x="4800600" y="3078935"/>
            <a:ext cx="4038600" cy="369328"/>
          </a:xfrm>
          <a:prstGeom prst="rect">
            <a:avLst/>
          </a:prstGeom>
          <a:gradFill>
            <a:gsLst>
              <a:gs pos="0">
                <a:srgbClr val="769537"/>
              </a:gs>
              <a:gs pos="79998">
                <a:srgbClr val="9BC348"/>
              </a:gs>
              <a:gs pos="100000">
                <a:srgbClr val="9CC646"/>
              </a:gs>
            </a:gsLst>
            <a:lin ang="16200000"/>
          </a:gradFill>
          <a:ln w="12700">
            <a:miter lim="400000"/>
          </a:ln>
          <a:effectLst>
            <a:outerShdw blurRad="38100" dist="23000" dir="5400000" rotWithShape="0">
              <a:srgbClr val="000000">
                <a:alpha val="34999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>
                <a:solidFill>
                  <a:srgbClr val="002060"/>
                </a:solidFill>
              </a:defRPr>
            </a:lvl1pPr>
          </a:lstStyle>
          <a:p>
            <a:r>
              <a:rPr dirty="0"/>
              <a:t>Common infrastructure </a:t>
            </a:r>
            <a:r>
              <a:rPr lang="en-US" dirty="0"/>
              <a:t> </a:t>
            </a:r>
            <a:endParaRPr dirty="0"/>
          </a:p>
        </p:txBody>
      </p:sp>
      <p:sp>
        <p:nvSpPr>
          <p:cNvPr id="197" name="Shape 197"/>
          <p:cNvSpPr/>
          <p:nvPr/>
        </p:nvSpPr>
        <p:spPr>
          <a:xfrm>
            <a:off x="4800600" y="3725866"/>
            <a:ext cx="4038600" cy="646327"/>
          </a:xfrm>
          <a:prstGeom prst="rect">
            <a:avLst/>
          </a:prstGeom>
          <a:gradFill>
            <a:gsLst>
              <a:gs pos="0">
                <a:srgbClr val="769537"/>
              </a:gs>
              <a:gs pos="79998">
                <a:srgbClr val="9BC348"/>
              </a:gs>
              <a:gs pos="100000">
                <a:srgbClr val="9CC646"/>
              </a:gs>
            </a:gsLst>
            <a:lin ang="16200000"/>
          </a:gradFill>
          <a:ln w="12700">
            <a:miter lim="400000"/>
          </a:ln>
          <a:effectLst>
            <a:outerShdw blurRad="38100" dist="23000" dir="5400000" rotWithShape="0">
              <a:srgbClr val="000000">
                <a:alpha val="34999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>
                <a:solidFill>
                  <a:srgbClr val="002060"/>
                </a:solidFill>
              </a:defRPr>
            </a:lvl1pPr>
          </a:lstStyle>
          <a:p>
            <a:r>
              <a:rPr dirty="0"/>
              <a:t>Technology /product-Development and commercialization  protocols. </a:t>
            </a:r>
            <a:r>
              <a:rPr lang="en-US" dirty="0"/>
              <a:t> </a:t>
            </a:r>
            <a:endParaRPr dirty="0"/>
          </a:p>
        </p:txBody>
      </p:sp>
      <p:sp>
        <p:nvSpPr>
          <p:cNvPr id="198" name="Shape 198"/>
          <p:cNvSpPr/>
          <p:nvPr/>
        </p:nvSpPr>
        <p:spPr>
          <a:xfrm>
            <a:off x="4800600" y="5554663"/>
            <a:ext cx="4038600" cy="646327"/>
          </a:xfrm>
          <a:prstGeom prst="rect">
            <a:avLst/>
          </a:prstGeom>
          <a:gradFill>
            <a:gsLst>
              <a:gs pos="0">
                <a:srgbClr val="769537"/>
              </a:gs>
              <a:gs pos="79998">
                <a:srgbClr val="9BC348"/>
              </a:gs>
              <a:gs pos="100000">
                <a:srgbClr val="9CC646"/>
              </a:gs>
            </a:gsLst>
            <a:lin ang="16200000"/>
          </a:gradFill>
          <a:ln w="12700">
            <a:miter lim="400000"/>
          </a:ln>
          <a:effectLst>
            <a:outerShdw blurRad="38100" dist="23000" dir="5400000" rotWithShape="0">
              <a:srgbClr val="000000">
                <a:alpha val="34999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/>
            <a:r>
              <a:rPr b="1" dirty="0">
                <a:solidFill>
                  <a:srgbClr val="002060"/>
                </a:solidFill>
              </a:rPr>
              <a:t>Evaluation tools for  promoting agencies </a:t>
            </a:r>
          </a:p>
        </p:txBody>
      </p:sp>
      <p:sp>
        <p:nvSpPr>
          <p:cNvPr id="199" name="Shape 199"/>
          <p:cNvSpPr/>
          <p:nvPr/>
        </p:nvSpPr>
        <p:spPr>
          <a:xfrm>
            <a:off x="4800600" y="6335713"/>
            <a:ext cx="4038600" cy="369328"/>
          </a:xfrm>
          <a:prstGeom prst="rect">
            <a:avLst/>
          </a:prstGeom>
          <a:gradFill>
            <a:gsLst>
              <a:gs pos="0">
                <a:srgbClr val="769537"/>
              </a:gs>
              <a:gs pos="79998">
                <a:srgbClr val="9BC348"/>
              </a:gs>
              <a:gs pos="100000">
                <a:srgbClr val="9CC646"/>
              </a:gs>
            </a:gsLst>
            <a:lin ang="16200000"/>
          </a:gradFill>
          <a:ln w="12700">
            <a:miter lim="400000"/>
          </a:ln>
          <a:effectLst>
            <a:outerShdw blurRad="38100" dist="23000" dir="5400000" rotWithShape="0">
              <a:srgbClr val="000000">
                <a:alpha val="34999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Mentorship and coaching </a:t>
            </a:r>
            <a:r>
              <a:rPr dirty="0"/>
              <a:t>program</a:t>
            </a:r>
            <a:r>
              <a:rPr lang="en-US" dirty="0"/>
              <a:t>s</a:t>
            </a:r>
            <a:r>
              <a:rPr dirty="0"/>
              <a:t>  </a:t>
            </a:r>
          </a:p>
        </p:txBody>
      </p:sp>
      <p:sp>
        <p:nvSpPr>
          <p:cNvPr id="200" name="Shape 200"/>
          <p:cNvSpPr/>
          <p:nvPr/>
        </p:nvSpPr>
        <p:spPr>
          <a:xfrm>
            <a:off x="5270394" y="1053875"/>
            <a:ext cx="2743200" cy="383537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4"/>
            </a:solidFill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Incubator </a:t>
            </a:r>
            <a:r>
              <a:rPr dirty="0"/>
              <a:t>solutions</a:t>
            </a:r>
          </a:p>
        </p:txBody>
      </p:sp>
      <p:sp>
        <p:nvSpPr>
          <p:cNvPr id="201" name="Shape 201"/>
          <p:cNvSpPr/>
          <p:nvPr/>
        </p:nvSpPr>
        <p:spPr>
          <a:xfrm>
            <a:off x="3475040" y="2438400"/>
            <a:ext cx="1066801" cy="228600"/>
          </a:xfrm>
          <a:prstGeom prst="rightArrow">
            <a:avLst>
              <a:gd name="adj1" fmla="val 50000"/>
              <a:gd name="adj2" fmla="val 49994"/>
            </a:avLst>
          </a:prstGeom>
          <a:gradFill>
            <a:gsLst>
              <a:gs pos="0">
                <a:srgbClr val="000000"/>
              </a:gs>
              <a:gs pos="79998">
                <a:srgbClr val="000000"/>
              </a:gs>
              <a:gs pos="100000">
                <a:srgbClr val="000000"/>
              </a:gs>
            </a:gsLst>
            <a:lin ang="16200000"/>
          </a:gradFill>
          <a:ln>
            <a:solidFill>
              <a:srgbClr val="000000"/>
            </a:solidFill>
          </a:ln>
          <a:effectLst>
            <a:outerShdw blurRad="38100" dist="23000" dir="5400000" rotWithShape="0">
              <a:srgbClr val="000000">
                <a:alpha val="34999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2" name="Shape 202"/>
          <p:cNvSpPr/>
          <p:nvPr/>
        </p:nvSpPr>
        <p:spPr>
          <a:xfrm>
            <a:off x="3460750" y="1676400"/>
            <a:ext cx="1066800" cy="228600"/>
          </a:xfrm>
          <a:prstGeom prst="rightArrow">
            <a:avLst>
              <a:gd name="adj1" fmla="val 50000"/>
              <a:gd name="adj2" fmla="val 49994"/>
            </a:avLst>
          </a:prstGeom>
          <a:gradFill>
            <a:gsLst>
              <a:gs pos="0">
                <a:srgbClr val="000000"/>
              </a:gs>
              <a:gs pos="79998">
                <a:srgbClr val="000000"/>
              </a:gs>
              <a:gs pos="100000">
                <a:srgbClr val="000000"/>
              </a:gs>
            </a:gsLst>
            <a:lin ang="16200000"/>
          </a:gradFill>
          <a:ln>
            <a:solidFill>
              <a:srgbClr val="000000"/>
            </a:solidFill>
          </a:ln>
          <a:effectLst>
            <a:outerShdw blurRad="38100" dist="23000" dir="5400000" rotWithShape="0">
              <a:srgbClr val="000000">
                <a:alpha val="34999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" name="Shape 203"/>
          <p:cNvSpPr/>
          <p:nvPr/>
        </p:nvSpPr>
        <p:spPr>
          <a:xfrm>
            <a:off x="3489325" y="3184525"/>
            <a:ext cx="1066800" cy="228600"/>
          </a:xfrm>
          <a:prstGeom prst="rightArrow">
            <a:avLst>
              <a:gd name="adj1" fmla="val 50000"/>
              <a:gd name="adj2" fmla="val 49994"/>
            </a:avLst>
          </a:prstGeom>
          <a:gradFill>
            <a:gsLst>
              <a:gs pos="0">
                <a:srgbClr val="000000"/>
              </a:gs>
              <a:gs pos="79998">
                <a:srgbClr val="000000"/>
              </a:gs>
              <a:gs pos="100000">
                <a:srgbClr val="000000"/>
              </a:gs>
            </a:gsLst>
            <a:lin ang="16200000"/>
          </a:gradFill>
          <a:ln>
            <a:solidFill>
              <a:srgbClr val="000000"/>
            </a:solidFill>
          </a:ln>
          <a:effectLst>
            <a:outerShdw blurRad="38100" dist="23000" dir="5400000" rotWithShape="0">
              <a:srgbClr val="000000">
                <a:alpha val="34999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4" name="Shape 204"/>
          <p:cNvSpPr/>
          <p:nvPr/>
        </p:nvSpPr>
        <p:spPr>
          <a:xfrm>
            <a:off x="3489325" y="4038600"/>
            <a:ext cx="1066800" cy="228600"/>
          </a:xfrm>
          <a:prstGeom prst="rightArrow">
            <a:avLst>
              <a:gd name="adj1" fmla="val 50000"/>
              <a:gd name="adj2" fmla="val 49994"/>
            </a:avLst>
          </a:prstGeom>
          <a:gradFill>
            <a:gsLst>
              <a:gs pos="0">
                <a:srgbClr val="000000"/>
              </a:gs>
              <a:gs pos="79998">
                <a:srgbClr val="000000"/>
              </a:gs>
              <a:gs pos="100000">
                <a:srgbClr val="000000"/>
              </a:gs>
            </a:gsLst>
            <a:lin ang="16200000"/>
          </a:gradFill>
          <a:ln>
            <a:solidFill>
              <a:srgbClr val="000000"/>
            </a:solidFill>
          </a:ln>
          <a:effectLst>
            <a:outerShdw blurRad="38100" dist="23000" dir="5400000" rotWithShape="0">
              <a:srgbClr val="000000">
                <a:alpha val="34999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5" name="Shape 205"/>
          <p:cNvSpPr/>
          <p:nvPr/>
        </p:nvSpPr>
        <p:spPr>
          <a:xfrm>
            <a:off x="3505200" y="4953000"/>
            <a:ext cx="1066800" cy="228600"/>
          </a:xfrm>
          <a:prstGeom prst="rightArrow">
            <a:avLst>
              <a:gd name="adj1" fmla="val 50000"/>
              <a:gd name="adj2" fmla="val 49994"/>
            </a:avLst>
          </a:prstGeom>
          <a:gradFill>
            <a:gsLst>
              <a:gs pos="0">
                <a:srgbClr val="000000"/>
              </a:gs>
              <a:gs pos="79998">
                <a:srgbClr val="000000"/>
              </a:gs>
              <a:gs pos="100000">
                <a:srgbClr val="000000"/>
              </a:gs>
            </a:gsLst>
            <a:lin ang="16200000"/>
          </a:gradFill>
          <a:ln>
            <a:solidFill>
              <a:srgbClr val="000000"/>
            </a:solidFill>
          </a:ln>
          <a:effectLst>
            <a:outerShdw blurRad="38100" dist="23000" dir="5400000" rotWithShape="0">
              <a:srgbClr val="000000">
                <a:alpha val="34999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6" name="Shape 206"/>
          <p:cNvSpPr/>
          <p:nvPr/>
        </p:nvSpPr>
        <p:spPr>
          <a:xfrm>
            <a:off x="3505200" y="5594350"/>
            <a:ext cx="1066800" cy="228600"/>
          </a:xfrm>
          <a:prstGeom prst="rightArrow">
            <a:avLst>
              <a:gd name="adj1" fmla="val 50000"/>
              <a:gd name="adj2" fmla="val 49994"/>
            </a:avLst>
          </a:prstGeom>
          <a:gradFill>
            <a:gsLst>
              <a:gs pos="0">
                <a:srgbClr val="000000"/>
              </a:gs>
              <a:gs pos="79998">
                <a:srgbClr val="000000"/>
              </a:gs>
              <a:gs pos="100000">
                <a:srgbClr val="000000"/>
              </a:gs>
            </a:gsLst>
            <a:lin ang="16200000"/>
          </a:gradFill>
          <a:ln>
            <a:solidFill>
              <a:srgbClr val="000000"/>
            </a:solidFill>
          </a:ln>
          <a:effectLst>
            <a:outerShdw blurRad="38100" dist="23000" dir="5400000" rotWithShape="0">
              <a:srgbClr val="000000">
                <a:alpha val="34999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7" name="Shape 207"/>
          <p:cNvSpPr/>
          <p:nvPr/>
        </p:nvSpPr>
        <p:spPr>
          <a:xfrm>
            <a:off x="3505200" y="6400800"/>
            <a:ext cx="1066800" cy="228600"/>
          </a:xfrm>
          <a:prstGeom prst="rightArrow">
            <a:avLst>
              <a:gd name="adj1" fmla="val 50000"/>
              <a:gd name="adj2" fmla="val 49994"/>
            </a:avLst>
          </a:prstGeom>
          <a:gradFill>
            <a:gsLst>
              <a:gs pos="0">
                <a:srgbClr val="000000"/>
              </a:gs>
              <a:gs pos="79998">
                <a:srgbClr val="000000"/>
              </a:gs>
              <a:gs pos="100000">
                <a:srgbClr val="000000"/>
              </a:gs>
            </a:gsLst>
            <a:lin ang="16200000"/>
          </a:gradFill>
          <a:ln>
            <a:solidFill>
              <a:srgbClr val="000000"/>
            </a:solidFill>
          </a:ln>
          <a:effectLst>
            <a:outerShdw blurRad="38100" dist="23000" dir="5400000" rotWithShape="0">
              <a:srgbClr val="000000">
                <a:alpha val="34999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8" name="Shape 208"/>
          <p:cNvSpPr/>
          <p:nvPr/>
        </p:nvSpPr>
        <p:spPr>
          <a:xfrm>
            <a:off x="615156" y="384004"/>
            <a:ext cx="7396163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200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lang="en-US" sz="2800" b="1" dirty="0"/>
              <a:t>Agri-Incubator Functions </a:t>
            </a:r>
            <a:endParaRPr sz="2800" b="1" dirty="0"/>
          </a:p>
        </p:txBody>
      </p:sp>
    </p:spTree>
    <p:extLst>
      <p:ext uri="{BB962C8B-B14F-4D97-AF65-F5344CB8AC3E}">
        <p14:creationId xmlns:p14="http://schemas.microsoft.com/office/powerpoint/2010/main" val="49671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275" y="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dirty="0"/>
              <a:t>NRETP: Non-farm Enterprise Development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3410182"/>
              </p:ext>
            </p:extLst>
          </p:nvPr>
        </p:nvGraphicFramePr>
        <p:xfrm>
          <a:off x="403885" y="1376797"/>
          <a:ext cx="8267700" cy="50117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32118" y="6360102"/>
            <a:ext cx="288032" cy="215900"/>
          </a:xfrm>
          <a:prstGeom prst="rect">
            <a:avLst/>
          </a:prstGeom>
        </p:spPr>
        <p:txBody>
          <a:bodyPr/>
          <a:lstStyle/>
          <a:p>
            <a:fld id="{B154DB4A-8903-41A1-BF69-B6EC36F19BFB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3693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27" y="348618"/>
            <a:ext cx="8907249" cy="76872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Indonesia: Globally Competitive Agriculture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134" y="3121021"/>
            <a:ext cx="952381" cy="13047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67" y="4616779"/>
            <a:ext cx="952381" cy="13047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07487" y="4896367"/>
            <a:ext cx="167507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Largest beef producer in EAP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03054" y="3353317"/>
            <a:ext cx="160362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Third largest Coffee producer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603" y="4616779"/>
            <a:ext cx="952381" cy="130476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56351" y="4865367"/>
            <a:ext cx="157545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Third largest Cocoa producer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749" y="1634957"/>
            <a:ext cx="952381" cy="130476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353112" y="1959719"/>
            <a:ext cx="171908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Third largest Cassava producer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494" y="3104731"/>
            <a:ext cx="952381" cy="130476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418414" y="3353317"/>
            <a:ext cx="173209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Eighth largest peanut producer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494" y="4599068"/>
            <a:ext cx="952381" cy="130476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424917" y="4848742"/>
            <a:ext cx="171908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Largest fruit crop in the country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95" y="3138628"/>
            <a:ext cx="952381" cy="130476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307487" y="3353317"/>
            <a:ext cx="209023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Largest coconut producer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43771" y="1709076"/>
            <a:ext cx="941177" cy="117342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384269" y="2004988"/>
            <a:ext cx="159829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Largest oil palm producer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91051" y="1967395"/>
            <a:ext cx="145971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Third largest Rice producer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396" y="1659699"/>
            <a:ext cx="1135856" cy="110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5637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 Example EF Nepal: Apprenticeship model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95400"/>
            <a:ext cx="7675181" cy="515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3391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18120"/>
            <a:ext cx="8991600" cy="414374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Case: </a:t>
            </a:r>
            <a:r>
              <a:rPr lang="en-US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Agropreneurs</a:t>
            </a:r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Fresh Direct Nigeria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832494"/>
            <a:ext cx="6646965" cy="35506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1836" y="4191000"/>
            <a:ext cx="6619770" cy="1986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4400" y="6387004"/>
            <a:ext cx="6733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Winner of World Economic Forum Africa’s female innovators of 2017</a:t>
            </a:r>
          </a:p>
        </p:txBody>
      </p:sp>
    </p:spTree>
    <p:extLst>
      <p:ext uri="{BB962C8B-B14F-4D97-AF65-F5344CB8AC3E}">
        <p14:creationId xmlns:p14="http://schemas.microsoft.com/office/powerpoint/2010/main" val="40382416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/>
          <p:cNvSpPr/>
          <p:nvPr/>
        </p:nvSpPr>
        <p:spPr>
          <a:xfrm>
            <a:off x="1524000" y="13648"/>
            <a:ext cx="6714553" cy="116227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    Model 5:  </a:t>
            </a:r>
            <a:r>
              <a:rPr lang="en-US" sz="2800" dirty="0"/>
              <a:t> Village E-commerce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757525" y="-319646"/>
            <a:ext cx="5638801" cy="4476525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600" b="1" dirty="0"/>
          </a:p>
          <a:p>
            <a:br>
              <a:rPr lang="en-US" sz="2600" dirty="0"/>
            </a:br>
            <a:endParaRPr lang="en-US" sz="2600" dirty="0"/>
          </a:p>
          <a:p>
            <a:br>
              <a:rPr lang="en-US" sz="2600" dirty="0"/>
            </a:br>
            <a:endParaRPr lang="en-US" sz="2600" dirty="0"/>
          </a:p>
          <a:p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976" y="4152721"/>
            <a:ext cx="4419600" cy="24153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76" y="4156879"/>
            <a:ext cx="4343400" cy="2411236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89435" y="2069543"/>
            <a:ext cx="3788822" cy="951359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1,311</a:t>
            </a:r>
            <a:r>
              <a:rPr lang="en-US" sz="2800" b="1" dirty="0"/>
              <a:t> </a:t>
            </a:r>
            <a:r>
              <a:rPr lang="en-US" dirty="0"/>
              <a:t>Taobao Villages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468504" y="3173665"/>
            <a:ext cx="3770049" cy="759584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71 </a:t>
            </a:r>
            <a:r>
              <a:rPr lang="en-US" dirty="0"/>
              <a:t>Taobao Towns</a:t>
            </a:r>
            <a:br>
              <a:rPr lang="en-US" dirty="0"/>
            </a:b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4468504" y="2082698"/>
            <a:ext cx="3770049" cy="965302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200,000+</a:t>
            </a:r>
            <a:r>
              <a:rPr lang="en-US" sz="2800" b="1" dirty="0"/>
              <a:t> </a:t>
            </a:r>
            <a:r>
              <a:rPr lang="en-US" dirty="0"/>
              <a:t>active online sellers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89435" y="3200400"/>
            <a:ext cx="3788822" cy="759583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25</a:t>
            </a:r>
            <a:r>
              <a:rPr lang="en-US" sz="2800" dirty="0"/>
              <a:t> </a:t>
            </a:r>
            <a:r>
              <a:rPr lang="en-US" dirty="0"/>
              <a:t>Taobao Village Clusters</a:t>
            </a:r>
          </a:p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209800" y="1100316"/>
            <a:ext cx="4905510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Taobao Villages in China </a:t>
            </a:r>
          </a:p>
          <a:p>
            <a:endParaRPr lang="en-US" sz="26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4243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55835"/>
            <a:ext cx="852489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Taobao Village is a cluster of rural e-</a:t>
            </a:r>
            <a:r>
              <a:rPr lang="en-US" sz="3200" dirty="0" err="1"/>
              <a:t>tailers</a:t>
            </a:r>
            <a:r>
              <a:rPr lang="en-US" sz="3200" dirty="0"/>
              <a:t> where: </a:t>
            </a:r>
          </a:p>
          <a:p>
            <a:r>
              <a:rPr lang="en-US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457200" y="1723430"/>
            <a:ext cx="4191000" cy="1143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at least 10% of village households engage in e-commerce</a:t>
            </a:r>
          </a:p>
        </p:txBody>
      </p:sp>
      <p:sp>
        <p:nvSpPr>
          <p:cNvPr id="4" name="Rectangle 3"/>
          <p:cNvSpPr/>
          <p:nvPr/>
        </p:nvSpPr>
        <p:spPr>
          <a:xfrm>
            <a:off x="4379794" y="4821072"/>
            <a:ext cx="4191000" cy="11430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at least $1.6 million total annual  turnover</a:t>
            </a:r>
          </a:p>
        </p:txBody>
      </p:sp>
      <p:sp>
        <p:nvSpPr>
          <p:cNvPr id="5" name="Rectangle 4"/>
          <p:cNvSpPr/>
          <p:nvPr/>
        </p:nvSpPr>
        <p:spPr>
          <a:xfrm>
            <a:off x="2247900" y="3272251"/>
            <a:ext cx="4191000" cy="114300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/>
              <a:t>at least 100 online shops have been opened by villagers</a:t>
            </a:r>
          </a:p>
        </p:txBody>
      </p:sp>
    </p:spTree>
    <p:extLst>
      <p:ext uri="{BB962C8B-B14F-4D97-AF65-F5344CB8AC3E}">
        <p14:creationId xmlns:p14="http://schemas.microsoft.com/office/powerpoint/2010/main" val="22884503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14400" y="228600"/>
            <a:ext cx="7030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Alibaba’s Strategy on Rural Areas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93" y="1219200"/>
            <a:ext cx="8957076" cy="429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9272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057400"/>
            <a:ext cx="8782050" cy="29908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304800"/>
            <a:ext cx="68482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Impact study:</a:t>
            </a:r>
          </a:p>
          <a:p>
            <a:r>
              <a:rPr lang="en-US" sz="4000" b="1" dirty="0" err="1"/>
              <a:t>Suichang</a:t>
            </a:r>
            <a:r>
              <a:rPr lang="en-US" sz="4000" b="1" dirty="0"/>
              <a:t> and </a:t>
            </a:r>
            <a:r>
              <a:rPr lang="en-US" sz="4000" b="1" dirty="0" err="1"/>
              <a:t>Jinyun</a:t>
            </a:r>
            <a:r>
              <a:rPr lang="en-US" sz="4000" b="1" dirty="0"/>
              <a:t> Villages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375598" y="5715000"/>
            <a:ext cx="78368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Leong, C. M. L., Pan, S.-L., Newell, S., &amp; Cui, L. (2016). </a:t>
            </a:r>
          </a:p>
          <a:p>
            <a:r>
              <a:rPr lang="en-US" i="1" dirty="0"/>
              <a:t>The Emergence of Self-Organizing E-Commerce Ecosystems in Remote Villages of China: </a:t>
            </a:r>
          </a:p>
          <a:p>
            <a:r>
              <a:rPr lang="en-US" i="1" dirty="0"/>
              <a:t>A Tale of Digital Empowerment for Rural Development.</a:t>
            </a:r>
            <a:r>
              <a:rPr lang="en-US" dirty="0"/>
              <a:t> MIS Quarterly, 40(2), 475-484.</a:t>
            </a:r>
          </a:p>
        </p:txBody>
      </p:sp>
    </p:spTree>
    <p:extLst>
      <p:ext uri="{BB962C8B-B14F-4D97-AF65-F5344CB8AC3E}">
        <p14:creationId xmlns:p14="http://schemas.microsoft.com/office/powerpoint/2010/main" val="16729543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4267200" y="224745"/>
            <a:ext cx="4841857" cy="175430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8185" y="1171149"/>
            <a:ext cx="3518279" cy="175430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>
            <a:off x="4267200" y="685800"/>
            <a:ext cx="76200" cy="5943600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851279" y="5410200"/>
            <a:ext cx="2743200" cy="1219200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Community mobilization using face-to-face interaction </a:t>
            </a:r>
          </a:p>
        </p:txBody>
      </p:sp>
      <p:sp>
        <p:nvSpPr>
          <p:cNvPr id="9" name="Rectangle 8"/>
          <p:cNvSpPr/>
          <p:nvPr/>
        </p:nvSpPr>
        <p:spPr>
          <a:xfrm>
            <a:off x="5458536" y="5405651"/>
            <a:ext cx="2743200" cy="1219200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Community mobilization using digital stimuli </a:t>
            </a:r>
          </a:p>
        </p:txBody>
      </p:sp>
      <p:sp>
        <p:nvSpPr>
          <p:cNvPr id="10" name="Oval 9"/>
          <p:cNvSpPr/>
          <p:nvPr/>
        </p:nvSpPr>
        <p:spPr>
          <a:xfrm>
            <a:off x="2365380" y="1881117"/>
            <a:ext cx="1605176" cy="1371600"/>
          </a:xfrm>
          <a:prstGeom prst="ellipse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Economic capital </a:t>
            </a:r>
          </a:p>
        </p:txBody>
      </p:sp>
      <p:sp>
        <p:nvSpPr>
          <p:cNvPr id="11" name="Oval 10"/>
          <p:cNvSpPr/>
          <p:nvPr/>
        </p:nvSpPr>
        <p:spPr>
          <a:xfrm>
            <a:off x="1582410" y="3038333"/>
            <a:ext cx="1409700" cy="1215788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Financial capital </a:t>
            </a:r>
          </a:p>
        </p:txBody>
      </p:sp>
      <p:sp>
        <p:nvSpPr>
          <p:cNvPr id="12" name="Oval 11"/>
          <p:cNvSpPr/>
          <p:nvPr/>
        </p:nvSpPr>
        <p:spPr>
          <a:xfrm>
            <a:off x="917366" y="4103427"/>
            <a:ext cx="1313313" cy="1215788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Social capital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267200" y="155486"/>
            <a:ext cx="4907301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/>
          </a:p>
          <a:p>
            <a:r>
              <a:rPr lang="en-US" b="1" dirty="0"/>
              <a:t>Key elements of mobilization: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sz="1700" dirty="0"/>
              <a:t>Mobilization through Digital Interaction</a:t>
            </a:r>
          </a:p>
          <a:p>
            <a:r>
              <a:rPr lang="en-US" sz="1700" dirty="0"/>
              <a:t>Combining Entrepreneurial and Organizational Aspect</a:t>
            </a:r>
          </a:p>
          <a:p>
            <a:r>
              <a:rPr lang="en-US" sz="1700" dirty="0"/>
              <a:t>Connected Network Approach </a:t>
            </a:r>
          </a:p>
          <a:p>
            <a:r>
              <a:rPr lang="en-US" dirty="0"/>
              <a:t> 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2229949" y="3016440"/>
            <a:ext cx="1812740" cy="2248751"/>
          </a:xfrm>
          <a:prstGeom prst="straightConnector1">
            <a:avLst/>
          </a:prstGeom>
          <a:ln w="825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7078602" y="1678106"/>
            <a:ext cx="1605176" cy="1371600"/>
          </a:xfrm>
          <a:prstGeom prst="ellipse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Self- Renewal </a:t>
            </a:r>
          </a:p>
        </p:txBody>
      </p:sp>
      <p:sp>
        <p:nvSpPr>
          <p:cNvPr id="21" name="Oval 20"/>
          <p:cNvSpPr/>
          <p:nvPr/>
        </p:nvSpPr>
        <p:spPr>
          <a:xfrm>
            <a:off x="6247190" y="3038333"/>
            <a:ext cx="1601410" cy="1215788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Expansion </a:t>
            </a:r>
          </a:p>
        </p:txBody>
      </p:sp>
      <p:sp>
        <p:nvSpPr>
          <p:cNvPr id="22" name="Oval 21"/>
          <p:cNvSpPr/>
          <p:nvPr/>
        </p:nvSpPr>
        <p:spPr>
          <a:xfrm>
            <a:off x="5582146" y="4103427"/>
            <a:ext cx="1313313" cy="1215788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Birth 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6895459" y="2363906"/>
            <a:ext cx="2096141" cy="2921011"/>
          </a:xfrm>
          <a:prstGeom prst="straightConnector1">
            <a:avLst/>
          </a:prstGeom>
          <a:ln w="825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10585" y="1331900"/>
            <a:ext cx="33797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Key elements of mobilization:</a:t>
            </a:r>
          </a:p>
          <a:p>
            <a:r>
              <a:rPr lang="en-US"/>
              <a:t>Regular </a:t>
            </a:r>
            <a:r>
              <a:rPr lang="en-US" dirty="0"/>
              <a:t>interaction,</a:t>
            </a:r>
          </a:p>
          <a:p>
            <a:r>
              <a:rPr lang="en-US" dirty="0"/>
              <a:t>Intensity,</a:t>
            </a:r>
          </a:p>
          <a:p>
            <a:r>
              <a:rPr lang="en-US" dirty="0"/>
              <a:t>Iteration </a:t>
            </a:r>
          </a:p>
        </p:txBody>
      </p:sp>
    </p:spTree>
    <p:extLst>
      <p:ext uri="{BB962C8B-B14F-4D97-AF65-F5344CB8AC3E}">
        <p14:creationId xmlns:p14="http://schemas.microsoft.com/office/powerpoint/2010/main" val="18583447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542" y="7620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dirty="0"/>
              <a:t>From subsistence laborer to Amazon seller: A story from Bihar, India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041" y="1600200"/>
            <a:ext cx="7848601" cy="4343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5784" y="6248400"/>
            <a:ext cx="8263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Blog Link: </a:t>
            </a:r>
            <a:r>
              <a:rPr lang="en-US" sz="1400" dirty="0">
                <a:hlinkClick r:id="rId3"/>
              </a:rPr>
              <a:t>http://blogs.worldbank.org/endpovertyinsouthasia/subsistence-laborer-amazon-seller-story-bihar-india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133589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819400"/>
            <a:ext cx="8686800" cy="1783080"/>
          </a:xfrm>
        </p:spPr>
        <p:txBody>
          <a:bodyPr>
            <a:normAutofit fontScale="90000"/>
          </a:bodyPr>
          <a:lstStyle/>
          <a:p>
            <a:pPr lvl="0"/>
            <a:r>
              <a:rPr lang="en-US" b="1" dirty="0"/>
              <a:t>Lessons from Global Experiences</a:t>
            </a:r>
            <a:br>
              <a:rPr lang="en-US" b="1" dirty="0"/>
            </a:br>
            <a:r>
              <a:rPr lang="en-US" b="1" dirty="0"/>
              <a:t>- </a:t>
            </a:r>
            <a:r>
              <a:rPr lang="en-US" b="1" dirty="0">
                <a:solidFill>
                  <a:srgbClr val="FF0000"/>
                </a:solidFill>
              </a:rPr>
              <a:t>10 key principles </a:t>
            </a:r>
            <a:r>
              <a:rPr lang="en-US" dirty="0"/>
              <a:t>for Successes in Linking Villages, Communities, Farmers and Entrepreneurs to Markets</a:t>
            </a:r>
          </a:p>
        </p:txBody>
      </p:sp>
    </p:spTree>
    <p:extLst>
      <p:ext uri="{BB962C8B-B14F-4D97-AF65-F5344CB8AC3E}">
        <p14:creationId xmlns:p14="http://schemas.microsoft.com/office/powerpoint/2010/main" val="42883531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456676" cy="9906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10 Key Principles for successful programs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70738" y="1524000"/>
            <a:ext cx="8229600" cy="409956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600" dirty="0"/>
              <a:t>Aggregation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Strong economic mobilization as basis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Social and Economic Differentiation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Digital mobilization </a:t>
            </a:r>
          </a:p>
          <a:p>
            <a:pPr marL="514350" indent="-514350">
              <a:buFont typeface="+mj-lt"/>
              <a:buAutoNum type="arabicPeriod"/>
            </a:pPr>
            <a:endParaRPr lang="en-US" sz="3600" dirty="0"/>
          </a:p>
        </p:txBody>
      </p:sp>
      <p:pic>
        <p:nvPicPr>
          <p:cNvPr id="1026" name="Picture 2" descr="Image result for agriculture vegetable mand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419600"/>
            <a:ext cx="2635558" cy="146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1012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15" y="685800"/>
            <a:ext cx="9352618" cy="9906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Opportunities: </a:t>
            </a:r>
            <a:b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Diversification in Agricultural Production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16406" r="12054" b="6514"/>
          <a:stretch/>
        </p:blipFill>
        <p:spPr>
          <a:xfrm>
            <a:off x="2833563" y="2120518"/>
            <a:ext cx="2513076" cy="12334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70"/>
          <a:stretch/>
        </p:blipFill>
        <p:spPr>
          <a:xfrm>
            <a:off x="5672019" y="2082987"/>
            <a:ext cx="2819400" cy="947671"/>
          </a:xfrm>
          <a:prstGeom prst="rect">
            <a:avLst/>
          </a:prstGeom>
        </p:spPr>
      </p:pic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810000"/>
            <a:ext cx="2435225" cy="162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palm indonesi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664" y="3934055"/>
            <a:ext cx="2092309" cy="156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coco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06" y="4114800"/>
            <a:ext cx="1940317" cy="145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/>
          <a:srcRect l="1" r="3045"/>
          <a:stretch/>
        </p:blipFill>
        <p:spPr>
          <a:xfrm>
            <a:off x="47019" y="2336339"/>
            <a:ext cx="2315182" cy="159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0310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10 Key Principles for successful programs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/>
              <a:t>4. Economic clusters as unit of intervention (not necessarily village)</a:t>
            </a:r>
          </a:p>
          <a:p>
            <a:pPr marL="0" indent="0">
              <a:buNone/>
            </a:pPr>
            <a:r>
              <a:rPr lang="en-US" sz="2800" dirty="0"/>
              <a:t>5. Market Driven</a:t>
            </a:r>
          </a:p>
          <a:p>
            <a:pPr marL="0" indent="0">
              <a:buNone/>
            </a:pPr>
            <a:r>
              <a:rPr lang="en-US" sz="2800" dirty="0"/>
              <a:t>6. Investments in Public and Private Goods in Complementary Manner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4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732" y="4907607"/>
            <a:ext cx="2882669" cy="146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63737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24" y="866228"/>
            <a:ext cx="8380476" cy="9906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10 Key Principles for successful programs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/>
              <a:t>7.  Public-Private Partnerships</a:t>
            </a:r>
          </a:p>
          <a:p>
            <a:pPr marL="0" indent="0">
              <a:buNone/>
            </a:pPr>
            <a:r>
              <a:rPr lang="en-US" sz="2800" dirty="0"/>
              <a:t>8.  Brokerage</a:t>
            </a:r>
          </a:p>
          <a:p>
            <a:pPr marL="0" indent="0">
              <a:buNone/>
            </a:pPr>
            <a:r>
              <a:rPr lang="en-US" sz="2800" dirty="0"/>
              <a:t>9.  Producer/Entrepreneur Owned and Managed Businesses and Enterprises</a:t>
            </a:r>
          </a:p>
          <a:p>
            <a:pPr marL="0" indent="0">
              <a:buNone/>
            </a:pPr>
            <a:r>
              <a:rPr lang="en-US" sz="2800" dirty="0"/>
              <a:t>10. Leverage Financial Sector/Rural Financial Services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6" descr="Related imag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42"/>
          <a:stretch/>
        </p:blipFill>
        <p:spPr bwMode="auto">
          <a:xfrm>
            <a:off x="3429000" y="4943548"/>
            <a:ext cx="2475518" cy="1450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96185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24" y="866228"/>
            <a:ext cx="8380476" cy="9906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Investment in local economic development-Moving forward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76400"/>
            <a:ext cx="8229600" cy="4480560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Invest in aggregation.  Build on existing farmer and producer groups</a:t>
            </a:r>
          </a:p>
          <a:p>
            <a:r>
              <a:rPr lang="en-US" dirty="0"/>
              <a:t>Work on economic clusters. These can be across villages</a:t>
            </a:r>
          </a:p>
          <a:p>
            <a:r>
              <a:rPr lang="en-US" dirty="0"/>
              <a:t>Find market opportunities in agriculture and non-farm sector </a:t>
            </a:r>
          </a:p>
          <a:p>
            <a:r>
              <a:rPr lang="en-US" dirty="0"/>
              <a:t>Link buyers and producers and facilitate productive alliances</a:t>
            </a:r>
          </a:p>
          <a:p>
            <a:r>
              <a:rPr lang="en-US" dirty="0"/>
              <a:t>Support business plans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9329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990600"/>
            <a:ext cx="8458200" cy="9906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Investment in local economic development-Moving forward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Invest in complementary productive infrastructure through village funds </a:t>
            </a:r>
          </a:p>
          <a:p>
            <a:r>
              <a:rPr lang="en-US" dirty="0"/>
              <a:t>Develop a public private partnership platform</a:t>
            </a:r>
          </a:p>
          <a:p>
            <a:r>
              <a:rPr lang="en-US" dirty="0"/>
              <a:t>Measure economic and business performance of the local economic development projects and scale up approaches which have worked.</a:t>
            </a:r>
          </a:p>
        </p:txBody>
      </p:sp>
    </p:spTree>
    <p:extLst>
      <p:ext uri="{BB962C8B-B14F-4D97-AF65-F5344CB8AC3E}">
        <p14:creationId xmlns:p14="http://schemas.microsoft.com/office/powerpoint/2010/main" val="275076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4777" y="4023794"/>
            <a:ext cx="21547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Commercial millers </a:t>
            </a:r>
          </a:p>
          <a:p>
            <a:r>
              <a:rPr lang="en-US" dirty="0"/>
              <a:t>and food processors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84803" y="3845147"/>
            <a:ext cx="28299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Packagers of produce for </a:t>
            </a:r>
          </a:p>
          <a:p>
            <a:r>
              <a:rPr lang="en-US" dirty="0"/>
              <a:t>National  and international markets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14021" y="4001688"/>
            <a:ext cx="28299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Wholesalers, aggregating produce from a number of small-scale farmers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25078" y="6211669"/>
            <a:ext cx="2116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Transport providers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17446" y="6350679"/>
            <a:ext cx="3594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Farm equipment and fuel suppliers 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47628" y="725786"/>
            <a:ext cx="8274751" cy="9906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Opportunities:</a:t>
            </a:r>
            <a:br>
              <a:rPr lang="en-US" sz="28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Diversification in Agriculture Value Chain</a:t>
            </a:r>
          </a:p>
        </p:txBody>
      </p:sp>
      <p:pic>
        <p:nvPicPr>
          <p:cNvPr id="2050" name="Picture 2" descr="Image result for indonesia  food processo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17" y="2022734"/>
            <a:ext cx="2251075" cy="174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84" y="2203345"/>
            <a:ext cx="222885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indonesian agriculture wholesale marke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754" y="2378960"/>
            <a:ext cx="2079625" cy="1386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indonesian agriculture transport provid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036775"/>
            <a:ext cx="1818185" cy="124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Oil palm plantation in Indonesia. Photo: Ryan Woo for Center for International Forestry Research (CIFOR) via Flickr (CC BY-NC-ND)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802" y="4824355"/>
            <a:ext cx="1942425" cy="145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5728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888" y="537708"/>
            <a:ext cx="8229600" cy="9906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Rural Non-Farm sector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888" y="1828800"/>
            <a:ext cx="3192387" cy="23942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0909" r="7273"/>
          <a:stretch/>
        </p:blipFill>
        <p:spPr>
          <a:xfrm>
            <a:off x="4811030" y="1942151"/>
            <a:ext cx="2906029" cy="19978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35" y="4648178"/>
            <a:ext cx="2733675" cy="1822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40303" b="19730"/>
          <a:stretch/>
        </p:blipFill>
        <p:spPr>
          <a:xfrm>
            <a:off x="4811030" y="4542624"/>
            <a:ext cx="2932187" cy="19280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43000" y="4160238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Tourism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17987" y="3940046"/>
            <a:ext cx="18626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Food &amp; Beverages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91007" y="6441311"/>
            <a:ext cx="19197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Textile &amp; Garment</a:t>
            </a: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410200" y="6470628"/>
            <a:ext cx="1082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Footwear</a:t>
            </a:r>
          </a:p>
        </p:txBody>
      </p:sp>
    </p:spTree>
    <p:extLst>
      <p:ext uri="{BB962C8B-B14F-4D97-AF65-F5344CB8AC3E}">
        <p14:creationId xmlns:p14="http://schemas.microsoft.com/office/powerpoint/2010/main" val="9945281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819400"/>
            <a:ext cx="10134600" cy="1783080"/>
          </a:xfrm>
        </p:spPr>
        <p:txBody>
          <a:bodyPr>
            <a:normAutofit fontScale="90000"/>
          </a:bodyPr>
          <a:lstStyle/>
          <a:p>
            <a:pPr lvl="0"/>
            <a:r>
              <a:rPr lang="en-US" b="1" dirty="0"/>
              <a:t>Lessons from Global Experiences:</a:t>
            </a:r>
            <a:br>
              <a:rPr lang="en-US" b="1" dirty="0"/>
            </a:br>
            <a:br>
              <a:rPr lang="en-US" b="1" dirty="0"/>
            </a:br>
            <a:r>
              <a:rPr lang="en-US" b="1" dirty="0">
                <a:solidFill>
                  <a:srgbClr val="FF0000"/>
                </a:solidFill>
              </a:rPr>
              <a:t>Five Models </a:t>
            </a:r>
            <a:r>
              <a:rPr lang="en-US" dirty="0"/>
              <a:t>for Linking Villages, Communities, Farmers, and Entrepreneurs to Markets</a:t>
            </a:r>
          </a:p>
        </p:txBody>
      </p:sp>
    </p:spTree>
    <p:extLst>
      <p:ext uri="{BB962C8B-B14F-4D97-AF65-F5344CB8AC3E}">
        <p14:creationId xmlns:p14="http://schemas.microsoft.com/office/powerpoint/2010/main" val="9671642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93282"/>
            <a:ext cx="8915400" cy="9906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models for Linking Villages, Communities, Farmers, and Entrepreneurs to Markets</a:t>
            </a:r>
          </a:p>
        </p:txBody>
      </p:sp>
      <p:sp>
        <p:nvSpPr>
          <p:cNvPr id="4" name="Rectangle 3"/>
          <p:cNvSpPr/>
          <p:nvPr/>
        </p:nvSpPr>
        <p:spPr>
          <a:xfrm>
            <a:off x="781050" y="1828800"/>
            <a:ext cx="838200" cy="449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5" name="Right Arrow 4"/>
          <p:cNvSpPr/>
          <p:nvPr/>
        </p:nvSpPr>
        <p:spPr>
          <a:xfrm>
            <a:off x="986883" y="2472302"/>
            <a:ext cx="7318918" cy="1312897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Model 2: Producer Organization to Productive Alliance</a:t>
            </a:r>
          </a:p>
        </p:txBody>
      </p:sp>
      <p:sp>
        <p:nvSpPr>
          <p:cNvPr id="6" name="Right Arrow 5"/>
          <p:cNvSpPr/>
          <p:nvPr/>
        </p:nvSpPr>
        <p:spPr>
          <a:xfrm>
            <a:off x="781049" y="3588765"/>
            <a:ext cx="7524751" cy="118304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   Model 3:  Rural Livelihoods Enhancement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986883" y="4571440"/>
            <a:ext cx="7318917" cy="108946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Model 4: Rural entrepreneurship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1059340" y="3585144"/>
            <a:ext cx="255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" name="Right Arrow 8"/>
          <p:cNvSpPr/>
          <p:nvPr/>
        </p:nvSpPr>
        <p:spPr>
          <a:xfrm>
            <a:off x="914400" y="1530591"/>
            <a:ext cx="7391400" cy="1231003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dirty="0"/>
              <a:t>     </a:t>
            </a:r>
          </a:p>
          <a:p>
            <a:pPr lvl="0"/>
            <a:r>
              <a:rPr lang="en-US" sz="2400" dirty="0"/>
              <a:t>Model 1: Producer Organization to Producer Company</a:t>
            </a:r>
          </a:p>
          <a:p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781049" y="5460534"/>
            <a:ext cx="7524751" cy="116227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  </a:t>
            </a:r>
            <a:r>
              <a:rPr lang="en-US" sz="2400" dirty="0"/>
              <a:t>Model 5: Village e-commerce model </a:t>
            </a:r>
          </a:p>
        </p:txBody>
      </p:sp>
    </p:spTree>
    <p:extLst>
      <p:ext uri="{BB962C8B-B14F-4D97-AF65-F5344CB8AC3E}">
        <p14:creationId xmlns:p14="http://schemas.microsoft.com/office/powerpoint/2010/main" val="24010485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4924" y="866228"/>
            <a:ext cx="8380476" cy="119117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r>
              <a:rPr lang="en-US" sz="2800" dirty="0"/>
              <a:t>   Model 1:    Producer Organization to Producer Companies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Producer Organization</a:t>
            </a:r>
            <a:r>
              <a:rPr lang="en-US" sz="3600" dirty="0"/>
              <a:t>: Producers aggregated into their institutions</a:t>
            </a:r>
          </a:p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Producer Owned and managed Companies</a:t>
            </a:r>
            <a:r>
              <a:rPr lang="en-US" sz="3600" dirty="0"/>
              <a:t>: Producer Organization with Business Orientation. </a:t>
            </a:r>
          </a:p>
          <a:p>
            <a:pPr marL="0" indent="0">
              <a:buNone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4782858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rigin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ED76D51F44B594395BEC61CEA746D6B" ma:contentTypeVersion="13" ma:contentTypeDescription="Create a new document." ma:contentTypeScope="" ma:versionID="534ae19b94f025fca0cb23b25236dcf5">
  <xsd:schema xmlns:xsd="http://www.w3.org/2001/XMLSchema" xmlns:xs="http://www.w3.org/2001/XMLSchema" xmlns:p="http://schemas.microsoft.com/office/2006/metadata/properties" xmlns:ns3="063dadd6-f8bc-407e-a4c6-6913e1fd65c8" xmlns:ns4="14a64973-6b4e-42ec-9286-7a768aa0dadb" targetNamespace="http://schemas.microsoft.com/office/2006/metadata/properties" ma:root="true" ma:fieldsID="b4749d383b00590a50f03ece945c362b" ns3:_="" ns4:_="">
    <xsd:import namespace="063dadd6-f8bc-407e-a4c6-6913e1fd65c8"/>
    <xsd:import namespace="14a64973-6b4e-42ec-9286-7a768aa0dad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3dadd6-f8bc-407e-a4c6-6913e1fd65c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a64973-6b4e-42ec-9286-7a768aa0dad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48EC468-83EB-4788-B8BA-1FD118A7201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7803C87-7883-46F9-9070-E55728AE3F96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www.w3.org/XML/1998/namespace"/>
    <ds:schemaRef ds:uri="063dadd6-f8bc-407e-a4c6-6913e1fd65c8"/>
    <ds:schemaRef ds:uri="http://purl.org/dc/terms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14a64973-6b4e-42ec-9286-7a768aa0dadb"/>
  </ds:schemaRefs>
</ds:datastoreItem>
</file>

<file path=customXml/itemProps3.xml><?xml version="1.0" encoding="utf-8"?>
<ds:datastoreItem xmlns:ds="http://schemas.openxmlformats.org/officeDocument/2006/customXml" ds:itemID="{3229269A-F033-4D26-A120-B6117DECB1B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63dadd6-f8bc-407e-a4c6-6913e1fd65c8"/>
    <ds:schemaRef ds:uri="14a64973-6b4e-42ec-9286-7a768aa0dad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19415</TotalTime>
  <Words>2007</Words>
  <Application>Microsoft Office PowerPoint</Application>
  <PresentationFormat>On-screen Show (4:3)</PresentationFormat>
  <Paragraphs>329</Paragraphs>
  <Slides>43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3" baseType="lpstr">
      <vt:lpstr>Arial</vt:lpstr>
      <vt:lpstr>Avenir Heavy</vt:lpstr>
      <vt:lpstr>Bookman Old Style</vt:lpstr>
      <vt:lpstr>Calibri</vt:lpstr>
      <vt:lpstr>Century Gothic</vt:lpstr>
      <vt:lpstr>Gill Sans MT</vt:lpstr>
      <vt:lpstr>Times New Roman</vt:lpstr>
      <vt:lpstr>Wingdings</vt:lpstr>
      <vt:lpstr>Wingdings 3</vt:lpstr>
      <vt:lpstr>Origin</vt:lpstr>
      <vt:lpstr>  Parmesh Shah, Global Lead, Rural Livelihoods and Agriculture Employment,  Agriculture Global Practice The World Bank Email: pshah@worldbank.org Twitter: @ShahParmesh </vt:lpstr>
      <vt:lpstr>PowerPoint Presentation</vt:lpstr>
      <vt:lpstr>Indonesia: Globally Competitive Agriculture</vt:lpstr>
      <vt:lpstr>Opportunities:  Diversification in Agricultural Production</vt:lpstr>
      <vt:lpstr>Opportunities: Diversification in Agriculture Value Chain</vt:lpstr>
      <vt:lpstr>Rural Non-Farm sector</vt:lpstr>
      <vt:lpstr>Lessons from Global Experiences:  Five Models for Linking Villages, Communities, Farmers, and Entrepreneurs to Markets</vt:lpstr>
      <vt:lpstr>5 models for Linking Villages, Communities, Farmers, and Entrepreneurs to Markets</vt:lpstr>
      <vt:lpstr>   Model 1:    Producer Organization to Producer Companies</vt:lpstr>
      <vt:lpstr>PowerPoint Presentation</vt:lpstr>
      <vt:lpstr>PowerPoint Presentation</vt:lpstr>
      <vt:lpstr>Agriculture Collective: A women owned USD 2 million enterprise</vt:lpstr>
      <vt:lpstr> Ghana Pineapple Cooperative: Farmapine GH Ltd </vt:lpstr>
      <vt:lpstr>Ghana Pineapple Cooperative: Farmapine GH Ltd </vt:lpstr>
      <vt:lpstr>PowerPoint Presentation</vt:lpstr>
      <vt:lpstr>Investment framework in community institutions  </vt:lpstr>
      <vt:lpstr>PowerPoint Presentation</vt:lpstr>
      <vt:lpstr>PowerPoint Presentation</vt:lpstr>
      <vt:lpstr>India: Approach to Enterprise Promotion : 2 stage process </vt:lpstr>
      <vt:lpstr>ENTERPRISE JOURNEY: ‘The two-stage process’</vt:lpstr>
      <vt:lpstr>ENTERPRISE JOURNEY: ‘The two-stage process’</vt:lpstr>
      <vt:lpstr>Processed Food Collective: $ 1 million enterprise creating 500 jobs</vt:lpstr>
      <vt:lpstr>Retail: Product Aggregation &amp; Branding: Aajeevika Fresh- A USD 4 million brand</vt:lpstr>
      <vt:lpstr>Individual Garment Units: An emerging cluster supplying to big brands </vt:lpstr>
      <vt:lpstr>Results: The Non-farm Pathway </vt:lpstr>
      <vt:lpstr>Impact </vt:lpstr>
      <vt:lpstr>Case : Agribusiness incubator in Africa, 2SCALE </vt:lpstr>
      <vt:lpstr>PowerPoint Presentation</vt:lpstr>
      <vt:lpstr>NRETP: Non-farm Enterprise Development</vt:lpstr>
      <vt:lpstr> Example EF Nepal: Apprenticeship model </vt:lpstr>
      <vt:lpstr>Case: Agropreneurs- Fresh Direct Nigeria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From subsistence laborer to Amazon seller: A story from Bihar, India </vt:lpstr>
      <vt:lpstr>Lessons from Global Experiences - 10 key principles for Successes in Linking Villages, Communities, Farmers and Entrepreneurs to Markets</vt:lpstr>
      <vt:lpstr>10 Key Principles for successful programs</vt:lpstr>
      <vt:lpstr>10 Key Principles for successful programs</vt:lpstr>
      <vt:lpstr>10 Key Principles for successful programs</vt:lpstr>
      <vt:lpstr>Investment in local economic development-Moving forward  </vt:lpstr>
      <vt:lpstr>Investment in local economic development-Moving forward</vt:lpstr>
    </vt:vector>
  </TitlesOfParts>
  <Company>The World Bank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Impact of Livelihoods Initiatives in India</dc:title>
  <dc:creator>Vivek Prasad</dc:creator>
  <cp:lastModifiedBy>Anastasiia Krasilnikova</cp:lastModifiedBy>
  <cp:revision>2124</cp:revision>
  <cp:lastPrinted>2017-04-12T04:03:56Z</cp:lastPrinted>
  <dcterms:created xsi:type="dcterms:W3CDTF">2012-12-11T16:42:44Z</dcterms:created>
  <dcterms:modified xsi:type="dcterms:W3CDTF">2020-08-24T00:37:39Z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0x0101004ED76D51F44B594395BEC61CEA746D6B</vt:lpwstr>
  </property>
  <property fmtid="{D5CDD505-2E9C-101B-9397-08002B2CF9AE}" pid="3" name="TaxKeyword">
    <vt:lpwstr/>
  </property>
  <property fmtid="{D5CDD505-2E9C-101B-9397-08002B2CF9AE}" pid="4" name="Region">
    <vt:lpwstr>2;#World|181f87ec-6d12-43c8-9f7a-dc47bc14aa64</vt:lpwstr>
  </property>
  <property fmtid="{D5CDD505-2E9C-101B-9397-08002B2CF9AE}" pid="5" name="BusinessFunctions">
    <vt:lpwstr/>
  </property>
  <property fmtid="{D5CDD505-2E9C-101B-9397-08002B2CF9AE}" pid="6" name="Country">
    <vt:lpwstr/>
  </property>
  <property fmtid="{D5CDD505-2E9C-101B-9397-08002B2CF9AE}" pid="7" name="Organization">
    <vt:lpwstr>1;#World Bank|bc205cc9-8a56-48a3-9f30-b099e7707c1b</vt:lpwstr>
  </property>
  <property fmtid="{D5CDD505-2E9C-101B-9397-08002B2CF9AE}" pid="8" name="DocumentType">
    <vt:lpwstr/>
  </property>
  <property fmtid="{D5CDD505-2E9C-101B-9397-08002B2CF9AE}" pid="9" name="VPU">
    <vt:lpwstr/>
  </property>
  <property fmtid="{D5CDD505-2E9C-101B-9397-08002B2CF9AE}" pid="10" name="InternalSponsor">
    <vt:lpwstr/>
  </property>
  <property fmtid="{D5CDD505-2E9C-101B-9397-08002B2CF9AE}" pid="11" name="Topics">
    <vt:lpwstr/>
  </property>
  <property fmtid="{D5CDD505-2E9C-101B-9397-08002B2CF9AE}" pid="12" name="Languages">
    <vt:lpwstr>55;#English|e31af5d6-94ea-4ba5-925e-022fd8479dfd</vt:lpwstr>
  </property>
  <property fmtid="{D5CDD505-2E9C-101B-9397-08002B2CF9AE}" pid="13" name="GeographicArea">
    <vt:lpwstr>2;#World|181f87ec-6d12-43c8-9f7a-dc47bc14aa64</vt:lpwstr>
  </property>
  <property fmtid="{D5CDD505-2E9C-101B-9397-08002B2CF9AE}" pid="14" name="InformationClassification">
    <vt:lpwstr>3;#Official Use Only|4119b812-446b-4199-aebc-580c95bfd42a</vt:lpwstr>
  </property>
  <property fmtid="{D5CDD505-2E9C-101B-9397-08002B2CF9AE}" pid="15" name="ExternalSponsor">
    <vt:lpwstr/>
  </property>
  <property fmtid="{D5CDD505-2E9C-101B-9397-08002B2CF9AE}" pid="16" name="UniqueItemId">
    <vt:lpwstr>CDD_DOCUM_1996</vt:lpwstr>
  </property>
</Properties>
</file>