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3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94A7E1-66BC-441B-ABB9-73CD4DBEFC22}">
          <p14:sldIdLst>
            <p14:sldId id="256"/>
            <p14:sldId id="261"/>
            <p14:sldId id="257"/>
            <p14:sldId id="258"/>
            <p14:sldId id="259"/>
            <p14:sldId id="263"/>
            <p14:sldId id="260"/>
            <p14:sldId id="262"/>
            <p14:sldId id="265"/>
          </p14:sldIdLst>
        </p14:section>
        <p14:section name="Untitled Section" id="{73404157-4679-419B-8D68-7E1538013BA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9726" autoAdjust="0"/>
  </p:normalViewPr>
  <p:slideViewPr>
    <p:cSldViewPr snapToGrid="0" snapToObjects="1">
      <p:cViewPr varScale="1">
        <p:scale>
          <a:sx n="69" d="100"/>
          <a:sy n="69" d="100"/>
        </p:scale>
        <p:origin x="13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customXml" Target="../customXml/item5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40BC8-D68D-7747-AD21-B0DC7648D02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B3AC-9375-2941-A380-AE380E8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0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0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importance of confronting failure directly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governance theme: strategy versus tactics again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4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 lesson on top down linkages, parliaments</a:t>
            </a:r>
          </a:p>
          <a:p>
            <a:r>
              <a:rPr lang="en-US" dirty="0"/>
              <a:t>Prove the case on economic </a:t>
            </a:r>
            <a:r>
              <a:rPr lang="en-US" dirty="0" err="1"/>
              <a:t>dvp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0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Government infighting is savage! Why would anyone back CDD?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Building the management bench, keeping things simple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Pro-poor development is still our reason for existence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Learning to lea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</a:t>
            </a:r>
            <a:r>
              <a:rPr lang="en-US" u="sng" dirty="0"/>
              <a:t>are</a:t>
            </a:r>
            <a:r>
              <a:rPr lang="en-US" dirty="0"/>
              <a:t> the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B3AC-9375-2941-A380-AE380E8D10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1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7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3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0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1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3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579F41-3154-074D-9251-24A3EA6AFF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52B8D94-3F12-AB43-B6A6-DE8611AD1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9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aboration.worldbank.org/docs/DOC-25870?sr=strea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1FCE6A-97BC-41EB-809A-50936E0F94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0A0486-F672-4FEF-A0A9-E6C3B7E3A5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177DD0-297E-3B4D-BCA0-7CE212159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en-US" sz="5400" b="1"/>
              <a:t>Community-driven Development: Myths and Realities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643C6-5070-8848-945F-CE392F23B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4786716"/>
            <a:ext cx="7187529" cy="1309283"/>
          </a:xfrm>
        </p:spPr>
        <p:txBody>
          <a:bodyPr anchor="t">
            <a:no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Presentation for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Colombo Seminar on Community Driven Development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April 1-5, 2018</a:t>
            </a:r>
          </a:p>
        </p:txBody>
      </p:sp>
    </p:spTree>
    <p:extLst>
      <p:ext uri="{BB962C8B-B14F-4D97-AF65-F5344CB8AC3E}">
        <p14:creationId xmlns:p14="http://schemas.microsoft.com/office/powerpoint/2010/main" val="45352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E91770-CDBB-4D24-94E5-AD484F36CE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6B0A6-30FC-764F-BB58-A9145FC39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3923-FEBB-1446-B269-63E865A4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10591247" cy="3554457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Why do we like CDD?</a:t>
            </a:r>
          </a:p>
          <a:p>
            <a:r>
              <a:rPr lang="en-US" sz="3000" dirty="0">
                <a:solidFill>
                  <a:srgbClr val="000000"/>
                </a:solidFill>
              </a:rPr>
              <a:t>CDD is mature enough to start drawing evidenced based conclusions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What metrics measure success?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Where are the wins?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Where are the disappointments?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What don’t we know?</a:t>
            </a:r>
          </a:p>
          <a:p>
            <a:r>
              <a:rPr lang="en-US" sz="3000" dirty="0">
                <a:solidFill>
                  <a:srgbClr val="000000"/>
                </a:solidFill>
              </a:rPr>
              <a:t>Where to next?</a:t>
            </a:r>
          </a:p>
        </p:txBody>
      </p:sp>
    </p:spTree>
    <p:extLst>
      <p:ext uri="{BB962C8B-B14F-4D97-AF65-F5344CB8AC3E}">
        <p14:creationId xmlns:p14="http://schemas.microsoft.com/office/powerpoint/2010/main" val="223426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901BF-F7B9-9341-B8EC-044C5EA7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3F925-8D34-944C-B92C-A56C25028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585" y="864108"/>
            <a:ext cx="6556403" cy="512064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Two major hypotheses guide CDD</a:t>
            </a:r>
          </a:p>
          <a:p>
            <a:pPr lvl="1"/>
            <a:r>
              <a:rPr lang="en-US" sz="2000" u="sng" dirty="0"/>
              <a:t>Efficiency</a:t>
            </a:r>
            <a:r>
              <a:rPr lang="en-US" sz="2000" dirty="0"/>
              <a:t> hypothesis (cost effective)</a:t>
            </a:r>
          </a:p>
          <a:p>
            <a:pPr lvl="1"/>
            <a:r>
              <a:rPr lang="en-US" sz="2000" u="sng" dirty="0"/>
              <a:t>Governance</a:t>
            </a:r>
            <a:r>
              <a:rPr lang="en-US" sz="2000" dirty="0"/>
              <a:t> hypothesis (more accountability)</a:t>
            </a:r>
          </a:p>
          <a:p>
            <a:pPr lvl="1"/>
            <a:endParaRPr lang="en-US" sz="2000" dirty="0"/>
          </a:p>
          <a:p>
            <a:r>
              <a:rPr lang="en-US" sz="3000" dirty="0"/>
              <a:t>Narrow rather than broad selection criteria for review</a:t>
            </a:r>
          </a:p>
          <a:p>
            <a:pPr lvl="1"/>
            <a:r>
              <a:rPr lang="en-US" sz="2000" dirty="0"/>
              <a:t>National-scale programs</a:t>
            </a:r>
          </a:p>
          <a:p>
            <a:pPr lvl="1"/>
            <a:r>
              <a:rPr lang="en-US" sz="2000" dirty="0"/>
              <a:t>Run by government</a:t>
            </a:r>
          </a:p>
          <a:p>
            <a:pPr lvl="1"/>
            <a:r>
              <a:rPr lang="en-US" sz="2000" dirty="0"/>
              <a:t>Reasonable transfer levels ( not too tiny, not once-off)</a:t>
            </a:r>
          </a:p>
          <a:p>
            <a:pPr marL="502920" lvl="1" indent="0">
              <a:buNone/>
            </a:pPr>
            <a:endParaRPr lang="en-US" sz="2000" dirty="0"/>
          </a:p>
          <a:p>
            <a:r>
              <a:rPr lang="en-US" sz="3000" dirty="0"/>
              <a:t>Limited and somewhat unreliable evaluation data</a:t>
            </a:r>
          </a:p>
          <a:p>
            <a:pPr lvl="1"/>
            <a:r>
              <a:rPr lang="en-US" sz="2000" dirty="0"/>
              <a:t>Small numbers, short intervals</a:t>
            </a:r>
          </a:p>
          <a:p>
            <a:pPr lvl="1"/>
            <a:r>
              <a:rPr lang="en-US" sz="2000" dirty="0"/>
              <a:t>No credibly measured counterfactuals/next best alternative</a:t>
            </a:r>
          </a:p>
        </p:txBody>
      </p:sp>
    </p:spTree>
    <p:extLst>
      <p:ext uri="{BB962C8B-B14F-4D97-AF65-F5344CB8AC3E}">
        <p14:creationId xmlns:p14="http://schemas.microsoft.com/office/powerpoint/2010/main" val="381263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1586A-4B11-7E48-B011-D463ED9B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we know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AEA7-2271-DD44-BE41-6E864871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6308604" cy="5120640"/>
          </a:xfrm>
        </p:spPr>
        <p:txBody>
          <a:bodyPr>
            <a:normAutofit/>
          </a:bodyPr>
          <a:lstStyle/>
          <a:p>
            <a:r>
              <a:rPr lang="en-US" sz="2800" dirty="0"/>
              <a:t>National scale</a:t>
            </a:r>
          </a:p>
          <a:p>
            <a:r>
              <a:rPr lang="en-US" sz="2800" dirty="0"/>
              <a:t>Can be managed by national agencies </a:t>
            </a:r>
          </a:p>
          <a:p>
            <a:r>
              <a:rPr lang="en-US" sz="2800" dirty="0"/>
              <a:t>Robust even in very tough environments</a:t>
            </a:r>
          </a:p>
          <a:p>
            <a:r>
              <a:rPr lang="en-US" sz="2800" dirty="0"/>
              <a:t>Cost effective delivery of small-scale infrastructure</a:t>
            </a:r>
          </a:p>
          <a:p>
            <a:r>
              <a:rPr lang="en-US" sz="2800" dirty="0"/>
              <a:t>Produces measurable change in poorest quintile’s welfare</a:t>
            </a:r>
          </a:p>
          <a:p>
            <a:r>
              <a:rPr lang="en-US" sz="2800" dirty="0"/>
              <a:t>Low corruption rates</a:t>
            </a:r>
          </a:p>
          <a:p>
            <a:r>
              <a:rPr lang="en-US" sz="2800" dirty="0"/>
              <a:t>Women’s participation in councils</a:t>
            </a:r>
          </a:p>
        </p:txBody>
      </p:sp>
    </p:spTree>
    <p:extLst>
      <p:ext uri="{BB962C8B-B14F-4D97-AF65-F5344CB8AC3E}">
        <p14:creationId xmlns:p14="http://schemas.microsoft.com/office/powerpoint/2010/main" val="23041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2C7BE-33D2-5641-B098-A34159DD3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didn’t work as well as we expected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Why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5FE7B-94A0-584B-AB06-094624463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en-US" sz="2800" dirty="0"/>
              <a:t>Strengthen social capital</a:t>
            </a:r>
          </a:p>
          <a:p>
            <a:r>
              <a:rPr lang="en-US" sz="2800" dirty="0"/>
              <a:t>Better governance and public administration</a:t>
            </a:r>
          </a:p>
          <a:p>
            <a:r>
              <a:rPr lang="en-US" sz="2800" dirty="0"/>
              <a:t>Beyond projects: bottom-up spillovers to other sectors</a:t>
            </a:r>
          </a:p>
          <a:p>
            <a:r>
              <a:rPr lang="en-US" sz="2800" dirty="0"/>
              <a:t>Pooling for bigger projects</a:t>
            </a:r>
          </a:p>
          <a:p>
            <a:r>
              <a:rPr lang="en-US" sz="2800" dirty="0"/>
              <a:t>Facilitation for the long-term</a:t>
            </a:r>
          </a:p>
        </p:txBody>
      </p:sp>
    </p:spTree>
    <p:extLst>
      <p:ext uri="{BB962C8B-B14F-4D97-AF65-F5344CB8AC3E}">
        <p14:creationId xmlns:p14="http://schemas.microsoft.com/office/powerpoint/2010/main" val="379613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5C5A21-97E2-B141-B3F7-A0BF665A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Reaching the Poor?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6F4A-FFD1-0345-8BCC-0BAB74FE1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584" y="864108"/>
            <a:ext cx="6556403" cy="5120640"/>
          </a:xfrm>
        </p:spPr>
        <p:txBody>
          <a:bodyPr>
            <a:normAutofit/>
          </a:bodyPr>
          <a:lstStyle/>
          <a:p>
            <a:r>
              <a:rPr lang="en-US" sz="2800" dirty="0"/>
              <a:t>Confronting capture in CDD</a:t>
            </a:r>
          </a:p>
          <a:p>
            <a:r>
              <a:rPr lang="en-US" sz="2800" dirty="0"/>
              <a:t>The rules matter</a:t>
            </a:r>
          </a:p>
          <a:p>
            <a:r>
              <a:rPr lang="en-US" sz="2800" dirty="0"/>
              <a:t>Different tools for different people</a:t>
            </a:r>
          </a:p>
          <a:p>
            <a:r>
              <a:rPr lang="en-US" sz="2800" dirty="0"/>
              <a:t>Economies of scale, poor people, and risk</a:t>
            </a:r>
          </a:p>
        </p:txBody>
      </p:sp>
    </p:spTree>
    <p:extLst>
      <p:ext uri="{BB962C8B-B14F-4D97-AF65-F5344CB8AC3E}">
        <p14:creationId xmlns:p14="http://schemas.microsoft.com/office/powerpoint/2010/main" val="414736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4672B-27A5-4CDA-ABAF-5E4CF4B41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4969C-3740-6C48-803C-60E972F3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Where are our knowledge frontiers?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373EB-1D78-4B4E-B4C0-208F1936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Strategic directions to consider</a:t>
            </a:r>
          </a:p>
          <a:p>
            <a:pPr lvl="1"/>
            <a:r>
              <a:rPr lang="en-US" sz="2000" dirty="0"/>
              <a:t>What builds long-term government support?</a:t>
            </a:r>
          </a:p>
          <a:p>
            <a:pPr lvl="1"/>
            <a:r>
              <a:rPr lang="en-US" sz="2000" dirty="0"/>
              <a:t>CDD’s long term sustainability and impacts</a:t>
            </a:r>
          </a:p>
          <a:p>
            <a:pPr lvl="1"/>
            <a:r>
              <a:rPr lang="en-US" sz="2000" dirty="0"/>
              <a:t>Evolution: CDD’s role within a governance strategy for better service delivery</a:t>
            </a:r>
          </a:p>
          <a:p>
            <a:pPr lvl="1"/>
            <a:r>
              <a:rPr lang="en-US" sz="2000" dirty="0"/>
              <a:t>CDD’s role in citizen engagement and government accountability</a:t>
            </a:r>
          </a:p>
          <a:p>
            <a:r>
              <a:rPr lang="en-US" sz="3200" dirty="0"/>
              <a:t>Growing the local economy</a:t>
            </a:r>
          </a:p>
          <a:p>
            <a:pPr lvl="1"/>
            <a:r>
              <a:rPr lang="en-US" sz="2000" dirty="0"/>
              <a:t>How important is access to finance?</a:t>
            </a:r>
          </a:p>
          <a:p>
            <a:pPr lvl="1"/>
            <a:r>
              <a:rPr lang="en-US" sz="2000" dirty="0"/>
              <a:t>Organizing the market</a:t>
            </a:r>
          </a:p>
          <a:p>
            <a:pPr lvl="1"/>
            <a:r>
              <a:rPr lang="en-US" sz="2000" dirty="0"/>
              <a:t>Technology and CDD</a:t>
            </a:r>
          </a:p>
          <a:p>
            <a:pPr lvl="1"/>
            <a:r>
              <a:rPr lang="en-US" sz="2000" dirty="0"/>
              <a:t>Macro analysis and CDD</a:t>
            </a:r>
          </a:p>
          <a:p>
            <a:pPr lvl="1"/>
            <a:r>
              <a:rPr lang="en-US" sz="2000" dirty="0"/>
              <a:t>Mobility, risk, and remittances</a:t>
            </a:r>
          </a:p>
          <a:p>
            <a:r>
              <a:rPr lang="en-US" sz="3200" dirty="0"/>
              <a:t>CDD in Cities</a:t>
            </a:r>
          </a:p>
        </p:txBody>
      </p:sp>
    </p:spTree>
    <p:extLst>
      <p:ext uri="{BB962C8B-B14F-4D97-AF65-F5344CB8AC3E}">
        <p14:creationId xmlns:p14="http://schemas.microsoft.com/office/powerpoint/2010/main" val="44049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3B70CE-4BFC-4E4D-870A-5C089538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8"/>
            <a:ext cx="3073914" cy="41506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CDD 2.0: Where to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9163D-ABEB-BD4C-ACF0-8100B8E3F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4860912"/>
          </a:xfrm>
        </p:spPr>
        <p:txBody>
          <a:bodyPr>
            <a:normAutofit/>
          </a:bodyPr>
          <a:lstStyle/>
          <a:p>
            <a:r>
              <a:rPr lang="en-US" sz="2800" dirty="0"/>
              <a:t>Building political constituencies</a:t>
            </a:r>
          </a:p>
          <a:p>
            <a:r>
              <a:rPr lang="en-US" sz="2800" dirty="0"/>
              <a:t>Inclusive CDD: bringing in the sectors </a:t>
            </a:r>
          </a:p>
          <a:p>
            <a:r>
              <a:rPr lang="en-US" sz="2800" dirty="0"/>
              <a:t>Management nuts and bolts</a:t>
            </a:r>
          </a:p>
          <a:p>
            <a:r>
              <a:rPr lang="en-US" sz="2800" dirty="0"/>
              <a:t>Using technology </a:t>
            </a:r>
          </a:p>
          <a:p>
            <a:r>
              <a:rPr lang="en-US" sz="2800" dirty="0"/>
              <a:t>Growing the the CDD community</a:t>
            </a:r>
          </a:p>
          <a:p>
            <a:r>
              <a:rPr lang="en-US" sz="2800" dirty="0"/>
              <a:t>Harvesting innovations</a:t>
            </a:r>
          </a:p>
        </p:txBody>
      </p:sp>
    </p:spTree>
    <p:extLst>
      <p:ext uri="{BB962C8B-B14F-4D97-AF65-F5344CB8AC3E}">
        <p14:creationId xmlns:p14="http://schemas.microsoft.com/office/powerpoint/2010/main" val="150915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4DB97-03E8-4691-A1DB-F6392A3BA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1170879"/>
            <a:ext cx="7315200" cy="4416106"/>
          </a:xfrm>
        </p:spPr>
        <p:txBody>
          <a:bodyPr>
            <a:normAutofit/>
          </a:bodyPr>
          <a:lstStyle/>
          <a:p>
            <a:r>
              <a:rPr lang="en-US" sz="2800"/>
              <a:t>This </a:t>
            </a:r>
            <a:r>
              <a:rPr lang="en-US" sz="2800" dirty="0"/>
              <a:t>topic is explored further in the CDD Paper, Myths and Realities (Guggenheim and Wong, March 2018) available  at </a:t>
            </a:r>
            <a:r>
              <a:rPr lang="en-US" sz="2800" u="sng" dirty="0">
                <a:hlinkClick r:id="rId2"/>
              </a:rPr>
              <a:t>https://collaboration.worldbank.org/docs/DOC-25870?sr=stream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3154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2a6c10d7-b926-4fc0-945e-3cbf5049f6bd" ContentTypeId="0x010100AF87B42F0C344341B239E919EB90A367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neCMS_File" ma:contentTypeID="0x010100AF87B42F0C344341B239E919EB90A3670101000BBD9DD838C4C84DAD631FEC891B8EA0" ma:contentTypeVersion="48" ma:contentTypeDescription="" ma:contentTypeScope="" ma:versionID="69bf4b84148e7e8ca4ec3256af38fc6c">
  <xsd:schema xmlns:xsd="http://www.w3.org/2001/XMLSchema" xmlns:xs="http://www.w3.org/2001/XMLSchema" xmlns:p="http://schemas.microsoft.com/office/2006/metadata/properties" xmlns:ns1="http://schemas.microsoft.com/sharepoint/v3" xmlns:ns2="3e02667f-0271-471b-bd6e-11a2e16def1d" targetNamespace="http://schemas.microsoft.com/office/2006/metadata/properties" ma:root="true" ma:fieldsID="3bb2bc94f71c83af512d395287b7e953" ns1:_="" ns2:_="">
    <xsd:import namespace="http://schemas.microsoft.com/sharepoint/v3"/>
    <xsd:import namespace="3e02667f-0271-471b-bd6e-11a2e16def1d"/>
    <xsd:element name="properties">
      <xsd:complexType>
        <xsd:sequence>
          <xsd:element name="documentManagement">
            <xsd:complexType>
              <xsd:all>
                <xsd:element ref="ns2:h40645383bce4db190f92f65d69cf557" minOccurs="0"/>
                <xsd:element ref="ns2:TaxCatchAll" minOccurs="0"/>
                <xsd:element ref="ns2:TaxCatchAllLabel" minOccurs="0"/>
                <xsd:element ref="ns2:ncc44d6e437c4ee18d4e35566604faa7" minOccurs="0"/>
                <xsd:element ref="ns2:e0919e4a962d4c1aa34dcc9ee85a7530" minOccurs="0"/>
                <xsd:element ref="ns2:n3588c81c2504f79a2ae07b8fc872de1" minOccurs="0"/>
                <xsd:element ref="ns2:le7312e839b9405fb813e48a1ee083cb" minOccurs="0"/>
                <xsd:element ref="ns2:g60ac5c7cc5e48988332aa7f3f7675f4" minOccurs="0"/>
                <xsd:element ref="ns2:f6836c8cfc5146d888b8918e85fd4b0e" minOccurs="0"/>
                <xsd:element ref="ns2:Abstract" minOccurs="0"/>
                <xsd:element ref="ns2:Authors" minOccurs="0"/>
                <xsd:element ref="ns2:TaxKeywordTaxHTField" minOccurs="0"/>
                <xsd:element ref="ns2:fbe16eaccf4749f086104f7c67297f76" minOccurs="0"/>
                <xsd:element ref="ns2:DateLaunch" minOccurs="0"/>
                <xsd:element ref="ns2:ExternalURL" minOccurs="0"/>
                <xsd:element ref="ns2:Feature" minOccurs="0"/>
                <xsd:element ref="ns2:FeatureToTile" minOccurs="0"/>
                <xsd:element ref="ns2:SystemData" minOccurs="0"/>
                <xsd:element ref="ns2:UserData" minOccurs="0"/>
                <xsd:element ref="ns2:o8e900f321d24bb18bb65b4f51774acf" minOccurs="0"/>
                <xsd:element ref="ns2:Contact_x0028_s_x0029_" minOccurs="0"/>
                <xsd:element ref="ns1:ArticleStartDate" minOccurs="0"/>
                <xsd:element ref="ns2:EnableComments" minOccurs="0"/>
                <xsd:element ref="ns2:EnableRating" minOccurs="0"/>
                <xsd:element ref="ns2:PageInfo" minOccurs="0"/>
                <xsd:element ref="ns1:PublishingPageImage" minOccurs="0"/>
                <xsd:element ref="ns2:DocumentCategory" minOccurs="0"/>
                <xsd:element ref="ns2:g24ce987e2a14cd88b1be8bba67dc4d6" minOccurs="0"/>
                <xsd:element ref="ns2:m30f5f85ad26449189da578bd9e06217" minOccurs="0"/>
                <xsd:element ref="ns2:ProjectID" minOccurs="0"/>
                <xsd:element ref="ns1:PublishingContact" minOccurs="0"/>
                <xsd:element ref="ns2:e7fed2b567784b7fb4115fec76c3b6ef" minOccurs="0"/>
                <xsd:element ref="ns2:KBcollectionType" minOccurs="0"/>
                <xsd:element ref="ns2:KBAssetType" minOccurs="0"/>
                <xsd:element ref="ns2:AddToKnowledgeBase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ticleStartDate" ma:index="40" nillable="true" ma:displayName="Article Date" ma:description="Article Date is a site column created by the Publishing feature. It is used on the Article Page Content Type as the date of the page." ma:format="DateOnly" ma:internalName="ArticleStartDate">
      <xsd:simpleType>
        <xsd:restriction base="dms:DateTime"/>
      </xsd:simpleType>
    </xsd:element>
    <xsd:element name="PublishingPageImage" ma:index="44" nillable="true" ma:displayName="Page Image" ma:description="Page Image is a site column created by the Publishing feature. It is used on the Article Page Content Type as the primary image of the page." ma:internalName="PublishingPageImage">
      <xsd:simpleType>
        <xsd:restriction base="dms:Unknown"/>
      </xsd:simpleType>
    </xsd:element>
    <xsd:element name="PublishingContact" ma:index="51" nillable="true" ma:displayName="Contact" ma:description="Contact is a site column created by the Publishing feature. It is used on the Page Content Type as the person or group who is the contact person for the page.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2667f-0271-471b-bd6e-11a2e16def1d" elementFormDefault="qualified">
    <xsd:import namespace="http://schemas.microsoft.com/office/2006/documentManagement/types"/>
    <xsd:import namespace="http://schemas.microsoft.com/office/infopath/2007/PartnerControls"/>
    <xsd:element name="h40645383bce4db190f92f65d69cf557" ma:index="8" nillable="true" ma:taxonomy="true" ma:internalName="h40645383bce4db190f92f65d69cf557" ma:taxonomyFieldName="VPU" ma:displayName="VPU" ma:default="" ma:fieldId="{14064538-3bce-4db1-90f9-2f65d69cf557}" ma:taxonomyMulti="true" ma:sspId="2a6c10d7-b926-4fc0-945e-3cbf5049f6bd" ma:termSetId="d49201c8-9b91-492e-899c-b5b3e12a5e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911706ec-98ba-4436-91eb-2b50f3ea0b27}" ma:internalName="TaxCatchAll" ma:showField="CatchAllData" ma:web="4c1371d5-0837-4a6f-a9d5-8f4944641b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911706ec-98ba-4436-91eb-2b50f3ea0b27}" ma:internalName="TaxCatchAllLabel" ma:readOnly="true" ma:showField="CatchAllDataLabel" ma:web="4c1371d5-0837-4a6f-a9d5-8f4944641b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cc44d6e437c4ee18d4e35566604faa7" ma:index="12" nillable="true" ma:taxonomy="true" ma:internalName="ncc44d6e437c4ee18d4e35566604faa7" ma:taxonomyFieldName="Topics" ma:displayName="Topics" ma:readOnly="false" ma:fieldId="{7cc44d6e-437c-4ee1-8d4e-35566604faa7}" ma:taxonomyMulti="true" ma:sspId="2a6c10d7-b926-4fc0-945e-3cbf5049f6bd" ma:termSetId="52c8dc5b-2000-4eb2-836c-73f156eae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0919e4a962d4c1aa34dcc9ee85a7530" ma:index="14" nillable="true" ma:taxonomy="true" ma:internalName="e0919e4a962d4c1aa34dcc9ee85a7530" ma:taxonomyFieldName="Country" ma:displayName="Country and City" ma:readOnly="false" ma:fieldId="{e0919e4a-962d-4c1a-a34d-cc9ee85a7530}" ma:taxonomyMulti="true" ma:sspId="2a6c10d7-b926-4fc0-945e-3cbf5049f6bd" ma:termSetId="d4c2a98a-c9a1-4fb7-a107-4340f5ef95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3588c81c2504f79a2ae07b8fc872de1" ma:index="16" nillable="true" ma:taxonomy="true" ma:internalName="n3588c81c2504f79a2ae07b8fc872de1" ma:taxonomyFieldName="InformationClassification" ma:displayName="Information Classification" ma:default="3;#Official Use Only|4119b812-446b-4199-aebc-580c95bfd42a" ma:fieldId="{73588c81-c250-4f79-a2ae-07b8fc872de1}" ma:sspId="2a6c10d7-b926-4fc0-945e-3cbf5049f6bd" ma:termSetId="64584bab-8e1a-4e77-9a74-729fd66aca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e7312e839b9405fb813e48a1ee083cb" ma:index="18" nillable="true" ma:taxonomy="true" ma:internalName="le7312e839b9405fb813e48a1ee083cb" ma:taxonomyFieldName="Languages" ma:displayName="Languages" ma:default="55;#English|e31af5d6-94ea-4ba5-925e-022fd8479dfd" ma:fieldId="{5e7312e8-39b9-405f-b813-e48a1ee083cb}" ma:sspId="2a6c10d7-b926-4fc0-945e-3cbf5049f6bd" ma:termSetId="df4cdebe-530a-4c7f-82dc-f183711160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60ac5c7cc5e48988332aa7f3f7675f4" ma:index="20" nillable="true" ma:taxonomy="true" ma:internalName="g60ac5c7cc5e48988332aa7f3f7675f4" ma:taxonomyFieldName="Region" ma:displayName="Region and Country" ma:readOnly="false" ma:default="-1;#World|181f87ec-6d12-43c8-9f7a-dc47bc14aa64" ma:fieldId="{060ac5c7-cc5e-4898-8332-aa7f3f7675f4}" ma:taxonomyMulti="true" ma:sspId="2a6c10d7-b926-4fc0-945e-3cbf5049f6bd" ma:termSetId="bc82f570-771a-4efe-b637-ab15e81e6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836c8cfc5146d888b8918e85fd4b0e" ma:index="22" nillable="true" ma:taxonomy="true" ma:internalName="f6836c8cfc5146d888b8918e85fd4b0e" ma:taxonomyFieldName="GeographicArea" ma:displayName="Geographic Area" ma:readOnly="false" ma:default="-1;#World|181f87ec-6d12-43c8-9f7a-dc47bc14aa64" ma:fieldId="{f6836c8c-fc51-46d8-88b8-918e85fd4b0e}" ma:taxonomyMulti="true" ma:sspId="2a6c10d7-b926-4fc0-945e-3cbf5049f6bd" ma:termSetId="bc82f570-771a-4efe-b637-ab15e81e6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bstract" ma:index="24" nillable="true" ma:displayName="Abstract" ma:internalName="Abstract">
      <xsd:simpleType>
        <xsd:restriction base="dms:Note"/>
      </xsd:simpleType>
    </xsd:element>
    <xsd:element name="Authors" ma:index="25" nillable="true" ma:displayName="Authors" ma:internalName="Authors" ma:readOnly="false">
      <xsd:simpleType>
        <xsd:restriction base="dms:Note"/>
      </xsd:simpleType>
    </xsd:element>
    <xsd:element name="TaxKeywordTaxHTField" ma:index="26" nillable="true" ma:taxonomy="true" ma:internalName="TaxKeywordTaxHTField" ma:taxonomyFieldName="TaxKeyword" ma:displayName="Enterprise Keywords" ma:fieldId="{23f27201-bee3-471e-b2e7-b64fd8b7ca38}" ma:taxonomyMulti="true" ma:sspId="2a6c10d7-b926-4fc0-945e-3cbf5049f6b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fbe16eaccf4749f086104f7c67297f76" ma:index="28" nillable="true" ma:taxonomy="true" ma:internalName="fbe16eaccf4749f086104f7c67297f76" ma:taxonomyFieldName="Organization" ma:displayName="Organization" ma:readOnly="false" ma:default="-1;#World Bank|bc205cc9-8a56-48a3-9f30-b099e7707c1b" ma:fieldId="{fbe16eac-cf47-49f0-8610-4f7c67297f76}" ma:taxonomyMulti="true" ma:sspId="2a6c10d7-b926-4fc0-945e-3cbf5049f6bd" ma:termSetId="f1062a45-b171-4440-8f47-0528c2ab8f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teLaunch" ma:index="31" nillable="true" ma:displayName="Date launched on web" ma:format="DateTime" ma:internalName="DateLaunch">
      <xsd:simpleType>
        <xsd:restriction base="dms:DateTime"/>
      </xsd:simpleType>
    </xsd:element>
    <xsd:element name="ExternalURL" ma:index="32" nillable="true" ma:displayName="External URL" ma:internalName="ExternalURL" ma:readOnly="false">
      <xsd:simpleType>
        <xsd:restriction base="dms:Text"/>
      </xsd:simpleType>
    </xsd:element>
    <xsd:element name="Feature" ma:index="33" nillable="true" ma:displayName="Feature" ma:internalName="Feature" ma:readOnly="false">
      <xsd:simpleType>
        <xsd:restriction base="dms:Boolean"/>
      </xsd:simpleType>
    </xsd:element>
    <xsd:element name="FeatureToTile" ma:index="34" nillable="true" ma:displayName="Feature To Tile" ma:internalName="FeatureToTile" ma:readOnly="false">
      <xsd:simpleType>
        <xsd:restriction base="dms:Boolean"/>
      </xsd:simpleType>
    </xsd:element>
    <xsd:element name="SystemData" ma:index="35" nillable="true" ma:displayName="SystemData" ma:internalName="SystemData">
      <xsd:simpleType>
        <xsd:restriction base="dms:Note"/>
      </xsd:simpleType>
    </xsd:element>
    <xsd:element name="UserData" ma:index="36" nillable="true" ma:displayName="UserData" ma:internalName="UserData">
      <xsd:simpleType>
        <xsd:restriction base="dms:Note"/>
      </xsd:simpleType>
    </xsd:element>
    <xsd:element name="o8e900f321d24bb18bb65b4f51774acf" ma:index="37" nillable="true" ma:taxonomy="true" ma:internalName="o8e900f321d24bb18bb65b4f51774acf" ma:taxonomyFieldName="DocumentType" ma:displayName="Document Type" ma:default="" ma:fieldId="{88e900f3-21d2-4bb1-8bb6-5b4f51774acf}" ma:taxonomyMulti="true" ma:sspId="2a6c10d7-b926-4fc0-945e-3cbf5049f6bd" ma:termSetId="fe5d0590-9a37-47b6-bc2b-3c53aa6712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act_x0028_s_x0029_" ma:index="39" nillable="true" ma:displayName="Contact(s)" ma:list="UserInfo" ma:SharePointGroup="0" ma:internalName="Contact_x0028_s_x0029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nableComments" ma:index="41" nillable="true" ma:displayName="Enable Comments" ma:internalName="EnableComments">
      <xsd:simpleType>
        <xsd:restriction base="dms:Boolean"/>
      </xsd:simpleType>
    </xsd:element>
    <xsd:element name="EnableRating" ma:index="42" nillable="true" ma:displayName="Enable Rating" ma:internalName="EnableRating">
      <xsd:simpleType>
        <xsd:restriction base="dms:Boolean"/>
      </xsd:simpleType>
    </xsd:element>
    <xsd:element name="PageInfo" ma:index="43" nillable="true" ma:displayName="PageInfo" ma:internalName="PageInfo">
      <xsd:simpleType>
        <xsd:restriction base="dms:Note">
          <xsd:maxLength value="255"/>
        </xsd:restriction>
      </xsd:simpleType>
    </xsd:element>
    <xsd:element name="DocumentCategory" ma:index="45" nillable="true" ma:displayName="Document Category" ma:default="Document" ma:format="Dropdown" ma:internalName="DocumentCategory" ma:readOnly="false">
      <xsd:simpleType>
        <xsd:restriction base="dms:Choice">
          <xsd:enumeration value="Document"/>
          <xsd:enumeration value="KB Document"/>
          <xsd:enumeration value="KB Links"/>
        </xsd:restriction>
      </xsd:simpleType>
    </xsd:element>
    <xsd:element name="g24ce987e2a14cd88b1be8bba67dc4d6" ma:index="46" nillable="true" ma:taxonomy="true" ma:internalName="g24ce987e2a14cd88b1be8bba67dc4d6" ma:taxonomyFieldName="ExternalSponsor" ma:displayName="External Sponsor" ma:readOnly="false" ma:fieldId="{024ce987-e2a1-4cd8-8b1b-e8bba67dc4d6}" ma:sspId="2a6c10d7-b926-4fc0-945e-3cbf5049f6bd" ma:termSetId="dfaaa827-5eeb-4880-9a85-fc0311ecbb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f5f85ad26449189da578bd9e06217" ma:index="48" nillable="true" ma:taxonomy="true" ma:internalName="m30f5f85ad26449189da578bd9e06217" ma:taxonomyFieldName="InternalSponsor" ma:displayName="Internal Sponsor" ma:readOnly="false" ma:fieldId="{630f5f85-ad26-4491-89da-578bd9e06217}" ma:sspId="2a6c10d7-b926-4fc0-945e-3cbf5049f6bd" ma:termSetId="c1dc34fa-d16b-4d70-bdd2-768a611411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ID" ma:index="50" nillable="true" ma:displayName="ProjectID" ma:internalName="ProjectID">
      <xsd:simpleType>
        <xsd:restriction base="dms:Text"/>
      </xsd:simpleType>
    </xsd:element>
    <xsd:element name="e7fed2b567784b7fb4115fec76c3b6ef" ma:index="52" nillable="true" ma:taxonomy="true" ma:internalName="e7fed2b567784b7fb4115fec76c3b6ef" ma:taxonomyFieldName="BusinessFunctions" ma:displayName="BusinessFunctions" ma:default="" ma:fieldId="{e7fed2b5-6778-4b7f-b411-5fec76c3b6ef}" ma:taxonomyMulti="true" ma:sspId="2a6c10d7-b926-4fc0-945e-3cbf5049f6bd" ma:termSetId="db3575e5-83ce-417a-a0d0-81b3c1db79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collectionType" ma:index="54" nillable="true" ma:displayName="KBcollectionType" ma:internalName="KBcollectionType">
      <xsd:simpleType>
        <xsd:restriction base="dms:Text">
          <xsd:maxLength value="255"/>
        </xsd:restriction>
      </xsd:simpleType>
    </xsd:element>
    <xsd:element name="KBAssetType" ma:index="55" nillable="true" ma:displayName="KBAssetType" ma:internalName="KBAssetType">
      <xsd:simpleType>
        <xsd:restriction base="dms:Text">
          <xsd:maxLength value="255"/>
        </xsd:restriction>
      </xsd:simpleType>
    </xsd:element>
    <xsd:element name="AddToKnowledgeBase" ma:index="56" nillable="true" ma:displayName="AddToKnowledgeBase" ma:default="0" ma:internalName="AddToKnowledgeBase">
      <xsd:simpleType>
        <xsd:restriction base="dms:Boolean"/>
      </xsd:simpleType>
    </xsd:element>
    <xsd:element name="SubCategory" ma:index="58" nillable="true" ma:displayName="SubCategory" ma:internalName="Sub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0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57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Urls xmlns="http://schemas.microsoft.com/sharepoint/v3/contenttype/forms/url">
  <Edit>/gsg/CDD/Documents/Forms/EditPage.aspx</Edit>
</FormUrl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ticleStartDate xmlns="http://schemas.microsoft.com/sharepoint/v3">2018-04-10T04:00:00+00:00</ArticleStartDate>
    <PublishingContact xmlns="http://schemas.microsoft.com/sharepoint/v3">
      <UserInfo>
        <DisplayName/>
        <AccountId xsi:nil="true"/>
        <AccountType/>
      </UserInfo>
    </PublishingContact>
    <Contact_x0028_s_x0029_ xmlns="3e02667f-0271-471b-bd6e-11a2e16def1d">
      <UserInfo>
        <DisplayName>SRV-ITSOP-SPO-OPS</DisplayName>
        <AccountId>1176</AccountId>
        <AccountType/>
      </UserInfo>
    </Contact_x0028_s_x0029_>
    <Abstract xmlns="3e02667f-0271-471b-bd6e-11a2e16def1d" xsi:nil="true"/>
    <Feature xmlns="3e02667f-0271-471b-bd6e-11a2e16def1d">false</Feature>
    <TaxCatchAll xmlns="3e02667f-0271-471b-bd6e-11a2e16def1d">
      <Value>439</Value>
      <Value>4</Value>
      <Value>55</Value>
      <Value>3</Value>
      <Value>2</Value>
      <Value>1</Value>
    </TaxCatchAll>
    <TaxKeywordTaxHTField xmlns="3e02667f-0271-471b-bd6e-11a2e16def1d">
      <Terms xmlns="http://schemas.microsoft.com/office/infopath/2007/PartnerControls"/>
    </TaxKeywordTaxHTField>
    <SystemData xmlns="3e02667f-0271-471b-bd6e-11a2e16def1d" xsi:nil="true"/>
    <PageInfo xmlns="3e02667f-0271-471b-bd6e-11a2e16def1d" xsi:nil="true"/>
    <ExternalURL xmlns="3e02667f-0271-471b-bd6e-11a2e16def1d" xsi:nil="true"/>
    <f6836c8cfc5146d888b8918e85fd4b0e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World</TermName>
          <TermId xmlns="http://schemas.microsoft.com/office/infopath/2007/PartnerControls">181f87ec-6d12-43c8-9f7a-dc47bc14aa64</TermId>
        </TermInfo>
      </Terms>
    </f6836c8cfc5146d888b8918e85fd4b0e>
    <ProjectID xmlns="3e02667f-0271-471b-bd6e-11a2e16def1d" xsi:nil="true"/>
    <h40645383bce4db190f92f65d69cf557 xmlns="3e02667f-0271-471b-bd6e-11a2e16def1d">
      <Terms xmlns="http://schemas.microsoft.com/office/infopath/2007/PartnerControls"/>
    </h40645383bce4db190f92f65d69cf557>
    <UserData xmlns="3e02667f-0271-471b-bd6e-11a2e16def1d" xsi:nil="true"/>
    <EnableRating xmlns="3e02667f-0271-471b-bd6e-11a2e16def1d" xsi:nil="true"/>
    <fbe16eaccf4749f086104f7c67297f76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World Bank</TermName>
          <TermId xmlns="http://schemas.microsoft.com/office/infopath/2007/PartnerControls">bc205cc9-8a56-48a3-9f30-b099e7707c1b</TermId>
        </TermInfo>
      </Terms>
    </fbe16eaccf4749f086104f7c67297f76>
    <le7312e839b9405fb813e48a1ee083cb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e31af5d6-94ea-4ba5-925e-022fd8479dfd</TermId>
        </TermInfo>
      </Terms>
    </le7312e839b9405fb813e48a1ee083cb>
    <n3588c81c2504f79a2ae07b8fc872de1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 Use Only</TermName>
          <TermId xmlns="http://schemas.microsoft.com/office/infopath/2007/PartnerControls">4119b812-446b-4199-aebc-580c95bfd42a</TermId>
        </TermInfo>
      </Terms>
    </n3588c81c2504f79a2ae07b8fc872de1>
    <m30f5f85ad26449189da578bd9e06217 xmlns="3e02667f-0271-471b-bd6e-11a2e16def1d">
      <Terms xmlns="http://schemas.microsoft.com/office/infopath/2007/PartnerControls"/>
    </m30f5f85ad26449189da578bd9e06217>
    <e0919e4a962d4c1aa34dcc9ee85a7530 xmlns="3e02667f-0271-471b-bd6e-11a2e16def1d">
      <Terms xmlns="http://schemas.microsoft.com/office/infopath/2007/PartnerControls"/>
    </e0919e4a962d4c1aa34dcc9ee85a7530>
    <g60ac5c7cc5e48988332aa7f3f7675f4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World</TermName>
          <TermId xmlns="http://schemas.microsoft.com/office/infopath/2007/PartnerControls">181f87ec-6d12-43c8-9f7a-dc47bc14aa64</TermId>
        </TermInfo>
      </Terms>
    </g60ac5c7cc5e48988332aa7f3f7675f4>
    <FeatureToTile xmlns="3e02667f-0271-471b-bd6e-11a2e16def1d" xsi:nil="true"/>
    <ncc44d6e437c4ee18d4e35566604faa7 xmlns="3e02667f-0271-471b-bd6e-11a2e16def1d">
      <Terms xmlns="http://schemas.microsoft.com/office/infopath/2007/PartnerControls"/>
    </ncc44d6e437c4ee18d4e35566604faa7>
    <PublishingPageImage xmlns="http://schemas.microsoft.com/sharepoint/v3" xsi:nil="true"/>
    <DocumentCategory xmlns="3e02667f-0271-471b-bd6e-11a2e16def1d">Document</DocumentCategory>
    <EnableComments xmlns="3e02667f-0271-471b-bd6e-11a2e16def1d" xsi:nil="true"/>
    <Authors xmlns="3e02667f-0271-471b-bd6e-11a2e16def1d" xsi:nil="true"/>
    <g24ce987e2a14cd88b1be8bba67dc4d6 xmlns="3e02667f-0271-471b-bd6e-11a2e16def1d">
      <Terms xmlns="http://schemas.microsoft.com/office/infopath/2007/PartnerControls"/>
    </g24ce987e2a14cd88b1be8bba67dc4d6>
    <DateLaunch xmlns="3e02667f-0271-471b-bd6e-11a2e16def1d">2018-04-10T04:00:00+00:00</DateLaunch>
    <o8e900f321d24bb18bb65b4f51774acf xmlns="3e02667f-0271-471b-bd6e-11a2e16def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 Document</TermName>
          <TermId xmlns="http://schemas.microsoft.com/office/infopath/2007/PartnerControls">bb55f705-bb18-45bb-88a6-c3279e53bbbf</TermId>
        </TermInfo>
      </Terms>
    </o8e900f321d24bb18bb65b4f51774acf>
    <e7fed2b567784b7fb4115fec76c3b6ef xmlns="3e02667f-0271-471b-bd6e-11a2e16def1d">
      <Terms xmlns="http://schemas.microsoft.com/office/infopath/2007/PartnerControls"/>
    </e7fed2b567784b7fb4115fec76c3b6ef>
    <SubCategory xmlns="3e02667f-0271-471b-bd6e-11a2e16def1d" xsi:nil="true"/>
    <AddToKnowledgeBase xmlns="3e02667f-0271-471b-bd6e-11a2e16def1d">false</AddToKnowledgeBase>
    <KBcollectionType xmlns="3e02667f-0271-471b-bd6e-11a2e16def1d" xsi:nil="true"/>
    <KBAssetType xmlns="3e02667f-0271-471b-bd6e-11a2e16def1d" xsi:nil="true"/>
  </documentManagement>
</p:properties>
</file>

<file path=customXml/itemProps1.xml><?xml version="1.0" encoding="utf-8"?>
<ds:datastoreItem xmlns:ds="http://schemas.openxmlformats.org/officeDocument/2006/customXml" ds:itemID="{DD7AA9FF-1F3C-4EF3-8541-7F84956FFBF9}"/>
</file>

<file path=customXml/itemProps2.xml><?xml version="1.0" encoding="utf-8"?>
<ds:datastoreItem xmlns:ds="http://schemas.openxmlformats.org/officeDocument/2006/customXml" ds:itemID="{B8F92546-C0BE-4A6B-A879-54F9649B0FCD}"/>
</file>

<file path=customXml/itemProps3.xml><?xml version="1.0" encoding="utf-8"?>
<ds:datastoreItem xmlns:ds="http://schemas.openxmlformats.org/officeDocument/2006/customXml" ds:itemID="{4B62EAD1-94E2-41B8-A7B4-AAEBA303C591}"/>
</file>

<file path=customXml/itemProps4.xml><?xml version="1.0" encoding="utf-8"?>
<ds:datastoreItem xmlns:ds="http://schemas.openxmlformats.org/officeDocument/2006/customXml" ds:itemID="{48E2FEF2-E314-479C-AD41-466170D8C21D}"/>
</file>

<file path=customXml/itemProps5.xml><?xml version="1.0" encoding="utf-8"?>
<ds:datastoreItem xmlns:ds="http://schemas.openxmlformats.org/officeDocument/2006/customXml" ds:itemID="{93EC6B4B-4E98-4018-AE91-03CB9B79B2C5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1375</TotalTime>
  <Words>432</Words>
  <Application>Microsoft Office PowerPoint</Application>
  <PresentationFormat>Widescreen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 2</vt:lpstr>
      <vt:lpstr>Frame</vt:lpstr>
      <vt:lpstr>Community-driven Development: Myths and Realities</vt:lpstr>
      <vt:lpstr>Summary</vt:lpstr>
      <vt:lpstr>General Considerations</vt:lpstr>
      <vt:lpstr>What do we know works?</vt:lpstr>
      <vt:lpstr>What didn’t work as well as we expected  And Why …</vt:lpstr>
      <vt:lpstr>Reaching the Poor?</vt:lpstr>
      <vt:lpstr>Where are our knowledge frontiers?</vt:lpstr>
      <vt:lpstr>CDD 2.0: Where to Now?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Community-driven Development: Myths and Realities</dc:title>
  <dc:creator>Scott Guggenheim</dc:creator>
  <dc:description/>
  <cp:lastModifiedBy>Myrtle Laura Diachok</cp:lastModifiedBy>
  <cp:revision>27</cp:revision>
  <dcterms:created xsi:type="dcterms:W3CDTF">2018-03-29T09:23:13Z</dcterms:created>
  <dcterms:modified xsi:type="dcterms:W3CDTF">2018-03-30T16:38:11Z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0x010100AF87B42F0C344341B239E919EB90A3670101000BBD9DD838C4C84DAD631FEC891B8EA0</vt:lpwstr>
  </property>
  <property fmtid="{D5CDD505-2E9C-101B-9397-08002B2CF9AE}" pid="3" name="InformationClassification">
    <vt:lpwstr>3;#Official Use Only|4119b812-446b-4199-aebc-580c95bfd42a</vt:lpwstr>
  </property>
  <property fmtid="{D5CDD505-2E9C-101B-9397-08002B2CF9AE}" pid="4" name="OwnershipUnit">
    <vt:lpwstr>439;#Community Driven Development|f58cdd8d-687e-422f-aae0-4be5d4cb4394</vt:lpwstr>
  </property>
  <property fmtid="{D5CDD505-2E9C-101B-9397-08002B2CF9AE}" pid="5" name="TaxKeyword">
    <vt:lpwstr/>
  </property>
  <property fmtid="{D5CDD505-2E9C-101B-9397-08002B2CF9AE}" pid="6" name="Topic(s)">
    <vt:lpwstr/>
  </property>
  <property fmtid="{D5CDD505-2E9C-101B-9397-08002B2CF9AE}" pid="7" name="GeographicArea">
    <vt:lpwstr>2;#World|181f87ec-6d12-43c8-9f7a-dc47bc14aa64</vt:lpwstr>
  </property>
  <property fmtid="{D5CDD505-2E9C-101B-9397-08002B2CF9AE}" pid="8" name="Source_x002d_Sponsor">
    <vt:lpwstr/>
  </property>
  <property fmtid="{D5CDD505-2E9C-101B-9397-08002B2CF9AE}" pid="9" name="HashTags">
    <vt:lpwstr/>
  </property>
  <property fmtid="{D5CDD505-2E9C-101B-9397-08002B2CF9AE}" pid="10" name="DocumentType">
    <vt:lpwstr>4;#General Document|bb55f705-bb18-45bb-88a6-c3279e53bbbf</vt:lpwstr>
  </property>
  <property fmtid="{D5CDD505-2E9C-101B-9397-08002B2CF9AE}" pid="11" name="Development_x0020_Challenge">
    <vt:lpwstr/>
  </property>
  <property fmtid="{D5CDD505-2E9C-101B-9397-08002B2CF9AE}" pid="12" name="Source-Sponsor">
    <vt:lpwstr/>
  </property>
  <property fmtid="{D5CDD505-2E9C-101B-9397-08002B2CF9AE}" pid="13" name="Development Challenge">
    <vt:lpwstr/>
  </property>
  <property fmtid="{D5CDD505-2E9C-101B-9397-08002B2CF9AE}" pid="14" name="OwnershipUnitLabel">
    <vt:lpwstr>Community Driven Development</vt:lpwstr>
  </property>
  <property fmtid="{D5CDD505-2E9C-101B-9397-08002B2CF9AE}" pid="15" name="Order">
    <vt:r8>194000</vt:r8>
  </property>
  <property fmtid="{D5CDD505-2E9C-101B-9397-08002B2CF9AE}" pid="16" name="PublishingRollupImage">
    <vt:lpwstr/>
  </property>
  <property fmtid="{D5CDD505-2E9C-101B-9397-08002B2CF9AE}" pid="17" name="EventId">
    <vt:lpwstr/>
  </property>
  <property fmtid="{D5CDD505-2E9C-101B-9397-08002B2CF9AE}" pid="18" name="p176ae130422436a8ff7a482f3ab88f6">
    <vt:lpwstr>Community Driven Development|f58cdd8d-687e-422f-aae0-4be5d4cb4394</vt:lpwstr>
  </property>
  <property fmtid="{D5CDD505-2E9C-101B-9397-08002B2CF9AE}" pid="19" name="ContactLoginName">
    <vt:lpwstr/>
  </property>
  <property fmtid="{D5CDD505-2E9C-101B-9397-08002B2CF9AE}" pid="20" name="ContactUPI">
    <vt:lpwstr/>
  </property>
  <property fmtid="{D5CDD505-2E9C-101B-9397-08002B2CF9AE}" pid="21" name="UniqueItemId">
    <vt:lpwstr>CDD_DOCUM_1940</vt:lpwstr>
  </property>
  <property fmtid="{D5CDD505-2E9C-101B-9397-08002B2CF9AE}" pid="22" name="InternalSponsor">
    <vt:lpwstr/>
  </property>
  <property fmtid="{D5CDD505-2E9C-101B-9397-08002B2CF9AE}" pid="23" name="Topics">
    <vt:lpwstr/>
  </property>
  <property fmtid="{D5CDD505-2E9C-101B-9397-08002B2CF9AE}" pid="24" name="c8251775ec7d4b78a080c2108a22e48e">
    <vt:lpwstr/>
  </property>
  <property fmtid="{D5CDD505-2E9C-101B-9397-08002B2CF9AE}" pid="25" name="Region">
    <vt:lpwstr>2;#World|181f87ec-6d12-43c8-9f7a-dc47bc14aa64</vt:lpwstr>
  </property>
  <property fmtid="{D5CDD505-2E9C-101B-9397-08002B2CF9AE}" pid="26" name="BusinessFunctions">
    <vt:lpwstr/>
  </property>
  <property fmtid="{D5CDD505-2E9C-101B-9397-08002B2CF9AE}" pid="27" name="Country">
    <vt:lpwstr/>
  </property>
  <property fmtid="{D5CDD505-2E9C-101B-9397-08002B2CF9AE}" pid="28" name="Organization">
    <vt:lpwstr>1;#World Bank|bc205cc9-8a56-48a3-9f30-b099e7707c1b</vt:lpwstr>
  </property>
  <property fmtid="{D5CDD505-2E9C-101B-9397-08002B2CF9AE}" pid="29" name="VPU">
    <vt:lpwstr/>
  </property>
  <property fmtid="{D5CDD505-2E9C-101B-9397-08002B2CF9AE}" pid="30" name="Languages">
    <vt:lpwstr>55;#English|e31af5d6-94ea-4ba5-925e-022fd8479dfd</vt:lpwstr>
  </property>
  <property fmtid="{D5CDD505-2E9C-101B-9397-08002B2CF9AE}" pid="31" name="ExternalSponsor">
    <vt:lpwstr/>
  </property>
</Properties>
</file>