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18" Type="http://schemas.openxmlformats.org/officeDocument/2006/relationships/customXml" Target="../customXml/item5.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0250-9BF4-4458-B3C8-E2083DE87C5B}" type="datetimeFigureOut">
              <a:rPr lang="en-US" smtClean="0"/>
              <a:t>3/29/2018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813AD6-B529-45A9-919B-248D08A7B1BF}" type="slidenum">
              <a:rPr lang="en-US" smtClean="0"/>
              <a:t>‹#›</a:t>
            </a:fld>
            <a:endParaRPr lang="en-US"/>
          </a:p>
        </p:txBody>
      </p:sp>
    </p:spTree>
    <p:extLst>
      <p:ext uri="{BB962C8B-B14F-4D97-AF65-F5344CB8AC3E}">
        <p14:creationId xmlns:p14="http://schemas.microsoft.com/office/powerpoint/2010/main" val="55552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5736C-947A-44D2-950D-E003E60D25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4DB667-4B73-4B95-B27A-2A2E665799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497E52-271F-4589-ADB9-665CF68E7EEA}"/>
              </a:ext>
            </a:extLst>
          </p:cNvPr>
          <p:cNvSpPr>
            <a:spLocks noGrp="1"/>
          </p:cNvSpPr>
          <p:nvPr>
            <p:ph type="dt" sz="half" idx="10"/>
          </p:nvPr>
        </p:nvSpPr>
        <p:spPr/>
        <p:txBody>
          <a:bodyPr/>
          <a:lstStyle/>
          <a:p>
            <a:fld id="{A7D2391F-1F59-4FCF-B791-2A474EAD3360}" type="datetime1">
              <a:rPr lang="en-US" smtClean="0"/>
              <a:t>3/29/2018</a:t>
            </a:fld>
            <a:endParaRPr lang="en-US"/>
          </a:p>
        </p:txBody>
      </p:sp>
      <p:sp>
        <p:nvSpPr>
          <p:cNvPr id="5" name="Footer Placeholder 4">
            <a:extLst>
              <a:ext uri="{FF2B5EF4-FFF2-40B4-BE49-F238E27FC236}">
                <a16:creationId xmlns:a16="http://schemas.microsoft.com/office/drawing/2014/main" id="{F519BE2E-F51C-4207-AE15-B4B77AA35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1282F-0F37-4AD3-87A4-A1F25B417F9F}"/>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40290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91CD3-7F12-4CB0-8E45-6B4755E202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12EC31-1FB7-4A7A-B81B-8CEEA21C084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2C4330-A927-47C6-9C79-4B0B9268723F}"/>
              </a:ext>
            </a:extLst>
          </p:cNvPr>
          <p:cNvSpPr>
            <a:spLocks noGrp="1"/>
          </p:cNvSpPr>
          <p:nvPr>
            <p:ph type="dt" sz="half" idx="10"/>
          </p:nvPr>
        </p:nvSpPr>
        <p:spPr/>
        <p:txBody>
          <a:bodyPr/>
          <a:lstStyle/>
          <a:p>
            <a:fld id="{1907A83E-9539-45B8-BE04-3414C7AD4560}" type="datetime1">
              <a:rPr lang="en-US" smtClean="0"/>
              <a:t>3/29/2018</a:t>
            </a:fld>
            <a:endParaRPr lang="en-US"/>
          </a:p>
        </p:txBody>
      </p:sp>
      <p:sp>
        <p:nvSpPr>
          <p:cNvPr id="5" name="Footer Placeholder 4">
            <a:extLst>
              <a:ext uri="{FF2B5EF4-FFF2-40B4-BE49-F238E27FC236}">
                <a16:creationId xmlns:a16="http://schemas.microsoft.com/office/drawing/2014/main" id="{49C64D4F-DD44-4346-917F-8B8B70F8F2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50DF7B-A0D5-4043-A91E-F13D5C864DF1}"/>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339218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2F3C8A-EC01-4897-9475-A2BD6CC7D8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C04317-5D29-4C61-B0F5-2578194093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5C0FF7-7699-42AE-8B9C-D8EB3F44A934}"/>
              </a:ext>
            </a:extLst>
          </p:cNvPr>
          <p:cNvSpPr>
            <a:spLocks noGrp="1"/>
          </p:cNvSpPr>
          <p:nvPr>
            <p:ph type="dt" sz="half" idx="10"/>
          </p:nvPr>
        </p:nvSpPr>
        <p:spPr/>
        <p:txBody>
          <a:bodyPr/>
          <a:lstStyle/>
          <a:p>
            <a:fld id="{88C40D7B-A086-4506-A450-4E0D7EA34454}" type="datetime1">
              <a:rPr lang="en-US" smtClean="0"/>
              <a:t>3/29/2018</a:t>
            </a:fld>
            <a:endParaRPr lang="en-US"/>
          </a:p>
        </p:txBody>
      </p:sp>
      <p:sp>
        <p:nvSpPr>
          <p:cNvPr id="5" name="Footer Placeholder 4">
            <a:extLst>
              <a:ext uri="{FF2B5EF4-FFF2-40B4-BE49-F238E27FC236}">
                <a16:creationId xmlns:a16="http://schemas.microsoft.com/office/drawing/2014/main" id="{6A9EE02A-9AA9-4FBB-8620-307A0239A3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5F71F-9CF5-4023-97FA-8E6DC2A7050D}"/>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263541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65089-5B43-4FB4-B959-878098B2AA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BAEB7E-F41F-4A58-991E-A2AC46E59B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EB2097-4EBC-4116-A6AD-B698733AD319}"/>
              </a:ext>
            </a:extLst>
          </p:cNvPr>
          <p:cNvSpPr>
            <a:spLocks noGrp="1"/>
          </p:cNvSpPr>
          <p:nvPr>
            <p:ph type="dt" sz="half" idx="10"/>
          </p:nvPr>
        </p:nvSpPr>
        <p:spPr/>
        <p:txBody>
          <a:bodyPr/>
          <a:lstStyle/>
          <a:p>
            <a:fld id="{A7A651CF-5A88-48DB-9B4D-AFFBF24F17D7}" type="datetime1">
              <a:rPr lang="en-US" smtClean="0"/>
              <a:t>3/29/2018</a:t>
            </a:fld>
            <a:endParaRPr lang="en-US"/>
          </a:p>
        </p:txBody>
      </p:sp>
      <p:sp>
        <p:nvSpPr>
          <p:cNvPr id="5" name="Footer Placeholder 4">
            <a:extLst>
              <a:ext uri="{FF2B5EF4-FFF2-40B4-BE49-F238E27FC236}">
                <a16:creationId xmlns:a16="http://schemas.microsoft.com/office/drawing/2014/main" id="{FC690BE7-A5A1-4D9E-9883-0689636947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7D668-BBF5-425C-BEF6-A0DCC833D08F}"/>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132731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CB8C9-7A36-4507-A9A0-AC05D72CCC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C1FB0F-E18B-4E1B-9F81-C1F2FE0AB9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1558B1-EB10-4D2E-9392-AD581B54FB49}"/>
              </a:ext>
            </a:extLst>
          </p:cNvPr>
          <p:cNvSpPr>
            <a:spLocks noGrp="1"/>
          </p:cNvSpPr>
          <p:nvPr>
            <p:ph type="dt" sz="half" idx="10"/>
          </p:nvPr>
        </p:nvSpPr>
        <p:spPr/>
        <p:txBody>
          <a:bodyPr/>
          <a:lstStyle/>
          <a:p>
            <a:fld id="{F3338045-8E4F-4518-AF5B-282B877FA881}" type="datetime1">
              <a:rPr lang="en-US" smtClean="0"/>
              <a:t>3/29/2018</a:t>
            </a:fld>
            <a:endParaRPr lang="en-US"/>
          </a:p>
        </p:txBody>
      </p:sp>
      <p:sp>
        <p:nvSpPr>
          <p:cNvPr id="5" name="Footer Placeholder 4">
            <a:extLst>
              <a:ext uri="{FF2B5EF4-FFF2-40B4-BE49-F238E27FC236}">
                <a16:creationId xmlns:a16="http://schemas.microsoft.com/office/drawing/2014/main" id="{3C12ADA5-E472-405D-8A15-86FC84B67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EEDE65-9EC2-4FBA-858F-70ADF703B998}"/>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168984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14B40-D9FB-4B8D-BD4C-971A0F2A77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DFCCF5-85B0-4E73-A37F-F77C75D6ADE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35D639-C038-4B3C-B273-42E17794A7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0BCC76-F45E-4BC4-A69A-8BEB7DB547A7}"/>
              </a:ext>
            </a:extLst>
          </p:cNvPr>
          <p:cNvSpPr>
            <a:spLocks noGrp="1"/>
          </p:cNvSpPr>
          <p:nvPr>
            <p:ph type="dt" sz="half" idx="10"/>
          </p:nvPr>
        </p:nvSpPr>
        <p:spPr/>
        <p:txBody>
          <a:bodyPr/>
          <a:lstStyle/>
          <a:p>
            <a:fld id="{0882B4B3-5935-4470-9E27-3CD84F101B1B}" type="datetime1">
              <a:rPr lang="en-US" smtClean="0"/>
              <a:t>3/29/2018</a:t>
            </a:fld>
            <a:endParaRPr lang="en-US"/>
          </a:p>
        </p:txBody>
      </p:sp>
      <p:sp>
        <p:nvSpPr>
          <p:cNvPr id="6" name="Footer Placeholder 5">
            <a:extLst>
              <a:ext uri="{FF2B5EF4-FFF2-40B4-BE49-F238E27FC236}">
                <a16:creationId xmlns:a16="http://schemas.microsoft.com/office/drawing/2014/main" id="{828D1823-5725-4D8E-AC39-484AD85048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B5FBA6-DEA6-4946-840C-3DDC0F669DF3}"/>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260726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1F9A1-7174-42D6-8136-0BA76AA538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017E46-BBA0-4598-89EB-111AC6750C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2A0BF14-727A-4BB8-947C-36772A4B7B6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339632-5260-4FE6-9227-6D77AB0799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50BD42-5DA5-4C67-BB67-0B8F248129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B530CB-7CA8-4559-97AD-822EE8757277}"/>
              </a:ext>
            </a:extLst>
          </p:cNvPr>
          <p:cNvSpPr>
            <a:spLocks noGrp="1"/>
          </p:cNvSpPr>
          <p:nvPr>
            <p:ph type="dt" sz="half" idx="10"/>
          </p:nvPr>
        </p:nvSpPr>
        <p:spPr/>
        <p:txBody>
          <a:bodyPr/>
          <a:lstStyle/>
          <a:p>
            <a:fld id="{BC538CEE-6606-4687-B893-B21EF01DD0FE}" type="datetime1">
              <a:rPr lang="en-US" smtClean="0"/>
              <a:t>3/29/2018</a:t>
            </a:fld>
            <a:endParaRPr lang="en-US"/>
          </a:p>
        </p:txBody>
      </p:sp>
      <p:sp>
        <p:nvSpPr>
          <p:cNvPr id="8" name="Footer Placeholder 7">
            <a:extLst>
              <a:ext uri="{FF2B5EF4-FFF2-40B4-BE49-F238E27FC236}">
                <a16:creationId xmlns:a16="http://schemas.microsoft.com/office/drawing/2014/main" id="{DE383A5D-5B74-442F-9F32-956071D8B1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8CEB0A-FD7E-48EF-AB3F-2E997E1D008B}"/>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163329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B6651-FD49-4D11-BF25-E13F84EF68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A6525C-16A2-4BFF-A2D5-A8EF3A08765A}"/>
              </a:ext>
            </a:extLst>
          </p:cNvPr>
          <p:cNvSpPr>
            <a:spLocks noGrp="1"/>
          </p:cNvSpPr>
          <p:nvPr>
            <p:ph type="dt" sz="half" idx="10"/>
          </p:nvPr>
        </p:nvSpPr>
        <p:spPr/>
        <p:txBody>
          <a:bodyPr/>
          <a:lstStyle/>
          <a:p>
            <a:fld id="{4C1D63E5-783E-4418-8F26-A9E8B0103527}" type="datetime1">
              <a:rPr lang="en-US" smtClean="0"/>
              <a:t>3/29/2018</a:t>
            </a:fld>
            <a:endParaRPr lang="en-US"/>
          </a:p>
        </p:txBody>
      </p:sp>
      <p:sp>
        <p:nvSpPr>
          <p:cNvPr id="4" name="Footer Placeholder 3">
            <a:extLst>
              <a:ext uri="{FF2B5EF4-FFF2-40B4-BE49-F238E27FC236}">
                <a16:creationId xmlns:a16="http://schemas.microsoft.com/office/drawing/2014/main" id="{80A1907B-4DB1-4545-A83E-7E9C190AA1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4E5A84-EDED-4A54-9B9F-783325BB3A72}"/>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877889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38B5B8-2E47-4CBF-A8C5-5EF02572A09D}"/>
              </a:ext>
            </a:extLst>
          </p:cNvPr>
          <p:cNvSpPr>
            <a:spLocks noGrp="1"/>
          </p:cNvSpPr>
          <p:nvPr>
            <p:ph type="dt" sz="half" idx="10"/>
          </p:nvPr>
        </p:nvSpPr>
        <p:spPr/>
        <p:txBody>
          <a:bodyPr/>
          <a:lstStyle/>
          <a:p>
            <a:fld id="{1039D329-4FF5-47BD-9E7F-7B0383B1B96C}" type="datetime1">
              <a:rPr lang="en-US" smtClean="0"/>
              <a:t>3/29/2018</a:t>
            </a:fld>
            <a:endParaRPr lang="en-US"/>
          </a:p>
        </p:txBody>
      </p:sp>
      <p:sp>
        <p:nvSpPr>
          <p:cNvPr id="3" name="Footer Placeholder 2">
            <a:extLst>
              <a:ext uri="{FF2B5EF4-FFF2-40B4-BE49-F238E27FC236}">
                <a16:creationId xmlns:a16="http://schemas.microsoft.com/office/drawing/2014/main" id="{492A9A28-A3B6-48F1-866D-365D6ACDB1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4433F8-9602-4D86-9134-ED315AC903D1}"/>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3614308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3489B-CB95-4C41-B642-822BE24B0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D32280-769C-4BE9-B201-2A395B272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1223CC-379A-4A6A-B7EE-0D9893CCF2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58D9D7-193B-4B3D-9F32-0243210AEF1A}"/>
              </a:ext>
            </a:extLst>
          </p:cNvPr>
          <p:cNvSpPr>
            <a:spLocks noGrp="1"/>
          </p:cNvSpPr>
          <p:nvPr>
            <p:ph type="dt" sz="half" idx="10"/>
          </p:nvPr>
        </p:nvSpPr>
        <p:spPr/>
        <p:txBody>
          <a:bodyPr/>
          <a:lstStyle/>
          <a:p>
            <a:fld id="{DF08E1E8-419B-4127-B9BF-6FFBFFF11B3D}" type="datetime1">
              <a:rPr lang="en-US" smtClean="0"/>
              <a:t>3/29/2018</a:t>
            </a:fld>
            <a:endParaRPr lang="en-US"/>
          </a:p>
        </p:txBody>
      </p:sp>
      <p:sp>
        <p:nvSpPr>
          <p:cNvPr id="6" name="Footer Placeholder 5">
            <a:extLst>
              <a:ext uri="{FF2B5EF4-FFF2-40B4-BE49-F238E27FC236}">
                <a16:creationId xmlns:a16="http://schemas.microsoft.com/office/drawing/2014/main" id="{59FC7BF8-91E0-4AF2-98C6-89AE0C251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064FA0-346F-4291-8867-DD8D9D34A2CD}"/>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388062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3CD8D-6E71-4A46-B581-E8DAC2C8C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9A6B88-6AEA-4F42-92D3-963A05549E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5CDD21-8A7A-471D-8379-1E1A6F1D5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5E6F9B-268A-4A20-B140-43A2D26DE6EA}"/>
              </a:ext>
            </a:extLst>
          </p:cNvPr>
          <p:cNvSpPr>
            <a:spLocks noGrp="1"/>
          </p:cNvSpPr>
          <p:nvPr>
            <p:ph type="dt" sz="half" idx="10"/>
          </p:nvPr>
        </p:nvSpPr>
        <p:spPr/>
        <p:txBody>
          <a:bodyPr/>
          <a:lstStyle/>
          <a:p>
            <a:fld id="{3E50FADC-26CF-4361-81B8-A0E6F1E36E40}" type="datetime1">
              <a:rPr lang="en-US" smtClean="0"/>
              <a:t>3/29/2018</a:t>
            </a:fld>
            <a:endParaRPr lang="en-US"/>
          </a:p>
        </p:txBody>
      </p:sp>
      <p:sp>
        <p:nvSpPr>
          <p:cNvPr id="6" name="Footer Placeholder 5">
            <a:extLst>
              <a:ext uri="{FF2B5EF4-FFF2-40B4-BE49-F238E27FC236}">
                <a16:creationId xmlns:a16="http://schemas.microsoft.com/office/drawing/2014/main" id="{92E9B5BA-F0D0-40F1-8D8E-2FF3374B8A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1326D5-1A08-424A-BA93-416C21A7EE91}"/>
              </a:ext>
            </a:extLst>
          </p:cNvPr>
          <p:cNvSpPr>
            <a:spLocks noGrp="1"/>
          </p:cNvSpPr>
          <p:nvPr>
            <p:ph type="sldNum" sz="quarter" idx="12"/>
          </p:nvPr>
        </p:nvSpPr>
        <p:spPr/>
        <p:txBody>
          <a:bodyPr/>
          <a:lstStyle/>
          <a:p>
            <a:fld id="{AF68CB4D-8637-465B-9BD0-1D6F372CE303}" type="slidenum">
              <a:rPr lang="en-US" smtClean="0"/>
              <a:t>‹#›</a:t>
            </a:fld>
            <a:endParaRPr lang="en-US"/>
          </a:p>
        </p:txBody>
      </p:sp>
    </p:spTree>
    <p:extLst>
      <p:ext uri="{BB962C8B-B14F-4D97-AF65-F5344CB8AC3E}">
        <p14:creationId xmlns:p14="http://schemas.microsoft.com/office/powerpoint/2010/main" val="594536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81FD0D-E7F4-4CC1-AF94-0F22FCCF2E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0E0BE1-59E7-49CE-9DFC-EABA6358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7093D9-9E2B-47B3-A3D7-150B6ABBC9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7FE3A-D007-4B67-AD93-9491753BC500}" type="datetime1">
              <a:rPr lang="en-US" smtClean="0"/>
              <a:t>3/29/2018</a:t>
            </a:fld>
            <a:endParaRPr lang="en-US"/>
          </a:p>
        </p:txBody>
      </p:sp>
      <p:sp>
        <p:nvSpPr>
          <p:cNvPr id="5" name="Footer Placeholder 4">
            <a:extLst>
              <a:ext uri="{FF2B5EF4-FFF2-40B4-BE49-F238E27FC236}">
                <a16:creationId xmlns:a16="http://schemas.microsoft.com/office/drawing/2014/main" id="{34E3A307-8F0E-4E03-8B17-F9FA983F45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D60FEB-1A23-4AF1-9466-C90C29FD3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8CB4D-8637-465B-9BD0-1D6F372CE303}" type="slidenum">
              <a:rPr lang="en-US" smtClean="0"/>
              <a:t>‹#›</a:t>
            </a:fld>
            <a:endParaRPr lang="en-US"/>
          </a:p>
        </p:txBody>
      </p:sp>
    </p:spTree>
    <p:extLst>
      <p:ext uri="{BB962C8B-B14F-4D97-AF65-F5344CB8AC3E}">
        <p14:creationId xmlns:p14="http://schemas.microsoft.com/office/powerpoint/2010/main" val="1980774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77B54-5861-471C-8BEA-DD31F8268D2E}"/>
              </a:ext>
            </a:extLst>
          </p:cNvPr>
          <p:cNvSpPr>
            <a:spLocks noGrp="1"/>
          </p:cNvSpPr>
          <p:nvPr>
            <p:ph type="ctrTitle"/>
          </p:nvPr>
        </p:nvSpPr>
        <p:spPr/>
        <p:txBody>
          <a:bodyPr>
            <a:normAutofit fontScale="90000"/>
          </a:bodyPr>
          <a:lstStyle/>
          <a:p>
            <a:r>
              <a:rPr lang="en-US" b="1" dirty="0"/>
              <a:t>Second Rural Development Program (RDP2)</a:t>
            </a:r>
            <a:br>
              <a:rPr lang="en-US" dirty="0"/>
            </a:br>
            <a:r>
              <a:rPr lang="en-US" b="1" dirty="0"/>
              <a:t>Solomon Islands</a:t>
            </a:r>
          </a:p>
        </p:txBody>
      </p:sp>
      <p:sp>
        <p:nvSpPr>
          <p:cNvPr id="3" name="Subtitle 2">
            <a:extLst>
              <a:ext uri="{FF2B5EF4-FFF2-40B4-BE49-F238E27FC236}">
                <a16:creationId xmlns:a16="http://schemas.microsoft.com/office/drawing/2014/main" id="{B1C541A8-19AB-48B8-87CB-F0DC9CBD1C16}"/>
              </a:ext>
            </a:extLst>
          </p:cNvPr>
          <p:cNvSpPr>
            <a:spLocks noGrp="1"/>
          </p:cNvSpPr>
          <p:nvPr>
            <p:ph type="subTitle" idx="1"/>
          </p:nvPr>
        </p:nvSpPr>
        <p:spPr/>
        <p:txBody>
          <a:bodyPr/>
          <a:lstStyle/>
          <a:p>
            <a:r>
              <a:rPr lang="en-US" b="1" dirty="0"/>
              <a:t>Speakers</a:t>
            </a:r>
          </a:p>
          <a:p>
            <a:r>
              <a:rPr lang="en-US" b="1" dirty="0"/>
              <a:t>Michael </a:t>
            </a:r>
            <a:r>
              <a:rPr lang="en-US" b="1" dirty="0" err="1"/>
              <a:t>Ho’ota</a:t>
            </a:r>
            <a:endParaRPr lang="en-US" b="1" dirty="0"/>
          </a:p>
          <a:p>
            <a:r>
              <a:rPr lang="en-US" b="1" dirty="0"/>
              <a:t>Mark Johnston</a:t>
            </a:r>
          </a:p>
        </p:txBody>
      </p:sp>
      <p:sp>
        <p:nvSpPr>
          <p:cNvPr id="4" name="Slide Number Placeholder 3">
            <a:extLst>
              <a:ext uri="{FF2B5EF4-FFF2-40B4-BE49-F238E27FC236}">
                <a16:creationId xmlns:a16="http://schemas.microsoft.com/office/drawing/2014/main" id="{655ACC62-C0D0-4B5F-9377-4F31BF489F8C}"/>
              </a:ext>
            </a:extLst>
          </p:cNvPr>
          <p:cNvSpPr>
            <a:spLocks noGrp="1"/>
          </p:cNvSpPr>
          <p:nvPr>
            <p:ph type="sldNum" sz="quarter" idx="12"/>
          </p:nvPr>
        </p:nvSpPr>
        <p:spPr/>
        <p:txBody>
          <a:bodyPr/>
          <a:lstStyle/>
          <a:p>
            <a:fld id="{AF68CB4D-8637-465B-9BD0-1D6F372CE303}" type="slidenum">
              <a:rPr lang="en-US" smtClean="0"/>
              <a:t>1</a:t>
            </a:fld>
            <a:endParaRPr lang="en-US"/>
          </a:p>
        </p:txBody>
      </p:sp>
    </p:spTree>
    <p:extLst>
      <p:ext uri="{BB962C8B-B14F-4D97-AF65-F5344CB8AC3E}">
        <p14:creationId xmlns:p14="http://schemas.microsoft.com/office/powerpoint/2010/main" val="2469308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B578-38C7-43DB-B434-345E71C4AAB0}"/>
              </a:ext>
            </a:extLst>
          </p:cNvPr>
          <p:cNvSpPr>
            <a:spLocks noGrp="1"/>
          </p:cNvSpPr>
          <p:nvPr>
            <p:ph type="title"/>
          </p:nvPr>
        </p:nvSpPr>
        <p:spPr/>
        <p:txBody>
          <a:bodyPr/>
          <a:lstStyle/>
          <a:p>
            <a:r>
              <a:rPr lang="en-US" b="1" dirty="0"/>
              <a:t>Project Background</a:t>
            </a:r>
          </a:p>
        </p:txBody>
      </p:sp>
      <p:sp>
        <p:nvSpPr>
          <p:cNvPr id="3" name="Content Placeholder 2">
            <a:extLst>
              <a:ext uri="{FF2B5EF4-FFF2-40B4-BE49-F238E27FC236}">
                <a16:creationId xmlns:a16="http://schemas.microsoft.com/office/drawing/2014/main" id="{901B80A1-D08E-46C9-A20B-55497880DDBD}"/>
              </a:ext>
            </a:extLst>
          </p:cNvPr>
          <p:cNvSpPr>
            <a:spLocks noGrp="1"/>
          </p:cNvSpPr>
          <p:nvPr>
            <p:ph idx="1"/>
          </p:nvPr>
        </p:nvSpPr>
        <p:spPr/>
        <p:txBody>
          <a:bodyPr>
            <a:normAutofit lnSpcReduction="10000"/>
          </a:bodyPr>
          <a:lstStyle/>
          <a:p>
            <a:r>
              <a:rPr lang="en-US" dirty="0"/>
              <a:t>February 2015 – February 2020</a:t>
            </a:r>
          </a:p>
          <a:p>
            <a:r>
              <a:rPr lang="en-US" dirty="0"/>
              <a:t>US$46.9 million</a:t>
            </a:r>
          </a:p>
          <a:p>
            <a:r>
              <a:rPr lang="en-US" dirty="0"/>
              <a:t>Implementing agency: Ministry of Development Planning and Aid Coordination &amp; Ministry of Agriculture and Livestock</a:t>
            </a:r>
          </a:p>
          <a:p>
            <a:r>
              <a:rPr lang="en-US" dirty="0"/>
              <a:t>Project Objective: To improve basic infrastructure and services in rural areas and to strengthen the linkages between smallholder farming households and markets.</a:t>
            </a:r>
          </a:p>
          <a:p>
            <a:r>
              <a:rPr lang="en-US" dirty="0"/>
              <a:t>Geographical coverage &amp; scope: Community Development Grants in all 172 rural wards in the country and 40+ Agribusiness Partnership Grants across the country.  </a:t>
            </a:r>
          </a:p>
        </p:txBody>
      </p:sp>
      <p:sp>
        <p:nvSpPr>
          <p:cNvPr id="4" name="Slide Number Placeholder 3">
            <a:extLst>
              <a:ext uri="{FF2B5EF4-FFF2-40B4-BE49-F238E27FC236}">
                <a16:creationId xmlns:a16="http://schemas.microsoft.com/office/drawing/2014/main" id="{74238A78-F22E-479B-A4A0-4622587B4047}"/>
              </a:ext>
            </a:extLst>
          </p:cNvPr>
          <p:cNvSpPr>
            <a:spLocks noGrp="1"/>
          </p:cNvSpPr>
          <p:nvPr>
            <p:ph type="sldNum" sz="quarter" idx="12"/>
          </p:nvPr>
        </p:nvSpPr>
        <p:spPr/>
        <p:txBody>
          <a:bodyPr/>
          <a:lstStyle/>
          <a:p>
            <a:fld id="{AF68CB4D-8637-465B-9BD0-1D6F372CE303}" type="slidenum">
              <a:rPr lang="en-US" smtClean="0"/>
              <a:t>2</a:t>
            </a:fld>
            <a:endParaRPr lang="en-US"/>
          </a:p>
        </p:txBody>
      </p:sp>
    </p:spTree>
    <p:extLst>
      <p:ext uri="{BB962C8B-B14F-4D97-AF65-F5344CB8AC3E}">
        <p14:creationId xmlns:p14="http://schemas.microsoft.com/office/powerpoint/2010/main" val="366459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3E643-1BD2-43A2-94AA-A380BE3956F5}"/>
              </a:ext>
            </a:extLst>
          </p:cNvPr>
          <p:cNvSpPr>
            <a:spLocks noGrp="1"/>
          </p:cNvSpPr>
          <p:nvPr>
            <p:ph type="title"/>
          </p:nvPr>
        </p:nvSpPr>
        <p:spPr>
          <a:xfrm>
            <a:off x="408373" y="365125"/>
            <a:ext cx="10945427" cy="1325563"/>
          </a:xfrm>
        </p:spPr>
        <p:txBody>
          <a:bodyPr/>
          <a:lstStyle/>
          <a:p>
            <a:pPr algn="ctr"/>
            <a:r>
              <a:rPr lang="en-US" b="1" dirty="0"/>
              <a:t>Design of Local Economic Development/ Livelihoods Component</a:t>
            </a:r>
          </a:p>
        </p:txBody>
      </p:sp>
      <p:sp>
        <p:nvSpPr>
          <p:cNvPr id="3" name="Content Placeholder 2">
            <a:extLst>
              <a:ext uri="{FF2B5EF4-FFF2-40B4-BE49-F238E27FC236}">
                <a16:creationId xmlns:a16="http://schemas.microsoft.com/office/drawing/2014/main" id="{0207B44C-CD1B-442C-B683-B24B321DB040}"/>
              </a:ext>
            </a:extLst>
          </p:cNvPr>
          <p:cNvSpPr>
            <a:spLocks noGrp="1"/>
          </p:cNvSpPr>
          <p:nvPr>
            <p:ph idx="1"/>
          </p:nvPr>
        </p:nvSpPr>
        <p:spPr/>
        <p:txBody>
          <a:bodyPr>
            <a:noAutofit/>
          </a:bodyPr>
          <a:lstStyle/>
          <a:p>
            <a:r>
              <a:rPr lang="en-US" sz="1900" b="1" dirty="0"/>
              <a:t>Problems being solved </a:t>
            </a:r>
            <a:r>
              <a:rPr lang="en-US" sz="1900" dirty="0"/>
              <a:t>-Lack of access to basic services (clean water, health education) and economic activities in rural communities (subsistence lifestyles)  </a:t>
            </a:r>
          </a:p>
          <a:p>
            <a:r>
              <a:rPr lang="en-AU" sz="1900" dirty="0"/>
              <a:t>Design based on </a:t>
            </a:r>
            <a:r>
              <a:rPr lang="en-AU" sz="1900" b="1" dirty="0"/>
              <a:t>background analyses </a:t>
            </a:r>
            <a:r>
              <a:rPr lang="en-AU" sz="1900" dirty="0"/>
              <a:t>- Agriculture and Rural Development Strategy (2007) Coconut and cocoa value chain analysis (2014), RDP phase 1 (2008-2015), PNG PPAP.</a:t>
            </a:r>
            <a:endParaRPr lang="en-US" sz="1900" dirty="0"/>
          </a:p>
          <a:p>
            <a:r>
              <a:rPr lang="en-US" sz="1900" b="1" dirty="0"/>
              <a:t>Interventions</a:t>
            </a:r>
            <a:r>
              <a:rPr lang="en-US" sz="1900" dirty="0"/>
              <a:t> - Small scale community infrastructure and services, Agricultural partnerships, Equity facility </a:t>
            </a:r>
          </a:p>
          <a:p>
            <a:r>
              <a:rPr lang="en-US" sz="1900" b="1" dirty="0"/>
              <a:t>Profitability, commercial viability </a:t>
            </a:r>
            <a:r>
              <a:rPr lang="en-US" sz="1900" dirty="0"/>
              <a:t>and sustainability - Community infrastructure operations and maintenance plan and partnership between agribusinesses and the value chain and farmers </a:t>
            </a:r>
          </a:p>
          <a:p>
            <a:r>
              <a:rPr lang="en-US" sz="1900" b="1" dirty="0"/>
              <a:t>Beneficiaries</a:t>
            </a:r>
            <a:r>
              <a:rPr lang="en-US" sz="1900" dirty="0"/>
              <a:t> - </a:t>
            </a:r>
            <a:r>
              <a:rPr lang="en-AU" sz="1900" dirty="0"/>
              <a:t>44,188 (22,190 women) have improved quality of, and/or, access to rural infrastructure or services and  6,695 households engaged in productive partnerships with commercial enterprises and 2,846 have received agriculture and livestock support to recover incomes lost from April 2014 flooding</a:t>
            </a:r>
            <a:endParaRPr lang="en-US" sz="1900" dirty="0"/>
          </a:p>
          <a:p>
            <a:r>
              <a:rPr lang="en-US" sz="1900" b="1" dirty="0"/>
              <a:t>Amount for Local Economic Development/Livelihoods </a:t>
            </a:r>
            <a:r>
              <a:rPr lang="en-US" sz="1900" dirty="0"/>
              <a:t>- US$13.6 million Small scale community infrastructure and services, US$11.2 million agricultural partnerships, equity facility </a:t>
            </a:r>
          </a:p>
        </p:txBody>
      </p:sp>
      <p:sp>
        <p:nvSpPr>
          <p:cNvPr id="4" name="Slide Number Placeholder 3">
            <a:extLst>
              <a:ext uri="{FF2B5EF4-FFF2-40B4-BE49-F238E27FC236}">
                <a16:creationId xmlns:a16="http://schemas.microsoft.com/office/drawing/2014/main" id="{0E93B378-1D1A-42F4-81A9-6FDF7B241D40}"/>
              </a:ext>
            </a:extLst>
          </p:cNvPr>
          <p:cNvSpPr>
            <a:spLocks noGrp="1"/>
          </p:cNvSpPr>
          <p:nvPr>
            <p:ph type="sldNum" sz="quarter" idx="12"/>
          </p:nvPr>
        </p:nvSpPr>
        <p:spPr/>
        <p:txBody>
          <a:bodyPr/>
          <a:lstStyle/>
          <a:p>
            <a:fld id="{AF68CB4D-8637-465B-9BD0-1D6F372CE303}" type="slidenum">
              <a:rPr lang="en-US" smtClean="0"/>
              <a:t>3</a:t>
            </a:fld>
            <a:endParaRPr lang="en-US"/>
          </a:p>
        </p:txBody>
      </p:sp>
    </p:spTree>
    <p:extLst>
      <p:ext uri="{BB962C8B-B14F-4D97-AF65-F5344CB8AC3E}">
        <p14:creationId xmlns:p14="http://schemas.microsoft.com/office/powerpoint/2010/main" val="3729628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613F8-1A94-4E8B-AF46-9486C1DA04B7}"/>
              </a:ext>
            </a:extLst>
          </p:cNvPr>
          <p:cNvSpPr>
            <a:spLocks noGrp="1"/>
          </p:cNvSpPr>
          <p:nvPr>
            <p:ph type="title"/>
          </p:nvPr>
        </p:nvSpPr>
        <p:spPr/>
        <p:txBody>
          <a:bodyPr/>
          <a:lstStyle/>
          <a:p>
            <a:r>
              <a:rPr lang="en-US" b="1" dirty="0"/>
              <a:t>Challenges and Lessons Learned</a:t>
            </a:r>
          </a:p>
        </p:txBody>
      </p:sp>
      <p:sp>
        <p:nvSpPr>
          <p:cNvPr id="3" name="Content Placeholder 2">
            <a:extLst>
              <a:ext uri="{FF2B5EF4-FFF2-40B4-BE49-F238E27FC236}">
                <a16:creationId xmlns:a16="http://schemas.microsoft.com/office/drawing/2014/main" id="{9333E12E-3045-44D6-BA51-D5CC6CA8A89D}"/>
              </a:ext>
            </a:extLst>
          </p:cNvPr>
          <p:cNvSpPr>
            <a:spLocks noGrp="1"/>
          </p:cNvSpPr>
          <p:nvPr>
            <p:ph idx="1"/>
          </p:nvPr>
        </p:nvSpPr>
        <p:spPr>
          <a:xfrm>
            <a:off x="838200" y="1364974"/>
            <a:ext cx="10515600" cy="4885359"/>
          </a:xfrm>
        </p:spPr>
        <p:txBody>
          <a:bodyPr>
            <a:noAutofit/>
          </a:bodyPr>
          <a:lstStyle/>
          <a:p>
            <a:pPr marL="0" indent="0">
              <a:spcBef>
                <a:spcPts val="0"/>
              </a:spcBef>
              <a:spcAft>
                <a:spcPts val="300"/>
              </a:spcAft>
              <a:buNone/>
            </a:pPr>
            <a:r>
              <a:rPr lang="en-US" sz="1600" b="1" dirty="0"/>
              <a:t>Difficulties and solutions</a:t>
            </a:r>
          </a:p>
          <a:p>
            <a:pPr marL="0" indent="0">
              <a:spcBef>
                <a:spcPts val="0"/>
              </a:spcBef>
              <a:buNone/>
            </a:pPr>
            <a:r>
              <a:rPr lang="en-US" sz="1600" b="1" dirty="0"/>
              <a:t>Infrastructure and services</a:t>
            </a:r>
          </a:p>
          <a:p>
            <a:pPr>
              <a:spcBef>
                <a:spcPts val="0"/>
              </a:spcBef>
            </a:pPr>
            <a:r>
              <a:rPr lang="en-US" sz="1600" b="1" dirty="0"/>
              <a:t>C</a:t>
            </a:r>
            <a:r>
              <a:rPr lang="en-US" sz="1600" dirty="0"/>
              <a:t>ommunity participation coordination  - increase program engagement with the communities, better transparency information awareness.</a:t>
            </a:r>
          </a:p>
          <a:p>
            <a:pPr>
              <a:spcBef>
                <a:spcPts val="0"/>
              </a:spcBef>
            </a:pPr>
            <a:r>
              <a:rPr lang="en-US" sz="1600" dirty="0"/>
              <a:t>Large number of water sub-projects  and lack of engineers to design them – recruited and train graduates</a:t>
            </a:r>
          </a:p>
          <a:p>
            <a:pPr>
              <a:spcBef>
                <a:spcPts val="0"/>
              </a:spcBef>
            </a:pPr>
            <a:r>
              <a:rPr lang="en-US" sz="1600" dirty="0"/>
              <a:t>A new community each funding cycle – provide increased support to the implementation committee at all stages of implementation</a:t>
            </a:r>
          </a:p>
          <a:p>
            <a:pPr>
              <a:spcBef>
                <a:spcPts val="0"/>
              </a:spcBef>
              <a:spcAft>
                <a:spcPts val="300"/>
              </a:spcAft>
            </a:pPr>
            <a:r>
              <a:rPr lang="en-US" sz="1600" dirty="0"/>
              <a:t>Changing mindsets – consultations and awareness</a:t>
            </a:r>
          </a:p>
          <a:p>
            <a:pPr marL="0" indent="0">
              <a:spcBef>
                <a:spcPts val="0"/>
              </a:spcBef>
              <a:buNone/>
            </a:pPr>
            <a:r>
              <a:rPr lang="en-US" sz="1600" b="1" dirty="0"/>
              <a:t>Agricultural partnerships </a:t>
            </a:r>
          </a:p>
          <a:p>
            <a:pPr>
              <a:spcBef>
                <a:spcPts val="0"/>
              </a:spcBef>
            </a:pPr>
            <a:r>
              <a:rPr lang="en-US" sz="1600" dirty="0"/>
              <a:t>Smallholder farmers do farming when they need money and don’t see it as a business – training and awareness on basic business and financial literacy, farm management and planning.</a:t>
            </a:r>
          </a:p>
          <a:p>
            <a:pPr>
              <a:spcBef>
                <a:spcPts val="0"/>
              </a:spcBef>
            </a:pPr>
            <a:r>
              <a:rPr lang="en-US" sz="1600" dirty="0"/>
              <a:t>Lack of financial services for farmers - savings clubs, link with SINPF </a:t>
            </a:r>
            <a:r>
              <a:rPr lang="en-US" sz="1600" dirty="0" err="1"/>
              <a:t>youSave</a:t>
            </a:r>
            <a:r>
              <a:rPr lang="en-US" sz="1600" dirty="0"/>
              <a:t> program</a:t>
            </a:r>
          </a:p>
          <a:p>
            <a:pPr>
              <a:spcBef>
                <a:spcPts val="0"/>
              </a:spcBef>
            </a:pPr>
            <a:r>
              <a:rPr lang="en-US" sz="1600" dirty="0"/>
              <a:t>Lack of loyalty of farmers and co-partners to the agribusiness lead partner – try to make it beneficial to all partners along the value chain</a:t>
            </a:r>
          </a:p>
          <a:p>
            <a:pPr>
              <a:spcBef>
                <a:spcPts val="0"/>
              </a:spcBef>
              <a:spcAft>
                <a:spcPts val="300"/>
              </a:spcAft>
            </a:pPr>
            <a:r>
              <a:rPr lang="en-US" sz="1600" dirty="0"/>
              <a:t>Geographical difficulty of numerous small islands, transport costs and logistics – promote value adding in the rural communities, and higher value products, </a:t>
            </a:r>
            <a:r>
              <a:rPr lang="en-US" sz="1600" dirty="0" err="1"/>
              <a:t>eg</a:t>
            </a:r>
            <a:r>
              <a:rPr lang="en-US" sz="1600" dirty="0"/>
              <a:t> coconut oil VCO and solar dried cocoa      </a:t>
            </a:r>
          </a:p>
          <a:p>
            <a:pPr marL="0" indent="0">
              <a:spcBef>
                <a:spcPts val="0"/>
              </a:spcBef>
              <a:buNone/>
            </a:pPr>
            <a:r>
              <a:rPr lang="en-US" sz="1600" b="1" dirty="0"/>
              <a:t>Impediments in scaling up the project to reach more beneficiaries</a:t>
            </a:r>
          </a:p>
          <a:p>
            <a:pPr>
              <a:spcBef>
                <a:spcPts val="0"/>
              </a:spcBef>
            </a:pPr>
            <a:r>
              <a:rPr lang="en-US" sz="1600" dirty="0"/>
              <a:t>Infrastructure and services  – resources, financial and human</a:t>
            </a:r>
          </a:p>
          <a:p>
            <a:pPr>
              <a:spcBef>
                <a:spcPts val="0"/>
              </a:spcBef>
            </a:pPr>
            <a:r>
              <a:rPr lang="en-US" sz="1600" dirty="0"/>
              <a:t>Limited number of agribusinesses, capacity of agribusinesses</a:t>
            </a:r>
          </a:p>
          <a:p>
            <a:pPr>
              <a:spcBef>
                <a:spcPts val="0"/>
              </a:spcBef>
            </a:pPr>
            <a:r>
              <a:rPr lang="en-US" sz="1600" dirty="0"/>
              <a:t>Economics of enterprises in the more isolated islands, lack of infrastructure (roads, wharfs, shipping </a:t>
            </a:r>
            <a:r>
              <a:rPr lang="en-US" sz="1600" dirty="0" err="1"/>
              <a:t>etc</a:t>
            </a:r>
            <a:r>
              <a:rPr lang="en-US" sz="1600" dirty="0"/>
              <a:t>) </a:t>
            </a:r>
          </a:p>
          <a:p>
            <a:pPr>
              <a:spcBef>
                <a:spcPts val="0"/>
              </a:spcBef>
            </a:pPr>
            <a:r>
              <a:rPr lang="en-US" sz="1600" dirty="0"/>
              <a:t>Farmers access to finance </a:t>
            </a:r>
          </a:p>
        </p:txBody>
      </p:sp>
      <p:sp>
        <p:nvSpPr>
          <p:cNvPr id="4" name="Slide Number Placeholder 3">
            <a:extLst>
              <a:ext uri="{FF2B5EF4-FFF2-40B4-BE49-F238E27FC236}">
                <a16:creationId xmlns:a16="http://schemas.microsoft.com/office/drawing/2014/main" id="{BC6D6D74-E989-4B57-BA0F-306FA229A8AD}"/>
              </a:ext>
            </a:extLst>
          </p:cNvPr>
          <p:cNvSpPr>
            <a:spLocks noGrp="1"/>
          </p:cNvSpPr>
          <p:nvPr>
            <p:ph type="sldNum" sz="quarter" idx="12"/>
          </p:nvPr>
        </p:nvSpPr>
        <p:spPr/>
        <p:txBody>
          <a:bodyPr/>
          <a:lstStyle/>
          <a:p>
            <a:fld id="{AF68CB4D-8637-465B-9BD0-1D6F372CE303}" type="slidenum">
              <a:rPr lang="en-US" smtClean="0"/>
              <a:t>4</a:t>
            </a:fld>
            <a:endParaRPr lang="en-US"/>
          </a:p>
        </p:txBody>
      </p:sp>
    </p:spTree>
    <p:extLst>
      <p:ext uri="{BB962C8B-B14F-4D97-AF65-F5344CB8AC3E}">
        <p14:creationId xmlns:p14="http://schemas.microsoft.com/office/powerpoint/2010/main" val="383951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73CA7-478F-4FDB-95DD-DA81CEB5631D}"/>
              </a:ext>
            </a:extLst>
          </p:cNvPr>
          <p:cNvSpPr>
            <a:spLocks noGrp="1"/>
          </p:cNvSpPr>
          <p:nvPr>
            <p:ph type="title"/>
          </p:nvPr>
        </p:nvSpPr>
        <p:spPr/>
        <p:txBody>
          <a:bodyPr/>
          <a:lstStyle/>
          <a:p>
            <a:r>
              <a:rPr lang="en-US" b="1" dirty="0"/>
              <a:t>Results</a:t>
            </a:r>
          </a:p>
        </p:txBody>
      </p:sp>
      <p:sp>
        <p:nvSpPr>
          <p:cNvPr id="3" name="Content Placeholder 2">
            <a:extLst>
              <a:ext uri="{FF2B5EF4-FFF2-40B4-BE49-F238E27FC236}">
                <a16:creationId xmlns:a16="http://schemas.microsoft.com/office/drawing/2014/main" id="{4B6FE281-032F-4550-B22A-FD65C0D9355F}"/>
              </a:ext>
            </a:extLst>
          </p:cNvPr>
          <p:cNvSpPr>
            <a:spLocks noGrp="1"/>
          </p:cNvSpPr>
          <p:nvPr>
            <p:ph idx="1"/>
          </p:nvPr>
        </p:nvSpPr>
        <p:spPr>
          <a:xfrm>
            <a:off x="838200" y="1690688"/>
            <a:ext cx="10515600" cy="4486275"/>
          </a:xfrm>
        </p:spPr>
        <p:txBody>
          <a:bodyPr>
            <a:normAutofit fontScale="92500" lnSpcReduction="10000"/>
          </a:bodyPr>
          <a:lstStyle/>
          <a:p>
            <a:pPr marL="0" indent="0">
              <a:buNone/>
            </a:pPr>
            <a:r>
              <a:rPr lang="en-US" b="1" dirty="0"/>
              <a:t>Infrastructure and services</a:t>
            </a:r>
          </a:p>
          <a:p>
            <a:r>
              <a:rPr lang="en-US" dirty="0"/>
              <a:t>214 sub-projects one in every ward plus 40 disaster recovery </a:t>
            </a:r>
          </a:p>
          <a:p>
            <a:r>
              <a:rPr lang="en-AU" dirty="0"/>
              <a:t>129 Health, 37 Housing and Community, 37 Education, 11 Economic Affairs</a:t>
            </a:r>
          </a:p>
          <a:p>
            <a:r>
              <a:rPr lang="en-AU" dirty="0"/>
              <a:t>82 sub-projects completed</a:t>
            </a:r>
            <a:endParaRPr lang="en-US" dirty="0"/>
          </a:p>
          <a:p>
            <a:pPr marL="0" indent="0">
              <a:buNone/>
            </a:pPr>
            <a:r>
              <a:rPr lang="en-US" b="1" dirty="0"/>
              <a:t>Agriculture Partnerships </a:t>
            </a:r>
          </a:p>
          <a:p>
            <a:r>
              <a:rPr lang="en-US" dirty="0"/>
              <a:t>Improved service delivery to partnership farmers</a:t>
            </a:r>
          </a:p>
          <a:p>
            <a:r>
              <a:rPr lang="en-US" dirty="0"/>
              <a:t>Improved linkages along the value chain (farmers to markets)</a:t>
            </a:r>
          </a:p>
          <a:p>
            <a:r>
              <a:rPr lang="en-US" dirty="0"/>
              <a:t>Improved quality of cocoa and price &amp; production techniques improved </a:t>
            </a:r>
          </a:p>
          <a:p>
            <a:r>
              <a:rPr lang="en-US" dirty="0"/>
              <a:t>More value adding coconut to oil in the villages replacing copra</a:t>
            </a:r>
          </a:p>
          <a:p>
            <a:r>
              <a:rPr lang="en-US" dirty="0"/>
              <a:t>Commercializing indigenous nuts – diversifying rural incomes</a:t>
            </a:r>
          </a:p>
          <a:p>
            <a:endParaRPr lang="en-US" dirty="0">
              <a:solidFill>
                <a:srgbClr val="002060"/>
              </a:solidFill>
            </a:endParaRPr>
          </a:p>
        </p:txBody>
      </p:sp>
      <p:sp>
        <p:nvSpPr>
          <p:cNvPr id="4" name="Slide Number Placeholder 3">
            <a:extLst>
              <a:ext uri="{FF2B5EF4-FFF2-40B4-BE49-F238E27FC236}">
                <a16:creationId xmlns:a16="http://schemas.microsoft.com/office/drawing/2014/main" id="{B1459562-6930-4822-90EC-ABFCDB33BEE8}"/>
              </a:ext>
            </a:extLst>
          </p:cNvPr>
          <p:cNvSpPr>
            <a:spLocks noGrp="1"/>
          </p:cNvSpPr>
          <p:nvPr>
            <p:ph type="sldNum" sz="quarter" idx="12"/>
          </p:nvPr>
        </p:nvSpPr>
        <p:spPr/>
        <p:txBody>
          <a:bodyPr/>
          <a:lstStyle/>
          <a:p>
            <a:fld id="{AF68CB4D-8637-465B-9BD0-1D6F372CE303}" type="slidenum">
              <a:rPr lang="en-US" smtClean="0"/>
              <a:t>5</a:t>
            </a:fld>
            <a:endParaRPr lang="en-US"/>
          </a:p>
        </p:txBody>
      </p:sp>
    </p:spTree>
    <p:extLst>
      <p:ext uri="{BB962C8B-B14F-4D97-AF65-F5344CB8AC3E}">
        <p14:creationId xmlns:p14="http://schemas.microsoft.com/office/powerpoint/2010/main" val="3498156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51D15-A8B2-4B6E-A22B-161FD45C505E}"/>
              </a:ext>
            </a:extLst>
          </p:cNvPr>
          <p:cNvSpPr>
            <a:spLocks noGrp="1"/>
          </p:cNvSpPr>
          <p:nvPr>
            <p:ph type="title"/>
          </p:nvPr>
        </p:nvSpPr>
        <p:spPr/>
        <p:txBody>
          <a:bodyPr/>
          <a:lstStyle/>
          <a:p>
            <a:r>
              <a:rPr lang="en-US" b="1" dirty="0"/>
              <a:t>Lessons Learned</a:t>
            </a:r>
          </a:p>
        </p:txBody>
      </p:sp>
      <p:sp>
        <p:nvSpPr>
          <p:cNvPr id="3" name="Content Placeholder 2">
            <a:extLst>
              <a:ext uri="{FF2B5EF4-FFF2-40B4-BE49-F238E27FC236}">
                <a16:creationId xmlns:a16="http://schemas.microsoft.com/office/drawing/2014/main" id="{6C52CFB0-B995-4670-95E2-AD82B615D483}"/>
              </a:ext>
            </a:extLst>
          </p:cNvPr>
          <p:cNvSpPr>
            <a:spLocks noGrp="1"/>
          </p:cNvSpPr>
          <p:nvPr>
            <p:ph idx="1"/>
          </p:nvPr>
        </p:nvSpPr>
        <p:spPr/>
        <p:txBody>
          <a:bodyPr>
            <a:normAutofit fontScale="92500" lnSpcReduction="10000"/>
          </a:bodyPr>
          <a:lstStyle/>
          <a:p>
            <a:pPr marL="0" indent="0">
              <a:buNone/>
            </a:pPr>
            <a:r>
              <a:rPr lang="en-US" b="1" dirty="0"/>
              <a:t>Advice on design, implementation and what to do differently</a:t>
            </a:r>
          </a:p>
          <a:p>
            <a:r>
              <a:rPr lang="en-US" b="1" dirty="0"/>
              <a:t>Infrastructure and services - </a:t>
            </a:r>
            <a:r>
              <a:rPr lang="en-US" dirty="0"/>
              <a:t>Each community have access to ongoing annual funding to enable better community development, getting one sub-project if lucky isn’t enough, no </a:t>
            </a:r>
            <a:r>
              <a:rPr lang="en-US"/>
              <a:t>long-term planning, can </a:t>
            </a:r>
            <a:r>
              <a:rPr lang="en-US" dirty="0"/>
              <a:t>limit the type of infrastructure selected, communities don’t benefit from the lessons learnt.</a:t>
            </a:r>
          </a:p>
          <a:p>
            <a:r>
              <a:rPr lang="en-US" dirty="0"/>
              <a:t>Promote economic community infrastructure.</a:t>
            </a:r>
          </a:p>
          <a:p>
            <a:r>
              <a:rPr lang="en-US" b="1" dirty="0"/>
              <a:t>Agriculture partnerships </a:t>
            </a:r>
            <a:r>
              <a:rPr lang="en-US" dirty="0"/>
              <a:t>– to date only relatively small number of farmers being assisted, need to upscale, agribusinesses need more capacity to do so and more resources.  </a:t>
            </a:r>
          </a:p>
          <a:p>
            <a:r>
              <a:rPr lang="en-US" dirty="0"/>
              <a:t>Look at a micro-credit system for smallholder farmers and traders in the value chain.</a:t>
            </a:r>
          </a:p>
          <a:p>
            <a:endParaRPr lang="en-US" dirty="0">
              <a:solidFill>
                <a:srgbClr val="002060"/>
              </a:solidFill>
            </a:endParaRPr>
          </a:p>
          <a:p>
            <a:endParaRPr lang="en-US" dirty="0"/>
          </a:p>
        </p:txBody>
      </p:sp>
      <p:sp>
        <p:nvSpPr>
          <p:cNvPr id="4" name="Slide Number Placeholder 3">
            <a:extLst>
              <a:ext uri="{FF2B5EF4-FFF2-40B4-BE49-F238E27FC236}">
                <a16:creationId xmlns:a16="http://schemas.microsoft.com/office/drawing/2014/main" id="{03069F29-646D-47A8-998D-8AD0296CBD93}"/>
              </a:ext>
            </a:extLst>
          </p:cNvPr>
          <p:cNvSpPr>
            <a:spLocks noGrp="1"/>
          </p:cNvSpPr>
          <p:nvPr>
            <p:ph type="sldNum" sz="quarter" idx="12"/>
          </p:nvPr>
        </p:nvSpPr>
        <p:spPr/>
        <p:txBody>
          <a:bodyPr/>
          <a:lstStyle/>
          <a:p>
            <a:fld id="{AF68CB4D-8637-465B-9BD0-1D6F372CE303}" type="slidenum">
              <a:rPr lang="en-US" smtClean="0"/>
              <a:t>6</a:t>
            </a:fld>
            <a:endParaRPr lang="en-US"/>
          </a:p>
        </p:txBody>
      </p:sp>
    </p:spTree>
    <p:extLst>
      <p:ext uri="{BB962C8B-B14F-4D97-AF65-F5344CB8AC3E}">
        <p14:creationId xmlns:p14="http://schemas.microsoft.com/office/powerpoint/2010/main" val="2408534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Urls xmlns="http://schemas.microsoft.com/sharepoint/v3/contenttype/forms/url">
  <Edit>/gsg/CDD/Documents/Forms/EditPage.aspx</Edit>
</FormUrl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2a6c10d7-b926-4fc0-945e-3cbf5049f6bd" ContentTypeId="0x010100AF87B42F0C344341B239E919EB90A3670101" PreviousValue="false"/>
</file>

<file path=customXml/item4.xml><?xml version="1.0" encoding="utf-8"?>
<ct:contentTypeSchema xmlns:ct="http://schemas.microsoft.com/office/2006/metadata/contentType" xmlns:ma="http://schemas.microsoft.com/office/2006/metadata/properties/metaAttributes" ct:_="" ma:_="" ma:contentTypeName="OneCMS_File" ma:contentTypeID="0x010100AF87B42F0C344341B239E919EB90A3670101000BBD9DD838C4C84DAD631FEC891B8EA0" ma:contentTypeVersion="48" ma:contentTypeDescription="" ma:contentTypeScope="" ma:versionID="69bf4b84148e7e8ca4ec3256af38fc6c">
  <xsd:schema xmlns:xsd="http://www.w3.org/2001/XMLSchema" xmlns:xs="http://www.w3.org/2001/XMLSchema" xmlns:p="http://schemas.microsoft.com/office/2006/metadata/properties" xmlns:ns1="http://schemas.microsoft.com/sharepoint/v3" xmlns:ns2="3e02667f-0271-471b-bd6e-11a2e16def1d" targetNamespace="http://schemas.microsoft.com/office/2006/metadata/properties" ma:root="true" ma:fieldsID="3bb2bc94f71c83af512d395287b7e953" ns1:_="" ns2:_="">
    <xsd:import namespace="http://schemas.microsoft.com/sharepoint/v3"/>
    <xsd:import namespace="3e02667f-0271-471b-bd6e-11a2e16def1d"/>
    <xsd:element name="properties">
      <xsd:complexType>
        <xsd:sequence>
          <xsd:element name="documentManagement">
            <xsd:complexType>
              <xsd:all>
                <xsd:element ref="ns2:h40645383bce4db190f92f65d69cf557" minOccurs="0"/>
                <xsd:element ref="ns2:TaxCatchAll" minOccurs="0"/>
                <xsd:element ref="ns2:TaxCatchAllLabel" minOccurs="0"/>
                <xsd:element ref="ns2:ncc44d6e437c4ee18d4e35566604faa7" minOccurs="0"/>
                <xsd:element ref="ns2:e0919e4a962d4c1aa34dcc9ee85a7530" minOccurs="0"/>
                <xsd:element ref="ns2:n3588c81c2504f79a2ae07b8fc872de1" minOccurs="0"/>
                <xsd:element ref="ns2:le7312e839b9405fb813e48a1ee083cb" minOccurs="0"/>
                <xsd:element ref="ns2:g60ac5c7cc5e48988332aa7f3f7675f4" minOccurs="0"/>
                <xsd:element ref="ns2:f6836c8cfc5146d888b8918e85fd4b0e" minOccurs="0"/>
                <xsd:element ref="ns2:Abstract" minOccurs="0"/>
                <xsd:element ref="ns2:Authors" minOccurs="0"/>
                <xsd:element ref="ns2:TaxKeywordTaxHTField" minOccurs="0"/>
                <xsd:element ref="ns2:fbe16eaccf4749f086104f7c67297f76" minOccurs="0"/>
                <xsd:element ref="ns2:DateLaunch" minOccurs="0"/>
                <xsd:element ref="ns2:ExternalURL" minOccurs="0"/>
                <xsd:element ref="ns2:Feature" minOccurs="0"/>
                <xsd:element ref="ns2:FeatureToTile" minOccurs="0"/>
                <xsd:element ref="ns2:SystemData" minOccurs="0"/>
                <xsd:element ref="ns2:UserData" minOccurs="0"/>
                <xsd:element ref="ns2:o8e900f321d24bb18bb65b4f51774acf" minOccurs="0"/>
                <xsd:element ref="ns2:Contact_x0028_s_x0029_" minOccurs="0"/>
                <xsd:element ref="ns1:ArticleStartDate" minOccurs="0"/>
                <xsd:element ref="ns2:EnableComments" minOccurs="0"/>
                <xsd:element ref="ns2:EnableRating" minOccurs="0"/>
                <xsd:element ref="ns2:PageInfo" minOccurs="0"/>
                <xsd:element ref="ns1:PublishingPageImage" minOccurs="0"/>
                <xsd:element ref="ns2:DocumentCategory" minOccurs="0"/>
                <xsd:element ref="ns2:g24ce987e2a14cd88b1be8bba67dc4d6" minOccurs="0"/>
                <xsd:element ref="ns2:m30f5f85ad26449189da578bd9e06217" minOccurs="0"/>
                <xsd:element ref="ns2:ProjectID" minOccurs="0"/>
                <xsd:element ref="ns1:PublishingContact" minOccurs="0"/>
                <xsd:element ref="ns2:e7fed2b567784b7fb4115fec76c3b6ef" minOccurs="0"/>
                <xsd:element ref="ns2:KBcollectionType" minOccurs="0"/>
                <xsd:element ref="ns2:KBAssetType" minOccurs="0"/>
                <xsd:element ref="ns2:AddToKnowledgeBase" minOccurs="0"/>
                <xsd:element ref="ns2:Sub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rticleStartDate" ma:index="40" nillable="true" ma:displayName="Article Date" ma:description="Article Date is a site column created by the Publishing feature. It is used on the Article Page Content Type as the date of the page." ma:format="DateOnly" ma:internalName="ArticleStartDate">
      <xsd:simpleType>
        <xsd:restriction base="dms:DateTime"/>
      </xsd:simpleType>
    </xsd:element>
    <xsd:element name="PublishingPageImage" ma:index="44" nillable="true" ma:displayName="Page Image" ma:description="Page Image is a site column created by the Publishing feature. It is used on the Article Page Content Type as the primary image of the page." ma:internalName="PublishingPageImage">
      <xsd:simpleType>
        <xsd:restriction base="dms:Unknown"/>
      </xsd:simpleType>
    </xsd:element>
    <xsd:element name="PublishingContact" ma:index="51" nillable="true" ma:displayName="Contact" ma:description="Contact is a site column created by the Publishing feature. It is used on the Page Content Type as the person or group who is the contact person for the page."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e02667f-0271-471b-bd6e-11a2e16def1d" elementFormDefault="qualified">
    <xsd:import namespace="http://schemas.microsoft.com/office/2006/documentManagement/types"/>
    <xsd:import namespace="http://schemas.microsoft.com/office/infopath/2007/PartnerControls"/>
    <xsd:element name="h40645383bce4db190f92f65d69cf557" ma:index="8" nillable="true" ma:taxonomy="true" ma:internalName="h40645383bce4db190f92f65d69cf557" ma:taxonomyFieldName="VPU" ma:displayName="VPU" ma:default="" ma:fieldId="{14064538-3bce-4db1-90f9-2f65d69cf557}" ma:taxonomyMulti="true" ma:sspId="2a6c10d7-b926-4fc0-945e-3cbf5049f6bd" ma:termSetId="d49201c8-9b91-492e-899c-b5b3e12a5ed0"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911706ec-98ba-4436-91eb-2b50f3ea0b27}" ma:internalName="TaxCatchAll" ma:showField="CatchAllData" ma:web="4c1371d5-0837-4a6f-a9d5-8f4944641bf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911706ec-98ba-4436-91eb-2b50f3ea0b27}" ma:internalName="TaxCatchAllLabel" ma:readOnly="true" ma:showField="CatchAllDataLabel" ma:web="4c1371d5-0837-4a6f-a9d5-8f4944641bff">
      <xsd:complexType>
        <xsd:complexContent>
          <xsd:extension base="dms:MultiChoiceLookup">
            <xsd:sequence>
              <xsd:element name="Value" type="dms:Lookup" maxOccurs="unbounded" minOccurs="0" nillable="true"/>
            </xsd:sequence>
          </xsd:extension>
        </xsd:complexContent>
      </xsd:complexType>
    </xsd:element>
    <xsd:element name="ncc44d6e437c4ee18d4e35566604faa7" ma:index="12" nillable="true" ma:taxonomy="true" ma:internalName="ncc44d6e437c4ee18d4e35566604faa7" ma:taxonomyFieldName="Topics" ma:displayName="Topics" ma:readOnly="false" ma:fieldId="{7cc44d6e-437c-4ee1-8d4e-35566604faa7}" ma:taxonomyMulti="true" ma:sspId="2a6c10d7-b926-4fc0-945e-3cbf5049f6bd" ma:termSetId="52c8dc5b-2000-4eb2-836c-73f156eae2f8" ma:anchorId="00000000-0000-0000-0000-000000000000" ma:open="false" ma:isKeyword="false">
      <xsd:complexType>
        <xsd:sequence>
          <xsd:element ref="pc:Terms" minOccurs="0" maxOccurs="1"/>
        </xsd:sequence>
      </xsd:complexType>
    </xsd:element>
    <xsd:element name="e0919e4a962d4c1aa34dcc9ee85a7530" ma:index="14" nillable="true" ma:taxonomy="true" ma:internalName="e0919e4a962d4c1aa34dcc9ee85a7530" ma:taxonomyFieldName="Country" ma:displayName="Country and City" ma:readOnly="false" ma:fieldId="{e0919e4a-962d-4c1a-a34d-cc9ee85a7530}" ma:taxonomyMulti="true" ma:sspId="2a6c10d7-b926-4fc0-945e-3cbf5049f6bd" ma:termSetId="d4c2a98a-c9a1-4fb7-a107-4340f5ef9596" ma:anchorId="00000000-0000-0000-0000-000000000000" ma:open="false" ma:isKeyword="false">
      <xsd:complexType>
        <xsd:sequence>
          <xsd:element ref="pc:Terms" minOccurs="0" maxOccurs="1"/>
        </xsd:sequence>
      </xsd:complexType>
    </xsd:element>
    <xsd:element name="n3588c81c2504f79a2ae07b8fc872de1" ma:index="16" nillable="true" ma:taxonomy="true" ma:internalName="n3588c81c2504f79a2ae07b8fc872de1" ma:taxonomyFieldName="InformationClassification" ma:displayName="Information Classification" ma:default="3;#Official Use Only|4119b812-446b-4199-aebc-580c95bfd42a" ma:fieldId="{73588c81-c250-4f79-a2ae-07b8fc872de1}" ma:sspId="2a6c10d7-b926-4fc0-945e-3cbf5049f6bd" ma:termSetId="64584bab-8e1a-4e77-9a74-729fd66acaac" ma:anchorId="00000000-0000-0000-0000-000000000000" ma:open="false" ma:isKeyword="false">
      <xsd:complexType>
        <xsd:sequence>
          <xsd:element ref="pc:Terms" minOccurs="0" maxOccurs="1"/>
        </xsd:sequence>
      </xsd:complexType>
    </xsd:element>
    <xsd:element name="le7312e839b9405fb813e48a1ee083cb" ma:index="18" nillable="true" ma:taxonomy="true" ma:internalName="le7312e839b9405fb813e48a1ee083cb" ma:taxonomyFieldName="Languages" ma:displayName="Languages" ma:default="55;#English|e31af5d6-94ea-4ba5-925e-022fd8479dfd" ma:fieldId="{5e7312e8-39b9-405f-b813-e48a1ee083cb}" ma:sspId="2a6c10d7-b926-4fc0-945e-3cbf5049f6bd" ma:termSetId="df4cdebe-530a-4c7f-82dc-f183711160e8" ma:anchorId="00000000-0000-0000-0000-000000000000" ma:open="false" ma:isKeyword="false">
      <xsd:complexType>
        <xsd:sequence>
          <xsd:element ref="pc:Terms" minOccurs="0" maxOccurs="1"/>
        </xsd:sequence>
      </xsd:complexType>
    </xsd:element>
    <xsd:element name="g60ac5c7cc5e48988332aa7f3f7675f4" ma:index="20" nillable="true" ma:taxonomy="true" ma:internalName="g60ac5c7cc5e48988332aa7f3f7675f4" ma:taxonomyFieldName="Region" ma:displayName="Region and Country" ma:readOnly="false" ma:default="-1;#World|181f87ec-6d12-43c8-9f7a-dc47bc14aa64" ma:fieldId="{060ac5c7-cc5e-4898-8332-aa7f3f7675f4}" ma:taxonomyMulti="true" ma:sspId="2a6c10d7-b926-4fc0-945e-3cbf5049f6bd" ma:termSetId="bc82f570-771a-4efe-b637-ab15e81e67d6" ma:anchorId="00000000-0000-0000-0000-000000000000" ma:open="false" ma:isKeyword="false">
      <xsd:complexType>
        <xsd:sequence>
          <xsd:element ref="pc:Terms" minOccurs="0" maxOccurs="1"/>
        </xsd:sequence>
      </xsd:complexType>
    </xsd:element>
    <xsd:element name="f6836c8cfc5146d888b8918e85fd4b0e" ma:index="22" nillable="true" ma:taxonomy="true" ma:internalName="f6836c8cfc5146d888b8918e85fd4b0e" ma:taxonomyFieldName="GeographicArea" ma:displayName="Geographic Area" ma:readOnly="false" ma:default="-1;#World|181f87ec-6d12-43c8-9f7a-dc47bc14aa64" ma:fieldId="{f6836c8c-fc51-46d8-88b8-918e85fd4b0e}" ma:taxonomyMulti="true" ma:sspId="2a6c10d7-b926-4fc0-945e-3cbf5049f6bd" ma:termSetId="bc82f570-771a-4efe-b637-ab15e81e67d6" ma:anchorId="00000000-0000-0000-0000-000000000000" ma:open="false" ma:isKeyword="false">
      <xsd:complexType>
        <xsd:sequence>
          <xsd:element ref="pc:Terms" minOccurs="0" maxOccurs="1"/>
        </xsd:sequence>
      </xsd:complexType>
    </xsd:element>
    <xsd:element name="Abstract" ma:index="24" nillable="true" ma:displayName="Abstract" ma:internalName="Abstract">
      <xsd:simpleType>
        <xsd:restriction base="dms:Note"/>
      </xsd:simpleType>
    </xsd:element>
    <xsd:element name="Authors" ma:index="25" nillable="true" ma:displayName="Authors" ma:internalName="Authors" ma:readOnly="false">
      <xsd:simpleType>
        <xsd:restriction base="dms:Note"/>
      </xsd:simpleType>
    </xsd:element>
    <xsd:element name="TaxKeywordTaxHTField" ma:index="26" nillable="true" ma:taxonomy="true" ma:internalName="TaxKeywordTaxHTField" ma:taxonomyFieldName="TaxKeyword" ma:displayName="Enterprise Keywords" ma:fieldId="{23f27201-bee3-471e-b2e7-b64fd8b7ca38}" ma:taxonomyMulti="true" ma:sspId="2a6c10d7-b926-4fc0-945e-3cbf5049f6bd" ma:termSetId="00000000-0000-0000-0000-000000000000" ma:anchorId="00000000-0000-0000-0000-000000000000" ma:open="true" ma:isKeyword="true">
      <xsd:complexType>
        <xsd:sequence>
          <xsd:element ref="pc:Terms" minOccurs="0" maxOccurs="1"/>
        </xsd:sequence>
      </xsd:complexType>
    </xsd:element>
    <xsd:element name="fbe16eaccf4749f086104f7c67297f76" ma:index="28" nillable="true" ma:taxonomy="true" ma:internalName="fbe16eaccf4749f086104f7c67297f76" ma:taxonomyFieldName="Organization" ma:displayName="Organization" ma:readOnly="false" ma:default="-1;#World Bank|bc205cc9-8a56-48a3-9f30-b099e7707c1b" ma:fieldId="{fbe16eac-cf47-49f0-8610-4f7c67297f76}" ma:taxonomyMulti="true" ma:sspId="2a6c10d7-b926-4fc0-945e-3cbf5049f6bd" ma:termSetId="f1062a45-b171-4440-8f47-0528c2ab8fc7" ma:anchorId="00000000-0000-0000-0000-000000000000" ma:open="false" ma:isKeyword="false">
      <xsd:complexType>
        <xsd:sequence>
          <xsd:element ref="pc:Terms" minOccurs="0" maxOccurs="1"/>
        </xsd:sequence>
      </xsd:complexType>
    </xsd:element>
    <xsd:element name="DateLaunch" ma:index="31" nillable="true" ma:displayName="Date launched on web" ma:format="DateTime" ma:internalName="DateLaunch">
      <xsd:simpleType>
        <xsd:restriction base="dms:DateTime"/>
      </xsd:simpleType>
    </xsd:element>
    <xsd:element name="ExternalURL" ma:index="32" nillable="true" ma:displayName="External URL" ma:internalName="ExternalURL" ma:readOnly="false">
      <xsd:simpleType>
        <xsd:restriction base="dms:Text"/>
      </xsd:simpleType>
    </xsd:element>
    <xsd:element name="Feature" ma:index="33" nillable="true" ma:displayName="Feature" ma:internalName="Feature" ma:readOnly="false">
      <xsd:simpleType>
        <xsd:restriction base="dms:Boolean"/>
      </xsd:simpleType>
    </xsd:element>
    <xsd:element name="FeatureToTile" ma:index="34" nillable="true" ma:displayName="Feature To Tile" ma:internalName="FeatureToTile" ma:readOnly="false">
      <xsd:simpleType>
        <xsd:restriction base="dms:Boolean"/>
      </xsd:simpleType>
    </xsd:element>
    <xsd:element name="SystemData" ma:index="35" nillable="true" ma:displayName="SystemData" ma:internalName="SystemData">
      <xsd:simpleType>
        <xsd:restriction base="dms:Note"/>
      </xsd:simpleType>
    </xsd:element>
    <xsd:element name="UserData" ma:index="36" nillable="true" ma:displayName="UserData" ma:internalName="UserData">
      <xsd:simpleType>
        <xsd:restriction base="dms:Note"/>
      </xsd:simpleType>
    </xsd:element>
    <xsd:element name="o8e900f321d24bb18bb65b4f51774acf" ma:index="37" nillable="true" ma:taxonomy="true" ma:internalName="o8e900f321d24bb18bb65b4f51774acf" ma:taxonomyFieldName="DocumentType" ma:displayName="Document Type" ma:default="" ma:fieldId="{88e900f3-21d2-4bb1-8bb6-5b4f51774acf}" ma:taxonomyMulti="true" ma:sspId="2a6c10d7-b926-4fc0-945e-3cbf5049f6bd" ma:termSetId="fe5d0590-9a37-47b6-bc2b-3c53aa671283" ma:anchorId="00000000-0000-0000-0000-000000000000" ma:open="false" ma:isKeyword="false">
      <xsd:complexType>
        <xsd:sequence>
          <xsd:element ref="pc:Terms" minOccurs="0" maxOccurs="1"/>
        </xsd:sequence>
      </xsd:complexType>
    </xsd:element>
    <xsd:element name="Contact_x0028_s_x0029_" ma:index="39" nillable="true" ma:displayName="Contact(s)" ma:list="UserInfo" ma:SharePointGroup="0" ma:internalName="Contact_x0028_s_x0029_" ma:readOnly="false" ma:showField="Titl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nableComments" ma:index="41" nillable="true" ma:displayName="Enable Comments" ma:internalName="EnableComments">
      <xsd:simpleType>
        <xsd:restriction base="dms:Boolean"/>
      </xsd:simpleType>
    </xsd:element>
    <xsd:element name="EnableRating" ma:index="42" nillable="true" ma:displayName="Enable Rating" ma:internalName="EnableRating">
      <xsd:simpleType>
        <xsd:restriction base="dms:Boolean"/>
      </xsd:simpleType>
    </xsd:element>
    <xsd:element name="PageInfo" ma:index="43" nillable="true" ma:displayName="PageInfo" ma:internalName="PageInfo">
      <xsd:simpleType>
        <xsd:restriction base="dms:Note">
          <xsd:maxLength value="255"/>
        </xsd:restriction>
      </xsd:simpleType>
    </xsd:element>
    <xsd:element name="DocumentCategory" ma:index="45" nillable="true" ma:displayName="Document Category" ma:default="Document" ma:format="Dropdown" ma:internalName="DocumentCategory" ma:readOnly="false">
      <xsd:simpleType>
        <xsd:restriction base="dms:Choice">
          <xsd:enumeration value="Document"/>
          <xsd:enumeration value="KB Document"/>
          <xsd:enumeration value="KB Links"/>
        </xsd:restriction>
      </xsd:simpleType>
    </xsd:element>
    <xsd:element name="g24ce987e2a14cd88b1be8bba67dc4d6" ma:index="46" nillable="true" ma:taxonomy="true" ma:internalName="g24ce987e2a14cd88b1be8bba67dc4d6" ma:taxonomyFieldName="ExternalSponsor" ma:displayName="External Sponsor" ma:readOnly="false" ma:fieldId="{024ce987-e2a1-4cd8-8b1b-e8bba67dc4d6}" ma:sspId="2a6c10d7-b926-4fc0-945e-3cbf5049f6bd" ma:termSetId="dfaaa827-5eeb-4880-9a85-fc0311ecbb37" ma:anchorId="00000000-0000-0000-0000-000000000000" ma:open="false" ma:isKeyword="false">
      <xsd:complexType>
        <xsd:sequence>
          <xsd:element ref="pc:Terms" minOccurs="0" maxOccurs="1"/>
        </xsd:sequence>
      </xsd:complexType>
    </xsd:element>
    <xsd:element name="m30f5f85ad26449189da578bd9e06217" ma:index="48" nillable="true" ma:taxonomy="true" ma:internalName="m30f5f85ad26449189da578bd9e06217" ma:taxonomyFieldName="InternalSponsor" ma:displayName="Internal Sponsor" ma:readOnly="false" ma:fieldId="{630f5f85-ad26-4491-89da-578bd9e06217}" ma:sspId="2a6c10d7-b926-4fc0-945e-3cbf5049f6bd" ma:termSetId="c1dc34fa-d16b-4d70-bdd2-768a61141102" ma:anchorId="00000000-0000-0000-0000-000000000000" ma:open="false" ma:isKeyword="false">
      <xsd:complexType>
        <xsd:sequence>
          <xsd:element ref="pc:Terms" minOccurs="0" maxOccurs="1"/>
        </xsd:sequence>
      </xsd:complexType>
    </xsd:element>
    <xsd:element name="ProjectID" ma:index="50" nillable="true" ma:displayName="ProjectID" ma:internalName="ProjectID">
      <xsd:simpleType>
        <xsd:restriction base="dms:Text"/>
      </xsd:simpleType>
    </xsd:element>
    <xsd:element name="e7fed2b567784b7fb4115fec76c3b6ef" ma:index="52" nillable="true" ma:taxonomy="true" ma:internalName="e7fed2b567784b7fb4115fec76c3b6ef" ma:taxonomyFieldName="BusinessFunctions" ma:displayName="BusinessFunctions" ma:default="" ma:fieldId="{e7fed2b5-6778-4b7f-b411-5fec76c3b6ef}" ma:taxonomyMulti="true" ma:sspId="2a6c10d7-b926-4fc0-945e-3cbf5049f6bd" ma:termSetId="db3575e5-83ce-417a-a0d0-81b3c1db79e8" ma:anchorId="00000000-0000-0000-0000-000000000000" ma:open="false" ma:isKeyword="false">
      <xsd:complexType>
        <xsd:sequence>
          <xsd:element ref="pc:Terms" minOccurs="0" maxOccurs="1"/>
        </xsd:sequence>
      </xsd:complexType>
    </xsd:element>
    <xsd:element name="KBcollectionType" ma:index="54" nillable="true" ma:displayName="KBcollectionType" ma:internalName="KBcollectionType">
      <xsd:simpleType>
        <xsd:restriction base="dms:Text">
          <xsd:maxLength value="255"/>
        </xsd:restriction>
      </xsd:simpleType>
    </xsd:element>
    <xsd:element name="KBAssetType" ma:index="55" nillable="true" ma:displayName="KBAssetType" ma:internalName="KBAssetType">
      <xsd:simpleType>
        <xsd:restriction base="dms:Text">
          <xsd:maxLength value="255"/>
        </xsd:restriction>
      </xsd:simpleType>
    </xsd:element>
    <xsd:element name="AddToKnowledgeBase" ma:index="56" nillable="true" ma:displayName="AddToKnowledgeBase" ma:default="0" ma:internalName="AddToKnowledgeBase">
      <xsd:simpleType>
        <xsd:restriction base="dms:Boolean"/>
      </xsd:simpleType>
    </xsd:element>
    <xsd:element name="SubCategory" ma:index="58" nillable="true" ma:displayName="SubCategory" ma:internalName="Sub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30"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57"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ArticleStartDate xmlns="http://schemas.microsoft.com/sharepoint/v3">2018-04-10T04:00:00+00:00</ArticleStartDate>
    <PublishingContact xmlns="http://schemas.microsoft.com/sharepoint/v3">
      <UserInfo>
        <DisplayName/>
        <AccountId xsi:nil="true"/>
        <AccountType/>
      </UserInfo>
    </PublishingContact>
    <Contact_x0028_s_x0029_ xmlns="3e02667f-0271-471b-bd6e-11a2e16def1d">
      <UserInfo>
        <DisplayName>SRV-ITSOP-SPO-OPS</DisplayName>
        <AccountId>1176</AccountId>
        <AccountType/>
      </UserInfo>
    </Contact_x0028_s_x0029_>
    <Abstract xmlns="3e02667f-0271-471b-bd6e-11a2e16def1d" xsi:nil="true"/>
    <Feature xmlns="3e02667f-0271-471b-bd6e-11a2e16def1d">false</Feature>
    <TaxCatchAll xmlns="3e02667f-0271-471b-bd6e-11a2e16def1d">
      <Value>439</Value>
      <Value>566</Value>
      <Value>55</Value>
      <Value>3</Value>
      <Value>2</Value>
      <Value>1</Value>
    </TaxCatchAll>
    <TaxKeywordTaxHTField xmlns="3e02667f-0271-471b-bd6e-11a2e16def1d">
      <Terms xmlns="http://schemas.microsoft.com/office/infopath/2007/PartnerControls"/>
    </TaxKeywordTaxHTField>
    <SystemData xmlns="3e02667f-0271-471b-bd6e-11a2e16def1d" xsi:nil="true"/>
    <PageInfo xmlns="3e02667f-0271-471b-bd6e-11a2e16def1d" xsi:nil="true"/>
    <ExternalURL xmlns="3e02667f-0271-471b-bd6e-11a2e16def1d" xsi:nil="true"/>
    <f6836c8cfc5146d888b8918e85fd4b0e xmlns="3e02667f-0271-471b-bd6e-11a2e16def1d">
      <Terms xmlns="http://schemas.microsoft.com/office/infopath/2007/PartnerControls">
        <TermInfo xmlns="http://schemas.microsoft.com/office/infopath/2007/PartnerControls">
          <TermName xmlns="http://schemas.microsoft.com/office/infopath/2007/PartnerControls">World</TermName>
          <TermId xmlns="http://schemas.microsoft.com/office/infopath/2007/PartnerControls">181f87ec-6d12-43c8-9f7a-dc47bc14aa64</TermId>
        </TermInfo>
      </Terms>
    </f6836c8cfc5146d888b8918e85fd4b0e>
    <ProjectID xmlns="3e02667f-0271-471b-bd6e-11a2e16def1d" xsi:nil="true"/>
    <h40645383bce4db190f92f65d69cf557 xmlns="3e02667f-0271-471b-bd6e-11a2e16def1d">
      <Terms xmlns="http://schemas.microsoft.com/office/infopath/2007/PartnerControls"/>
    </h40645383bce4db190f92f65d69cf557>
    <UserData xmlns="3e02667f-0271-471b-bd6e-11a2e16def1d" xsi:nil="true"/>
    <EnableRating xmlns="3e02667f-0271-471b-bd6e-11a2e16def1d" xsi:nil="true"/>
    <fbe16eaccf4749f086104f7c67297f76 xmlns="3e02667f-0271-471b-bd6e-11a2e16def1d">
      <Terms xmlns="http://schemas.microsoft.com/office/infopath/2007/PartnerControls">
        <TermInfo xmlns="http://schemas.microsoft.com/office/infopath/2007/PartnerControls">
          <TermName xmlns="http://schemas.microsoft.com/office/infopath/2007/PartnerControls">World Bank</TermName>
          <TermId xmlns="http://schemas.microsoft.com/office/infopath/2007/PartnerControls">bc205cc9-8a56-48a3-9f30-b099e7707c1b</TermId>
        </TermInfo>
      </Terms>
    </fbe16eaccf4749f086104f7c67297f76>
    <le7312e839b9405fb813e48a1ee083cb xmlns="3e02667f-0271-471b-bd6e-11a2e16def1d">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e31af5d6-94ea-4ba5-925e-022fd8479dfd</TermId>
        </TermInfo>
      </Terms>
    </le7312e839b9405fb813e48a1ee083cb>
    <n3588c81c2504f79a2ae07b8fc872de1 xmlns="3e02667f-0271-471b-bd6e-11a2e16def1d">
      <Terms xmlns="http://schemas.microsoft.com/office/infopath/2007/PartnerControls">
        <TermInfo xmlns="http://schemas.microsoft.com/office/infopath/2007/PartnerControls">
          <TermName xmlns="http://schemas.microsoft.com/office/infopath/2007/PartnerControls">Official Use Only</TermName>
          <TermId xmlns="http://schemas.microsoft.com/office/infopath/2007/PartnerControls">4119b812-446b-4199-aebc-580c95bfd42a</TermId>
        </TermInfo>
      </Terms>
    </n3588c81c2504f79a2ae07b8fc872de1>
    <m30f5f85ad26449189da578bd9e06217 xmlns="3e02667f-0271-471b-bd6e-11a2e16def1d">
      <Terms xmlns="http://schemas.microsoft.com/office/infopath/2007/PartnerControls"/>
    </m30f5f85ad26449189da578bd9e06217>
    <e0919e4a962d4c1aa34dcc9ee85a7530 xmlns="3e02667f-0271-471b-bd6e-11a2e16def1d">
      <Terms xmlns="http://schemas.microsoft.com/office/infopath/2007/PartnerControls"/>
    </e0919e4a962d4c1aa34dcc9ee85a7530>
    <g60ac5c7cc5e48988332aa7f3f7675f4 xmlns="3e02667f-0271-471b-bd6e-11a2e16def1d">
      <Terms xmlns="http://schemas.microsoft.com/office/infopath/2007/PartnerControls">
        <TermInfo xmlns="http://schemas.microsoft.com/office/infopath/2007/PartnerControls">
          <TermName xmlns="http://schemas.microsoft.com/office/infopath/2007/PartnerControls">World</TermName>
          <TermId xmlns="http://schemas.microsoft.com/office/infopath/2007/PartnerControls">181f87ec-6d12-43c8-9f7a-dc47bc14aa64</TermId>
        </TermInfo>
      </Terms>
    </g60ac5c7cc5e48988332aa7f3f7675f4>
    <FeatureToTile xmlns="3e02667f-0271-471b-bd6e-11a2e16def1d" xsi:nil="true"/>
    <ncc44d6e437c4ee18d4e35566604faa7 xmlns="3e02667f-0271-471b-bd6e-11a2e16def1d">
      <Terms xmlns="http://schemas.microsoft.com/office/infopath/2007/PartnerControls"/>
    </ncc44d6e437c4ee18d4e35566604faa7>
    <PublishingPageImage xmlns="http://schemas.microsoft.com/sharepoint/v3" xsi:nil="true"/>
    <DocumentCategory xmlns="3e02667f-0271-471b-bd6e-11a2e16def1d">Document</DocumentCategory>
    <EnableComments xmlns="3e02667f-0271-471b-bd6e-11a2e16def1d" xsi:nil="true"/>
    <Authors xmlns="3e02667f-0271-471b-bd6e-11a2e16def1d" xsi:nil="true"/>
    <g24ce987e2a14cd88b1be8bba67dc4d6 xmlns="3e02667f-0271-471b-bd6e-11a2e16def1d">
      <Terms xmlns="http://schemas.microsoft.com/office/infopath/2007/PartnerControls"/>
    </g24ce987e2a14cd88b1be8bba67dc4d6>
    <DateLaunch xmlns="3e02667f-0271-471b-bd6e-11a2e16def1d">2018-04-10T04:00:00+00:00</DateLaunch>
    <o8e900f321d24bb18bb65b4f51774acf xmlns="3e02667f-0271-471b-bd6e-11a2e16def1d">
      <Terms xmlns="http://schemas.microsoft.com/office/infopath/2007/PartnerControls">
        <TermInfo xmlns="http://schemas.microsoft.com/office/infopath/2007/PartnerControls">
          <TermName xmlns="http://schemas.microsoft.com/office/infopath/2007/PartnerControls">Case Study</TermName>
          <TermId xmlns="http://schemas.microsoft.com/office/infopath/2007/PartnerControls">c9dd40a4-37c3-49ab-9f41-3e11c795cf93</TermId>
        </TermInfo>
      </Terms>
    </o8e900f321d24bb18bb65b4f51774acf>
    <SubCategory xmlns="3e02667f-0271-471b-bd6e-11a2e16def1d" xsi:nil="true"/>
    <AddToKnowledgeBase xmlns="3e02667f-0271-471b-bd6e-11a2e16def1d">false</AddToKnowledgeBase>
    <KBcollectionType xmlns="3e02667f-0271-471b-bd6e-11a2e16def1d" xsi:nil="true"/>
    <KBAssetType xmlns="3e02667f-0271-471b-bd6e-11a2e16def1d" xsi:nil="true"/>
    <e7fed2b567784b7fb4115fec76c3b6ef xmlns="3e02667f-0271-471b-bd6e-11a2e16def1d">
      <Terms xmlns="http://schemas.microsoft.com/office/infopath/2007/PartnerControls"/>
    </e7fed2b567784b7fb4115fec76c3b6ef>
  </documentManagement>
</p:properties>
</file>

<file path=customXml/itemProps1.xml><?xml version="1.0" encoding="utf-8"?>
<ds:datastoreItem xmlns:ds="http://schemas.openxmlformats.org/officeDocument/2006/customXml" ds:itemID="{C8C11CEB-4BDC-4D74-A49E-C101ADB17A46}"/>
</file>

<file path=customXml/itemProps2.xml><?xml version="1.0" encoding="utf-8"?>
<ds:datastoreItem xmlns:ds="http://schemas.openxmlformats.org/officeDocument/2006/customXml" ds:itemID="{71FC49CC-2F66-4FB2-AB87-5F220A04B193}"/>
</file>

<file path=customXml/itemProps3.xml><?xml version="1.0" encoding="utf-8"?>
<ds:datastoreItem xmlns:ds="http://schemas.openxmlformats.org/officeDocument/2006/customXml" ds:itemID="{F01E0917-C39B-4C4B-A05C-37BBD5464381}"/>
</file>

<file path=customXml/itemProps4.xml><?xml version="1.0" encoding="utf-8"?>
<ds:datastoreItem xmlns:ds="http://schemas.openxmlformats.org/officeDocument/2006/customXml" ds:itemID="{D6E821AC-F7E7-4304-9E28-8995902EAC09}"/>
</file>

<file path=customXml/itemProps5.xml><?xml version="1.0" encoding="utf-8"?>
<ds:datastoreItem xmlns:ds="http://schemas.openxmlformats.org/officeDocument/2006/customXml" ds:itemID="{28F27A1C-4CE2-4CAA-9BF5-7A24C2A2E157}"/>
</file>

<file path=docProps/app.xml><?xml version="1.0" encoding="utf-8"?>
<Properties xmlns="http://schemas.openxmlformats.org/officeDocument/2006/extended-properties" xmlns:vt="http://schemas.openxmlformats.org/officeDocument/2006/docPropsVTypes">
  <TotalTime>1664</TotalTime>
  <Words>685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Second Rural Development Program (RDP2) Solomon Islands</vt:lpstr>
      <vt:lpstr>Project Background</vt:lpstr>
      <vt:lpstr>Design of Local Economic Development/ Livelihoods Component</vt:lpstr>
      <vt:lpstr>Challenges and Lessons Learned</vt:lpstr>
      <vt:lpstr>Results</vt:lpstr>
      <vt:lpstr>Lessons Learned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Solomon Islands CDD presentation</dc:title>
  <dc:creator>Susan Wong</dc:creator>
  <dc:description/>
  <cp:lastModifiedBy>Myrtle Laura Diachok</cp:lastModifiedBy>
  <cp:revision>27</cp:revision>
  <dcterms:created xsi:type="dcterms:W3CDTF">2018-02-20T23:33:21Z</dcterms:created>
  <dcterms:modified xsi:type="dcterms:W3CDTF">2018-03-28T21:42:09Z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0x010100AF87B42F0C344341B239E919EB90A3670101000BBD9DD838C4C84DAD631FEC891B8EA0</vt:lpwstr>
  </property>
  <property fmtid="{D5CDD505-2E9C-101B-9397-08002B2CF9AE}" pid="3" name="InformationClassification">
    <vt:lpwstr>3;#Official Use Only|4119b812-446b-4199-aebc-580c95bfd42a</vt:lpwstr>
  </property>
  <property fmtid="{D5CDD505-2E9C-101B-9397-08002B2CF9AE}" pid="4" name="OwnershipUnit">
    <vt:lpwstr>439;#Community Driven Development|f58cdd8d-687e-422f-aae0-4be5d4cb4394</vt:lpwstr>
  </property>
  <property fmtid="{D5CDD505-2E9C-101B-9397-08002B2CF9AE}" pid="5" name="TaxKeyword">
    <vt:lpwstr/>
  </property>
  <property fmtid="{D5CDD505-2E9C-101B-9397-08002B2CF9AE}" pid="6" name="Topic(s)">
    <vt:lpwstr/>
  </property>
  <property fmtid="{D5CDD505-2E9C-101B-9397-08002B2CF9AE}" pid="7" name="GeographicArea">
    <vt:lpwstr>2;#World|181f87ec-6d12-43c8-9f7a-dc47bc14aa64</vt:lpwstr>
  </property>
  <property fmtid="{D5CDD505-2E9C-101B-9397-08002B2CF9AE}" pid="8" name="Source_x002d_Sponsor">
    <vt:lpwstr/>
  </property>
  <property fmtid="{D5CDD505-2E9C-101B-9397-08002B2CF9AE}" pid="9" name="HashTags">
    <vt:lpwstr/>
  </property>
  <property fmtid="{D5CDD505-2E9C-101B-9397-08002B2CF9AE}" pid="10" name="DocumentType">
    <vt:lpwstr>566;#Case Study|c9dd40a4-37c3-49ab-9f41-3e11c795cf93</vt:lpwstr>
  </property>
  <property fmtid="{D5CDD505-2E9C-101B-9397-08002B2CF9AE}" pid="11" name="Development_x0020_Challenge">
    <vt:lpwstr/>
  </property>
  <property fmtid="{D5CDD505-2E9C-101B-9397-08002B2CF9AE}" pid="12" name="Source-Sponsor">
    <vt:lpwstr/>
  </property>
  <property fmtid="{D5CDD505-2E9C-101B-9397-08002B2CF9AE}" pid="13" name="Development Challenge">
    <vt:lpwstr/>
  </property>
  <property fmtid="{D5CDD505-2E9C-101B-9397-08002B2CF9AE}" pid="14" name="OwnershipUnitLabel">
    <vt:lpwstr>Community Driven Development</vt:lpwstr>
  </property>
  <property fmtid="{D5CDD505-2E9C-101B-9397-08002B2CF9AE}" pid="15" name="Order">
    <vt:r8>194100</vt:r8>
  </property>
  <property fmtid="{D5CDD505-2E9C-101B-9397-08002B2CF9AE}" pid="16" name="PublishingRollupImage">
    <vt:lpwstr/>
  </property>
  <property fmtid="{D5CDD505-2E9C-101B-9397-08002B2CF9AE}" pid="17" name="EventId">
    <vt:lpwstr/>
  </property>
  <property fmtid="{D5CDD505-2E9C-101B-9397-08002B2CF9AE}" pid="18" name="p176ae130422436a8ff7a482f3ab88f6">
    <vt:lpwstr>Community Driven Development|f58cdd8d-687e-422f-aae0-4be5d4cb4394</vt:lpwstr>
  </property>
  <property fmtid="{D5CDD505-2E9C-101B-9397-08002B2CF9AE}" pid="19" name="ContactLoginName">
    <vt:lpwstr/>
  </property>
  <property fmtid="{D5CDD505-2E9C-101B-9397-08002B2CF9AE}" pid="20" name="ContactUPI">
    <vt:lpwstr/>
  </property>
  <property fmtid="{D5CDD505-2E9C-101B-9397-08002B2CF9AE}" pid="21" name="UniqueItemId">
    <vt:lpwstr>CDD_DOCUM_1941</vt:lpwstr>
  </property>
  <property fmtid="{D5CDD505-2E9C-101B-9397-08002B2CF9AE}" pid="22" name="InternalSponsor">
    <vt:lpwstr/>
  </property>
  <property fmtid="{D5CDD505-2E9C-101B-9397-08002B2CF9AE}" pid="23" name="Topics">
    <vt:lpwstr/>
  </property>
  <property fmtid="{D5CDD505-2E9C-101B-9397-08002B2CF9AE}" pid="24" name="c8251775ec7d4b78a080c2108a22e48e">
    <vt:lpwstr/>
  </property>
  <property fmtid="{D5CDD505-2E9C-101B-9397-08002B2CF9AE}" pid="25" name="Region">
    <vt:lpwstr>2;#World|181f87ec-6d12-43c8-9f7a-dc47bc14aa64</vt:lpwstr>
  </property>
  <property fmtid="{D5CDD505-2E9C-101B-9397-08002B2CF9AE}" pid="26" name="BusinessFunctions">
    <vt:lpwstr/>
  </property>
  <property fmtid="{D5CDD505-2E9C-101B-9397-08002B2CF9AE}" pid="27" name="Country">
    <vt:lpwstr/>
  </property>
  <property fmtid="{D5CDD505-2E9C-101B-9397-08002B2CF9AE}" pid="28" name="Organization">
    <vt:lpwstr>1;#World Bank|bc205cc9-8a56-48a3-9f30-b099e7707c1b</vt:lpwstr>
  </property>
  <property fmtid="{D5CDD505-2E9C-101B-9397-08002B2CF9AE}" pid="29" name="VPU">
    <vt:lpwstr/>
  </property>
  <property fmtid="{D5CDD505-2E9C-101B-9397-08002B2CF9AE}" pid="30" name="Languages">
    <vt:lpwstr>55;#English|e31af5d6-94ea-4ba5-925e-022fd8479dfd</vt:lpwstr>
  </property>
  <property fmtid="{D5CDD505-2E9C-101B-9397-08002B2CF9AE}" pid="31" name="ExternalSponsor">
    <vt:lpwstr/>
  </property>
</Properties>
</file>