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67" r:id="rId4"/>
    <p:sldId id="275" r:id="rId5"/>
    <p:sldId id="264" r:id="rId6"/>
    <p:sldId id="265" r:id="rId7"/>
    <p:sldId id="266" r:id="rId8"/>
    <p:sldId id="260" r:id="rId9"/>
    <p:sldId id="259" r:id="rId10"/>
    <p:sldId id="261" r:id="rId11"/>
    <p:sldId id="272" r:id="rId12"/>
    <p:sldId id="263" r:id="rId13"/>
    <p:sldId id="268" r:id="rId14"/>
    <p:sldId id="269"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86" d="100"/>
          <a:sy n="86" d="100"/>
        </p:scale>
        <p:origin x="56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E34292-678C-4C1D-BC1B-37648D0323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2C64CE-1015-4753-BFD9-9C28080BC2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A5D222-9B66-4DEC-BB69-C73344DA0B84}" type="datetimeFigureOut">
              <a:rPr lang="en-US" smtClean="0"/>
              <a:t>3/31/2018</a:t>
            </a:fld>
            <a:endParaRPr lang="en-US"/>
          </a:p>
        </p:txBody>
      </p:sp>
      <p:sp>
        <p:nvSpPr>
          <p:cNvPr id="4" name="Footer Placeholder 3">
            <a:extLst>
              <a:ext uri="{FF2B5EF4-FFF2-40B4-BE49-F238E27FC236}">
                <a16:creationId xmlns:a16="http://schemas.microsoft.com/office/drawing/2014/main" id="{8038F9CD-365A-4C08-B70E-7DA377B4A0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D34F1D-A4B4-4233-A771-4BE61CB2F7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7E9039-B0F0-410E-8EC4-1762DB71D710}" type="slidenum">
              <a:rPr lang="en-US" smtClean="0"/>
              <a:t>‹#›</a:t>
            </a:fld>
            <a:endParaRPr lang="en-US"/>
          </a:p>
        </p:txBody>
      </p:sp>
    </p:spTree>
    <p:extLst>
      <p:ext uri="{BB962C8B-B14F-4D97-AF65-F5344CB8AC3E}">
        <p14:creationId xmlns:p14="http://schemas.microsoft.com/office/powerpoint/2010/main" val="3562810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70250-9BF4-4458-B3C8-E2083DE87C5B}"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13AD6-B529-45A9-919B-248D08A7B1BF}" type="slidenum">
              <a:rPr lang="en-US" smtClean="0"/>
              <a:t>‹#›</a:t>
            </a:fld>
            <a:endParaRPr lang="en-US"/>
          </a:p>
        </p:txBody>
      </p:sp>
    </p:spTree>
    <p:extLst>
      <p:ext uri="{BB962C8B-B14F-4D97-AF65-F5344CB8AC3E}">
        <p14:creationId xmlns:p14="http://schemas.microsoft.com/office/powerpoint/2010/main" val="55552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5736C-947A-44D2-950D-E003E60D25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4DB667-4B73-4B95-B27A-2A2E665799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497E52-271F-4589-ADB9-665CF68E7EEA}"/>
              </a:ext>
            </a:extLst>
          </p:cNvPr>
          <p:cNvSpPr>
            <a:spLocks noGrp="1"/>
          </p:cNvSpPr>
          <p:nvPr>
            <p:ph type="dt" sz="half" idx="10"/>
          </p:nvPr>
        </p:nvSpPr>
        <p:spPr/>
        <p:txBody>
          <a:bodyPr/>
          <a:lstStyle/>
          <a:p>
            <a:fld id="{A7D2391F-1F59-4FCF-B791-2A474EAD3360}" type="datetime1">
              <a:rPr lang="en-US" smtClean="0"/>
              <a:t>3/31/2018</a:t>
            </a:fld>
            <a:endParaRPr lang="en-US"/>
          </a:p>
        </p:txBody>
      </p:sp>
      <p:sp>
        <p:nvSpPr>
          <p:cNvPr id="5" name="Footer Placeholder 4">
            <a:extLst>
              <a:ext uri="{FF2B5EF4-FFF2-40B4-BE49-F238E27FC236}">
                <a16:creationId xmlns:a16="http://schemas.microsoft.com/office/drawing/2014/main" id="{F519BE2E-F51C-4207-AE15-B4B77AA35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1282F-0F37-4AD3-87A4-A1F25B417F9F}"/>
              </a:ext>
            </a:extLst>
          </p:cNvPr>
          <p:cNvSpPr>
            <a:spLocks noGrp="1"/>
          </p:cNvSpPr>
          <p:nvPr>
            <p:ph type="sldNum" sz="quarter" idx="12"/>
          </p:nvPr>
        </p:nvSpPr>
        <p:spPr/>
        <p:txBody>
          <a:bodyPr/>
          <a:lstStyle/>
          <a:p>
            <a:fld id="{AF68CB4D-8637-465B-9BD0-1D6F372CE303}" type="slidenum">
              <a:rPr lang="en-US" smtClean="0"/>
              <a:t>‹#›</a:t>
            </a:fld>
            <a:endParaRPr lang="en-US"/>
          </a:p>
        </p:txBody>
      </p:sp>
    </p:spTree>
    <p:extLst>
      <p:ext uri="{BB962C8B-B14F-4D97-AF65-F5344CB8AC3E}">
        <p14:creationId xmlns:p14="http://schemas.microsoft.com/office/powerpoint/2010/main" val="402909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1CD3-7F12-4CB0-8E45-6B4755E202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2EC31-1FB7-4A7A-B81B-8CEEA21C08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C4330-A927-47C6-9C79-4B0B9268723F}"/>
              </a:ext>
            </a:extLst>
          </p:cNvPr>
          <p:cNvSpPr>
            <a:spLocks noGrp="1"/>
          </p:cNvSpPr>
          <p:nvPr>
            <p:ph type="dt" sz="half" idx="10"/>
          </p:nvPr>
        </p:nvSpPr>
        <p:spPr/>
        <p:txBody>
          <a:bodyPr/>
          <a:lstStyle/>
          <a:p>
            <a:fld id="{1907A83E-9539-45B8-BE04-3414C7AD4560}" type="datetime1">
              <a:rPr lang="en-US" smtClean="0"/>
              <a:t>3/31/2018</a:t>
            </a:fld>
            <a:endParaRPr lang="en-US"/>
          </a:p>
        </p:txBody>
      </p:sp>
      <p:sp>
        <p:nvSpPr>
          <p:cNvPr id="5" name="Footer Placeholder 4">
            <a:extLst>
              <a:ext uri="{FF2B5EF4-FFF2-40B4-BE49-F238E27FC236}">
                <a16:creationId xmlns:a16="http://schemas.microsoft.com/office/drawing/2014/main" id="{49C64D4F-DD44-4346-917F-8B8B70F8F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0DF7B-A0D5-4043-A91E-F13D5C864DF1}"/>
              </a:ext>
            </a:extLst>
          </p:cNvPr>
          <p:cNvSpPr>
            <a:spLocks noGrp="1"/>
          </p:cNvSpPr>
          <p:nvPr>
            <p:ph type="sldNum" sz="quarter" idx="12"/>
          </p:nvPr>
        </p:nvSpPr>
        <p:spPr/>
        <p:txBody>
          <a:bodyPr/>
          <a:lstStyle/>
          <a:p>
            <a:fld id="{AF68CB4D-8637-465B-9BD0-1D6F372CE303}" type="slidenum">
              <a:rPr lang="en-US" smtClean="0"/>
              <a:t>‹#›</a:t>
            </a:fld>
            <a:endParaRPr lang="en-US"/>
          </a:p>
        </p:txBody>
      </p:sp>
    </p:spTree>
    <p:extLst>
      <p:ext uri="{BB962C8B-B14F-4D97-AF65-F5344CB8AC3E}">
        <p14:creationId xmlns:p14="http://schemas.microsoft.com/office/powerpoint/2010/main" val="33921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2F3C8A-EC01-4897-9475-A2BD6CC7D8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C04317-5D29-4C61-B0F5-2578194093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C0FF7-7699-42AE-8B9C-D8EB3F44A934}"/>
              </a:ext>
            </a:extLst>
          </p:cNvPr>
          <p:cNvSpPr>
            <a:spLocks noGrp="1"/>
          </p:cNvSpPr>
          <p:nvPr>
            <p:ph type="dt" sz="half" idx="10"/>
          </p:nvPr>
        </p:nvSpPr>
        <p:spPr/>
        <p:txBody>
          <a:bodyPr/>
          <a:lstStyle/>
          <a:p>
            <a:fld id="{88C40D7B-A086-4506-A450-4E0D7EA34454}" type="datetime1">
              <a:rPr lang="en-US" smtClean="0"/>
              <a:t>3/31/2018</a:t>
            </a:fld>
            <a:endParaRPr lang="en-US"/>
          </a:p>
        </p:txBody>
      </p:sp>
      <p:sp>
        <p:nvSpPr>
          <p:cNvPr id="5" name="Footer Placeholder 4">
            <a:extLst>
              <a:ext uri="{FF2B5EF4-FFF2-40B4-BE49-F238E27FC236}">
                <a16:creationId xmlns:a16="http://schemas.microsoft.com/office/drawing/2014/main" id="{6A9EE02A-9AA9-4FBB-8620-307A0239A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5F71F-9CF5-4023-97FA-8E6DC2A7050D}"/>
              </a:ext>
            </a:extLst>
          </p:cNvPr>
          <p:cNvSpPr>
            <a:spLocks noGrp="1"/>
          </p:cNvSpPr>
          <p:nvPr>
            <p:ph type="sldNum" sz="quarter" idx="12"/>
          </p:nvPr>
        </p:nvSpPr>
        <p:spPr/>
        <p:txBody>
          <a:bodyPr/>
          <a:lstStyle/>
          <a:p>
            <a:fld id="{AF68CB4D-8637-465B-9BD0-1D6F372CE303}" type="slidenum">
              <a:rPr lang="en-US" smtClean="0"/>
              <a:t>‹#›</a:t>
            </a:fld>
            <a:endParaRPr lang="en-US"/>
          </a:p>
        </p:txBody>
      </p:sp>
    </p:spTree>
    <p:extLst>
      <p:ext uri="{BB962C8B-B14F-4D97-AF65-F5344CB8AC3E}">
        <p14:creationId xmlns:p14="http://schemas.microsoft.com/office/powerpoint/2010/main" val="263541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5089-5B43-4FB4-B959-878098B2AA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AEB7E-F41F-4A58-991E-A2AC46E59B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B2097-4EBC-4116-A6AD-B698733AD319}"/>
              </a:ext>
            </a:extLst>
          </p:cNvPr>
          <p:cNvSpPr>
            <a:spLocks noGrp="1"/>
          </p:cNvSpPr>
          <p:nvPr>
            <p:ph type="dt" sz="half" idx="10"/>
          </p:nvPr>
        </p:nvSpPr>
        <p:spPr/>
        <p:txBody>
          <a:bodyPr/>
          <a:lstStyle/>
          <a:p>
            <a:fld id="{A7A651CF-5A88-48DB-9B4D-AFFBF24F17D7}" type="datetime1">
              <a:rPr lang="en-US" smtClean="0"/>
              <a:t>3/31/2018</a:t>
            </a:fld>
            <a:endParaRPr lang="en-US"/>
          </a:p>
        </p:txBody>
      </p:sp>
      <p:sp>
        <p:nvSpPr>
          <p:cNvPr id="5" name="Footer Placeholder 4">
            <a:extLst>
              <a:ext uri="{FF2B5EF4-FFF2-40B4-BE49-F238E27FC236}">
                <a16:creationId xmlns:a16="http://schemas.microsoft.com/office/drawing/2014/main" id="{FC690BE7-A5A1-4D9E-9883-068963694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7D668-BBF5-425C-BEF6-A0DCC833D08F}"/>
              </a:ext>
            </a:extLst>
          </p:cNvPr>
          <p:cNvSpPr>
            <a:spLocks noGrp="1"/>
          </p:cNvSpPr>
          <p:nvPr>
            <p:ph type="sldNum" sz="quarter" idx="12"/>
          </p:nvPr>
        </p:nvSpPr>
        <p:spPr/>
        <p:txBody>
          <a:bodyPr/>
          <a:lstStyle/>
          <a:p>
            <a:fld id="{AF68CB4D-8637-465B-9BD0-1D6F372CE303}" type="slidenum">
              <a:rPr lang="en-US" smtClean="0"/>
              <a:t>‹#›</a:t>
            </a:fld>
            <a:endParaRPr lang="en-US"/>
          </a:p>
        </p:txBody>
      </p:sp>
    </p:spTree>
    <p:extLst>
      <p:ext uri="{BB962C8B-B14F-4D97-AF65-F5344CB8AC3E}">
        <p14:creationId xmlns:p14="http://schemas.microsoft.com/office/powerpoint/2010/main" val="132731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B8C9-7A36-4507-A9A0-AC05D72CCC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C1FB0F-E18B-4E1B-9F81-C1F2FE0AB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1558B1-EB10-4D2E-9392-AD581B54FB49}"/>
              </a:ext>
            </a:extLst>
          </p:cNvPr>
          <p:cNvSpPr>
            <a:spLocks noGrp="1"/>
          </p:cNvSpPr>
          <p:nvPr>
            <p:ph type="dt" sz="half" idx="10"/>
          </p:nvPr>
        </p:nvSpPr>
        <p:spPr/>
        <p:txBody>
          <a:bodyPr/>
          <a:lstStyle/>
          <a:p>
            <a:fld id="{F3338045-8E4F-4518-AF5B-282B877FA881}" type="datetime1">
              <a:rPr lang="en-US" smtClean="0"/>
              <a:t>3/31/2018</a:t>
            </a:fld>
            <a:endParaRPr lang="en-US"/>
          </a:p>
        </p:txBody>
      </p:sp>
      <p:sp>
        <p:nvSpPr>
          <p:cNvPr id="5" name="Footer Placeholder 4">
            <a:extLst>
              <a:ext uri="{FF2B5EF4-FFF2-40B4-BE49-F238E27FC236}">
                <a16:creationId xmlns:a16="http://schemas.microsoft.com/office/drawing/2014/main" id="{3C12ADA5-E472-405D-8A15-86FC84B67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EDE65-9EC2-4FBA-858F-70ADF703B998}"/>
              </a:ext>
            </a:extLst>
          </p:cNvPr>
          <p:cNvSpPr>
            <a:spLocks noGrp="1"/>
          </p:cNvSpPr>
          <p:nvPr>
            <p:ph type="sldNum" sz="quarter" idx="12"/>
          </p:nvPr>
        </p:nvSpPr>
        <p:spPr/>
        <p:txBody>
          <a:bodyPr/>
          <a:lstStyle/>
          <a:p>
            <a:fld id="{AF68CB4D-8637-465B-9BD0-1D6F372CE303}" type="slidenum">
              <a:rPr lang="en-US" smtClean="0"/>
              <a:t>‹#›</a:t>
            </a:fld>
            <a:endParaRPr lang="en-US"/>
          </a:p>
        </p:txBody>
      </p:sp>
    </p:spTree>
    <p:extLst>
      <p:ext uri="{BB962C8B-B14F-4D97-AF65-F5344CB8AC3E}">
        <p14:creationId xmlns:p14="http://schemas.microsoft.com/office/powerpoint/2010/main" val="168984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4B40-D9FB-4B8D-BD4C-971A0F2A77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DFCCF5-85B0-4E73-A37F-F77C75D6ADE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5D639-C038-4B3C-B273-42E17794A7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0BCC76-F45E-4BC4-A69A-8BEB7DB547A7}"/>
              </a:ext>
            </a:extLst>
          </p:cNvPr>
          <p:cNvSpPr>
            <a:spLocks noGrp="1"/>
          </p:cNvSpPr>
          <p:nvPr>
            <p:ph type="dt" sz="half" idx="10"/>
          </p:nvPr>
        </p:nvSpPr>
        <p:spPr/>
        <p:txBody>
          <a:bodyPr/>
          <a:lstStyle/>
          <a:p>
            <a:fld id="{0882B4B3-5935-4470-9E27-3CD84F101B1B}" type="datetime1">
              <a:rPr lang="en-US" smtClean="0"/>
              <a:t>3/31/2018</a:t>
            </a:fld>
            <a:endParaRPr lang="en-US"/>
          </a:p>
        </p:txBody>
      </p:sp>
      <p:sp>
        <p:nvSpPr>
          <p:cNvPr id="6" name="Footer Placeholder 5">
            <a:extLst>
              <a:ext uri="{FF2B5EF4-FFF2-40B4-BE49-F238E27FC236}">
                <a16:creationId xmlns:a16="http://schemas.microsoft.com/office/drawing/2014/main" id="{828D1823-5725-4D8E-AC39-484AD8504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B5FBA6-DEA6-4946-840C-3DDC0F669DF3}"/>
              </a:ext>
            </a:extLst>
          </p:cNvPr>
          <p:cNvSpPr>
            <a:spLocks noGrp="1"/>
          </p:cNvSpPr>
          <p:nvPr>
            <p:ph type="sldNum" sz="quarter" idx="12"/>
          </p:nvPr>
        </p:nvSpPr>
        <p:spPr/>
        <p:txBody>
          <a:bodyPr/>
          <a:lstStyle/>
          <a:p>
            <a:fld id="{AF68CB4D-8637-465B-9BD0-1D6F372CE303}" type="slidenum">
              <a:rPr lang="en-US" smtClean="0"/>
              <a:t>‹#›</a:t>
            </a:fld>
            <a:endParaRPr lang="en-US"/>
          </a:p>
        </p:txBody>
      </p:sp>
    </p:spTree>
    <p:extLst>
      <p:ext uri="{BB962C8B-B14F-4D97-AF65-F5344CB8AC3E}">
        <p14:creationId xmlns:p14="http://schemas.microsoft.com/office/powerpoint/2010/main" val="260726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1F9A1-7174-42D6-8136-0BA76AA538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017E46-BBA0-4598-89EB-111AC6750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A0BF14-727A-4BB8-947C-36772A4B7B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339632-5260-4FE6-9227-6D77AB079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50BD42-5DA5-4C67-BB67-0B8F248129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B530CB-7CA8-4559-97AD-822EE8757277}"/>
              </a:ext>
            </a:extLst>
          </p:cNvPr>
          <p:cNvSpPr>
            <a:spLocks noGrp="1"/>
          </p:cNvSpPr>
          <p:nvPr>
            <p:ph type="dt" sz="half" idx="10"/>
          </p:nvPr>
        </p:nvSpPr>
        <p:spPr/>
        <p:txBody>
          <a:bodyPr/>
          <a:lstStyle/>
          <a:p>
            <a:fld id="{BC538CEE-6606-4687-B893-B21EF01DD0FE}" type="datetime1">
              <a:rPr lang="en-US" smtClean="0"/>
              <a:t>3/31/2018</a:t>
            </a:fld>
            <a:endParaRPr lang="en-US"/>
          </a:p>
        </p:txBody>
      </p:sp>
      <p:sp>
        <p:nvSpPr>
          <p:cNvPr id="8" name="Footer Placeholder 7">
            <a:extLst>
              <a:ext uri="{FF2B5EF4-FFF2-40B4-BE49-F238E27FC236}">
                <a16:creationId xmlns:a16="http://schemas.microsoft.com/office/drawing/2014/main" id="{DE383A5D-5B74-442F-9F32-956071D8B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CEB0A-FD7E-48EF-AB3F-2E997E1D008B}"/>
              </a:ext>
            </a:extLst>
          </p:cNvPr>
          <p:cNvSpPr>
            <a:spLocks noGrp="1"/>
          </p:cNvSpPr>
          <p:nvPr>
            <p:ph type="sldNum" sz="quarter" idx="12"/>
          </p:nvPr>
        </p:nvSpPr>
        <p:spPr/>
        <p:txBody>
          <a:bodyPr/>
          <a:lstStyle/>
          <a:p>
            <a:fld id="{AF68CB4D-8637-465B-9BD0-1D6F372CE303}" type="slidenum">
              <a:rPr lang="en-US" smtClean="0"/>
              <a:t>‹#›</a:t>
            </a:fld>
            <a:endParaRPr lang="en-US"/>
          </a:p>
        </p:txBody>
      </p:sp>
    </p:spTree>
    <p:extLst>
      <p:ext uri="{BB962C8B-B14F-4D97-AF65-F5344CB8AC3E}">
        <p14:creationId xmlns:p14="http://schemas.microsoft.com/office/powerpoint/2010/main" val="163329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6651-FD49-4D11-BF25-E13F84EF68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A6525C-16A2-4BFF-A2D5-A8EF3A08765A}"/>
              </a:ext>
            </a:extLst>
          </p:cNvPr>
          <p:cNvSpPr>
            <a:spLocks noGrp="1"/>
          </p:cNvSpPr>
          <p:nvPr>
            <p:ph type="dt" sz="half" idx="10"/>
          </p:nvPr>
        </p:nvSpPr>
        <p:spPr/>
        <p:txBody>
          <a:bodyPr/>
          <a:lstStyle/>
          <a:p>
            <a:fld id="{4C1D63E5-783E-4418-8F26-A9E8B0103527}" type="datetime1">
              <a:rPr lang="en-US" smtClean="0"/>
              <a:t>3/31/2018</a:t>
            </a:fld>
            <a:endParaRPr lang="en-US"/>
          </a:p>
        </p:txBody>
      </p:sp>
      <p:sp>
        <p:nvSpPr>
          <p:cNvPr id="4" name="Footer Placeholder 3">
            <a:extLst>
              <a:ext uri="{FF2B5EF4-FFF2-40B4-BE49-F238E27FC236}">
                <a16:creationId xmlns:a16="http://schemas.microsoft.com/office/drawing/2014/main" id="{80A1907B-4DB1-4545-A83E-7E9C190AA1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4E5A84-EDED-4A54-9B9F-783325BB3A72}"/>
              </a:ext>
            </a:extLst>
          </p:cNvPr>
          <p:cNvSpPr>
            <a:spLocks noGrp="1"/>
          </p:cNvSpPr>
          <p:nvPr>
            <p:ph type="sldNum" sz="quarter" idx="12"/>
          </p:nvPr>
        </p:nvSpPr>
        <p:spPr/>
        <p:txBody>
          <a:bodyPr/>
          <a:lstStyle/>
          <a:p>
            <a:fld id="{AF68CB4D-8637-465B-9BD0-1D6F372CE303}" type="slidenum">
              <a:rPr lang="en-US" smtClean="0"/>
              <a:t>‹#›</a:t>
            </a:fld>
            <a:endParaRPr lang="en-US"/>
          </a:p>
        </p:txBody>
      </p:sp>
    </p:spTree>
    <p:extLst>
      <p:ext uri="{BB962C8B-B14F-4D97-AF65-F5344CB8AC3E}">
        <p14:creationId xmlns:p14="http://schemas.microsoft.com/office/powerpoint/2010/main" val="87788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38B5B8-2E47-4CBF-A8C5-5EF02572A09D}"/>
              </a:ext>
            </a:extLst>
          </p:cNvPr>
          <p:cNvSpPr>
            <a:spLocks noGrp="1"/>
          </p:cNvSpPr>
          <p:nvPr>
            <p:ph type="dt" sz="half" idx="10"/>
          </p:nvPr>
        </p:nvSpPr>
        <p:spPr/>
        <p:txBody>
          <a:bodyPr/>
          <a:lstStyle/>
          <a:p>
            <a:fld id="{1039D329-4FF5-47BD-9E7F-7B0383B1B96C}" type="datetime1">
              <a:rPr lang="en-US" smtClean="0"/>
              <a:t>3/31/2018</a:t>
            </a:fld>
            <a:endParaRPr lang="en-US"/>
          </a:p>
        </p:txBody>
      </p:sp>
      <p:sp>
        <p:nvSpPr>
          <p:cNvPr id="3" name="Footer Placeholder 2">
            <a:extLst>
              <a:ext uri="{FF2B5EF4-FFF2-40B4-BE49-F238E27FC236}">
                <a16:creationId xmlns:a16="http://schemas.microsoft.com/office/drawing/2014/main" id="{492A9A28-A3B6-48F1-866D-365D6ACDB1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4433F8-9602-4D86-9134-ED315AC903D1}"/>
              </a:ext>
            </a:extLst>
          </p:cNvPr>
          <p:cNvSpPr>
            <a:spLocks noGrp="1"/>
          </p:cNvSpPr>
          <p:nvPr>
            <p:ph type="sldNum" sz="quarter" idx="12"/>
          </p:nvPr>
        </p:nvSpPr>
        <p:spPr/>
        <p:txBody>
          <a:bodyPr/>
          <a:lstStyle/>
          <a:p>
            <a:fld id="{AF68CB4D-8637-465B-9BD0-1D6F372CE303}" type="slidenum">
              <a:rPr lang="en-US" smtClean="0"/>
              <a:t>‹#›</a:t>
            </a:fld>
            <a:endParaRPr lang="en-US"/>
          </a:p>
        </p:txBody>
      </p:sp>
    </p:spTree>
    <p:extLst>
      <p:ext uri="{BB962C8B-B14F-4D97-AF65-F5344CB8AC3E}">
        <p14:creationId xmlns:p14="http://schemas.microsoft.com/office/powerpoint/2010/main" val="361430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489B-CB95-4C41-B642-822BE24B0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D32280-769C-4BE9-B201-2A395B272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223CC-379A-4A6A-B7EE-0D9893CCF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58D9D7-193B-4B3D-9F32-0243210AEF1A}"/>
              </a:ext>
            </a:extLst>
          </p:cNvPr>
          <p:cNvSpPr>
            <a:spLocks noGrp="1"/>
          </p:cNvSpPr>
          <p:nvPr>
            <p:ph type="dt" sz="half" idx="10"/>
          </p:nvPr>
        </p:nvSpPr>
        <p:spPr/>
        <p:txBody>
          <a:bodyPr/>
          <a:lstStyle/>
          <a:p>
            <a:fld id="{DF08E1E8-419B-4127-B9BF-6FFBFFF11B3D}" type="datetime1">
              <a:rPr lang="en-US" smtClean="0"/>
              <a:t>3/31/2018</a:t>
            </a:fld>
            <a:endParaRPr lang="en-US"/>
          </a:p>
        </p:txBody>
      </p:sp>
      <p:sp>
        <p:nvSpPr>
          <p:cNvPr id="6" name="Footer Placeholder 5">
            <a:extLst>
              <a:ext uri="{FF2B5EF4-FFF2-40B4-BE49-F238E27FC236}">
                <a16:creationId xmlns:a16="http://schemas.microsoft.com/office/drawing/2014/main" id="{59FC7BF8-91E0-4AF2-98C6-89AE0C251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064FA0-346F-4291-8867-DD8D9D34A2CD}"/>
              </a:ext>
            </a:extLst>
          </p:cNvPr>
          <p:cNvSpPr>
            <a:spLocks noGrp="1"/>
          </p:cNvSpPr>
          <p:nvPr>
            <p:ph type="sldNum" sz="quarter" idx="12"/>
          </p:nvPr>
        </p:nvSpPr>
        <p:spPr/>
        <p:txBody>
          <a:bodyPr/>
          <a:lstStyle/>
          <a:p>
            <a:fld id="{AF68CB4D-8637-465B-9BD0-1D6F372CE303}" type="slidenum">
              <a:rPr lang="en-US" smtClean="0"/>
              <a:t>‹#›</a:t>
            </a:fld>
            <a:endParaRPr lang="en-US"/>
          </a:p>
        </p:txBody>
      </p:sp>
    </p:spTree>
    <p:extLst>
      <p:ext uri="{BB962C8B-B14F-4D97-AF65-F5344CB8AC3E}">
        <p14:creationId xmlns:p14="http://schemas.microsoft.com/office/powerpoint/2010/main" val="388062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3CD8D-6E71-4A46-B581-E8DAC2C8C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9A6B88-6AEA-4F42-92D3-963A05549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5CDD21-8A7A-471D-8379-1E1A6F1D5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5E6F9B-268A-4A20-B140-43A2D26DE6EA}"/>
              </a:ext>
            </a:extLst>
          </p:cNvPr>
          <p:cNvSpPr>
            <a:spLocks noGrp="1"/>
          </p:cNvSpPr>
          <p:nvPr>
            <p:ph type="dt" sz="half" idx="10"/>
          </p:nvPr>
        </p:nvSpPr>
        <p:spPr/>
        <p:txBody>
          <a:bodyPr/>
          <a:lstStyle/>
          <a:p>
            <a:fld id="{3E50FADC-26CF-4361-81B8-A0E6F1E36E40}" type="datetime1">
              <a:rPr lang="en-US" smtClean="0"/>
              <a:t>3/31/2018</a:t>
            </a:fld>
            <a:endParaRPr lang="en-US"/>
          </a:p>
        </p:txBody>
      </p:sp>
      <p:sp>
        <p:nvSpPr>
          <p:cNvPr id="6" name="Footer Placeholder 5">
            <a:extLst>
              <a:ext uri="{FF2B5EF4-FFF2-40B4-BE49-F238E27FC236}">
                <a16:creationId xmlns:a16="http://schemas.microsoft.com/office/drawing/2014/main" id="{92E9B5BA-F0D0-40F1-8D8E-2FF3374B8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326D5-1A08-424A-BA93-416C21A7EE91}"/>
              </a:ext>
            </a:extLst>
          </p:cNvPr>
          <p:cNvSpPr>
            <a:spLocks noGrp="1"/>
          </p:cNvSpPr>
          <p:nvPr>
            <p:ph type="sldNum" sz="quarter" idx="12"/>
          </p:nvPr>
        </p:nvSpPr>
        <p:spPr/>
        <p:txBody>
          <a:bodyPr/>
          <a:lstStyle/>
          <a:p>
            <a:fld id="{AF68CB4D-8637-465B-9BD0-1D6F372CE303}" type="slidenum">
              <a:rPr lang="en-US" smtClean="0"/>
              <a:t>‹#›</a:t>
            </a:fld>
            <a:endParaRPr lang="en-US"/>
          </a:p>
        </p:txBody>
      </p:sp>
    </p:spTree>
    <p:extLst>
      <p:ext uri="{BB962C8B-B14F-4D97-AF65-F5344CB8AC3E}">
        <p14:creationId xmlns:p14="http://schemas.microsoft.com/office/powerpoint/2010/main" val="59453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81FD0D-E7F4-4CC1-AF94-0F22FCCF2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0E0BE1-59E7-49CE-9DFC-EABA6358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093D9-9E2B-47B3-A3D7-150B6ABBC9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7FE3A-D007-4B67-AD93-9491753BC500}" type="datetime1">
              <a:rPr lang="en-US" smtClean="0"/>
              <a:t>3/31/2018</a:t>
            </a:fld>
            <a:endParaRPr lang="en-US"/>
          </a:p>
        </p:txBody>
      </p:sp>
      <p:sp>
        <p:nvSpPr>
          <p:cNvPr id="5" name="Footer Placeholder 4">
            <a:extLst>
              <a:ext uri="{FF2B5EF4-FFF2-40B4-BE49-F238E27FC236}">
                <a16:creationId xmlns:a16="http://schemas.microsoft.com/office/drawing/2014/main" id="{34E3A307-8F0E-4E03-8B17-F9FA983F4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D60FEB-1A23-4AF1-9466-C90C29FD3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8CB4D-8637-465B-9BD0-1D6F372CE303}" type="slidenum">
              <a:rPr lang="en-US" smtClean="0"/>
              <a:t>‹#›</a:t>
            </a:fld>
            <a:endParaRPr lang="en-US"/>
          </a:p>
        </p:txBody>
      </p:sp>
    </p:spTree>
    <p:extLst>
      <p:ext uri="{BB962C8B-B14F-4D97-AF65-F5344CB8AC3E}">
        <p14:creationId xmlns:p14="http://schemas.microsoft.com/office/powerpoint/2010/main" val="1980774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7B54-5861-471C-8BEA-DD31F8268D2E}"/>
              </a:ext>
            </a:extLst>
          </p:cNvPr>
          <p:cNvSpPr>
            <a:spLocks noGrp="1"/>
          </p:cNvSpPr>
          <p:nvPr>
            <p:ph type="ctrTitle"/>
          </p:nvPr>
        </p:nvSpPr>
        <p:spPr>
          <a:xfrm>
            <a:off x="1700376" y="1252522"/>
            <a:ext cx="9144000" cy="3915710"/>
          </a:xfrm>
        </p:spPr>
        <p:txBody>
          <a:bodyPr>
            <a:normAutofit fontScale="90000"/>
          </a:bodyPr>
          <a:lstStyle/>
          <a:p>
            <a:r>
              <a:rPr lang="en-US" b="1" dirty="0"/>
              <a:t>Community Development and Livelihood Improvement “</a:t>
            </a:r>
            <a:r>
              <a:rPr lang="en-US" b="1" dirty="0" err="1"/>
              <a:t>Gemidiriya</a:t>
            </a:r>
            <a:r>
              <a:rPr lang="en-US" b="1" dirty="0"/>
              <a:t>”</a:t>
            </a:r>
            <a:br>
              <a:rPr lang="en-US" b="1" dirty="0"/>
            </a:br>
            <a:r>
              <a:rPr lang="en-US" b="1" dirty="0"/>
              <a:t> Project </a:t>
            </a:r>
            <a:br>
              <a:rPr lang="en-US" b="1" dirty="0"/>
            </a:br>
            <a:r>
              <a:rPr lang="en-US" b="1" dirty="0"/>
              <a:t>Sri Lanka</a:t>
            </a:r>
          </a:p>
        </p:txBody>
      </p:sp>
      <p:sp>
        <p:nvSpPr>
          <p:cNvPr id="3" name="Subtitle 2">
            <a:extLst>
              <a:ext uri="{FF2B5EF4-FFF2-40B4-BE49-F238E27FC236}">
                <a16:creationId xmlns:a16="http://schemas.microsoft.com/office/drawing/2014/main" id="{B1C541A8-19AB-48B8-87CB-F0DC9CBD1C16}"/>
              </a:ext>
            </a:extLst>
          </p:cNvPr>
          <p:cNvSpPr>
            <a:spLocks noGrp="1"/>
          </p:cNvSpPr>
          <p:nvPr>
            <p:ph type="subTitle" idx="1"/>
          </p:nvPr>
        </p:nvSpPr>
        <p:spPr>
          <a:xfrm>
            <a:off x="1629825" y="5277948"/>
            <a:ext cx="9144000" cy="649481"/>
          </a:xfrm>
        </p:spPr>
        <p:txBody>
          <a:bodyPr>
            <a:normAutofit fontScale="85000" lnSpcReduction="20000"/>
          </a:bodyPr>
          <a:lstStyle/>
          <a:p>
            <a:r>
              <a:rPr lang="en-US" b="1" dirty="0"/>
              <a:t>Speaker</a:t>
            </a:r>
          </a:p>
          <a:p>
            <a:r>
              <a:rPr lang="en-US" b="1" dirty="0"/>
              <a:t>Gamini </a:t>
            </a:r>
            <a:r>
              <a:rPr lang="en-US" b="1" dirty="0" err="1"/>
              <a:t>Batuwatige</a:t>
            </a:r>
            <a:endParaRPr lang="en-US" b="1" dirty="0"/>
          </a:p>
        </p:txBody>
      </p:sp>
      <p:sp>
        <p:nvSpPr>
          <p:cNvPr id="4" name="Slide Number Placeholder 3">
            <a:extLst>
              <a:ext uri="{FF2B5EF4-FFF2-40B4-BE49-F238E27FC236}">
                <a16:creationId xmlns:a16="http://schemas.microsoft.com/office/drawing/2014/main" id="{655ACC62-C0D0-4B5F-9377-4F31BF489F8C}"/>
              </a:ext>
            </a:extLst>
          </p:cNvPr>
          <p:cNvSpPr>
            <a:spLocks noGrp="1"/>
          </p:cNvSpPr>
          <p:nvPr>
            <p:ph type="sldNum" sz="quarter" idx="12"/>
          </p:nvPr>
        </p:nvSpPr>
        <p:spPr/>
        <p:txBody>
          <a:bodyPr/>
          <a:lstStyle/>
          <a:p>
            <a:fld id="{AF68CB4D-8637-465B-9BD0-1D6F372CE303}" type="slidenum">
              <a:rPr lang="en-US" smtClean="0"/>
              <a:t>1</a:t>
            </a:fld>
            <a:endParaRPr lang="en-US"/>
          </a:p>
        </p:txBody>
      </p:sp>
    </p:spTree>
    <p:extLst>
      <p:ext uri="{BB962C8B-B14F-4D97-AF65-F5344CB8AC3E}">
        <p14:creationId xmlns:p14="http://schemas.microsoft.com/office/powerpoint/2010/main" val="246930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1D15-A8B2-4B6E-A22B-161FD45C505E}"/>
              </a:ext>
            </a:extLst>
          </p:cNvPr>
          <p:cNvSpPr>
            <a:spLocks noGrp="1"/>
          </p:cNvSpPr>
          <p:nvPr>
            <p:ph type="title"/>
          </p:nvPr>
        </p:nvSpPr>
        <p:spPr>
          <a:xfrm>
            <a:off x="838200" y="137763"/>
            <a:ext cx="10515600" cy="677592"/>
          </a:xfrm>
        </p:spPr>
        <p:txBody>
          <a:bodyPr>
            <a:normAutofit fontScale="90000"/>
          </a:bodyPr>
          <a:lstStyle/>
          <a:p>
            <a:r>
              <a:rPr lang="en-US" b="1" dirty="0"/>
              <a:t>Lessons Learned</a:t>
            </a:r>
          </a:p>
        </p:txBody>
      </p:sp>
      <p:sp>
        <p:nvSpPr>
          <p:cNvPr id="3" name="Content Placeholder 2">
            <a:extLst>
              <a:ext uri="{FF2B5EF4-FFF2-40B4-BE49-F238E27FC236}">
                <a16:creationId xmlns:a16="http://schemas.microsoft.com/office/drawing/2014/main" id="{6C52CFB0-B995-4670-95E2-AD82B615D483}"/>
              </a:ext>
            </a:extLst>
          </p:cNvPr>
          <p:cNvSpPr>
            <a:spLocks noGrp="1"/>
          </p:cNvSpPr>
          <p:nvPr>
            <p:ph idx="1"/>
          </p:nvPr>
        </p:nvSpPr>
        <p:spPr>
          <a:xfrm>
            <a:off x="185609" y="799675"/>
            <a:ext cx="12006391" cy="6058325"/>
          </a:xfrm>
        </p:spPr>
        <p:txBody>
          <a:bodyPr>
            <a:normAutofit fontScale="92500"/>
          </a:bodyPr>
          <a:lstStyle/>
          <a:p>
            <a:pPr marL="0" indent="0">
              <a:buNone/>
            </a:pPr>
            <a:r>
              <a:rPr lang="en-US" dirty="0"/>
              <a:t>         Suggestions in terms of design and implementation </a:t>
            </a:r>
          </a:p>
          <a:p>
            <a:pPr lvl="1"/>
            <a:r>
              <a:rPr lang="en-US" dirty="0"/>
              <a:t>Building and strengthening accountable community institutions is the key for effective CDD. </a:t>
            </a:r>
          </a:p>
          <a:p>
            <a:pPr lvl="1"/>
            <a:r>
              <a:rPr lang="en-US" dirty="0"/>
              <a:t>The three pillars, information, decision making power and resources, need to be made in the design and implementation for the communities to better manage their resources through CDD</a:t>
            </a:r>
          </a:p>
          <a:p>
            <a:pPr lvl="1"/>
            <a:r>
              <a:rPr lang="en-US" dirty="0"/>
              <a:t>Give more emphasis on collaboration as mechanism of joint decision making and conflict resolution to address political economy effects</a:t>
            </a:r>
          </a:p>
          <a:p>
            <a:pPr lvl="1"/>
            <a:r>
              <a:rPr lang="en-US" dirty="0"/>
              <a:t>The management of the implementing agency should be supported by an accountable strong steering committee for policy and strategic guidance </a:t>
            </a:r>
          </a:p>
          <a:p>
            <a:pPr lvl="1"/>
            <a:r>
              <a:rPr lang="en-US" dirty="0"/>
              <a:t>Strengthening large number of dispersed accountable community organizations to practice CDD following an ethical framework would (a)  increase healthy citizen engagement and strengthening political and economic stability instead of weakening and (b)  promote resource use efficiency and effectiveness  through community managed processes</a:t>
            </a:r>
          </a:p>
          <a:p>
            <a:pPr lvl="1"/>
            <a:r>
              <a:rPr lang="en-US" dirty="0"/>
              <a:t>Link supportive action through mechanisms such as social business to poverty alleviation country goals encouraging the private sector to create space for the poor communities to engage in productive partnerships  </a:t>
            </a:r>
          </a:p>
          <a:p>
            <a:pPr lvl="1"/>
            <a:r>
              <a:rPr lang="en-US" dirty="0"/>
              <a:t>Make government functionaries to shift response from control to vigilance and facilitation in a decentralized framework through iterative capacity building.</a:t>
            </a:r>
          </a:p>
          <a:p>
            <a:endParaRPr lang="en-US" dirty="0"/>
          </a:p>
        </p:txBody>
      </p:sp>
      <p:sp>
        <p:nvSpPr>
          <p:cNvPr id="4" name="Slide Number Placeholder 3">
            <a:extLst>
              <a:ext uri="{FF2B5EF4-FFF2-40B4-BE49-F238E27FC236}">
                <a16:creationId xmlns:a16="http://schemas.microsoft.com/office/drawing/2014/main" id="{03069F29-646D-47A8-998D-8AD0296CBD93}"/>
              </a:ext>
            </a:extLst>
          </p:cNvPr>
          <p:cNvSpPr>
            <a:spLocks noGrp="1"/>
          </p:cNvSpPr>
          <p:nvPr>
            <p:ph type="sldNum" sz="quarter" idx="12"/>
          </p:nvPr>
        </p:nvSpPr>
        <p:spPr/>
        <p:txBody>
          <a:bodyPr/>
          <a:lstStyle/>
          <a:p>
            <a:fld id="{AF68CB4D-8637-465B-9BD0-1D6F372CE303}" type="slidenum">
              <a:rPr lang="en-US" smtClean="0"/>
              <a:t>10</a:t>
            </a:fld>
            <a:endParaRPr lang="en-US"/>
          </a:p>
        </p:txBody>
      </p:sp>
    </p:spTree>
    <p:extLst>
      <p:ext uri="{BB962C8B-B14F-4D97-AF65-F5344CB8AC3E}">
        <p14:creationId xmlns:p14="http://schemas.microsoft.com/office/powerpoint/2010/main" val="2408534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68CB4D-8637-465B-9BD0-1D6F372CE303}" type="slidenum">
              <a:rPr lang="en-US" smtClean="0"/>
              <a:t>11</a:t>
            </a:fld>
            <a:endParaRPr lang="en-US"/>
          </a:p>
        </p:txBody>
      </p:sp>
      <p:sp>
        <p:nvSpPr>
          <p:cNvPr id="7" name="Rectangle 6"/>
          <p:cNvSpPr/>
          <p:nvPr/>
        </p:nvSpPr>
        <p:spPr>
          <a:xfrm>
            <a:off x="377017" y="390591"/>
            <a:ext cx="5554225" cy="646331"/>
          </a:xfrm>
          <a:prstGeom prst="rect">
            <a:avLst/>
          </a:prstGeom>
        </p:spPr>
        <p:txBody>
          <a:bodyPr wrap="none">
            <a:spAutoFit/>
          </a:bodyPr>
          <a:lstStyle/>
          <a:p>
            <a:r>
              <a:rPr lang="en-US" sz="3600" b="1" dirty="0">
                <a:latin typeface="+mj-lt"/>
              </a:rPr>
              <a:t>Lessons Learned  -  IEG 2014</a:t>
            </a:r>
            <a:endParaRPr lang="en-US" sz="3600" dirty="0">
              <a:latin typeface="+mj-lt"/>
            </a:endParaRPr>
          </a:p>
        </p:txBody>
      </p:sp>
      <p:sp>
        <p:nvSpPr>
          <p:cNvPr id="9" name="TextBox 8"/>
          <p:cNvSpPr txBox="1"/>
          <p:nvPr/>
        </p:nvSpPr>
        <p:spPr>
          <a:xfrm>
            <a:off x="219499" y="1260595"/>
            <a:ext cx="11972501" cy="5509200"/>
          </a:xfrm>
          <a:prstGeom prst="rect">
            <a:avLst/>
          </a:prstGeom>
          <a:noFill/>
        </p:spPr>
        <p:txBody>
          <a:bodyPr wrap="square" rtlCol="0">
            <a:spAutoFit/>
          </a:bodyPr>
          <a:lstStyle/>
          <a:p>
            <a:pPr marL="457200" indent="-457200">
              <a:buFont typeface="Arial"/>
              <a:buChar char="•"/>
            </a:pPr>
            <a:r>
              <a:rPr lang="en-US" sz="3200" dirty="0"/>
              <a:t>Multi stage lending requires iterative analysis of national priorities which can be interpreted through political economy analyses.</a:t>
            </a:r>
          </a:p>
          <a:p>
            <a:pPr marL="457200" indent="-457200">
              <a:buFont typeface="Arial"/>
              <a:buChar char="•"/>
            </a:pPr>
            <a:r>
              <a:rPr lang="en-US" sz="3200" dirty="0"/>
              <a:t>A relatively autonomous implementing agency would allow greater flexibility over a line agency but folding back into a government institution needs a roadmap prepared well in advance.</a:t>
            </a:r>
          </a:p>
          <a:p>
            <a:pPr marL="457200" indent="-457200">
              <a:buFont typeface="Arial"/>
              <a:buChar char="•"/>
            </a:pPr>
            <a:r>
              <a:rPr lang="en-US" sz="3200" dirty="0"/>
              <a:t>Continuity of community support up to a defined  point of graduation is needed to sustainability of the poor and vulnerable groups</a:t>
            </a:r>
          </a:p>
          <a:p>
            <a:pPr marL="457200" indent="-457200">
              <a:buFont typeface="Arial"/>
              <a:buChar char="•"/>
            </a:pPr>
            <a:r>
              <a:rPr lang="en-US" sz="3200" dirty="0"/>
              <a:t> Synergies between  financial services and complementary infrastructure   investments, carefully designed, can offer compounded community welfare benefits.</a:t>
            </a:r>
          </a:p>
        </p:txBody>
      </p:sp>
    </p:spTree>
    <p:extLst>
      <p:ext uri="{BB962C8B-B14F-4D97-AF65-F5344CB8AC3E}">
        <p14:creationId xmlns:p14="http://schemas.microsoft.com/office/powerpoint/2010/main" val="75180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487" y="210594"/>
            <a:ext cx="11453751" cy="6647406"/>
          </a:xfrm>
        </p:spPr>
        <p:txBody>
          <a:bodyPr>
            <a:normAutofit/>
          </a:bodyPr>
          <a:lstStyle/>
          <a:p>
            <a:pPr lvl="1"/>
            <a:endParaRPr lang="en-US" dirty="0"/>
          </a:p>
          <a:p>
            <a:r>
              <a:rPr lang="en-US" dirty="0"/>
              <a:t>Impediments in scaling up the project to reach more beneficiaries</a:t>
            </a:r>
          </a:p>
          <a:p>
            <a:pPr marL="0" indent="0">
              <a:buNone/>
            </a:pPr>
            <a:endParaRPr lang="en-US" dirty="0"/>
          </a:p>
          <a:p>
            <a:pPr lvl="1"/>
            <a:r>
              <a:rPr lang="en-US" sz="2800" dirty="0"/>
              <a:t>The restructuring resulted in scaling down due to delinking, loss of opportunities  and loss of community control over the resources </a:t>
            </a:r>
          </a:p>
          <a:p>
            <a:pPr lvl="1"/>
            <a:r>
              <a:rPr lang="en-US" sz="2800" dirty="0"/>
              <a:t>The community institutions restructured lost the legal acceptance loosing registration although they are still functioning on their own with lower capacity</a:t>
            </a:r>
          </a:p>
          <a:p>
            <a:pPr lvl="1"/>
            <a:r>
              <a:rPr lang="en-US" sz="2800" dirty="0"/>
              <a:t>Community professionals service and federations could not continue under the non acceptance of the institutional model (one federation still continues with highly demanded seed paddy production withstanding competition) </a:t>
            </a:r>
          </a:p>
          <a:p>
            <a:pPr lvl="1"/>
            <a:r>
              <a:rPr lang="en-US" sz="2800" dirty="0"/>
              <a:t>The non utilization of the trained community professional with training and practice with grading that could have been a low cost input for scaling up</a:t>
            </a:r>
          </a:p>
          <a:p>
            <a:pPr lvl="1"/>
            <a:endParaRPr lang="en-US" sz="2800"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AF68CB4D-8637-465B-9BD0-1D6F372CE303}" type="slidenum">
              <a:rPr lang="en-US" smtClean="0"/>
              <a:t>12</a:t>
            </a:fld>
            <a:endParaRPr lang="en-US"/>
          </a:p>
        </p:txBody>
      </p:sp>
    </p:spTree>
    <p:extLst>
      <p:ext uri="{BB962C8B-B14F-4D97-AF65-F5344CB8AC3E}">
        <p14:creationId xmlns:p14="http://schemas.microsoft.com/office/powerpoint/2010/main" val="213328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5658" y="888303"/>
            <a:ext cx="3184599" cy="576062"/>
          </a:xfrm>
        </p:spPr>
        <p:txBody>
          <a:bodyPr>
            <a:normAutofit fontScale="90000"/>
          </a:bodyPr>
          <a:lstStyle/>
          <a:p>
            <a:r>
              <a:rPr lang="en-US" sz="3600" b="1" dirty="0">
                <a:latin typeface="+mn-lt"/>
              </a:rPr>
              <a:t>Village Institution</a:t>
            </a:r>
          </a:p>
        </p:txBody>
      </p:sp>
      <p:sp>
        <p:nvSpPr>
          <p:cNvPr id="6" name="TextBox 5"/>
          <p:cNvSpPr txBox="1"/>
          <p:nvPr/>
        </p:nvSpPr>
        <p:spPr>
          <a:xfrm>
            <a:off x="1852135" y="3297978"/>
            <a:ext cx="3462879" cy="1938992"/>
          </a:xfrm>
          <a:prstGeom prst="rect">
            <a:avLst/>
          </a:prstGeom>
          <a:noFill/>
          <a:ln>
            <a:solidFill>
              <a:schemeClr val="tx1"/>
            </a:solidFill>
          </a:ln>
        </p:spPr>
        <p:txBody>
          <a:bodyPr wrap="square" rtlCol="0">
            <a:spAutoFit/>
          </a:bodyPr>
          <a:lstStyle/>
          <a:p>
            <a:r>
              <a:rPr lang="en-US" sz="2400" b="1" dirty="0"/>
              <a:t>Sub committees</a:t>
            </a:r>
          </a:p>
          <a:p>
            <a:r>
              <a:rPr lang="en-US" sz="2400" b="1" dirty="0"/>
              <a:t>Sub project committee (infrastructure)</a:t>
            </a:r>
          </a:p>
          <a:p>
            <a:r>
              <a:rPr lang="en-US" sz="2400" b="1" dirty="0"/>
              <a:t>Procurement committee</a:t>
            </a:r>
          </a:p>
          <a:p>
            <a:r>
              <a:rPr lang="en-US" sz="2400" b="1" dirty="0"/>
              <a:t>Social Audit Committee</a:t>
            </a:r>
          </a:p>
        </p:txBody>
      </p:sp>
      <p:sp>
        <p:nvSpPr>
          <p:cNvPr id="8" name="TextBox 7"/>
          <p:cNvSpPr txBox="1"/>
          <p:nvPr/>
        </p:nvSpPr>
        <p:spPr>
          <a:xfrm>
            <a:off x="4128592" y="2230532"/>
            <a:ext cx="3555539" cy="523220"/>
          </a:xfrm>
          <a:prstGeom prst="rect">
            <a:avLst/>
          </a:prstGeom>
          <a:noFill/>
          <a:ln>
            <a:solidFill>
              <a:schemeClr val="tx1"/>
            </a:solidFill>
          </a:ln>
        </p:spPr>
        <p:txBody>
          <a:bodyPr wrap="square" rtlCol="0">
            <a:spAutoFit/>
          </a:bodyPr>
          <a:lstStyle/>
          <a:p>
            <a:pPr algn="ctr"/>
            <a:r>
              <a:rPr lang="en-US" sz="2800" b="1" dirty="0"/>
              <a:t>Board of Directors</a:t>
            </a:r>
          </a:p>
        </p:txBody>
      </p:sp>
      <p:sp>
        <p:nvSpPr>
          <p:cNvPr id="9" name="TextBox 8"/>
          <p:cNvSpPr txBox="1"/>
          <p:nvPr/>
        </p:nvSpPr>
        <p:spPr>
          <a:xfrm>
            <a:off x="5754013" y="3351486"/>
            <a:ext cx="5126872" cy="830997"/>
          </a:xfrm>
          <a:prstGeom prst="rect">
            <a:avLst/>
          </a:prstGeom>
          <a:noFill/>
          <a:ln>
            <a:solidFill>
              <a:schemeClr val="tx1"/>
            </a:solidFill>
          </a:ln>
        </p:spPr>
        <p:txBody>
          <a:bodyPr wrap="square" rtlCol="0">
            <a:spAutoFit/>
          </a:bodyPr>
          <a:lstStyle/>
          <a:p>
            <a:pPr algn="ctr"/>
            <a:r>
              <a:rPr lang="en-US" sz="2400" b="1" dirty="0"/>
              <a:t>VSCO</a:t>
            </a:r>
          </a:p>
          <a:p>
            <a:pPr algn="ctr"/>
            <a:r>
              <a:rPr lang="en-US" sz="2400" b="1" dirty="0"/>
              <a:t>Village Savings and Credit Organization</a:t>
            </a:r>
          </a:p>
        </p:txBody>
      </p:sp>
      <p:sp>
        <p:nvSpPr>
          <p:cNvPr id="10" name="TextBox 9"/>
          <p:cNvSpPr txBox="1"/>
          <p:nvPr/>
        </p:nvSpPr>
        <p:spPr>
          <a:xfrm>
            <a:off x="5832828" y="4763245"/>
            <a:ext cx="5032378" cy="461665"/>
          </a:xfrm>
          <a:prstGeom prst="rect">
            <a:avLst/>
          </a:prstGeom>
          <a:noFill/>
          <a:ln>
            <a:solidFill>
              <a:schemeClr val="tx1"/>
            </a:solidFill>
          </a:ln>
        </p:spPr>
        <p:txBody>
          <a:bodyPr wrap="square" rtlCol="0">
            <a:spAutoFit/>
          </a:bodyPr>
          <a:lstStyle/>
          <a:p>
            <a:pPr algn="ctr"/>
            <a:r>
              <a:rPr lang="en-US" sz="2400" b="1" dirty="0"/>
              <a:t>Clusters of small groups</a:t>
            </a:r>
          </a:p>
        </p:txBody>
      </p:sp>
      <p:sp>
        <p:nvSpPr>
          <p:cNvPr id="11" name="TextBox 10"/>
          <p:cNvSpPr txBox="1"/>
          <p:nvPr/>
        </p:nvSpPr>
        <p:spPr>
          <a:xfrm>
            <a:off x="1852135" y="5787652"/>
            <a:ext cx="9060107" cy="461665"/>
          </a:xfrm>
          <a:prstGeom prst="rect">
            <a:avLst/>
          </a:prstGeom>
          <a:noFill/>
          <a:ln>
            <a:solidFill>
              <a:schemeClr val="tx1"/>
            </a:solidFill>
          </a:ln>
        </p:spPr>
        <p:txBody>
          <a:bodyPr wrap="square" rtlCol="0">
            <a:spAutoFit/>
          </a:bodyPr>
          <a:lstStyle/>
          <a:p>
            <a:pPr algn="ctr"/>
            <a:r>
              <a:rPr lang="en-US" sz="2400" b="1" dirty="0"/>
              <a:t>Small Groups</a:t>
            </a:r>
          </a:p>
        </p:txBody>
      </p:sp>
    </p:spTree>
    <p:extLst>
      <p:ext uri="{BB962C8B-B14F-4D97-AF65-F5344CB8AC3E}">
        <p14:creationId xmlns:p14="http://schemas.microsoft.com/office/powerpoint/2010/main" val="915029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flipH="1" flipV="1">
            <a:off x="11213878" y="3315582"/>
            <a:ext cx="1" cy="1576554"/>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53947" y="1"/>
            <a:ext cx="12038053" cy="560847"/>
          </a:xfrm>
        </p:spPr>
        <p:txBody>
          <a:bodyPr>
            <a:noAutofit/>
          </a:bodyPr>
          <a:lstStyle/>
          <a:p>
            <a:r>
              <a:rPr lang="en-US" sz="3200" dirty="0"/>
              <a:t>Local Government Institutional Arrangement</a:t>
            </a:r>
          </a:p>
        </p:txBody>
      </p:sp>
      <p:sp>
        <p:nvSpPr>
          <p:cNvPr id="5" name="Rectangle 4"/>
          <p:cNvSpPr/>
          <p:nvPr/>
        </p:nvSpPr>
        <p:spPr>
          <a:xfrm>
            <a:off x="1299294" y="600922"/>
            <a:ext cx="2880996"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896963" y="586908"/>
            <a:ext cx="3295876" cy="77309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11865" y="2825020"/>
            <a:ext cx="1249091" cy="71683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440800" y="4459593"/>
            <a:ext cx="2410409"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045445" y="1664627"/>
            <a:ext cx="5085681" cy="248683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467049" y="5770195"/>
            <a:ext cx="1011647" cy="56084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0314404" y="5817198"/>
            <a:ext cx="479618" cy="369332"/>
          </a:xfrm>
          <a:prstGeom prst="rect">
            <a:avLst/>
          </a:prstGeom>
          <a:noFill/>
        </p:spPr>
        <p:txBody>
          <a:bodyPr wrap="none" rtlCol="0">
            <a:spAutoFit/>
          </a:bodyPr>
          <a:lstStyle/>
          <a:p>
            <a:r>
              <a:rPr lang="en-US" b="1" dirty="0"/>
              <a:t>VO</a:t>
            </a:r>
          </a:p>
        </p:txBody>
      </p:sp>
      <p:sp>
        <p:nvSpPr>
          <p:cNvPr id="20" name="TextBox 19"/>
          <p:cNvSpPr txBox="1"/>
          <p:nvPr/>
        </p:nvSpPr>
        <p:spPr>
          <a:xfrm>
            <a:off x="5205995" y="5832971"/>
            <a:ext cx="479618" cy="369332"/>
          </a:xfrm>
          <a:prstGeom prst="rect">
            <a:avLst/>
          </a:prstGeom>
          <a:noFill/>
        </p:spPr>
        <p:txBody>
          <a:bodyPr wrap="none" rtlCol="0">
            <a:spAutoFit/>
          </a:bodyPr>
          <a:lstStyle/>
          <a:p>
            <a:r>
              <a:rPr lang="en-US" b="1" dirty="0"/>
              <a:t>VO</a:t>
            </a:r>
          </a:p>
        </p:txBody>
      </p:sp>
      <p:sp>
        <p:nvSpPr>
          <p:cNvPr id="21" name="TextBox 20"/>
          <p:cNvSpPr txBox="1"/>
          <p:nvPr/>
        </p:nvSpPr>
        <p:spPr>
          <a:xfrm>
            <a:off x="6899008" y="5833695"/>
            <a:ext cx="479618" cy="369332"/>
          </a:xfrm>
          <a:prstGeom prst="rect">
            <a:avLst/>
          </a:prstGeom>
          <a:noFill/>
        </p:spPr>
        <p:txBody>
          <a:bodyPr wrap="none" rtlCol="0">
            <a:spAutoFit/>
          </a:bodyPr>
          <a:lstStyle/>
          <a:p>
            <a:r>
              <a:rPr lang="en-US" b="1" dirty="0"/>
              <a:t>VO</a:t>
            </a:r>
          </a:p>
        </p:txBody>
      </p:sp>
      <p:sp>
        <p:nvSpPr>
          <p:cNvPr id="22" name="Oval 21"/>
          <p:cNvSpPr/>
          <p:nvPr/>
        </p:nvSpPr>
        <p:spPr>
          <a:xfrm>
            <a:off x="1395141" y="5789914"/>
            <a:ext cx="1011647" cy="56084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0118186" y="5740428"/>
            <a:ext cx="1011647" cy="56084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712930" y="5752977"/>
            <a:ext cx="1011647" cy="56084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008066" y="5785967"/>
            <a:ext cx="1011647" cy="56084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020741" y="5774143"/>
            <a:ext cx="1011647" cy="56084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8653128" y="5850190"/>
            <a:ext cx="479618" cy="369332"/>
          </a:xfrm>
          <a:prstGeom prst="rect">
            <a:avLst/>
          </a:prstGeom>
          <a:noFill/>
        </p:spPr>
        <p:txBody>
          <a:bodyPr wrap="none" rtlCol="0">
            <a:spAutoFit/>
          </a:bodyPr>
          <a:lstStyle/>
          <a:p>
            <a:r>
              <a:rPr lang="en-US" b="1" dirty="0"/>
              <a:t>VO</a:t>
            </a:r>
          </a:p>
        </p:txBody>
      </p:sp>
      <p:sp>
        <p:nvSpPr>
          <p:cNvPr id="28" name="TextBox 27"/>
          <p:cNvSpPr txBox="1"/>
          <p:nvPr/>
        </p:nvSpPr>
        <p:spPr>
          <a:xfrm>
            <a:off x="1564096" y="5857345"/>
            <a:ext cx="479618" cy="369332"/>
          </a:xfrm>
          <a:prstGeom prst="rect">
            <a:avLst/>
          </a:prstGeom>
          <a:noFill/>
        </p:spPr>
        <p:txBody>
          <a:bodyPr wrap="none" rtlCol="0">
            <a:spAutoFit/>
          </a:bodyPr>
          <a:lstStyle/>
          <a:p>
            <a:r>
              <a:rPr lang="en-US" b="1" dirty="0"/>
              <a:t>VO</a:t>
            </a:r>
          </a:p>
        </p:txBody>
      </p:sp>
      <p:sp>
        <p:nvSpPr>
          <p:cNvPr id="29" name="TextBox 28"/>
          <p:cNvSpPr txBox="1"/>
          <p:nvPr/>
        </p:nvSpPr>
        <p:spPr>
          <a:xfrm>
            <a:off x="3268954" y="5850190"/>
            <a:ext cx="479618" cy="369332"/>
          </a:xfrm>
          <a:prstGeom prst="rect">
            <a:avLst/>
          </a:prstGeom>
          <a:noFill/>
        </p:spPr>
        <p:txBody>
          <a:bodyPr wrap="none" rtlCol="0">
            <a:spAutoFit/>
          </a:bodyPr>
          <a:lstStyle/>
          <a:p>
            <a:r>
              <a:rPr lang="en-US" b="1" dirty="0"/>
              <a:t>VO</a:t>
            </a:r>
          </a:p>
        </p:txBody>
      </p:sp>
      <p:sp>
        <p:nvSpPr>
          <p:cNvPr id="30" name="TextBox 29"/>
          <p:cNvSpPr txBox="1"/>
          <p:nvPr/>
        </p:nvSpPr>
        <p:spPr>
          <a:xfrm>
            <a:off x="8515816" y="4710351"/>
            <a:ext cx="1802634" cy="646331"/>
          </a:xfrm>
          <a:prstGeom prst="rect">
            <a:avLst/>
          </a:prstGeom>
          <a:noFill/>
        </p:spPr>
        <p:txBody>
          <a:bodyPr wrap="none" rtlCol="0">
            <a:spAutoFit/>
          </a:bodyPr>
          <a:lstStyle/>
          <a:p>
            <a:r>
              <a:rPr lang="en-US" b="1" dirty="0"/>
              <a:t>Zonal committee</a:t>
            </a:r>
          </a:p>
          <a:p>
            <a:r>
              <a:rPr lang="en-US" b="1" dirty="0"/>
              <a:t>    Zonal </a:t>
            </a:r>
            <a:r>
              <a:rPr lang="en-US" b="1" dirty="0" err="1"/>
              <a:t>Sabha</a:t>
            </a:r>
            <a:endParaRPr lang="en-US" b="1" dirty="0"/>
          </a:p>
        </p:txBody>
      </p:sp>
      <p:sp>
        <p:nvSpPr>
          <p:cNvPr id="31" name="Oval 30"/>
          <p:cNvSpPr/>
          <p:nvPr/>
        </p:nvSpPr>
        <p:spPr>
          <a:xfrm>
            <a:off x="5160225" y="4476754"/>
            <a:ext cx="2410409"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815536" y="4459593"/>
            <a:ext cx="2410409"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5274757" y="4695246"/>
            <a:ext cx="1802634" cy="646331"/>
          </a:xfrm>
          <a:prstGeom prst="rect">
            <a:avLst/>
          </a:prstGeom>
          <a:noFill/>
        </p:spPr>
        <p:txBody>
          <a:bodyPr wrap="none" rtlCol="0">
            <a:spAutoFit/>
          </a:bodyPr>
          <a:lstStyle/>
          <a:p>
            <a:r>
              <a:rPr lang="en-US" b="1" dirty="0"/>
              <a:t>Zonal committee</a:t>
            </a:r>
          </a:p>
          <a:p>
            <a:r>
              <a:rPr lang="en-US" b="1" dirty="0"/>
              <a:t>   Zonal </a:t>
            </a:r>
            <a:r>
              <a:rPr lang="en-US" b="1" dirty="0" err="1"/>
              <a:t>Sabha</a:t>
            </a:r>
            <a:endParaRPr lang="en-US" b="1" dirty="0"/>
          </a:p>
        </p:txBody>
      </p:sp>
      <p:sp>
        <p:nvSpPr>
          <p:cNvPr id="34" name="TextBox 33"/>
          <p:cNvSpPr txBox="1"/>
          <p:nvPr/>
        </p:nvSpPr>
        <p:spPr>
          <a:xfrm>
            <a:off x="1885487" y="4710351"/>
            <a:ext cx="1802634" cy="646331"/>
          </a:xfrm>
          <a:prstGeom prst="rect">
            <a:avLst/>
          </a:prstGeom>
          <a:noFill/>
        </p:spPr>
        <p:txBody>
          <a:bodyPr wrap="none" rtlCol="0">
            <a:spAutoFit/>
          </a:bodyPr>
          <a:lstStyle/>
          <a:p>
            <a:r>
              <a:rPr lang="en-US" b="1" dirty="0"/>
              <a:t>Zonal committee</a:t>
            </a:r>
          </a:p>
          <a:p>
            <a:r>
              <a:rPr lang="en-US" b="1" dirty="0"/>
              <a:t>    Zonal </a:t>
            </a:r>
            <a:r>
              <a:rPr lang="en-US" b="1" dirty="0" err="1"/>
              <a:t>Sabha</a:t>
            </a:r>
            <a:endParaRPr lang="en-US" b="1" dirty="0"/>
          </a:p>
        </p:txBody>
      </p:sp>
      <p:sp>
        <p:nvSpPr>
          <p:cNvPr id="35" name="TextBox 34"/>
          <p:cNvSpPr txBox="1"/>
          <p:nvPr/>
        </p:nvSpPr>
        <p:spPr>
          <a:xfrm>
            <a:off x="5026147" y="2007689"/>
            <a:ext cx="2328282" cy="646331"/>
          </a:xfrm>
          <a:prstGeom prst="rect">
            <a:avLst/>
          </a:prstGeom>
          <a:noFill/>
        </p:spPr>
        <p:txBody>
          <a:bodyPr wrap="none" rtlCol="0">
            <a:spAutoFit/>
          </a:bodyPr>
          <a:lstStyle/>
          <a:p>
            <a:r>
              <a:rPr lang="en-US" sz="1200" b="1" dirty="0" err="1"/>
              <a:t>Pradeshiya</a:t>
            </a:r>
            <a:r>
              <a:rPr lang="en-US" sz="1200" b="1" dirty="0"/>
              <a:t> </a:t>
            </a:r>
            <a:r>
              <a:rPr lang="en-US" sz="1200" b="1" dirty="0" err="1"/>
              <a:t>Sabha</a:t>
            </a:r>
            <a:r>
              <a:rPr lang="en-US" sz="1200" b="1" dirty="0"/>
              <a:t> Sub Committee</a:t>
            </a:r>
          </a:p>
          <a:p>
            <a:r>
              <a:rPr lang="en-US" sz="1200" b="1" dirty="0"/>
              <a:t>30% PS members  </a:t>
            </a:r>
          </a:p>
          <a:p>
            <a:r>
              <a:rPr lang="en-US" sz="1200" b="1" dirty="0"/>
              <a:t>70%  Community members</a:t>
            </a:r>
          </a:p>
        </p:txBody>
      </p:sp>
      <p:sp>
        <p:nvSpPr>
          <p:cNvPr id="36" name="TextBox 35"/>
          <p:cNvSpPr txBox="1"/>
          <p:nvPr/>
        </p:nvSpPr>
        <p:spPr>
          <a:xfrm>
            <a:off x="4421537" y="2942893"/>
            <a:ext cx="892943" cy="461665"/>
          </a:xfrm>
          <a:prstGeom prst="rect">
            <a:avLst/>
          </a:prstGeom>
          <a:noFill/>
        </p:spPr>
        <p:txBody>
          <a:bodyPr wrap="none" rtlCol="0">
            <a:spAutoFit/>
          </a:bodyPr>
          <a:lstStyle/>
          <a:p>
            <a:r>
              <a:rPr lang="en-US" sz="1200" b="1" dirty="0"/>
              <a:t>Financial</a:t>
            </a:r>
            <a:r>
              <a:rPr lang="en-US" sz="1200" dirty="0"/>
              <a:t> </a:t>
            </a:r>
          </a:p>
          <a:p>
            <a:r>
              <a:rPr lang="en-US" sz="1200" b="1" dirty="0"/>
              <a:t>Committee</a:t>
            </a:r>
          </a:p>
        </p:txBody>
      </p:sp>
      <p:sp>
        <p:nvSpPr>
          <p:cNvPr id="37" name="Oval 36"/>
          <p:cNvSpPr/>
          <p:nvPr/>
        </p:nvSpPr>
        <p:spPr>
          <a:xfrm>
            <a:off x="6047916" y="3183438"/>
            <a:ext cx="1249091" cy="71683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633035" y="2825020"/>
            <a:ext cx="1249091" cy="71683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5998054" y="3315583"/>
            <a:ext cx="1051114" cy="461665"/>
          </a:xfrm>
          <a:prstGeom prst="rect">
            <a:avLst/>
          </a:prstGeom>
          <a:noFill/>
        </p:spPr>
        <p:txBody>
          <a:bodyPr wrap="none" rtlCol="0">
            <a:spAutoFit/>
          </a:bodyPr>
          <a:lstStyle/>
          <a:p>
            <a:r>
              <a:rPr lang="en-US" sz="1200" b="1" dirty="0"/>
              <a:t>Development</a:t>
            </a:r>
          </a:p>
          <a:p>
            <a:r>
              <a:rPr lang="en-US" sz="1200" b="1" dirty="0"/>
              <a:t>Committee</a:t>
            </a:r>
          </a:p>
        </p:txBody>
      </p:sp>
      <p:sp>
        <p:nvSpPr>
          <p:cNvPr id="40" name="TextBox 39"/>
          <p:cNvSpPr txBox="1"/>
          <p:nvPr/>
        </p:nvSpPr>
        <p:spPr>
          <a:xfrm>
            <a:off x="7626884" y="2923550"/>
            <a:ext cx="1021734" cy="461665"/>
          </a:xfrm>
          <a:prstGeom prst="rect">
            <a:avLst/>
          </a:prstGeom>
          <a:noFill/>
        </p:spPr>
        <p:txBody>
          <a:bodyPr wrap="none" rtlCol="0">
            <a:spAutoFit/>
          </a:bodyPr>
          <a:lstStyle/>
          <a:p>
            <a:r>
              <a:rPr lang="en-US" sz="1200" b="1" dirty="0"/>
              <a:t>Procurement </a:t>
            </a:r>
          </a:p>
          <a:p>
            <a:r>
              <a:rPr lang="en-US" sz="1200" b="1" dirty="0"/>
              <a:t>Committee</a:t>
            </a:r>
          </a:p>
        </p:txBody>
      </p:sp>
      <p:sp>
        <p:nvSpPr>
          <p:cNvPr id="42" name="TextBox 41"/>
          <p:cNvSpPr txBox="1"/>
          <p:nvPr/>
        </p:nvSpPr>
        <p:spPr>
          <a:xfrm>
            <a:off x="1398554" y="737616"/>
            <a:ext cx="2095445" cy="646331"/>
          </a:xfrm>
          <a:prstGeom prst="rect">
            <a:avLst/>
          </a:prstGeom>
          <a:noFill/>
        </p:spPr>
        <p:txBody>
          <a:bodyPr wrap="none" rtlCol="0">
            <a:spAutoFit/>
          </a:bodyPr>
          <a:lstStyle/>
          <a:p>
            <a:r>
              <a:rPr lang="en-US" b="1" dirty="0"/>
              <a:t>Provincial Council </a:t>
            </a:r>
          </a:p>
          <a:p>
            <a:r>
              <a:rPr lang="en-US" b="1" dirty="0"/>
              <a:t>Steering Committee</a:t>
            </a:r>
          </a:p>
        </p:txBody>
      </p:sp>
      <p:sp>
        <p:nvSpPr>
          <p:cNvPr id="43" name="TextBox 42"/>
          <p:cNvSpPr txBox="1"/>
          <p:nvPr/>
        </p:nvSpPr>
        <p:spPr>
          <a:xfrm>
            <a:off x="5303119" y="590227"/>
            <a:ext cx="2889723" cy="400110"/>
          </a:xfrm>
          <a:prstGeom prst="rect">
            <a:avLst/>
          </a:prstGeom>
          <a:noFill/>
        </p:spPr>
        <p:txBody>
          <a:bodyPr wrap="square" rtlCol="0">
            <a:spAutoFit/>
          </a:bodyPr>
          <a:lstStyle/>
          <a:p>
            <a:pPr algn="ctr"/>
            <a:r>
              <a:rPr lang="en-US" sz="2000" b="1" dirty="0" err="1"/>
              <a:t>Pradeshiya</a:t>
            </a:r>
            <a:r>
              <a:rPr lang="en-US" sz="2000" b="1" dirty="0"/>
              <a:t> </a:t>
            </a:r>
            <a:r>
              <a:rPr lang="en-US" sz="2000" b="1" dirty="0" err="1"/>
              <a:t>Sabha</a:t>
            </a:r>
            <a:r>
              <a:rPr lang="en-US" sz="2000" b="1" dirty="0"/>
              <a:t> Council</a:t>
            </a:r>
          </a:p>
        </p:txBody>
      </p:sp>
      <p:sp>
        <p:nvSpPr>
          <p:cNvPr id="44" name="Rectangle 43"/>
          <p:cNvSpPr/>
          <p:nvPr/>
        </p:nvSpPr>
        <p:spPr>
          <a:xfrm>
            <a:off x="9781012" y="2450218"/>
            <a:ext cx="1757753" cy="8653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9764246" y="2501854"/>
            <a:ext cx="1318315" cy="646331"/>
          </a:xfrm>
          <a:prstGeom prst="rect">
            <a:avLst/>
          </a:prstGeom>
          <a:noFill/>
        </p:spPr>
        <p:txBody>
          <a:bodyPr wrap="none" rtlCol="0">
            <a:spAutoFit/>
          </a:bodyPr>
          <a:lstStyle/>
          <a:p>
            <a:r>
              <a:rPr lang="en-US" b="1" dirty="0"/>
              <a:t>Social Audit</a:t>
            </a:r>
          </a:p>
          <a:p>
            <a:r>
              <a:rPr lang="en-US" b="1" dirty="0"/>
              <a:t> Committee</a:t>
            </a:r>
          </a:p>
        </p:txBody>
      </p:sp>
      <p:cxnSp>
        <p:nvCxnSpPr>
          <p:cNvPr id="47" name="Straight Connector 46"/>
          <p:cNvCxnSpPr/>
          <p:nvPr/>
        </p:nvCxnSpPr>
        <p:spPr>
          <a:xfrm>
            <a:off x="10851209" y="4892131"/>
            <a:ext cx="3626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11072523" y="1029179"/>
            <a:ext cx="0" cy="1421038"/>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8269848" y="1029179"/>
            <a:ext cx="280267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6504858" y="4198850"/>
            <a:ext cx="18295" cy="2308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1885486" y="5341577"/>
            <a:ext cx="368131" cy="411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3908445" y="3900275"/>
            <a:ext cx="870059" cy="626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flipV="1">
            <a:off x="3268955" y="5391155"/>
            <a:ext cx="308240" cy="3829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H="1" flipV="1">
            <a:off x="6899008" y="5373994"/>
            <a:ext cx="269840" cy="372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10034582" y="5403704"/>
            <a:ext cx="279823" cy="3492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V="1">
            <a:off x="8902659" y="5391154"/>
            <a:ext cx="309952" cy="349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5612127" y="5384191"/>
            <a:ext cx="233359" cy="356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flipV="1">
            <a:off x="8337270" y="3900274"/>
            <a:ext cx="595519" cy="5768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2696787" y="6472719"/>
            <a:ext cx="5273912" cy="369332"/>
          </a:xfrm>
          <a:prstGeom prst="rect">
            <a:avLst/>
          </a:prstGeom>
          <a:noFill/>
        </p:spPr>
        <p:txBody>
          <a:bodyPr wrap="none" rtlCol="0">
            <a:spAutoFit/>
          </a:bodyPr>
          <a:lstStyle/>
          <a:p>
            <a:r>
              <a:rPr lang="en-US" dirty="0"/>
              <a:t>1 BOD member and 1 VSCO member from each village</a:t>
            </a:r>
          </a:p>
        </p:txBody>
      </p:sp>
    </p:spTree>
    <p:extLst>
      <p:ext uri="{BB962C8B-B14F-4D97-AF65-F5344CB8AC3E}">
        <p14:creationId xmlns:p14="http://schemas.microsoft.com/office/powerpoint/2010/main" val="427405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9749"/>
          </a:xfrm>
        </p:spPr>
        <p:txBody>
          <a:bodyPr/>
          <a:lstStyle/>
          <a:p>
            <a:pPr algn="ctr"/>
            <a:r>
              <a:rPr lang="en-US" sz="3200" b="1" dirty="0" err="1">
                <a:latin typeface="Arial"/>
                <a:cs typeface="Arial"/>
              </a:rPr>
              <a:t>Gramashakthi</a:t>
            </a:r>
            <a:r>
              <a:rPr lang="en-US" sz="3200" b="1" dirty="0">
                <a:latin typeface="Arial"/>
                <a:cs typeface="Arial"/>
              </a:rPr>
              <a:t> for Future Collaboration</a:t>
            </a:r>
          </a:p>
        </p:txBody>
      </p:sp>
      <p:sp>
        <p:nvSpPr>
          <p:cNvPr id="3" name="Content Placeholder 2"/>
          <p:cNvSpPr>
            <a:spLocks noGrp="1"/>
          </p:cNvSpPr>
          <p:nvPr>
            <p:ph idx="1"/>
          </p:nvPr>
        </p:nvSpPr>
        <p:spPr>
          <a:xfrm>
            <a:off x="555985" y="1120028"/>
            <a:ext cx="11516465" cy="5737972"/>
          </a:xfrm>
        </p:spPr>
        <p:txBody>
          <a:bodyPr>
            <a:normAutofit fontScale="92500" lnSpcReduction="10000"/>
          </a:bodyPr>
          <a:lstStyle/>
          <a:p>
            <a:r>
              <a:rPr lang="en-US" sz="3200" dirty="0"/>
              <a:t>A process to bring about desired change to people and places with effective collaboration and partnerships with the government, private and peoples sectors through inclusive growth. </a:t>
            </a:r>
          </a:p>
          <a:p>
            <a:r>
              <a:rPr lang="en-US" sz="3200" dirty="0"/>
              <a:t>Component 1 will expand CDD to the areas where CDD was not practiced to scale up the program country wide</a:t>
            </a:r>
          </a:p>
          <a:p>
            <a:r>
              <a:rPr lang="en-US" sz="3200" dirty="0"/>
              <a:t>Component 2 will facilitate 2,044 CDD villages to be linked with </a:t>
            </a:r>
            <a:r>
              <a:rPr lang="en-US" sz="3200" dirty="0" err="1"/>
              <a:t>Gramashakthi</a:t>
            </a:r>
            <a:r>
              <a:rPr lang="en-US" sz="3200" dirty="0"/>
              <a:t> to continue as inclusive accountable and legally accepted community institutions effectively managing  their resources providing a credible platform to partner with the government and the private sector.</a:t>
            </a:r>
          </a:p>
          <a:p>
            <a:r>
              <a:rPr lang="en-US" sz="3200" dirty="0"/>
              <a:t>Component 3 will promote public private and peoples sector to partner in developing the micro economy promoting supply/value chains with products and services of growth potential with shared values beyond CSR with technology for growth that is inclusive.</a:t>
            </a:r>
          </a:p>
          <a:p>
            <a:endParaRPr lang="en-US" sz="3200" dirty="0"/>
          </a:p>
        </p:txBody>
      </p:sp>
    </p:spTree>
    <p:extLst>
      <p:ext uri="{BB962C8B-B14F-4D97-AF65-F5344CB8AC3E}">
        <p14:creationId xmlns:p14="http://schemas.microsoft.com/office/powerpoint/2010/main" val="351222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B578-38C7-43DB-B434-345E71C4AAB0}"/>
              </a:ext>
            </a:extLst>
          </p:cNvPr>
          <p:cNvSpPr>
            <a:spLocks noGrp="1"/>
          </p:cNvSpPr>
          <p:nvPr>
            <p:ph type="title"/>
          </p:nvPr>
        </p:nvSpPr>
        <p:spPr>
          <a:xfrm>
            <a:off x="838200" y="365126"/>
            <a:ext cx="10515600" cy="869756"/>
          </a:xfrm>
        </p:spPr>
        <p:txBody>
          <a:bodyPr/>
          <a:lstStyle/>
          <a:p>
            <a:r>
              <a:rPr lang="en-US" b="1" dirty="0"/>
              <a:t>Project Background</a:t>
            </a:r>
          </a:p>
        </p:txBody>
      </p:sp>
      <p:sp>
        <p:nvSpPr>
          <p:cNvPr id="3" name="Content Placeholder 2">
            <a:extLst>
              <a:ext uri="{FF2B5EF4-FFF2-40B4-BE49-F238E27FC236}">
                <a16:creationId xmlns:a16="http://schemas.microsoft.com/office/drawing/2014/main" id="{901B80A1-D08E-46C9-A20B-55497880DDBD}"/>
              </a:ext>
            </a:extLst>
          </p:cNvPr>
          <p:cNvSpPr>
            <a:spLocks noGrp="1"/>
          </p:cNvSpPr>
          <p:nvPr>
            <p:ph idx="1"/>
          </p:nvPr>
        </p:nvSpPr>
        <p:spPr>
          <a:xfrm>
            <a:off x="838200" y="1296390"/>
            <a:ext cx="10873646" cy="5561609"/>
          </a:xfrm>
        </p:spPr>
        <p:txBody>
          <a:bodyPr>
            <a:normAutofit lnSpcReduction="10000"/>
          </a:bodyPr>
          <a:lstStyle/>
          <a:p>
            <a:r>
              <a:rPr lang="en-US" sz="3200" dirty="0"/>
              <a:t>Start date – end date : 2004 - 2014</a:t>
            </a:r>
          </a:p>
          <a:p>
            <a:r>
              <a:rPr lang="en-US" sz="3200" dirty="0"/>
              <a:t>US$ amount: 126 million  (Phase I,  51 m. grant Phase II 75 m. loan)</a:t>
            </a:r>
          </a:p>
          <a:p>
            <a:r>
              <a:rPr lang="en-US" sz="3200" dirty="0"/>
              <a:t>Implementing agency : </a:t>
            </a:r>
            <a:r>
              <a:rPr lang="en-US" sz="3200" dirty="0" err="1"/>
              <a:t>Gemidiriya</a:t>
            </a:r>
            <a:r>
              <a:rPr lang="en-US" sz="3200" dirty="0"/>
              <a:t> Foundation of the Ministry of Nation Building and subsequently Ministry of Economic Development under the name “Gama </a:t>
            </a:r>
            <a:r>
              <a:rPr lang="en-US" sz="3200" dirty="0" err="1"/>
              <a:t>Neguma</a:t>
            </a:r>
            <a:r>
              <a:rPr lang="en-US" sz="3200" dirty="0"/>
              <a:t>” project in Phase II</a:t>
            </a:r>
          </a:p>
          <a:p>
            <a:r>
              <a:rPr lang="en-US" sz="3200" dirty="0"/>
              <a:t>Project Objective:    Enhance incomes and quality of life of the poor households in the poorest divisions in the country while building capacity of government agencies, local governments and community organizations for service delivery and overall project implementation.</a:t>
            </a:r>
          </a:p>
          <a:p>
            <a:pPr marL="0" indent="0">
              <a:buNone/>
            </a:pPr>
            <a:endParaRPr lang="en-US" sz="3200" dirty="0"/>
          </a:p>
        </p:txBody>
      </p:sp>
      <p:sp>
        <p:nvSpPr>
          <p:cNvPr id="4" name="Slide Number Placeholder 3">
            <a:extLst>
              <a:ext uri="{FF2B5EF4-FFF2-40B4-BE49-F238E27FC236}">
                <a16:creationId xmlns:a16="http://schemas.microsoft.com/office/drawing/2014/main" id="{74238A78-F22E-479B-A4A0-4622587B4047}"/>
              </a:ext>
            </a:extLst>
          </p:cNvPr>
          <p:cNvSpPr>
            <a:spLocks noGrp="1"/>
          </p:cNvSpPr>
          <p:nvPr>
            <p:ph type="sldNum" sz="quarter" idx="12"/>
          </p:nvPr>
        </p:nvSpPr>
        <p:spPr/>
        <p:txBody>
          <a:bodyPr/>
          <a:lstStyle/>
          <a:p>
            <a:fld id="{AF68CB4D-8637-465B-9BD0-1D6F372CE303}" type="slidenum">
              <a:rPr lang="en-US" smtClean="0"/>
              <a:t>2</a:t>
            </a:fld>
            <a:endParaRPr lang="en-US"/>
          </a:p>
        </p:txBody>
      </p:sp>
    </p:spTree>
    <p:extLst>
      <p:ext uri="{BB962C8B-B14F-4D97-AF65-F5344CB8AC3E}">
        <p14:creationId xmlns:p14="http://schemas.microsoft.com/office/powerpoint/2010/main" val="3664590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937" y="109759"/>
            <a:ext cx="11799563" cy="6748241"/>
          </a:xfrm>
        </p:spPr>
        <p:txBody>
          <a:bodyPr>
            <a:noAutofit/>
          </a:bodyPr>
          <a:lstStyle/>
          <a:p>
            <a:pPr marL="0" indent="0">
              <a:buNone/>
            </a:pPr>
            <a:endParaRPr lang="en-US" sz="3600" b="1" dirty="0"/>
          </a:p>
          <a:p>
            <a:pPr marL="0" indent="0">
              <a:buNone/>
            </a:pPr>
            <a:endParaRPr lang="en-US" sz="4400" b="1" dirty="0"/>
          </a:p>
          <a:p>
            <a:pPr marL="0" indent="0">
              <a:buNone/>
            </a:pPr>
            <a:r>
              <a:rPr lang="en-US" sz="3200" dirty="0"/>
              <a:t> (</a:t>
            </a:r>
            <a:r>
              <a:rPr lang="en-US" sz="3200" dirty="0" err="1"/>
              <a:t>i</a:t>
            </a:r>
            <a:r>
              <a:rPr lang="en-US" sz="3200" dirty="0"/>
              <a:t>) empowering the poor and developing and strengthening </a:t>
            </a:r>
          </a:p>
          <a:p>
            <a:pPr marL="0" indent="0">
              <a:buNone/>
            </a:pPr>
            <a:r>
              <a:rPr lang="en-US" sz="3200" dirty="0"/>
              <a:t>     institutions of the poor;</a:t>
            </a:r>
          </a:p>
          <a:p>
            <a:pPr marL="0" indent="0">
              <a:buNone/>
            </a:pPr>
            <a:r>
              <a:rPr lang="en-US" sz="3200" dirty="0"/>
              <a:t> (ii) improving access of the poor to basic infrastructure and social </a:t>
            </a:r>
          </a:p>
          <a:p>
            <a:pPr marL="0" indent="0">
              <a:buNone/>
            </a:pPr>
            <a:r>
              <a:rPr lang="en-US" sz="3200" dirty="0"/>
              <a:t>      services and providing support for productive activities; and, </a:t>
            </a:r>
          </a:p>
          <a:p>
            <a:pPr marL="0" indent="0">
              <a:buNone/>
            </a:pPr>
            <a:r>
              <a:rPr lang="en-US" sz="3200" dirty="0"/>
              <a:t>(iii) developing policies, rules, systems, procedures and institutional </a:t>
            </a:r>
          </a:p>
          <a:p>
            <a:pPr marL="0" indent="0">
              <a:buNone/>
            </a:pPr>
            <a:r>
              <a:rPr lang="en-US" sz="3200" dirty="0"/>
              <a:t>      arrangements to enable the government to transfer funds directly</a:t>
            </a:r>
          </a:p>
          <a:p>
            <a:pPr marL="0" indent="0">
              <a:buNone/>
            </a:pPr>
            <a:r>
              <a:rPr lang="en-US" sz="3200" dirty="0"/>
              <a:t>      to communities and local governments.</a:t>
            </a:r>
          </a:p>
        </p:txBody>
      </p:sp>
      <p:sp>
        <p:nvSpPr>
          <p:cNvPr id="4" name="Slide Number Placeholder 3"/>
          <p:cNvSpPr>
            <a:spLocks noGrp="1"/>
          </p:cNvSpPr>
          <p:nvPr>
            <p:ph type="sldNum" sz="quarter" idx="12"/>
          </p:nvPr>
        </p:nvSpPr>
        <p:spPr/>
        <p:txBody>
          <a:bodyPr/>
          <a:lstStyle/>
          <a:p>
            <a:fld id="{AF68CB4D-8637-465B-9BD0-1D6F372CE303}" type="slidenum">
              <a:rPr lang="en-US" smtClean="0"/>
              <a:t>3</a:t>
            </a:fld>
            <a:endParaRPr lang="en-US"/>
          </a:p>
        </p:txBody>
      </p:sp>
      <p:sp>
        <p:nvSpPr>
          <p:cNvPr id="5" name="Title 1">
            <a:extLst>
              <a:ext uri="{FF2B5EF4-FFF2-40B4-BE49-F238E27FC236}">
                <a16:creationId xmlns:a16="http://schemas.microsoft.com/office/drawing/2014/main" id="{91DFB578-38C7-43DB-B434-345E71C4AAB0}"/>
              </a:ext>
            </a:extLst>
          </p:cNvPr>
          <p:cNvSpPr>
            <a:spLocks noGrp="1"/>
          </p:cNvSpPr>
          <p:nvPr>
            <p:ph type="title"/>
          </p:nvPr>
        </p:nvSpPr>
        <p:spPr>
          <a:xfrm>
            <a:off x="493272" y="349446"/>
            <a:ext cx="10515600" cy="869756"/>
          </a:xfrm>
        </p:spPr>
        <p:txBody>
          <a:bodyPr/>
          <a:lstStyle/>
          <a:p>
            <a:r>
              <a:rPr lang="en-US" b="1" dirty="0"/>
              <a:t>Scope</a:t>
            </a:r>
          </a:p>
        </p:txBody>
      </p:sp>
    </p:spTree>
    <p:extLst>
      <p:ext uri="{BB962C8B-B14F-4D97-AF65-F5344CB8AC3E}">
        <p14:creationId xmlns:p14="http://schemas.microsoft.com/office/powerpoint/2010/main" val="2842235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68CB4D-8637-465B-9BD0-1D6F372CE303}" type="slidenum">
              <a:rPr lang="en-US" smtClean="0"/>
              <a:t>4</a:t>
            </a:fld>
            <a:endParaRPr lang="en-US"/>
          </a:p>
        </p:txBody>
      </p:sp>
      <p:pic>
        <p:nvPicPr>
          <p:cNvPr id="7" name="Picture 6" descr="Gemidiriya Project map-COMDIV.jpg"/>
          <p:cNvPicPr/>
          <p:nvPr/>
        </p:nvPicPr>
        <p:blipFill>
          <a:blip r:embed="rId2" cstate="print"/>
          <a:stretch>
            <a:fillRect/>
          </a:stretch>
        </p:blipFill>
        <p:spPr>
          <a:xfrm>
            <a:off x="0" y="-1"/>
            <a:ext cx="4531089" cy="6742362"/>
          </a:xfrm>
          <a:prstGeom prst="rect">
            <a:avLst/>
          </a:prstGeom>
        </p:spPr>
      </p:pic>
      <p:sp>
        <p:nvSpPr>
          <p:cNvPr id="8" name="TextBox 7"/>
          <p:cNvSpPr txBox="1"/>
          <p:nvPr/>
        </p:nvSpPr>
        <p:spPr>
          <a:xfrm>
            <a:off x="5518835" y="282237"/>
            <a:ext cx="5189586" cy="1077218"/>
          </a:xfrm>
          <a:prstGeom prst="rect">
            <a:avLst/>
          </a:prstGeom>
          <a:noFill/>
        </p:spPr>
        <p:txBody>
          <a:bodyPr wrap="square" rtlCol="0">
            <a:spAutoFit/>
          </a:bodyPr>
          <a:lstStyle/>
          <a:p>
            <a:pPr algn="ctr"/>
            <a:r>
              <a:rPr lang="en-US" sz="3200" dirty="0"/>
              <a:t>Geographical Coverage and Beneficiaries</a:t>
            </a:r>
          </a:p>
        </p:txBody>
      </p:sp>
      <p:pic>
        <p:nvPicPr>
          <p:cNvPr id="5" name="Picture 4" descr="Screen Shot 2018-03-29 at 23.24.44.png"/>
          <p:cNvPicPr>
            <a:picLocks noChangeAspect="1"/>
          </p:cNvPicPr>
          <p:nvPr/>
        </p:nvPicPr>
        <p:blipFill rotWithShape="1">
          <a:blip r:embed="rId3">
            <a:extLst>
              <a:ext uri="{28A0092B-C50C-407E-A947-70E740481C1C}">
                <a14:useLocalDpi xmlns:a14="http://schemas.microsoft.com/office/drawing/2010/main" val="0"/>
              </a:ext>
            </a:extLst>
          </a:blip>
          <a:srcRect l="32664" t="36600" r="21042" b="15591"/>
          <a:stretch/>
        </p:blipFill>
        <p:spPr>
          <a:xfrm>
            <a:off x="5409085" y="3386861"/>
            <a:ext cx="5644264" cy="3277101"/>
          </a:xfrm>
          <a:prstGeom prst="rect">
            <a:avLst/>
          </a:prstGeom>
        </p:spPr>
      </p:pic>
      <p:sp>
        <p:nvSpPr>
          <p:cNvPr id="6" name="TextBox 5"/>
          <p:cNvSpPr txBox="1"/>
          <p:nvPr/>
        </p:nvSpPr>
        <p:spPr>
          <a:xfrm>
            <a:off x="4687875" y="1552310"/>
            <a:ext cx="7212113" cy="1569660"/>
          </a:xfrm>
          <a:prstGeom prst="rect">
            <a:avLst/>
          </a:prstGeom>
          <a:noFill/>
        </p:spPr>
        <p:txBody>
          <a:bodyPr wrap="square" rtlCol="0">
            <a:spAutoFit/>
          </a:bodyPr>
          <a:lstStyle/>
          <a:p>
            <a:r>
              <a:rPr lang="en-US" sz="2400" dirty="0"/>
              <a:t>The project was implemented in 2,044 remote and poor areas of 11 districts out of 25 leaving 5 districts in the North and East and 9 relatively better off districts  reaching 2.2 million beneficiaries</a:t>
            </a:r>
          </a:p>
        </p:txBody>
      </p:sp>
    </p:spTree>
    <p:extLst>
      <p:ext uri="{BB962C8B-B14F-4D97-AF65-F5344CB8AC3E}">
        <p14:creationId xmlns:p14="http://schemas.microsoft.com/office/powerpoint/2010/main" val="2048812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E643-1BD2-43A2-94AA-A380BE3956F5}"/>
              </a:ext>
            </a:extLst>
          </p:cNvPr>
          <p:cNvSpPr>
            <a:spLocks noGrp="1"/>
          </p:cNvSpPr>
          <p:nvPr>
            <p:ph type="title"/>
          </p:nvPr>
        </p:nvSpPr>
        <p:spPr>
          <a:xfrm>
            <a:off x="408373" y="161276"/>
            <a:ext cx="10945427" cy="728627"/>
          </a:xfrm>
        </p:spPr>
        <p:txBody>
          <a:bodyPr>
            <a:normAutofit/>
          </a:bodyPr>
          <a:lstStyle/>
          <a:p>
            <a:pPr algn="ctr"/>
            <a:r>
              <a:rPr lang="en-US" sz="3200" b="1" dirty="0"/>
              <a:t>Design of Local Economic Development/ Livelihoods Component</a:t>
            </a:r>
          </a:p>
        </p:txBody>
      </p:sp>
      <p:sp>
        <p:nvSpPr>
          <p:cNvPr id="3" name="Content Placeholder 2">
            <a:extLst>
              <a:ext uri="{FF2B5EF4-FFF2-40B4-BE49-F238E27FC236}">
                <a16:creationId xmlns:a16="http://schemas.microsoft.com/office/drawing/2014/main" id="{0207B44C-CD1B-442C-B683-B24B321DB040}"/>
              </a:ext>
            </a:extLst>
          </p:cNvPr>
          <p:cNvSpPr>
            <a:spLocks noGrp="1"/>
          </p:cNvSpPr>
          <p:nvPr>
            <p:ph idx="1"/>
          </p:nvPr>
        </p:nvSpPr>
        <p:spPr>
          <a:xfrm>
            <a:off x="264564" y="931068"/>
            <a:ext cx="11693738" cy="5817172"/>
          </a:xfrm>
        </p:spPr>
        <p:txBody>
          <a:bodyPr>
            <a:normAutofit/>
          </a:bodyPr>
          <a:lstStyle/>
          <a:p>
            <a:r>
              <a:rPr lang="en-US" dirty="0"/>
              <a:t>Problems the project was trying to solve</a:t>
            </a:r>
          </a:p>
          <a:p>
            <a:pPr lvl="1"/>
            <a:r>
              <a:rPr lang="en-US" dirty="0"/>
              <a:t>Poor access to capital for households for investment</a:t>
            </a:r>
          </a:p>
          <a:p>
            <a:pPr lvl="1"/>
            <a:r>
              <a:rPr lang="en-US" dirty="0"/>
              <a:t>Low productivity of production processes</a:t>
            </a:r>
          </a:p>
          <a:p>
            <a:pPr lvl="1"/>
            <a:r>
              <a:rPr lang="en-US" dirty="0"/>
              <a:t>Poor access to skills/technologies/gainful income generation</a:t>
            </a:r>
          </a:p>
          <a:p>
            <a:pPr lvl="1"/>
            <a:r>
              <a:rPr lang="en-US" dirty="0"/>
              <a:t>Poor access to markets  </a:t>
            </a:r>
          </a:p>
          <a:p>
            <a:r>
              <a:rPr lang="en-US" dirty="0"/>
              <a:t>Background analysis to design program</a:t>
            </a:r>
          </a:p>
          <a:p>
            <a:pPr lvl="1"/>
            <a:r>
              <a:rPr lang="en-US" dirty="0"/>
              <a:t>Local economic development was an expected long term outcome from increased investments and household income through incremental productivity increases and marketing.</a:t>
            </a:r>
          </a:p>
          <a:p>
            <a:pPr lvl="1"/>
            <a:r>
              <a:rPr lang="en-US" dirty="0"/>
              <a:t>Situation analysis was built in to the planning process for IG opportunities, technology, instruments and skill development for growth oriented production identified through PRA  and supported by economic analysis of products </a:t>
            </a:r>
          </a:p>
          <a:p>
            <a:pPr lvl="1"/>
            <a:r>
              <a:rPr lang="en-US" dirty="0"/>
              <a:t>Geographical spread of activities depended on the type of production with growth potential identified. (e.g. Maize, tea, rubber, seed paddy, potatoes, milk, rice, lime)</a:t>
            </a:r>
          </a:p>
          <a:p>
            <a:pPr lvl="1"/>
            <a:r>
              <a:rPr lang="en-US" dirty="0"/>
              <a:t>Economic analysis of key products were done and used for planning inputs</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0E93B378-1D1A-42F4-81A9-6FDF7B241D40}"/>
              </a:ext>
            </a:extLst>
          </p:cNvPr>
          <p:cNvSpPr>
            <a:spLocks noGrp="1"/>
          </p:cNvSpPr>
          <p:nvPr>
            <p:ph type="sldNum" sz="quarter" idx="12"/>
          </p:nvPr>
        </p:nvSpPr>
        <p:spPr/>
        <p:txBody>
          <a:bodyPr/>
          <a:lstStyle/>
          <a:p>
            <a:fld id="{AF68CB4D-8637-465B-9BD0-1D6F372CE303}" type="slidenum">
              <a:rPr lang="en-US" smtClean="0"/>
              <a:t>5</a:t>
            </a:fld>
            <a:endParaRPr lang="en-US"/>
          </a:p>
        </p:txBody>
      </p:sp>
    </p:spTree>
    <p:extLst>
      <p:ext uri="{BB962C8B-B14F-4D97-AF65-F5344CB8AC3E}">
        <p14:creationId xmlns:p14="http://schemas.microsoft.com/office/powerpoint/2010/main" val="268439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E643-1BD2-43A2-94AA-A380BE3956F5}"/>
              </a:ext>
            </a:extLst>
          </p:cNvPr>
          <p:cNvSpPr>
            <a:spLocks noGrp="1"/>
          </p:cNvSpPr>
          <p:nvPr>
            <p:ph type="title"/>
          </p:nvPr>
        </p:nvSpPr>
        <p:spPr>
          <a:xfrm>
            <a:off x="408373" y="208327"/>
            <a:ext cx="10945427" cy="873588"/>
          </a:xfrm>
        </p:spPr>
        <p:txBody>
          <a:bodyPr>
            <a:normAutofit/>
          </a:bodyPr>
          <a:lstStyle/>
          <a:p>
            <a:pPr algn="ctr"/>
            <a:r>
              <a:rPr lang="en-US" sz="3200" b="1" dirty="0"/>
              <a:t>Design of Local Economic Development/ Livelihoods Component</a:t>
            </a:r>
          </a:p>
        </p:txBody>
      </p:sp>
      <p:sp>
        <p:nvSpPr>
          <p:cNvPr id="3" name="Content Placeholder 2">
            <a:extLst>
              <a:ext uri="{FF2B5EF4-FFF2-40B4-BE49-F238E27FC236}">
                <a16:creationId xmlns:a16="http://schemas.microsoft.com/office/drawing/2014/main" id="{0207B44C-CD1B-442C-B683-B24B321DB040}"/>
              </a:ext>
            </a:extLst>
          </p:cNvPr>
          <p:cNvSpPr>
            <a:spLocks noGrp="1"/>
          </p:cNvSpPr>
          <p:nvPr>
            <p:ph idx="1"/>
          </p:nvPr>
        </p:nvSpPr>
        <p:spPr>
          <a:xfrm>
            <a:off x="639897" y="1229305"/>
            <a:ext cx="11056269" cy="5377815"/>
          </a:xfrm>
        </p:spPr>
        <p:txBody>
          <a:bodyPr>
            <a:noAutofit/>
          </a:bodyPr>
          <a:lstStyle/>
          <a:p>
            <a:r>
              <a:rPr lang="en-US" dirty="0"/>
              <a:t>Types of interventions/project component (Technical assistance, credit, linkages with buyers)</a:t>
            </a:r>
          </a:p>
          <a:p>
            <a:pPr lvl="1"/>
            <a:r>
              <a:rPr lang="en-US" sz="2800" dirty="0"/>
              <a:t>Technical assistance provided to the project staff to undertake participatory situation analysis, planning of livelihood investments and facilitating skills</a:t>
            </a:r>
          </a:p>
          <a:p>
            <a:pPr lvl="1"/>
            <a:r>
              <a:rPr lang="en-US" sz="2800" dirty="0"/>
              <a:t>Technical assistance direct to producer groups on production and marketing </a:t>
            </a:r>
          </a:p>
          <a:p>
            <a:pPr lvl="1"/>
            <a:r>
              <a:rPr lang="en-US" sz="2800" dirty="0"/>
              <a:t>Credit through community savings and credit organization of the village organizations initially registered under the companies act to attract private sector</a:t>
            </a:r>
          </a:p>
          <a:p>
            <a:pPr lvl="1"/>
            <a:r>
              <a:rPr lang="en-US" sz="2800" dirty="0"/>
              <a:t>Financial support on equipment to selected producers for production and marketing</a:t>
            </a:r>
          </a:p>
          <a:p>
            <a:pPr marL="457200" lvl="1" indent="0">
              <a:buNone/>
            </a:pPr>
            <a:r>
              <a:rPr lang="en-US" sz="2800" dirty="0"/>
              <a:t> (distribution of poly tunnels, agricultural machinery and equipment) </a:t>
            </a:r>
          </a:p>
        </p:txBody>
      </p:sp>
      <p:sp>
        <p:nvSpPr>
          <p:cNvPr id="4" name="Slide Number Placeholder 3">
            <a:extLst>
              <a:ext uri="{FF2B5EF4-FFF2-40B4-BE49-F238E27FC236}">
                <a16:creationId xmlns:a16="http://schemas.microsoft.com/office/drawing/2014/main" id="{0E93B378-1D1A-42F4-81A9-6FDF7B241D40}"/>
              </a:ext>
            </a:extLst>
          </p:cNvPr>
          <p:cNvSpPr>
            <a:spLocks noGrp="1"/>
          </p:cNvSpPr>
          <p:nvPr>
            <p:ph type="sldNum" sz="quarter" idx="12"/>
          </p:nvPr>
        </p:nvSpPr>
        <p:spPr/>
        <p:txBody>
          <a:bodyPr/>
          <a:lstStyle/>
          <a:p>
            <a:fld id="{AF68CB4D-8637-465B-9BD0-1D6F372CE303}" type="slidenum">
              <a:rPr lang="en-US" smtClean="0"/>
              <a:t>6</a:t>
            </a:fld>
            <a:endParaRPr lang="en-US"/>
          </a:p>
        </p:txBody>
      </p:sp>
    </p:spTree>
    <p:extLst>
      <p:ext uri="{BB962C8B-B14F-4D97-AF65-F5344CB8AC3E}">
        <p14:creationId xmlns:p14="http://schemas.microsoft.com/office/powerpoint/2010/main" val="236701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157" y="290843"/>
            <a:ext cx="11719782" cy="6567157"/>
          </a:xfrm>
        </p:spPr>
        <p:txBody>
          <a:bodyPr>
            <a:normAutofit fontScale="85000" lnSpcReduction="20000"/>
          </a:bodyPr>
          <a:lstStyle/>
          <a:p>
            <a:r>
              <a:rPr lang="en-US" dirty="0"/>
              <a:t>Measures to ensure profitability and commercial viability of the project.</a:t>
            </a:r>
          </a:p>
          <a:p>
            <a:pPr marL="0" indent="0">
              <a:buNone/>
            </a:pPr>
            <a:endParaRPr lang="en-US" dirty="0"/>
          </a:p>
          <a:p>
            <a:pPr lvl="1"/>
            <a:r>
              <a:rPr lang="en-US" sz="2800" dirty="0"/>
              <a:t>The main project inputs (information, decision making power and resource support) continued stimulating risk taking </a:t>
            </a:r>
          </a:p>
          <a:p>
            <a:pPr lvl="1"/>
            <a:r>
              <a:rPr lang="en-US" sz="2800" dirty="0"/>
              <a:t>Investment capital was not free so that investments were made on profitable ventures by the community</a:t>
            </a:r>
          </a:p>
          <a:p>
            <a:pPr lvl="1"/>
            <a:r>
              <a:rPr lang="en-US" sz="2800" dirty="0"/>
              <a:t>Economic analysis of key products were done and used as inputs for planning.</a:t>
            </a:r>
          </a:p>
          <a:p>
            <a:pPr lvl="1"/>
            <a:r>
              <a:rPr lang="en-US" sz="2800" dirty="0"/>
              <a:t>Trade exhibitions were organized to increase market opportunities</a:t>
            </a:r>
          </a:p>
          <a:p>
            <a:pPr lvl="1"/>
            <a:r>
              <a:rPr lang="en-US" sz="2800" dirty="0"/>
              <a:t>Production on contract was encouraged  </a:t>
            </a:r>
          </a:p>
          <a:p>
            <a:pPr lvl="1"/>
            <a:endParaRPr lang="en-US" dirty="0"/>
          </a:p>
          <a:p>
            <a:r>
              <a:rPr lang="en-US" dirty="0"/>
              <a:t>Number of beneficiaries, women, specific groups </a:t>
            </a:r>
          </a:p>
          <a:p>
            <a:pPr marL="0" indent="0">
              <a:buNone/>
            </a:pPr>
            <a:r>
              <a:rPr lang="en-US" dirty="0"/>
              <a:t>    2.2 million people benefitted from the project where 50% of minimum  </a:t>
            </a:r>
          </a:p>
          <a:p>
            <a:pPr marL="0" indent="0">
              <a:buNone/>
            </a:pPr>
            <a:r>
              <a:rPr lang="en-US" dirty="0"/>
              <a:t>    female participation was ensured.  In each village  savings and credit    </a:t>
            </a:r>
          </a:p>
          <a:p>
            <a:pPr marL="0" indent="0">
              <a:buNone/>
            </a:pPr>
            <a:r>
              <a:rPr lang="en-US" dirty="0"/>
              <a:t>    organizations (VSCO) are of 100% female leadership. 67% of decision making positions</a:t>
            </a:r>
          </a:p>
          <a:p>
            <a:pPr marL="0" indent="0">
              <a:buNone/>
            </a:pPr>
            <a:r>
              <a:rPr lang="en-US" dirty="0"/>
              <a:t>    were held of all community organizations by women. Tamil community in Estate </a:t>
            </a:r>
          </a:p>
          <a:p>
            <a:pPr marL="0" indent="0">
              <a:buNone/>
            </a:pPr>
            <a:r>
              <a:rPr lang="en-US" dirty="0"/>
              <a:t>    plantations where </a:t>
            </a:r>
            <a:r>
              <a:rPr lang="en-US" dirty="0" err="1"/>
              <a:t>Gemidiriya</a:t>
            </a:r>
            <a:r>
              <a:rPr lang="en-US" dirty="0"/>
              <a:t> CDD was introduced were specific groups to benefit</a:t>
            </a:r>
          </a:p>
          <a:p>
            <a:pPr marL="0" indent="0">
              <a:buNone/>
            </a:pPr>
            <a:endParaRPr lang="en-US" dirty="0"/>
          </a:p>
          <a:p>
            <a:r>
              <a:rPr lang="en-US" dirty="0"/>
              <a:t>$ Amount for Local Economic Development/Livelihoods</a:t>
            </a:r>
          </a:p>
          <a:p>
            <a:pPr marL="0" indent="0">
              <a:buNone/>
            </a:pPr>
            <a:r>
              <a:rPr lang="en-US" dirty="0"/>
              <a:t>    Approximately USD 21.2 million (30% of 57.6 +3.6 for partnerships)   </a:t>
            </a:r>
          </a:p>
          <a:p>
            <a:endParaRPr lang="en-US" dirty="0"/>
          </a:p>
        </p:txBody>
      </p:sp>
      <p:sp>
        <p:nvSpPr>
          <p:cNvPr id="4" name="Slide Number Placeholder 3"/>
          <p:cNvSpPr>
            <a:spLocks noGrp="1"/>
          </p:cNvSpPr>
          <p:nvPr>
            <p:ph type="sldNum" sz="quarter" idx="12"/>
          </p:nvPr>
        </p:nvSpPr>
        <p:spPr/>
        <p:txBody>
          <a:bodyPr/>
          <a:lstStyle/>
          <a:p>
            <a:fld id="{AF68CB4D-8637-465B-9BD0-1D6F372CE303}" type="slidenum">
              <a:rPr lang="en-US" smtClean="0"/>
              <a:t>7</a:t>
            </a:fld>
            <a:endParaRPr lang="en-US"/>
          </a:p>
        </p:txBody>
      </p:sp>
    </p:spTree>
    <p:extLst>
      <p:ext uri="{BB962C8B-B14F-4D97-AF65-F5344CB8AC3E}">
        <p14:creationId xmlns:p14="http://schemas.microsoft.com/office/powerpoint/2010/main" val="95147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13F8-1A94-4E8B-AF46-9486C1DA04B7}"/>
              </a:ext>
            </a:extLst>
          </p:cNvPr>
          <p:cNvSpPr>
            <a:spLocks noGrp="1"/>
          </p:cNvSpPr>
          <p:nvPr>
            <p:ph type="title"/>
          </p:nvPr>
        </p:nvSpPr>
        <p:spPr>
          <a:xfrm>
            <a:off x="1239520" y="182881"/>
            <a:ext cx="8224520" cy="650239"/>
          </a:xfrm>
        </p:spPr>
        <p:txBody>
          <a:bodyPr>
            <a:normAutofit/>
          </a:bodyPr>
          <a:lstStyle/>
          <a:p>
            <a:pPr algn="ctr"/>
            <a:r>
              <a:rPr lang="en-US" sz="3200" b="1" dirty="0"/>
              <a:t>Challenges and Lessons Learned</a:t>
            </a:r>
          </a:p>
        </p:txBody>
      </p:sp>
      <p:sp>
        <p:nvSpPr>
          <p:cNvPr id="3" name="Content Placeholder 2">
            <a:extLst>
              <a:ext uri="{FF2B5EF4-FFF2-40B4-BE49-F238E27FC236}">
                <a16:creationId xmlns:a16="http://schemas.microsoft.com/office/drawing/2014/main" id="{9333E12E-3045-44D6-BA51-D5CC6CA8A89D}"/>
              </a:ext>
            </a:extLst>
          </p:cNvPr>
          <p:cNvSpPr>
            <a:spLocks noGrp="1"/>
          </p:cNvSpPr>
          <p:nvPr>
            <p:ph idx="1"/>
          </p:nvPr>
        </p:nvSpPr>
        <p:spPr>
          <a:xfrm>
            <a:off x="600498" y="1033144"/>
            <a:ext cx="11299489" cy="5709217"/>
          </a:xfrm>
        </p:spPr>
        <p:txBody>
          <a:bodyPr>
            <a:normAutofit/>
          </a:bodyPr>
          <a:lstStyle/>
          <a:p>
            <a:r>
              <a:rPr lang="en-US" dirty="0"/>
              <a:t>Difficulties encountered </a:t>
            </a:r>
            <a:endParaRPr lang="en-US" sz="2400" dirty="0"/>
          </a:p>
          <a:p>
            <a:pPr lvl="1"/>
            <a:r>
              <a:rPr lang="en-US" dirty="0"/>
              <a:t>Changing policies on political interests with changed regimes and controls affecting  CDD elements of the original project approach (Control </a:t>
            </a:r>
            <a:r>
              <a:rPr lang="en-US" dirty="0" err="1"/>
              <a:t>vs</a:t>
            </a:r>
            <a:r>
              <a:rPr lang="en-US" dirty="0"/>
              <a:t> Facilitation)</a:t>
            </a:r>
          </a:p>
          <a:p>
            <a:pPr lvl="1"/>
            <a:r>
              <a:rPr lang="en-US" dirty="0"/>
              <a:t>Absence of macro level policies to support the micro economy affecting production processes (</a:t>
            </a:r>
            <a:r>
              <a:rPr lang="en-US" dirty="0" err="1"/>
              <a:t>e.g</a:t>
            </a:r>
            <a:r>
              <a:rPr lang="en-US" dirty="0"/>
              <a:t> import and trade policy, production subsidies, Lack of private sector expansion for innovative partnerships</a:t>
            </a:r>
          </a:p>
          <a:p>
            <a:pPr lvl="1"/>
            <a:r>
              <a:rPr lang="en-US" dirty="0"/>
              <a:t>High opportunity cost of business propositions to local producers </a:t>
            </a:r>
          </a:p>
          <a:p>
            <a:pPr lvl="1"/>
            <a:r>
              <a:rPr lang="en-US" dirty="0"/>
              <a:t>institutional support policy) </a:t>
            </a:r>
            <a:endParaRPr lang="en-US" sz="2400" dirty="0"/>
          </a:p>
          <a:p>
            <a:r>
              <a:rPr lang="en-US" sz="2800" dirty="0"/>
              <a:t>How they were addressed</a:t>
            </a:r>
          </a:p>
          <a:p>
            <a:pPr lvl="1"/>
            <a:r>
              <a:rPr lang="en-US" sz="2400" dirty="0"/>
              <a:t>Community institutions were allowed to continue partnerships with private sector</a:t>
            </a:r>
          </a:p>
          <a:p>
            <a:pPr lvl="1"/>
            <a:r>
              <a:rPr lang="en-US" sz="2400" dirty="0"/>
              <a:t>Restructuring was introduced but resulting in project closure without the third phase.</a:t>
            </a:r>
          </a:p>
          <a:p>
            <a:pPr lvl="1"/>
            <a:r>
              <a:rPr lang="en-US" dirty="0"/>
              <a:t>The new government decided to continue CDD with focus on inclusive growth scaling it up countrywide aiming at the vision 2030 target of poverty free Sri Lanka </a:t>
            </a:r>
            <a:endParaRPr lang="en-US" sz="2400" dirty="0"/>
          </a:p>
          <a:p>
            <a:pPr lvl="1"/>
            <a:endParaRPr lang="en-US" dirty="0"/>
          </a:p>
          <a:p>
            <a:endParaRPr lang="en-US" dirty="0"/>
          </a:p>
        </p:txBody>
      </p:sp>
      <p:sp>
        <p:nvSpPr>
          <p:cNvPr id="4" name="Slide Number Placeholder 3">
            <a:extLst>
              <a:ext uri="{FF2B5EF4-FFF2-40B4-BE49-F238E27FC236}">
                <a16:creationId xmlns:a16="http://schemas.microsoft.com/office/drawing/2014/main" id="{BC6D6D74-E989-4B57-BA0F-306FA229A8AD}"/>
              </a:ext>
            </a:extLst>
          </p:cNvPr>
          <p:cNvSpPr>
            <a:spLocks noGrp="1"/>
          </p:cNvSpPr>
          <p:nvPr>
            <p:ph type="sldNum" sz="quarter" idx="12"/>
          </p:nvPr>
        </p:nvSpPr>
        <p:spPr/>
        <p:txBody>
          <a:bodyPr/>
          <a:lstStyle/>
          <a:p>
            <a:fld id="{AF68CB4D-8637-465B-9BD0-1D6F372CE303}" type="slidenum">
              <a:rPr lang="en-US" smtClean="0"/>
              <a:t>8</a:t>
            </a:fld>
            <a:endParaRPr lang="en-US"/>
          </a:p>
        </p:txBody>
      </p:sp>
    </p:spTree>
    <p:extLst>
      <p:ext uri="{BB962C8B-B14F-4D97-AF65-F5344CB8AC3E}">
        <p14:creationId xmlns:p14="http://schemas.microsoft.com/office/powerpoint/2010/main" val="383951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3CA7-478F-4FDB-95DD-DA81CEB5631D}"/>
              </a:ext>
            </a:extLst>
          </p:cNvPr>
          <p:cNvSpPr>
            <a:spLocks noGrp="1"/>
          </p:cNvSpPr>
          <p:nvPr>
            <p:ph type="title"/>
          </p:nvPr>
        </p:nvSpPr>
        <p:spPr>
          <a:xfrm>
            <a:off x="320809" y="224006"/>
            <a:ext cx="10515600" cy="607029"/>
          </a:xfrm>
        </p:spPr>
        <p:txBody>
          <a:bodyPr>
            <a:normAutofit fontScale="90000"/>
          </a:bodyPr>
          <a:lstStyle/>
          <a:p>
            <a:r>
              <a:rPr lang="en-US" b="1" dirty="0"/>
              <a:t>Results</a:t>
            </a:r>
          </a:p>
        </p:txBody>
      </p:sp>
      <p:sp>
        <p:nvSpPr>
          <p:cNvPr id="3" name="Content Placeholder 2">
            <a:extLst>
              <a:ext uri="{FF2B5EF4-FFF2-40B4-BE49-F238E27FC236}">
                <a16:creationId xmlns:a16="http://schemas.microsoft.com/office/drawing/2014/main" id="{4B6FE281-032F-4550-B22A-FD65C0D9355F}"/>
              </a:ext>
            </a:extLst>
          </p:cNvPr>
          <p:cNvSpPr>
            <a:spLocks noGrp="1"/>
          </p:cNvSpPr>
          <p:nvPr>
            <p:ph idx="1"/>
          </p:nvPr>
        </p:nvSpPr>
        <p:spPr>
          <a:xfrm>
            <a:off x="258095" y="947550"/>
            <a:ext cx="11933905" cy="5910450"/>
          </a:xfrm>
        </p:spPr>
        <p:txBody>
          <a:bodyPr>
            <a:normAutofit fontScale="85000" lnSpcReduction="20000"/>
          </a:bodyPr>
          <a:lstStyle/>
          <a:p>
            <a:r>
              <a:rPr lang="en-US" dirty="0"/>
              <a:t>End line assessment concluded that participating households had 41% increased income compared to controlled villages.</a:t>
            </a:r>
          </a:p>
          <a:p>
            <a:r>
              <a:rPr lang="en-US" dirty="0"/>
              <a:t>Out of 67% of the poor of the  constituency 60-65% of all households had access to savings and credit</a:t>
            </a:r>
          </a:p>
          <a:p>
            <a:r>
              <a:rPr lang="en-US" dirty="0"/>
              <a:t>70% 0f consenting households participated in village organizations (highly socially inclusive)</a:t>
            </a:r>
          </a:p>
          <a:p>
            <a:r>
              <a:rPr lang="en-US" dirty="0"/>
              <a:t>77% of households expressed that their life had improved due to the assets from the project;</a:t>
            </a:r>
          </a:p>
          <a:p>
            <a:r>
              <a:rPr lang="en-US" dirty="0"/>
              <a:t>93% of the households expressed that they were informed about the financial transactions (transparency)</a:t>
            </a:r>
          </a:p>
          <a:p>
            <a:r>
              <a:rPr lang="en-US" dirty="0"/>
              <a:t>68% of the members of savings and credit organizations were women. </a:t>
            </a:r>
            <a:r>
              <a:rPr lang="en-US" dirty="0" err="1"/>
              <a:t>Leadrship</a:t>
            </a:r>
            <a:r>
              <a:rPr lang="en-US" dirty="0"/>
              <a:t> 100%</a:t>
            </a:r>
          </a:p>
          <a:p>
            <a:r>
              <a:rPr lang="en-US" dirty="0"/>
              <a:t>ICR recorded 30.5% economic rate of return</a:t>
            </a:r>
          </a:p>
          <a:p>
            <a:r>
              <a:rPr lang="en-US" dirty="0"/>
              <a:t>IED rated outcome a </a:t>
            </a:r>
            <a:r>
              <a:rPr lang="en-US" dirty="0" err="1"/>
              <a:t>sastisfactory</a:t>
            </a:r>
            <a:r>
              <a:rPr lang="en-US" dirty="0"/>
              <a:t>, risk to development outcome was significant, Bank performance was satisfactory and borrowers performance was moderately satisfactory (2015/03/13 IEG)</a:t>
            </a:r>
          </a:p>
          <a:p>
            <a:r>
              <a:rPr lang="en-US" dirty="0"/>
              <a:t>The present Government decided to implement CDD countrywide under the name </a:t>
            </a:r>
            <a:r>
              <a:rPr lang="en-US" dirty="0" err="1"/>
              <a:t>Gramashakthi</a:t>
            </a:r>
            <a:r>
              <a:rPr lang="en-US" dirty="0"/>
              <a:t> (website </a:t>
            </a:r>
            <a:r>
              <a:rPr lang="mr-IN" dirty="0"/>
              <a:t>–</a:t>
            </a:r>
            <a:r>
              <a:rPr lang="en-US" dirty="0"/>
              <a:t> </a:t>
            </a:r>
            <a:r>
              <a:rPr lang="en-US" dirty="0" err="1"/>
              <a:t>Gramashakthi.gov.lk</a:t>
            </a:r>
            <a:r>
              <a:rPr lang="en-US" dirty="0"/>
              <a:t>) following same principles of </a:t>
            </a:r>
            <a:r>
              <a:rPr lang="en-US" dirty="0" err="1"/>
              <a:t>Gemidiriya</a:t>
            </a:r>
            <a:r>
              <a:rPr lang="en-US" dirty="0"/>
              <a:t> adding more focus on economic growth</a:t>
            </a:r>
          </a:p>
          <a:p>
            <a:r>
              <a:rPr lang="en-US" dirty="0" err="1"/>
              <a:t>Gvernment</a:t>
            </a:r>
            <a:r>
              <a:rPr lang="en-US" dirty="0"/>
              <a:t> approved budget by Cabinet decision to launch  </a:t>
            </a:r>
            <a:r>
              <a:rPr lang="en-US" dirty="0" err="1"/>
              <a:t>Gramashakthi</a:t>
            </a:r>
            <a:r>
              <a:rPr lang="en-US" dirty="0"/>
              <a:t> country wide</a:t>
            </a:r>
          </a:p>
        </p:txBody>
      </p:sp>
      <p:sp>
        <p:nvSpPr>
          <p:cNvPr id="4" name="Slide Number Placeholder 3">
            <a:extLst>
              <a:ext uri="{FF2B5EF4-FFF2-40B4-BE49-F238E27FC236}">
                <a16:creationId xmlns:a16="http://schemas.microsoft.com/office/drawing/2014/main" id="{B1459562-6930-4822-90EC-ABFCDB33BEE8}"/>
              </a:ext>
            </a:extLst>
          </p:cNvPr>
          <p:cNvSpPr>
            <a:spLocks noGrp="1"/>
          </p:cNvSpPr>
          <p:nvPr>
            <p:ph type="sldNum" sz="quarter" idx="12"/>
          </p:nvPr>
        </p:nvSpPr>
        <p:spPr/>
        <p:txBody>
          <a:bodyPr/>
          <a:lstStyle/>
          <a:p>
            <a:fld id="{AF68CB4D-8637-465B-9BD0-1D6F372CE303}" type="slidenum">
              <a:rPr lang="en-US" smtClean="0"/>
              <a:t>9</a:t>
            </a:fld>
            <a:endParaRPr lang="en-US" dirty="0"/>
          </a:p>
        </p:txBody>
      </p:sp>
    </p:spTree>
    <p:extLst>
      <p:ext uri="{BB962C8B-B14F-4D97-AF65-F5344CB8AC3E}">
        <p14:creationId xmlns:p14="http://schemas.microsoft.com/office/powerpoint/2010/main" val="3498156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Urls xmlns="http://schemas.microsoft.com/sharepoint/v3/contenttype/forms/url">
  <Edit>/gsg/CDD/Documents/Forms/EditPage.aspx</Edit>
</FormUrl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2a6c10d7-b926-4fc0-945e-3cbf5049f6bd" ContentTypeId="0x010100AF87B42F0C344341B239E919EB90A3670101" PreviousValue="false"/>
</file>

<file path=customXml/item4.xml><?xml version="1.0" encoding="utf-8"?>
<ct:contentTypeSchema xmlns:ct="http://schemas.microsoft.com/office/2006/metadata/contentType" xmlns:ma="http://schemas.microsoft.com/office/2006/metadata/properties/metaAttributes" ct:_="" ma:_="" ma:contentTypeName="OneCMS_File" ma:contentTypeID="0x010100AF87B42F0C344341B239E919EB90A3670101000BBD9DD838C4C84DAD631FEC891B8EA0" ma:contentTypeVersion="48" ma:contentTypeDescription="" ma:contentTypeScope="" ma:versionID="69bf4b84148e7e8ca4ec3256af38fc6c">
  <xsd:schema xmlns:xsd="http://www.w3.org/2001/XMLSchema" xmlns:xs="http://www.w3.org/2001/XMLSchema" xmlns:p="http://schemas.microsoft.com/office/2006/metadata/properties" xmlns:ns1="http://schemas.microsoft.com/sharepoint/v3" xmlns:ns2="3e02667f-0271-471b-bd6e-11a2e16def1d" targetNamespace="http://schemas.microsoft.com/office/2006/metadata/properties" ma:root="true" ma:fieldsID="3bb2bc94f71c83af512d395287b7e953" ns1:_="" ns2:_="">
    <xsd:import namespace="http://schemas.microsoft.com/sharepoint/v3"/>
    <xsd:import namespace="3e02667f-0271-471b-bd6e-11a2e16def1d"/>
    <xsd:element name="properties">
      <xsd:complexType>
        <xsd:sequence>
          <xsd:element name="documentManagement">
            <xsd:complexType>
              <xsd:all>
                <xsd:element ref="ns2:h40645383bce4db190f92f65d69cf557" minOccurs="0"/>
                <xsd:element ref="ns2:TaxCatchAll" minOccurs="0"/>
                <xsd:element ref="ns2:TaxCatchAllLabel" minOccurs="0"/>
                <xsd:element ref="ns2:ncc44d6e437c4ee18d4e35566604faa7" minOccurs="0"/>
                <xsd:element ref="ns2:e0919e4a962d4c1aa34dcc9ee85a7530" minOccurs="0"/>
                <xsd:element ref="ns2:n3588c81c2504f79a2ae07b8fc872de1" minOccurs="0"/>
                <xsd:element ref="ns2:le7312e839b9405fb813e48a1ee083cb" minOccurs="0"/>
                <xsd:element ref="ns2:g60ac5c7cc5e48988332aa7f3f7675f4" minOccurs="0"/>
                <xsd:element ref="ns2:f6836c8cfc5146d888b8918e85fd4b0e" minOccurs="0"/>
                <xsd:element ref="ns2:Abstract" minOccurs="0"/>
                <xsd:element ref="ns2:Authors" minOccurs="0"/>
                <xsd:element ref="ns2:TaxKeywordTaxHTField" minOccurs="0"/>
                <xsd:element ref="ns2:fbe16eaccf4749f086104f7c67297f76" minOccurs="0"/>
                <xsd:element ref="ns2:DateLaunch" minOccurs="0"/>
                <xsd:element ref="ns2:ExternalURL" minOccurs="0"/>
                <xsd:element ref="ns2:Feature" minOccurs="0"/>
                <xsd:element ref="ns2:FeatureToTile" minOccurs="0"/>
                <xsd:element ref="ns2:SystemData" minOccurs="0"/>
                <xsd:element ref="ns2:UserData" minOccurs="0"/>
                <xsd:element ref="ns2:o8e900f321d24bb18bb65b4f51774acf" minOccurs="0"/>
                <xsd:element ref="ns2:Contact_x0028_s_x0029_" minOccurs="0"/>
                <xsd:element ref="ns1:ArticleStartDate" minOccurs="0"/>
                <xsd:element ref="ns2:EnableComments" minOccurs="0"/>
                <xsd:element ref="ns2:EnableRating" minOccurs="0"/>
                <xsd:element ref="ns2:PageInfo" minOccurs="0"/>
                <xsd:element ref="ns1:PublishingPageImage" minOccurs="0"/>
                <xsd:element ref="ns2:DocumentCategory" minOccurs="0"/>
                <xsd:element ref="ns2:g24ce987e2a14cd88b1be8bba67dc4d6" minOccurs="0"/>
                <xsd:element ref="ns2:m30f5f85ad26449189da578bd9e06217" minOccurs="0"/>
                <xsd:element ref="ns2:ProjectID" minOccurs="0"/>
                <xsd:element ref="ns1:PublishingContact" minOccurs="0"/>
                <xsd:element ref="ns2:e7fed2b567784b7fb4115fec76c3b6ef" minOccurs="0"/>
                <xsd:element ref="ns2:KBcollectionType" minOccurs="0"/>
                <xsd:element ref="ns2:KBAssetType" minOccurs="0"/>
                <xsd:element ref="ns2:AddToKnowledgeBase" minOccurs="0"/>
                <xsd:element ref="ns2:Sub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rticleStartDate" ma:index="40" nillable="true" ma:displayName="Article Date" ma:description="Article Date is a site column created by the Publishing feature. It is used on the Article Page Content Type as the date of the page." ma:format="DateOnly" ma:internalName="ArticleStartDate">
      <xsd:simpleType>
        <xsd:restriction base="dms:DateTime"/>
      </xsd:simpleType>
    </xsd:element>
    <xsd:element name="PublishingPageImage" ma:index="44" nillable="true" ma:displayName="Page Image" ma:description="Page Image is a site column created by the Publishing feature. It is used on the Article Page Content Type as the primary image of the page." ma:internalName="PublishingPageImage">
      <xsd:simpleType>
        <xsd:restriction base="dms:Unknown"/>
      </xsd:simpleType>
    </xsd:element>
    <xsd:element name="PublishingContact" ma:index="5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h40645383bce4db190f92f65d69cf557" ma:index="8" nillable="true" ma:taxonomy="true" ma:internalName="h40645383bce4db190f92f65d69cf557" ma:taxonomyFieldName="VPU" ma:displayName="VPU" ma:default="" ma:fieldId="{14064538-3bce-4db1-90f9-2f65d69cf557}" ma:taxonomyMulti="true" ma:sspId="2a6c10d7-b926-4fc0-945e-3cbf5049f6bd" ma:termSetId="d49201c8-9b91-492e-899c-b5b3e12a5ed0"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911706ec-98ba-4436-91eb-2b50f3ea0b27}" ma:internalName="TaxCatchAll" ma:showField="CatchAllData" ma:web="4c1371d5-0837-4a6f-a9d5-8f4944641bf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911706ec-98ba-4436-91eb-2b50f3ea0b27}" ma:internalName="TaxCatchAllLabel" ma:readOnly="true" ma:showField="CatchAllDataLabel" ma:web="4c1371d5-0837-4a6f-a9d5-8f4944641bff">
      <xsd:complexType>
        <xsd:complexContent>
          <xsd:extension base="dms:MultiChoiceLookup">
            <xsd:sequence>
              <xsd:element name="Value" type="dms:Lookup" maxOccurs="unbounded" minOccurs="0" nillable="true"/>
            </xsd:sequence>
          </xsd:extension>
        </xsd:complexContent>
      </xsd:complexType>
    </xsd:element>
    <xsd:element name="ncc44d6e437c4ee18d4e35566604faa7" ma:index="12" nillable="true" ma:taxonomy="true" ma:internalName="ncc44d6e437c4ee18d4e35566604faa7" ma:taxonomyFieldName="Topics" ma:displayName="Topics" ma:readOnly="false" ma:fieldId="{7cc44d6e-437c-4ee1-8d4e-35566604faa7}" ma:taxonomyMulti="true" ma:sspId="2a6c10d7-b926-4fc0-945e-3cbf5049f6bd" ma:termSetId="52c8dc5b-2000-4eb2-836c-73f156eae2f8" ma:anchorId="00000000-0000-0000-0000-000000000000" ma:open="false" ma:isKeyword="false">
      <xsd:complexType>
        <xsd:sequence>
          <xsd:element ref="pc:Terms" minOccurs="0" maxOccurs="1"/>
        </xsd:sequence>
      </xsd:complexType>
    </xsd:element>
    <xsd:element name="e0919e4a962d4c1aa34dcc9ee85a7530" ma:index="14" nillable="true" ma:taxonomy="true" ma:internalName="e0919e4a962d4c1aa34dcc9ee85a7530" ma:taxonomyFieldName="Country" ma:displayName="Country and City" ma:readOnly="false" ma:fieldId="{e0919e4a-962d-4c1a-a34d-cc9ee85a7530}" ma:taxonomyMulti="true" ma:sspId="2a6c10d7-b926-4fc0-945e-3cbf5049f6bd" ma:termSetId="d4c2a98a-c9a1-4fb7-a107-4340f5ef9596" ma:anchorId="00000000-0000-0000-0000-000000000000" ma:open="false" ma:isKeyword="false">
      <xsd:complexType>
        <xsd:sequence>
          <xsd:element ref="pc:Terms" minOccurs="0" maxOccurs="1"/>
        </xsd:sequence>
      </xsd:complexType>
    </xsd:element>
    <xsd:element name="n3588c81c2504f79a2ae07b8fc872de1" ma:index="16" nillable="true" ma:taxonomy="true" ma:internalName="n3588c81c2504f79a2ae07b8fc872de1" ma:taxonomyFieldName="InformationClassification" ma:displayName="Information Classification" ma:default="3;#Official Use Only|4119b812-446b-4199-aebc-580c95bfd42a" ma:fieldId="{73588c81-c250-4f79-a2ae-07b8fc872de1}" ma:sspId="2a6c10d7-b926-4fc0-945e-3cbf5049f6bd" ma:termSetId="64584bab-8e1a-4e77-9a74-729fd66acaac" ma:anchorId="00000000-0000-0000-0000-000000000000" ma:open="false" ma:isKeyword="false">
      <xsd:complexType>
        <xsd:sequence>
          <xsd:element ref="pc:Terms" minOccurs="0" maxOccurs="1"/>
        </xsd:sequence>
      </xsd:complexType>
    </xsd:element>
    <xsd:element name="le7312e839b9405fb813e48a1ee083cb" ma:index="18" nillable="true" ma:taxonomy="true" ma:internalName="le7312e839b9405fb813e48a1ee083cb" ma:taxonomyFieldName="Languages" ma:displayName="Languages" ma:default="55;#English|e31af5d6-94ea-4ba5-925e-022fd8479dfd" ma:fieldId="{5e7312e8-39b9-405f-b813-e48a1ee083cb}" ma:sspId="2a6c10d7-b926-4fc0-945e-3cbf5049f6bd" ma:termSetId="df4cdebe-530a-4c7f-82dc-f183711160e8" ma:anchorId="00000000-0000-0000-0000-000000000000" ma:open="false" ma:isKeyword="false">
      <xsd:complexType>
        <xsd:sequence>
          <xsd:element ref="pc:Terms" minOccurs="0" maxOccurs="1"/>
        </xsd:sequence>
      </xsd:complexType>
    </xsd:element>
    <xsd:element name="g60ac5c7cc5e48988332aa7f3f7675f4" ma:index="20" nillable="true" ma:taxonomy="true" ma:internalName="g60ac5c7cc5e48988332aa7f3f7675f4" ma:taxonomyFieldName="Region" ma:displayName="Region and Country" ma:readOnly="false" ma:default="-1;#World|181f87ec-6d12-43c8-9f7a-dc47bc14aa64" ma:fieldId="{060ac5c7-cc5e-4898-8332-aa7f3f7675f4}" ma:taxonomyMulti="true" ma:sspId="2a6c10d7-b926-4fc0-945e-3cbf5049f6bd" ma:termSetId="bc82f570-771a-4efe-b637-ab15e81e67d6" ma:anchorId="00000000-0000-0000-0000-000000000000" ma:open="false" ma:isKeyword="false">
      <xsd:complexType>
        <xsd:sequence>
          <xsd:element ref="pc:Terms" minOccurs="0" maxOccurs="1"/>
        </xsd:sequence>
      </xsd:complexType>
    </xsd:element>
    <xsd:element name="f6836c8cfc5146d888b8918e85fd4b0e" ma:index="22" nillable="true" ma:taxonomy="true" ma:internalName="f6836c8cfc5146d888b8918e85fd4b0e" ma:taxonomyFieldName="GeographicArea" ma:displayName="Geographic Area" ma:readOnly="false" ma:default="-1;#World|181f87ec-6d12-43c8-9f7a-dc47bc14aa64" ma:fieldId="{f6836c8c-fc51-46d8-88b8-918e85fd4b0e}" ma:taxonomyMulti="true" ma:sspId="2a6c10d7-b926-4fc0-945e-3cbf5049f6bd" ma:termSetId="bc82f570-771a-4efe-b637-ab15e81e67d6" ma:anchorId="00000000-0000-0000-0000-000000000000" ma:open="false" ma:isKeyword="false">
      <xsd:complexType>
        <xsd:sequence>
          <xsd:element ref="pc:Terms" minOccurs="0" maxOccurs="1"/>
        </xsd:sequence>
      </xsd:complexType>
    </xsd:element>
    <xsd:element name="Abstract" ma:index="24" nillable="true" ma:displayName="Abstract" ma:internalName="Abstract">
      <xsd:simpleType>
        <xsd:restriction base="dms:Note"/>
      </xsd:simpleType>
    </xsd:element>
    <xsd:element name="Authors" ma:index="25" nillable="true" ma:displayName="Authors" ma:internalName="Authors" ma:readOnly="false">
      <xsd:simpleType>
        <xsd:restriction base="dms:Note"/>
      </xsd:simpleType>
    </xsd:element>
    <xsd:element name="TaxKeywordTaxHTField" ma:index="26" nillable="true" ma:taxonomy="true" ma:internalName="TaxKeywordTaxHTField" ma:taxonomyFieldName="TaxKeyword" ma:displayName="Enterprise Keywords" ma:fieldId="{23f27201-bee3-471e-b2e7-b64fd8b7ca38}" ma:taxonomyMulti="true" ma:sspId="2a6c10d7-b926-4fc0-945e-3cbf5049f6bd" ma:termSetId="00000000-0000-0000-0000-000000000000" ma:anchorId="00000000-0000-0000-0000-000000000000" ma:open="true" ma:isKeyword="true">
      <xsd:complexType>
        <xsd:sequence>
          <xsd:element ref="pc:Terms" minOccurs="0" maxOccurs="1"/>
        </xsd:sequence>
      </xsd:complexType>
    </xsd:element>
    <xsd:element name="fbe16eaccf4749f086104f7c67297f76" ma:index="28" nillable="true" ma:taxonomy="true" ma:internalName="fbe16eaccf4749f086104f7c67297f76" ma:taxonomyFieldName="Organization" ma:displayName="Organization" ma:readOnly="false" ma:default="-1;#World Bank|bc205cc9-8a56-48a3-9f30-b099e7707c1b" ma:fieldId="{fbe16eac-cf47-49f0-8610-4f7c67297f76}" ma:taxonomyMulti="true" ma:sspId="2a6c10d7-b926-4fc0-945e-3cbf5049f6bd" ma:termSetId="f1062a45-b171-4440-8f47-0528c2ab8fc7" ma:anchorId="00000000-0000-0000-0000-000000000000" ma:open="false" ma:isKeyword="false">
      <xsd:complexType>
        <xsd:sequence>
          <xsd:element ref="pc:Terms" minOccurs="0" maxOccurs="1"/>
        </xsd:sequence>
      </xsd:complexType>
    </xsd:element>
    <xsd:element name="DateLaunch" ma:index="31" nillable="true" ma:displayName="Date launched on web" ma:format="DateTime" ma:internalName="DateLaunch">
      <xsd:simpleType>
        <xsd:restriction base="dms:DateTime"/>
      </xsd:simpleType>
    </xsd:element>
    <xsd:element name="ExternalURL" ma:index="32" nillable="true" ma:displayName="External URL" ma:internalName="ExternalURL" ma:readOnly="false">
      <xsd:simpleType>
        <xsd:restriction base="dms:Text"/>
      </xsd:simpleType>
    </xsd:element>
    <xsd:element name="Feature" ma:index="33" nillable="true" ma:displayName="Feature" ma:internalName="Feature" ma:readOnly="false">
      <xsd:simpleType>
        <xsd:restriction base="dms:Boolean"/>
      </xsd:simpleType>
    </xsd:element>
    <xsd:element name="FeatureToTile" ma:index="34" nillable="true" ma:displayName="Feature To Tile" ma:internalName="FeatureToTile" ma:readOnly="false">
      <xsd:simpleType>
        <xsd:restriction base="dms:Boolean"/>
      </xsd:simpleType>
    </xsd:element>
    <xsd:element name="SystemData" ma:index="35" nillable="true" ma:displayName="SystemData" ma:internalName="SystemData">
      <xsd:simpleType>
        <xsd:restriction base="dms:Note"/>
      </xsd:simpleType>
    </xsd:element>
    <xsd:element name="UserData" ma:index="36" nillable="true" ma:displayName="UserData" ma:internalName="UserData">
      <xsd:simpleType>
        <xsd:restriction base="dms:Note"/>
      </xsd:simpleType>
    </xsd:element>
    <xsd:element name="o8e900f321d24bb18bb65b4f51774acf" ma:index="37" nillable="true" ma:taxonomy="true" ma:internalName="o8e900f321d24bb18bb65b4f51774acf" ma:taxonomyFieldName="DocumentType" ma:displayName="Document Type" ma:default="" ma:fieldId="{88e900f3-21d2-4bb1-8bb6-5b4f51774acf}" ma:taxonomyMulti="true" ma:sspId="2a6c10d7-b926-4fc0-945e-3cbf5049f6bd" ma:termSetId="fe5d0590-9a37-47b6-bc2b-3c53aa671283" ma:anchorId="00000000-0000-0000-0000-000000000000" ma:open="false" ma:isKeyword="false">
      <xsd:complexType>
        <xsd:sequence>
          <xsd:element ref="pc:Terms" minOccurs="0" maxOccurs="1"/>
        </xsd:sequence>
      </xsd:complexType>
    </xsd:element>
    <xsd:element name="Contact_x0028_s_x0029_" ma:index="39" nillable="true" ma:displayName="Contact(s)" ma:list="UserInfo" ma:SharePointGroup="0" ma:internalName="Contact_x0028_s_x0029_"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nableComments" ma:index="41" nillable="true" ma:displayName="Enable Comments" ma:internalName="EnableComments">
      <xsd:simpleType>
        <xsd:restriction base="dms:Boolean"/>
      </xsd:simpleType>
    </xsd:element>
    <xsd:element name="EnableRating" ma:index="42" nillable="true" ma:displayName="Enable Rating" ma:internalName="EnableRating">
      <xsd:simpleType>
        <xsd:restriction base="dms:Boolean"/>
      </xsd:simpleType>
    </xsd:element>
    <xsd:element name="PageInfo" ma:index="43" nillable="true" ma:displayName="PageInfo" ma:internalName="PageInfo">
      <xsd:simpleType>
        <xsd:restriction base="dms:Note">
          <xsd:maxLength value="255"/>
        </xsd:restriction>
      </xsd:simpleType>
    </xsd:element>
    <xsd:element name="DocumentCategory" ma:index="45" nillable="true" ma:displayName="Document Category" ma:default="Document" ma:format="Dropdown" ma:internalName="DocumentCategory" ma:readOnly="false">
      <xsd:simpleType>
        <xsd:restriction base="dms:Choice">
          <xsd:enumeration value="Document"/>
          <xsd:enumeration value="KB Document"/>
          <xsd:enumeration value="KB Links"/>
        </xsd:restriction>
      </xsd:simpleType>
    </xsd:element>
    <xsd:element name="g24ce987e2a14cd88b1be8bba67dc4d6" ma:index="46" nillable="true" ma:taxonomy="true" ma:internalName="g24ce987e2a14cd88b1be8bba67dc4d6" ma:taxonomyFieldName="ExternalSponsor" ma:displayName="External Sponsor" ma:readOnly="false" ma:fieldId="{024ce987-e2a1-4cd8-8b1b-e8bba67dc4d6}" ma:sspId="2a6c10d7-b926-4fc0-945e-3cbf5049f6bd" ma:termSetId="dfaaa827-5eeb-4880-9a85-fc0311ecbb37" ma:anchorId="00000000-0000-0000-0000-000000000000" ma:open="false" ma:isKeyword="false">
      <xsd:complexType>
        <xsd:sequence>
          <xsd:element ref="pc:Terms" minOccurs="0" maxOccurs="1"/>
        </xsd:sequence>
      </xsd:complexType>
    </xsd:element>
    <xsd:element name="m30f5f85ad26449189da578bd9e06217" ma:index="48" nillable="true" ma:taxonomy="true" ma:internalName="m30f5f85ad26449189da578bd9e06217" ma:taxonomyFieldName="InternalSponsor" ma:displayName="Internal Sponsor" ma:readOnly="false" ma:fieldId="{630f5f85-ad26-4491-89da-578bd9e06217}" ma:sspId="2a6c10d7-b926-4fc0-945e-3cbf5049f6bd" ma:termSetId="c1dc34fa-d16b-4d70-bdd2-768a61141102" ma:anchorId="00000000-0000-0000-0000-000000000000" ma:open="false" ma:isKeyword="false">
      <xsd:complexType>
        <xsd:sequence>
          <xsd:element ref="pc:Terms" minOccurs="0" maxOccurs="1"/>
        </xsd:sequence>
      </xsd:complexType>
    </xsd:element>
    <xsd:element name="ProjectID" ma:index="50" nillable="true" ma:displayName="ProjectID" ma:internalName="ProjectID">
      <xsd:simpleType>
        <xsd:restriction base="dms:Text"/>
      </xsd:simpleType>
    </xsd:element>
    <xsd:element name="e7fed2b567784b7fb4115fec76c3b6ef" ma:index="52" nillable="true" ma:taxonomy="true" ma:internalName="e7fed2b567784b7fb4115fec76c3b6ef" ma:taxonomyFieldName="BusinessFunctions" ma:displayName="BusinessFunctions" ma:default="" ma:fieldId="{e7fed2b5-6778-4b7f-b411-5fec76c3b6ef}" ma:taxonomyMulti="true" ma:sspId="2a6c10d7-b926-4fc0-945e-3cbf5049f6bd" ma:termSetId="db3575e5-83ce-417a-a0d0-81b3c1db79e8" ma:anchorId="00000000-0000-0000-0000-000000000000" ma:open="false" ma:isKeyword="false">
      <xsd:complexType>
        <xsd:sequence>
          <xsd:element ref="pc:Terms" minOccurs="0" maxOccurs="1"/>
        </xsd:sequence>
      </xsd:complexType>
    </xsd:element>
    <xsd:element name="KBcollectionType" ma:index="54" nillable="true" ma:displayName="KBcollectionType" ma:internalName="KBcollectionType">
      <xsd:simpleType>
        <xsd:restriction base="dms:Text">
          <xsd:maxLength value="255"/>
        </xsd:restriction>
      </xsd:simpleType>
    </xsd:element>
    <xsd:element name="KBAssetType" ma:index="55" nillable="true" ma:displayName="KBAssetType" ma:internalName="KBAssetType">
      <xsd:simpleType>
        <xsd:restriction base="dms:Text">
          <xsd:maxLength value="255"/>
        </xsd:restriction>
      </xsd:simpleType>
    </xsd:element>
    <xsd:element name="AddToKnowledgeBase" ma:index="56" nillable="true" ma:displayName="AddToKnowledgeBase" ma:default="0" ma:internalName="AddToKnowledgeBase">
      <xsd:simpleType>
        <xsd:restriction base="dms:Boolean"/>
      </xsd:simpleType>
    </xsd:element>
    <xsd:element name="SubCategory" ma:index="58" nillable="true" ma:displayName="SubCategory" ma:internalName="Sub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30"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57"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ArticleStartDate xmlns="http://schemas.microsoft.com/sharepoint/v3">2018-04-10T04:00:00+00:00</ArticleStartDate>
    <PublishingContact xmlns="http://schemas.microsoft.com/sharepoint/v3">
      <UserInfo>
        <DisplayName/>
        <AccountId xsi:nil="true"/>
        <AccountType/>
      </UserInfo>
    </PublishingContact>
    <Contact_x0028_s_x0029_ xmlns="3e02667f-0271-471b-bd6e-11a2e16def1d">
      <UserInfo>
        <DisplayName>SRV-ITSOP-SPO-OPS</DisplayName>
        <AccountId>1176</AccountId>
        <AccountType/>
      </UserInfo>
    </Contact_x0028_s_x0029_>
    <Abstract xmlns="3e02667f-0271-471b-bd6e-11a2e16def1d" xsi:nil="true"/>
    <Feature xmlns="3e02667f-0271-471b-bd6e-11a2e16def1d">false</Feature>
    <TaxCatchAll xmlns="3e02667f-0271-471b-bd6e-11a2e16def1d">
      <Value>439</Value>
      <Value>511</Value>
      <Value>55</Value>
      <Value>3</Value>
      <Value>2</Value>
      <Value>1</Value>
    </TaxCatchAll>
    <TaxKeywordTaxHTField xmlns="3e02667f-0271-471b-bd6e-11a2e16def1d">
      <Terms xmlns="http://schemas.microsoft.com/office/infopath/2007/PartnerControls"/>
    </TaxKeywordTaxHTField>
    <SystemData xmlns="3e02667f-0271-471b-bd6e-11a2e16def1d" xsi:nil="true"/>
    <PageInfo xmlns="3e02667f-0271-471b-bd6e-11a2e16def1d" xsi:nil="true"/>
    <ExternalURL xmlns="3e02667f-0271-471b-bd6e-11a2e16def1d" xsi:nil="true"/>
    <f6836c8cfc5146d888b8918e85fd4b0e xmlns="3e02667f-0271-471b-bd6e-11a2e16def1d">
      <Terms xmlns="http://schemas.microsoft.com/office/infopath/2007/PartnerControls">
        <TermInfo xmlns="http://schemas.microsoft.com/office/infopath/2007/PartnerControls">
          <TermName xmlns="http://schemas.microsoft.com/office/infopath/2007/PartnerControls">World</TermName>
          <TermId xmlns="http://schemas.microsoft.com/office/infopath/2007/PartnerControls">181f87ec-6d12-43c8-9f7a-dc47bc14aa64</TermId>
        </TermInfo>
      </Terms>
    </f6836c8cfc5146d888b8918e85fd4b0e>
    <ProjectID xmlns="3e02667f-0271-471b-bd6e-11a2e16def1d" xsi:nil="true"/>
    <h40645383bce4db190f92f65d69cf557 xmlns="3e02667f-0271-471b-bd6e-11a2e16def1d">
      <Terms xmlns="http://schemas.microsoft.com/office/infopath/2007/PartnerControls"/>
    </h40645383bce4db190f92f65d69cf557>
    <UserData xmlns="3e02667f-0271-471b-bd6e-11a2e16def1d" xsi:nil="true"/>
    <EnableRating xmlns="3e02667f-0271-471b-bd6e-11a2e16def1d" xsi:nil="true"/>
    <fbe16eaccf4749f086104f7c67297f76 xmlns="3e02667f-0271-471b-bd6e-11a2e16def1d">
      <Terms xmlns="http://schemas.microsoft.com/office/infopath/2007/PartnerControls">
        <TermInfo xmlns="http://schemas.microsoft.com/office/infopath/2007/PartnerControls">
          <TermName xmlns="http://schemas.microsoft.com/office/infopath/2007/PartnerControls">World Bank</TermName>
          <TermId xmlns="http://schemas.microsoft.com/office/infopath/2007/PartnerControls">bc205cc9-8a56-48a3-9f30-b099e7707c1b</TermId>
        </TermInfo>
      </Terms>
    </fbe16eaccf4749f086104f7c67297f76>
    <le7312e839b9405fb813e48a1ee083cb xmlns="3e02667f-0271-471b-bd6e-11a2e16def1d">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e31af5d6-94ea-4ba5-925e-022fd8479dfd</TermId>
        </TermInfo>
      </Terms>
    </le7312e839b9405fb813e48a1ee083cb>
    <n3588c81c2504f79a2ae07b8fc872de1 xmlns="3e02667f-0271-471b-bd6e-11a2e16def1d">
      <Terms xmlns="http://schemas.microsoft.com/office/infopath/2007/PartnerControls">
        <TermInfo xmlns="http://schemas.microsoft.com/office/infopath/2007/PartnerControls">
          <TermName xmlns="http://schemas.microsoft.com/office/infopath/2007/PartnerControls">Official Use Only</TermName>
          <TermId xmlns="http://schemas.microsoft.com/office/infopath/2007/PartnerControls">4119b812-446b-4199-aebc-580c95bfd42a</TermId>
        </TermInfo>
      </Terms>
    </n3588c81c2504f79a2ae07b8fc872de1>
    <m30f5f85ad26449189da578bd9e06217 xmlns="3e02667f-0271-471b-bd6e-11a2e16def1d">
      <Terms xmlns="http://schemas.microsoft.com/office/infopath/2007/PartnerControls"/>
    </m30f5f85ad26449189da578bd9e06217>
    <e0919e4a962d4c1aa34dcc9ee85a7530 xmlns="3e02667f-0271-471b-bd6e-11a2e16def1d">
      <Terms xmlns="http://schemas.microsoft.com/office/infopath/2007/PartnerControls"/>
    </e0919e4a962d4c1aa34dcc9ee85a7530>
    <g60ac5c7cc5e48988332aa7f3f7675f4 xmlns="3e02667f-0271-471b-bd6e-11a2e16def1d">
      <Terms xmlns="http://schemas.microsoft.com/office/infopath/2007/PartnerControls">
        <TermInfo xmlns="http://schemas.microsoft.com/office/infopath/2007/PartnerControls">
          <TermName xmlns="http://schemas.microsoft.com/office/infopath/2007/PartnerControls">World</TermName>
          <TermId xmlns="http://schemas.microsoft.com/office/infopath/2007/PartnerControls">181f87ec-6d12-43c8-9f7a-dc47bc14aa64</TermId>
        </TermInfo>
      </Terms>
    </g60ac5c7cc5e48988332aa7f3f7675f4>
    <FeatureToTile xmlns="3e02667f-0271-471b-bd6e-11a2e16def1d" xsi:nil="true"/>
    <ncc44d6e437c4ee18d4e35566604faa7 xmlns="3e02667f-0271-471b-bd6e-11a2e16def1d">
      <Terms xmlns="http://schemas.microsoft.com/office/infopath/2007/PartnerControls"/>
    </ncc44d6e437c4ee18d4e35566604faa7>
    <PublishingPageImage xmlns="http://schemas.microsoft.com/sharepoint/v3" xsi:nil="true"/>
    <DocumentCategory xmlns="3e02667f-0271-471b-bd6e-11a2e16def1d">Document</DocumentCategory>
    <EnableComments xmlns="3e02667f-0271-471b-bd6e-11a2e16def1d" xsi:nil="true"/>
    <Authors xmlns="3e02667f-0271-471b-bd6e-11a2e16def1d" xsi:nil="true"/>
    <g24ce987e2a14cd88b1be8bba67dc4d6 xmlns="3e02667f-0271-471b-bd6e-11a2e16def1d">
      <Terms xmlns="http://schemas.microsoft.com/office/infopath/2007/PartnerControls"/>
    </g24ce987e2a14cd88b1be8bba67dc4d6>
    <DateLaunch xmlns="3e02667f-0271-471b-bd6e-11a2e16def1d">2018-04-10T04:00:00+00:00</DateLaunch>
    <o8e900f321d24bb18bb65b4f51774acf xmlns="3e02667f-0271-471b-bd6e-11a2e16def1d">
      <Terms xmlns="http://schemas.microsoft.com/office/infopath/2007/PartnerControls">
        <TermInfo xmlns="http://schemas.microsoft.com/office/infopath/2007/PartnerControls">
          <TermName xmlns="http://schemas.microsoft.com/office/infopath/2007/PartnerControls">Case Study</TermName>
          <TermId xmlns="http://schemas.microsoft.com/office/infopath/2007/PartnerControls">79978ee9-86cf-411a-819d-812673ae6e46</TermId>
        </TermInfo>
      </Terms>
    </o8e900f321d24bb18bb65b4f51774acf>
    <e7fed2b567784b7fb4115fec76c3b6ef xmlns="3e02667f-0271-471b-bd6e-11a2e16def1d">
      <Terms xmlns="http://schemas.microsoft.com/office/infopath/2007/PartnerControls"/>
    </e7fed2b567784b7fb4115fec76c3b6ef>
    <SubCategory xmlns="3e02667f-0271-471b-bd6e-11a2e16def1d" xsi:nil="true"/>
    <AddToKnowledgeBase xmlns="3e02667f-0271-471b-bd6e-11a2e16def1d">false</AddToKnowledgeBase>
    <KBcollectionType xmlns="3e02667f-0271-471b-bd6e-11a2e16def1d" xsi:nil="true"/>
    <KBAssetType xmlns="3e02667f-0271-471b-bd6e-11a2e16def1d" xsi:nil="true"/>
  </documentManagement>
</p:properties>
</file>

<file path=customXml/itemProps1.xml><?xml version="1.0" encoding="utf-8"?>
<ds:datastoreItem xmlns:ds="http://schemas.openxmlformats.org/officeDocument/2006/customXml" ds:itemID="{D8EB2835-6133-4D7D-86A3-B9B9DDA8902F}"/>
</file>

<file path=customXml/itemProps2.xml><?xml version="1.0" encoding="utf-8"?>
<ds:datastoreItem xmlns:ds="http://schemas.openxmlformats.org/officeDocument/2006/customXml" ds:itemID="{FDF6CB92-6D35-40E7-A2C9-E50128A4C64A}"/>
</file>

<file path=customXml/itemProps3.xml><?xml version="1.0" encoding="utf-8"?>
<ds:datastoreItem xmlns:ds="http://schemas.openxmlformats.org/officeDocument/2006/customXml" ds:itemID="{8EE127BB-CDE8-49C4-9036-CADE5DAE4DA9}"/>
</file>

<file path=customXml/itemProps4.xml><?xml version="1.0" encoding="utf-8"?>
<ds:datastoreItem xmlns:ds="http://schemas.openxmlformats.org/officeDocument/2006/customXml" ds:itemID="{D7609246-5D5F-4262-870D-6D9DF5C53DB0}"/>
</file>

<file path=customXml/itemProps5.xml><?xml version="1.0" encoding="utf-8"?>
<ds:datastoreItem xmlns:ds="http://schemas.openxmlformats.org/officeDocument/2006/customXml" ds:itemID="{5EE14D77-1904-4F3E-A3C6-CC98C2B8EA56}"/>
</file>

<file path=docProps/app.xml><?xml version="1.0" encoding="utf-8"?>
<Properties xmlns="http://schemas.openxmlformats.org/officeDocument/2006/extended-properties" xmlns:vt="http://schemas.openxmlformats.org/officeDocument/2006/docPropsVTypes">
  <TotalTime>5834</TotalTime>
  <Words>1582</Words>
  <Application>Microsoft Office PowerPoint</Application>
  <PresentationFormat>Widescreen</PresentationFormat>
  <Paragraphs>153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Mangal</vt:lpstr>
      <vt:lpstr>Office Theme</vt:lpstr>
      <vt:lpstr>Community Development and Livelihood Improvement “Gemidiriya”  Project  Sri Lanka</vt:lpstr>
      <vt:lpstr>Project Background</vt:lpstr>
      <vt:lpstr>Scope</vt:lpstr>
      <vt:lpstr>PowerPoint Presentation</vt:lpstr>
      <vt:lpstr>Design of Local Economic Development/ Livelihoods Component</vt:lpstr>
      <vt:lpstr>Design of Local Economic Development/ Livelihoods Component</vt:lpstr>
      <vt:lpstr>PowerPoint Presentation</vt:lpstr>
      <vt:lpstr>Challenges and Lessons Learned</vt:lpstr>
      <vt:lpstr>Results</vt:lpstr>
      <vt:lpstr>Lessons Learned</vt:lpstr>
      <vt:lpstr>PowerPoint Presentation</vt:lpstr>
      <vt:lpstr>PowerPoint Presentation</vt:lpstr>
      <vt:lpstr>Village Institution</vt:lpstr>
      <vt:lpstr>Local Government Institutional Arrangement</vt:lpstr>
      <vt:lpstr>Gramashakthi for Future Collaboration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Sri Lanka CDD </dc:title>
  <dc:creator>Susan Wong</dc:creator>
  <dc:description/>
  <cp:lastModifiedBy>Myrtle Laura Diachok</cp:lastModifiedBy>
  <cp:revision>39</cp:revision>
  <dcterms:created xsi:type="dcterms:W3CDTF">2018-02-20T23:33:21Z</dcterms:created>
  <dcterms:modified xsi:type="dcterms:W3CDTF">2018-04-01T01:53:19Z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0x010100AF87B42F0C344341B239E919EB90A3670101000BBD9DD838C4C84DAD631FEC891B8EA0</vt:lpwstr>
  </property>
  <property fmtid="{D5CDD505-2E9C-101B-9397-08002B2CF9AE}" pid="3" name="InformationClassification">
    <vt:lpwstr>3;#Official Use Only|4119b812-446b-4199-aebc-580c95bfd42a</vt:lpwstr>
  </property>
  <property fmtid="{D5CDD505-2E9C-101B-9397-08002B2CF9AE}" pid="4" name="OwnershipUnit">
    <vt:lpwstr>439;#Community Driven Development|f58cdd8d-687e-422f-aae0-4be5d4cb4394</vt:lpwstr>
  </property>
  <property fmtid="{D5CDD505-2E9C-101B-9397-08002B2CF9AE}" pid="5" name="TaxKeyword">
    <vt:lpwstr/>
  </property>
  <property fmtid="{D5CDD505-2E9C-101B-9397-08002B2CF9AE}" pid="6" name="Topic(s)">
    <vt:lpwstr/>
  </property>
  <property fmtid="{D5CDD505-2E9C-101B-9397-08002B2CF9AE}" pid="7" name="GeographicArea">
    <vt:lpwstr>2;#World|181f87ec-6d12-43c8-9f7a-dc47bc14aa64</vt:lpwstr>
  </property>
  <property fmtid="{D5CDD505-2E9C-101B-9397-08002B2CF9AE}" pid="8" name="Source_x002d_Sponsor">
    <vt:lpwstr/>
  </property>
  <property fmtid="{D5CDD505-2E9C-101B-9397-08002B2CF9AE}" pid="9" name="HashTags">
    <vt:lpwstr/>
  </property>
  <property fmtid="{D5CDD505-2E9C-101B-9397-08002B2CF9AE}" pid="10" name="DocumentType">
    <vt:lpwstr>511;#Case Study|79978ee9-86cf-411a-819d-812673ae6e46</vt:lpwstr>
  </property>
  <property fmtid="{D5CDD505-2E9C-101B-9397-08002B2CF9AE}" pid="11" name="Development_x0020_Challenge">
    <vt:lpwstr/>
  </property>
  <property fmtid="{D5CDD505-2E9C-101B-9397-08002B2CF9AE}" pid="12" name="Source-Sponsor">
    <vt:lpwstr/>
  </property>
  <property fmtid="{D5CDD505-2E9C-101B-9397-08002B2CF9AE}" pid="13" name="Development Challenge">
    <vt:lpwstr/>
  </property>
  <property fmtid="{D5CDD505-2E9C-101B-9397-08002B2CF9AE}" pid="14" name="OwnershipUnitLabel">
    <vt:lpwstr>Community Driven Development</vt:lpwstr>
  </property>
  <property fmtid="{D5CDD505-2E9C-101B-9397-08002B2CF9AE}" pid="15" name="Order">
    <vt:r8>194200</vt:r8>
  </property>
  <property fmtid="{D5CDD505-2E9C-101B-9397-08002B2CF9AE}" pid="16" name="PublishingRollupImage">
    <vt:lpwstr/>
  </property>
  <property fmtid="{D5CDD505-2E9C-101B-9397-08002B2CF9AE}" pid="17" name="EventId">
    <vt:lpwstr/>
  </property>
  <property fmtid="{D5CDD505-2E9C-101B-9397-08002B2CF9AE}" pid="18" name="p176ae130422436a8ff7a482f3ab88f6">
    <vt:lpwstr>Community Driven Development|f58cdd8d-687e-422f-aae0-4be5d4cb4394</vt:lpwstr>
  </property>
  <property fmtid="{D5CDD505-2E9C-101B-9397-08002B2CF9AE}" pid="19" name="ContactLoginName">
    <vt:lpwstr/>
  </property>
  <property fmtid="{D5CDD505-2E9C-101B-9397-08002B2CF9AE}" pid="20" name="ContactUPI">
    <vt:lpwstr/>
  </property>
  <property fmtid="{D5CDD505-2E9C-101B-9397-08002B2CF9AE}" pid="21" name="UniqueItemId">
    <vt:lpwstr>CDD_DOCUM_1942</vt:lpwstr>
  </property>
  <property fmtid="{D5CDD505-2E9C-101B-9397-08002B2CF9AE}" pid="22" name="InternalSponsor">
    <vt:lpwstr/>
  </property>
  <property fmtid="{D5CDD505-2E9C-101B-9397-08002B2CF9AE}" pid="23" name="Topics">
    <vt:lpwstr/>
  </property>
  <property fmtid="{D5CDD505-2E9C-101B-9397-08002B2CF9AE}" pid="24" name="c8251775ec7d4b78a080c2108a22e48e">
    <vt:lpwstr/>
  </property>
  <property fmtid="{D5CDD505-2E9C-101B-9397-08002B2CF9AE}" pid="25" name="Region">
    <vt:lpwstr>2;#World|181f87ec-6d12-43c8-9f7a-dc47bc14aa64</vt:lpwstr>
  </property>
  <property fmtid="{D5CDD505-2E9C-101B-9397-08002B2CF9AE}" pid="26" name="BusinessFunctions">
    <vt:lpwstr/>
  </property>
  <property fmtid="{D5CDD505-2E9C-101B-9397-08002B2CF9AE}" pid="27" name="Country">
    <vt:lpwstr/>
  </property>
  <property fmtid="{D5CDD505-2E9C-101B-9397-08002B2CF9AE}" pid="28" name="Organization">
    <vt:lpwstr>1;#World Bank|bc205cc9-8a56-48a3-9f30-b099e7707c1b</vt:lpwstr>
  </property>
  <property fmtid="{D5CDD505-2E9C-101B-9397-08002B2CF9AE}" pid="29" name="VPU">
    <vt:lpwstr/>
  </property>
  <property fmtid="{D5CDD505-2E9C-101B-9397-08002B2CF9AE}" pid="30" name="Languages">
    <vt:lpwstr>55;#English|e31af5d6-94ea-4ba5-925e-022fd8479dfd</vt:lpwstr>
  </property>
  <property fmtid="{D5CDD505-2E9C-101B-9397-08002B2CF9AE}" pid="31" name="ExternalSponsor">
    <vt:lpwstr/>
  </property>
</Properties>
</file>