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1" r:id="rId9"/>
    <p:sldId id="264" r:id="rId10"/>
    <p:sldId id="266" r:id="rId11"/>
    <p:sldId id="267" r:id="rId12"/>
    <p:sldId id="269" r:id="rId13"/>
    <p:sldId id="268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725" autoAdjust="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B5269-4151-449A-8693-43A80A4019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9E228-A7F5-44AA-978F-B9C785C0D55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1. What is LED?</a:t>
          </a:r>
        </a:p>
      </dgm:t>
    </dgm:pt>
    <dgm:pt modelId="{F5F94329-3754-4DEE-B321-5F233E9535C8}" type="parTrans" cxnId="{D1C0FC08-24CA-4E6E-A36E-FB3756A6D128}">
      <dgm:prSet/>
      <dgm:spPr/>
      <dgm:t>
        <a:bodyPr/>
        <a:lstStyle/>
        <a:p>
          <a:endParaRPr lang="en-US"/>
        </a:p>
      </dgm:t>
    </dgm:pt>
    <dgm:pt modelId="{27C3D9A8-5AFF-4F6C-A397-7C920D9612F5}" type="sibTrans" cxnId="{D1C0FC08-24CA-4E6E-A36E-FB3756A6D128}">
      <dgm:prSet/>
      <dgm:spPr/>
      <dgm:t>
        <a:bodyPr/>
        <a:lstStyle/>
        <a:p>
          <a:endParaRPr lang="en-US"/>
        </a:p>
      </dgm:t>
    </dgm:pt>
    <dgm:pt modelId="{C03AED4B-84B1-4588-B1F5-2982850D7AD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2. Practical project examples</a:t>
          </a:r>
        </a:p>
      </dgm:t>
    </dgm:pt>
    <dgm:pt modelId="{F25EBE23-3F1D-4F10-9E9B-1253441A7E36}" type="parTrans" cxnId="{16EBBB81-9002-4EDE-8B7C-BDAE9F7C3E6E}">
      <dgm:prSet/>
      <dgm:spPr/>
      <dgm:t>
        <a:bodyPr/>
        <a:lstStyle/>
        <a:p>
          <a:endParaRPr lang="en-US"/>
        </a:p>
      </dgm:t>
    </dgm:pt>
    <dgm:pt modelId="{FA0C5657-A0F6-44C5-AF84-D2B5518C0479}" type="sibTrans" cxnId="{16EBBB81-9002-4EDE-8B7C-BDAE9F7C3E6E}">
      <dgm:prSet/>
      <dgm:spPr/>
      <dgm:t>
        <a:bodyPr/>
        <a:lstStyle/>
        <a:p>
          <a:endParaRPr lang="en-US"/>
        </a:p>
      </dgm:t>
    </dgm:pt>
    <dgm:pt modelId="{8D5FC073-9696-43EB-A4A9-168C1CEFD18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3. Lessons learnt &amp; practical tips</a:t>
          </a:r>
        </a:p>
      </dgm:t>
    </dgm:pt>
    <dgm:pt modelId="{0658313B-6253-4644-80C7-C5880090826B}" type="parTrans" cxnId="{99BDCFA3-336F-4AC5-A0A3-D820D5442A69}">
      <dgm:prSet/>
      <dgm:spPr/>
      <dgm:t>
        <a:bodyPr/>
        <a:lstStyle/>
        <a:p>
          <a:endParaRPr lang="en-US"/>
        </a:p>
      </dgm:t>
    </dgm:pt>
    <dgm:pt modelId="{1F5CA93B-3060-4F19-80B4-2676B1661445}" type="sibTrans" cxnId="{99BDCFA3-336F-4AC5-A0A3-D820D5442A69}">
      <dgm:prSet/>
      <dgm:spPr/>
      <dgm:t>
        <a:bodyPr/>
        <a:lstStyle/>
        <a:p>
          <a:endParaRPr lang="en-US"/>
        </a:p>
      </dgm:t>
    </dgm:pt>
    <dgm:pt modelId="{049B5019-B23F-41CB-9B51-723F094D9685}" type="pres">
      <dgm:prSet presAssocID="{595B5269-4151-449A-8693-43A80A40195D}" presName="outerComposite" presStyleCnt="0">
        <dgm:presLayoutVars>
          <dgm:chMax val="5"/>
          <dgm:dir/>
          <dgm:resizeHandles val="exact"/>
        </dgm:presLayoutVars>
      </dgm:prSet>
      <dgm:spPr/>
    </dgm:pt>
    <dgm:pt modelId="{5AD52D80-9E4F-4983-B374-09059A9E3103}" type="pres">
      <dgm:prSet presAssocID="{595B5269-4151-449A-8693-43A80A40195D}" presName="dummyMaxCanvas" presStyleCnt="0">
        <dgm:presLayoutVars/>
      </dgm:prSet>
      <dgm:spPr/>
    </dgm:pt>
    <dgm:pt modelId="{05315FFA-54FA-4453-9CE9-B994C7814523}" type="pres">
      <dgm:prSet presAssocID="{595B5269-4151-449A-8693-43A80A40195D}" presName="ThreeNodes_1" presStyleLbl="node1" presStyleIdx="0" presStyleCnt="3">
        <dgm:presLayoutVars>
          <dgm:bulletEnabled val="1"/>
        </dgm:presLayoutVars>
      </dgm:prSet>
      <dgm:spPr/>
    </dgm:pt>
    <dgm:pt modelId="{0327E4D2-DCAD-4B3D-A492-8682BC735989}" type="pres">
      <dgm:prSet presAssocID="{595B5269-4151-449A-8693-43A80A40195D}" presName="ThreeNodes_2" presStyleLbl="node1" presStyleIdx="1" presStyleCnt="3">
        <dgm:presLayoutVars>
          <dgm:bulletEnabled val="1"/>
        </dgm:presLayoutVars>
      </dgm:prSet>
      <dgm:spPr/>
    </dgm:pt>
    <dgm:pt modelId="{689F4272-5A9C-46FA-A6EB-FC0B5C46FE76}" type="pres">
      <dgm:prSet presAssocID="{595B5269-4151-449A-8693-43A80A40195D}" presName="ThreeNodes_3" presStyleLbl="node1" presStyleIdx="2" presStyleCnt="3">
        <dgm:presLayoutVars>
          <dgm:bulletEnabled val="1"/>
        </dgm:presLayoutVars>
      </dgm:prSet>
      <dgm:spPr/>
    </dgm:pt>
    <dgm:pt modelId="{D0C6A92B-35A4-477C-A43C-A410F5D6049C}" type="pres">
      <dgm:prSet presAssocID="{595B5269-4151-449A-8693-43A80A40195D}" presName="ThreeConn_1-2" presStyleLbl="fgAccFollowNode1" presStyleIdx="0" presStyleCnt="2">
        <dgm:presLayoutVars>
          <dgm:bulletEnabled val="1"/>
        </dgm:presLayoutVars>
      </dgm:prSet>
      <dgm:spPr/>
    </dgm:pt>
    <dgm:pt modelId="{E92E4104-31D4-4E70-BD67-26B9B316B643}" type="pres">
      <dgm:prSet presAssocID="{595B5269-4151-449A-8693-43A80A40195D}" presName="ThreeConn_2-3" presStyleLbl="fgAccFollowNode1" presStyleIdx="1" presStyleCnt="2">
        <dgm:presLayoutVars>
          <dgm:bulletEnabled val="1"/>
        </dgm:presLayoutVars>
      </dgm:prSet>
      <dgm:spPr/>
    </dgm:pt>
    <dgm:pt modelId="{1B03CB6F-6F0E-4E34-8B38-DBAC408EAF85}" type="pres">
      <dgm:prSet presAssocID="{595B5269-4151-449A-8693-43A80A40195D}" presName="ThreeNodes_1_text" presStyleLbl="node1" presStyleIdx="2" presStyleCnt="3">
        <dgm:presLayoutVars>
          <dgm:bulletEnabled val="1"/>
        </dgm:presLayoutVars>
      </dgm:prSet>
      <dgm:spPr/>
    </dgm:pt>
    <dgm:pt modelId="{DDD9729A-CF82-465D-835E-3F189E6506EE}" type="pres">
      <dgm:prSet presAssocID="{595B5269-4151-449A-8693-43A80A40195D}" presName="ThreeNodes_2_text" presStyleLbl="node1" presStyleIdx="2" presStyleCnt="3">
        <dgm:presLayoutVars>
          <dgm:bulletEnabled val="1"/>
        </dgm:presLayoutVars>
      </dgm:prSet>
      <dgm:spPr/>
    </dgm:pt>
    <dgm:pt modelId="{2CC05D47-68FD-47CC-AE8F-0D9AD780C158}" type="pres">
      <dgm:prSet presAssocID="{595B5269-4151-449A-8693-43A80A40195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1C0FC08-24CA-4E6E-A36E-FB3756A6D128}" srcId="{595B5269-4151-449A-8693-43A80A40195D}" destId="{62F9E228-A7F5-44AA-978F-B9C785C0D55C}" srcOrd="0" destOrd="0" parTransId="{F5F94329-3754-4DEE-B321-5F233E9535C8}" sibTransId="{27C3D9A8-5AFF-4F6C-A397-7C920D9612F5}"/>
    <dgm:cxn modelId="{8655EC11-8CD8-4B1A-BA18-96653D9FC6CC}" type="presOf" srcId="{62F9E228-A7F5-44AA-978F-B9C785C0D55C}" destId="{1B03CB6F-6F0E-4E34-8B38-DBAC408EAF85}" srcOrd="1" destOrd="0" presId="urn:microsoft.com/office/officeart/2005/8/layout/vProcess5"/>
    <dgm:cxn modelId="{44B87217-6889-4ADC-BAC2-76B9129D90AC}" type="presOf" srcId="{595B5269-4151-449A-8693-43A80A40195D}" destId="{049B5019-B23F-41CB-9B51-723F094D9685}" srcOrd="0" destOrd="0" presId="urn:microsoft.com/office/officeart/2005/8/layout/vProcess5"/>
    <dgm:cxn modelId="{6E37285D-CC73-421C-874D-D107E6DA1A23}" type="presOf" srcId="{C03AED4B-84B1-4588-B1F5-2982850D7ADA}" destId="{0327E4D2-DCAD-4B3D-A492-8682BC735989}" srcOrd="0" destOrd="0" presId="urn:microsoft.com/office/officeart/2005/8/layout/vProcess5"/>
    <dgm:cxn modelId="{DA02DE5E-3FDA-4DAC-9CB2-9A3824C8F25B}" type="presOf" srcId="{C03AED4B-84B1-4588-B1F5-2982850D7ADA}" destId="{DDD9729A-CF82-465D-835E-3F189E6506EE}" srcOrd="1" destOrd="0" presId="urn:microsoft.com/office/officeart/2005/8/layout/vProcess5"/>
    <dgm:cxn modelId="{700D6866-B3A9-4A06-869C-00FCB7982A10}" type="presOf" srcId="{27C3D9A8-5AFF-4F6C-A397-7C920D9612F5}" destId="{D0C6A92B-35A4-477C-A43C-A410F5D6049C}" srcOrd="0" destOrd="0" presId="urn:microsoft.com/office/officeart/2005/8/layout/vProcess5"/>
    <dgm:cxn modelId="{9B4FC66B-AE28-41AD-8AB7-64B7CF4AB76F}" type="presOf" srcId="{FA0C5657-A0F6-44C5-AF84-D2B5518C0479}" destId="{E92E4104-31D4-4E70-BD67-26B9B316B643}" srcOrd="0" destOrd="0" presId="urn:microsoft.com/office/officeart/2005/8/layout/vProcess5"/>
    <dgm:cxn modelId="{7FCB084E-6E53-4382-A65E-1E7F5F35E1D2}" type="presOf" srcId="{8D5FC073-9696-43EB-A4A9-168C1CEFD18F}" destId="{689F4272-5A9C-46FA-A6EB-FC0B5C46FE76}" srcOrd="0" destOrd="0" presId="urn:microsoft.com/office/officeart/2005/8/layout/vProcess5"/>
    <dgm:cxn modelId="{16EBBB81-9002-4EDE-8B7C-BDAE9F7C3E6E}" srcId="{595B5269-4151-449A-8693-43A80A40195D}" destId="{C03AED4B-84B1-4588-B1F5-2982850D7ADA}" srcOrd="1" destOrd="0" parTransId="{F25EBE23-3F1D-4F10-9E9B-1253441A7E36}" sibTransId="{FA0C5657-A0F6-44C5-AF84-D2B5518C0479}"/>
    <dgm:cxn modelId="{EFD4F9A1-47B6-4D34-AE59-BA952B8BE526}" type="presOf" srcId="{62F9E228-A7F5-44AA-978F-B9C785C0D55C}" destId="{05315FFA-54FA-4453-9CE9-B994C7814523}" srcOrd="0" destOrd="0" presId="urn:microsoft.com/office/officeart/2005/8/layout/vProcess5"/>
    <dgm:cxn modelId="{99BDCFA3-336F-4AC5-A0A3-D820D5442A69}" srcId="{595B5269-4151-449A-8693-43A80A40195D}" destId="{8D5FC073-9696-43EB-A4A9-168C1CEFD18F}" srcOrd="2" destOrd="0" parTransId="{0658313B-6253-4644-80C7-C5880090826B}" sibTransId="{1F5CA93B-3060-4F19-80B4-2676B1661445}"/>
    <dgm:cxn modelId="{85CD01C6-B4B5-4FBD-A261-5BE9297CF31D}" type="presOf" srcId="{8D5FC073-9696-43EB-A4A9-168C1CEFD18F}" destId="{2CC05D47-68FD-47CC-AE8F-0D9AD780C158}" srcOrd="1" destOrd="0" presId="urn:microsoft.com/office/officeart/2005/8/layout/vProcess5"/>
    <dgm:cxn modelId="{06C608B6-3916-4D49-9E57-48A148257CC7}" type="presParOf" srcId="{049B5019-B23F-41CB-9B51-723F094D9685}" destId="{5AD52D80-9E4F-4983-B374-09059A9E3103}" srcOrd="0" destOrd="0" presId="urn:microsoft.com/office/officeart/2005/8/layout/vProcess5"/>
    <dgm:cxn modelId="{E12D0B93-5E0E-4381-A866-086A9B1B267C}" type="presParOf" srcId="{049B5019-B23F-41CB-9B51-723F094D9685}" destId="{05315FFA-54FA-4453-9CE9-B994C7814523}" srcOrd="1" destOrd="0" presId="urn:microsoft.com/office/officeart/2005/8/layout/vProcess5"/>
    <dgm:cxn modelId="{AD38CDA0-FD15-4795-A2B5-E88FF12E64C7}" type="presParOf" srcId="{049B5019-B23F-41CB-9B51-723F094D9685}" destId="{0327E4D2-DCAD-4B3D-A492-8682BC735989}" srcOrd="2" destOrd="0" presId="urn:microsoft.com/office/officeart/2005/8/layout/vProcess5"/>
    <dgm:cxn modelId="{670CD6A1-CE85-4965-88CF-54FCA8004F4F}" type="presParOf" srcId="{049B5019-B23F-41CB-9B51-723F094D9685}" destId="{689F4272-5A9C-46FA-A6EB-FC0B5C46FE76}" srcOrd="3" destOrd="0" presId="urn:microsoft.com/office/officeart/2005/8/layout/vProcess5"/>
    <dgm:cxn modelId="{0F4CA5D9-C6BF-49ED-BC40-5E0561ED1464}" type="presParOf" srcId="{049B5019-B23F-41CB-9B51-723F094D9685}" destId="{D0C6A92B-35A4-477C-A43C-A410F5D6049C}" srcOrd="4" destOrd="0" presId="urn:microsoft.com/office/officeart/2005/8/layout/vProcess5"/>
    <dgm:cxn modelId="{A1DB9DB4-0CC9-46E1-9F47-7C123F39FF12}" type="presParOf" srcId="{049B5019-B23F-41CB-9B51-723F094D9685}" destId="{E92E4104-31D4-4E70-BD67-26B9B316B643}" srcOrd="5" destOrd="0" presId="urn:microsoft.com/office/officeart/2005/8/layout/vProcess5"/>
    <dgm:cxn modelId="{82C29DB7-8D25-4A5F-9356-4A997C4581B8}" type="presParOf" srcId="{049B5019-B23F-41CB-9B51-723F094D9685}" destId="{1B03CB6F-6F0E-4E34-8B38-DBAC408EAF85}" srcOrd="6" destOrd="0" presId="urn:microsoft.com/office/officeart/2005/8/layout/vProcess5"/>
    <dgm:cxn modelId="{5C78B53D-2D42-4ED2-AA3E-21CEEEB130E1}" type="presParOf" srcId="{049B5019-B23F-41CB-9B51-723F094D9685}" destId="{DDD9729A-CF82-465D-835E-3F189E6506EE}" srcOrd="7" destOrd="0" presId="urn:microsoft.com/office/officeart/2005/8/layout/vProcess5"/>
    <dgm:cxn modelId="{74025C68-318A-48C8-8410-0397181A3487}" type="presParOf" srcId="{049B5019-B23F-41CB-9B51-723F094D9685}" destId="{2CC05D47-68FD-47CC-AE8F-0D9AD780C1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15FFA-54FA-4453-9CE9-B994C7814523}">
      <dsp:nvSpPr>
        <dsp:cNvPr id="0" name=""/>
        <dsp:cNvSpPr/>
      </dsp:nvSpPr>
      <dsp:spPr>
        <a:xfrm>
          <a:off x="0" y="0"/>
          <a:ext cx="2667730" cy="105629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What is LED?</a:t>
          </a:r>
        </a:p>
      </dsp:txBody>
      <dsp:txXfrm>
        <a:off x="30938" y="30938"/>
        <a:ext cx="1527910" cy="994414"/>
      </dsp:txXfrm>
    </dsp:sp>
    <dsp:sp modelId="{0327E4D2-DCAD-4B3D-A492-8682BC735989}">
      <dsp:nvSpPr>
        <dsp:cNvPr id="0" name=""/>
        <dsp:cNvSpPr/>
      </dsp:nvSpPr>
      <dsp:spPr>
        <a:xfrm>
          <a:off x="235388" y="1232338"/>
          <a:ext cx="2667730" cy="105629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Practical project examples</a:t>
          </a:r>
        </a:p>
      </dsp:txBody>
      <dsp:txXfrm>
        <a:off x="266326" y="1263276"/>
        <a:ext cx="1683878" cy="994414"/>
      </dsp:txXfrm>
    </dsp:sp>
    <dsp:sp modelId="{689F4272-5A9C-46FA-A6EB-FC0B5C46FE76}">
      <dsp:nvSpPr>
        <dsp:cNvPr id="0" name=""/>
        <dsp:cNvSpPr/>
      </dsp:nvSpPr>
      <dsp:spPr>
        <a:xfrm>
          <a:off x="470776" y="2464677"/>
          <a:ext cx="2667730" cy="105629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Lessons learnt &amp; practical tips</a:t>
          </a:r>
        </a:p>
      </dsp:txBody>
      <dsp:txXfrm>
        <a:off x="501714" y="2495615"/>
        <a:ext cx="1683878" cy="994414"/>
      </dsp:txXfrm>
    </dsp:sp>
    <dsp:sp modelId="{D0C6A92B-35A4-477C-A43C-A410F5D6049C}">
      <dsp:nvSpPr>
        <dsp:cNvPr id="0" name=""/>
        <dsp:cNvSpPr/>
      </dsp:nvSpPr>
      <dsp:spPr>
        <a:xfrm>
          <a:off x="1981142" y="801020"/>
          <a:ext cx="686588" cy="686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135624" y="801020"/>
        <a:ext cx="377624" cy="516657"/>
      </dsp:txXfrm>
    </dsp:sp>
    <dsp:sp modelId="{E92E4104-31D4-4E70-BD67-26B9B316B643}">
      <dsp:nvSpPr>
        <dsp:cNvPr id="0" name=""/>
        <dsp:cNvSpPr/>
      </dsp:nvSpPr>
      <dsp:spPr>
        <a:xfrm>
          <a:off x="2216530" y="2026317"/>
          <a:ext cx="686588" cy="686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371012" y="2026317"/>
        <a:ext cx="377624" cy="51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77AC-6831-4632-A720-B38300F15F71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F1E9-A5BF-42E7-B837-6F947081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Specific consideration given to consistency with Territorial Sustainable Development Plans in selection of sub-projects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9F1E9-A5BF-42E7-B837-6F9470817A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B794-3DB9-464C-BE95-76E068180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04C84-4CC9-4DE1-ADDC-11B04F4AC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9DC2-D7BE-4494-AEF3-D79DE354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CC35-26B4-4297-9A74-FAE61A2E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8E7D-5CA5-45D5-BEEE-BA84A7A5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61EF-F845-41F2-9B44-06551565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BD5F-EAB3-4528-BAF9-698B2C65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57246-73A0-4E65-B4C6-D81EB207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0CCF-E4C4-4B11-A765-61DFEBF5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C2FC-9CD5-43F2-8E97-19730A4A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E1E3C-129A-46B3-A33B-2256303A4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14EE2-F7F7-429C-AE87-D90B4150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9D6E9-32C5-422A-BB5C-92FCFF91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5ECD-4223-4820-BD2E-8FAB9899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F25F5-5E56-427A-8E8E-3C0B609B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0B26-242B-40A3-9936-0C02723D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37E8-DFB5-4756-928E-3EA8363D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EF61-52A1-4C68-BFE0-21F6950C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00D0-FCFA-49B7-8EFD-C19DA9DB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DEA57-A6B7-4D93-A2F1-9345D967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7620-11AD-4CAA-83CD-E10BF104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BBDAF-7DE5-42AE-AB34-C42AB3CE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A9D58-C5DC-4C0D-9FC2-B3B91776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10CC-2CAD-48B4-8F10-ED1E9A6B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058A-399D-4846-AE62-D6450A07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2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08C3-941E-4F3D-8BBD-665C9AC7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9DA5-8BBE-403E-B705-ECD192C50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FCE76-E99F-4136-B58D-37878C651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5F6E9-1291-4ECD-A811-59753F30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933EA-9CB1-4AB7-98BD-842F92D8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8122B-0F02-4A77-A1A8-B91842E3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4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A845-264F-4DA6-9BC5-3E554031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9EDB1-4120-4169-B4B4-029E8970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6305D-048E-49B5-94A4-A1BFEC8E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48056-9D6C-4BE4-9472-4C510E633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75568-AD0F-4DEE-B085-46BB1E48E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81AF7-0FF9-49CD-8195-64DECDB2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7F26C-716F-434D-9637-C2D98617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511C41-0A01-4FC3-869A-18993448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0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77DB-A727-4D92-963B-53E09490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124E7-68AA-416D-9D4C-9328A0AA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64487-B470-4B41-B6F5-485E6F93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A0C5-BBBD-4D32-8AC9-9F8390EB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B9E76-949F-40EB-B84E-421C8C06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DC5DE-52D9-4460-81A1-BB615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1823B-B675-496C-BA3A-15E174CC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5DC7-5F64-4B0F-83F9-0A538ABF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4CB0-62ED-425F-A2AA-1A91522C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10532-FCC9-4409-9B78-E68A47BE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8D831-2096-44B2-BA91-D5471129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B740-B970-4E87-8006-51D64F2E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9F7D9-7423-4EED-A1DA-ECA7AD5B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BA07-16E4-4A18-97FD-1EACA95B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E3CB3-49BE-4C01-8513-9E32AB5CE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161A-AB70-4DE1-A38B-FCF3EB21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E924B-EC43-4C3E-87A1-15F4E2BA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4C6D5-9FD2-4504-AB39-97E1C6F0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614B0-0FC7-45DB-AEA4-A2DF1FB4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6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A4DB5-F07F-4EB8-B51A-405E9825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84B62-DBB7-4C4A-A953-9C601D17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78FF-5396-4CDA-AF4B-38CBB5F89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A1E0D-8A48-429D-BC9B-838EAEA4D9A3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C2C7-4633-463E-9D14-A88B4B4A8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8E42-9FB1-4F9A-AA73-F661FDAE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6C7B-4436-4B51-920A-AE985C48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E70E6-42BF-4108-890F-8482FDCBB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 b="1138"/>
          <a:stretch/>
        </p:blipFill>
        <p:spPr>
          <a:xfrm>
            <a:off x="20" y="-18853"/>
            <a:ext cx="12191979" cy="4239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53ECE-44D0-41B4-9961-7B9023A8F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94" y="4774126"/>
            <a:ext cx="10901471" cy="1626673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CDD &amp; Local Economic Development (LED)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March 2018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019D9-B8FF-4B1C-AE26-6704B9D2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6148780"/>
            <a:ext cx="2859340" cy="5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DF2F79C-73B4-47D0-9E3E-823CFE53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9" r="9091" b="36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3267A-ADD2-4552-A8D5-BE910B4B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Criteria for selection of examples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90ADC8-E550-4749-AAC6-7AA7D243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4075081" cy="409615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Territorial focus on particular geographical area(s) 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Infrastructure component </a:t>
            </a:r>
            <a:endParaRPr lang="en-US" sz="2000" i="1" dirty="0"/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Livelihood activities focused on particular value chains or market-based economic potentials – and linking poor people to economic opportunities </a:t>
            </a:r>
            <a:endParaRPr lang="en-US" sz="2000" i="1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3673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DF2F79C-73B4-47D0-9E3E-823CFE53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9" r="9091" b="36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3267A-ADD2-4552-A8D5-BE910B4B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17" y="479680"/>
            <a:ext cx="3759240" cy="13449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Bahia Sustainable Rural Development Project, Brazil (2014-2020)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90ADC8-E550-4749-AAC6-7AA7D243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17" y="1709467"/>
            <a:ext cx="3890804" cy="423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Territorial focus</a:t>
            </a:r>
          </a:p>
          <a:p>
            <a:pPr lvl="0"/>
            <a:r>
              <a:rPr lang="en-US" sz="1800" dirty="0"/>
              <a:t>Focus on Bahia state – highest percentage of poor people in Brazil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Builds on several generations of CDD projects 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/>
              <a:t>Contributes to Bahia State Territorial Development Plan </a:t>
            </a:r>
          </a:p>
          <a:p>
            <a:pPr marL="0" lvl="0" indent="0">
              <a:buNone/>
            </a:pPr>
            <a:endParaRPr lang="en-US" sz="1800" dirty="0"/>
          </a:p>
          <a:p>
            <a:r>
              <a:rPr lang="en-US" sz="1800" dirty="0"/>
              <a:t>Component for strengthening 27 territorial councils and developing territorial plans </a:t>
            </a:r>
          </a:p>
        </p:txBody>
      </p:sp>
    </p:spTree>
    <p:extLst>
      <p:ext uri="{BB962C8B-B14F-4D97-AF65-F5344CB8AC3E}">
        <p14:creationId xmlns:p14="http://schemas.microsoft.com/office/powerpoint/2010/main" val="106077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DF2F79C-73B4-47D0-9E3E-823CFE530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3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3267A-ADD2-4552-A8D5-BE910B4B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+mn-ea"/>
                <a:cs typeface="+mn-cs"/>
              </a:rPr>
              <a:t>Bahia Sustainable Rural Development Project, Brazil (2014-2020)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90ADC8-E550-4749-AAC6-7AA7D243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02" y="1321654"/>
            <a:ext cx="11169741" cy="5326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Livelihoods &amp; pro-poor focus</a:t>
            </a:r>
          </a:p>
          <a:p>
            <a:pPr lvl="0"/>
            <a:r>
              <a:rPr lang="en-US" sz="2400" dirty="0"/>
              <a:t>Targeting 56,000 families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Component on value chain analysis and research to analyze viable market opportunities (e.g. apiculture, fruit farming, goat and sheep farming)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Market based sub-projects: Linking Producer Organizations (POs) and Community Associations (CAs) to commercial opportunities and contracts - Technical assistance &amp; matching grants to help POs and CAs implement business plans and investment plans, respectively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Social and environmental sub-projects: focused on food security, income generation and natural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173911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DF2F79C-73B4-47D0-9E3E-823CFE53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3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3267A-ADD2-4552-A8D5-BE910B4B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+mn-ea"/>
                <a:cs typeface="+mn-cs"/>
              </a:rPr>
              <a:t>Bahia Sustainable Rural Development Project, Brazil (2014-2020)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90ADC8-E550-4749-AAC6-7AA7D243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Infrastructure component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/>
              <a:t>Warehouses and other logistics infrastructure to support market access by POs and CAs.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Equipment for value-added processing; packing and storage facilities;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2B040A7-2A6E-4DF7-AA34-B3F062035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 r="19192" b="40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A0E29-6431-4462-A1AD-BBF518DB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Tanzania - Resilient Natural Resource Management for Tourism and Growth Project (2018 – 2022)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CB5C1F-304A-48A0-96CA-7ECE5B9C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Territorial Focus</a:t>
            </a:r>
          </a:p>
          <a:p>
            <a:pPr lvl="0"/>
            <a:r>
              <a:rPr lang="en-US" sz="2000" dirty="0"/>
              <a:t>Focus on Southern Tanzania</a:t>
            </a:r>
          </a:p>
          <a:p>
            <a:pPr marL="0" lvl="0" indent="0">
              <a:buNone/>
            </a:pPr>
            <a:endParaRPr lang="en-US" sz="2000" dirty="0"/>
          </a:p>
          <a:p>
            <a:r>
              <a:rPr lang="en-US" sz="2000" dirty="0"/>
              <a:t>Improving management of natural resources and tourism assets in priority areas and to increase access to alternative livelihoods for targeted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198843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3186341-A93C-423B-9E06-C401357F9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D6E66-2294-459B-89B4-DDE2B6F2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+mn-ea"/>
                <a:cs typeface="+mn-cs"/>
              </a:rPr>
              <a:t>Tanzania - Resilient Natural Resource Management for Tourism and Growth Project (2018 – 2022)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99C0B3-E3C2-4E6F-A543-895263A2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Livelihoods &amp; pro-poor focus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Strengthening alternative livelihoods for 34,000 households in proximity to Protected Areas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Conservation-related community-based initiatives; alternative community livelihoods linked to conservation of wildlife and landscapes; and skills development for local access to jobs in tourism and conservation.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Tourism related livelihoods, such as services and agricultural products to tourism operators, and cultural tourism products; and natural resources-based livelihoods, such as conservation based crop and livestock production, human-wildlife conflict reduction, and participatory forest management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8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3186341-A93C-423B-9E06-C401357F9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D6E66-2294-459B-89B4-DDE2B6F2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+mn-ea"/>
                <a:cs typeface="+mn-cs"/>
              </a:rPr>
              <a:t>Tanzania - Resilient Natural Resource Management for Tourism and Growth Project (2018 – 2022)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99C0B3-E3C2-4E6F-A543-895263A2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Infrastructure component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Infrastructure in priority Protected Areas e.g. investing in new roads and upgrading the existing network, bridges, airstrips, entry gates, ranger posts, visitor’s centers, etc.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Landscape management and infrastructure investments to augment dry season flows; irrigation systems; catchment conservation; land and water management and climate change adaptation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6DCE0F17-2984-43AA-93E2-357AEF3BA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4E279-E472-46FF-943B-35194812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14" y="2590703"/>
            <a:ext cx="3651467" cy="16766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3. Lessons learnt &amp; practical tips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A7783C-D4AE-4FDA-82C7-8E7BFBE73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6148780"/>
            <a:ext cx="2859340" cy="5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5F0DE99-7B2C-4AE5-A0CE-5BBF075B9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 b="47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1D2A-8B3D-4E08-A3C1-0EB0C84D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Institutional mechanisms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9C5D30F6-EC3C-49FD-94E6-A6DB8823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1622612"/>
            <a:ext cx="3759935" cy="4272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Various institutional options for flow of funds from national or regional government to communities e.g. through: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Matching funds for Producer Organizations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Linking Village Saving and Lending Associations (VSLAs) to credit via Micro-Finance Institutions (MFIs)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Grants &amp; matching funds to Community Associations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Risk capital fund, managed by private sector (for middle of the value chain e.g. </a:t>
            </a:r>
            <a:r>
              <a:rPr lang="en-US" sz="1800" dirty="0" err="1"/>
              <a:t>agro</a:t>
            </a:r>
            <a:r>
              <a:rPr lang="en-US" sz="1800" dirty="0"/>
              <a:t>-processors)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263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5F0DE99-7B2C-4AE5-A0CE-5BBF075B9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 b="47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1D2A-8B3D-4E08-A3C1-0EB0C84D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Partnering with NGOs and private sector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9C5D30F6-EC3C-49FD-94E6-A6DB8823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1918448"/>
            <a:ext cx="3825490" cy="3976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Government agencies most often do not have strong capacity in the following areas, which would benefit from partnering with others: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Value chain research</a:t>
            </a:r>
          </a:p>
          <a:p>
            <a:r>
              <a:rPr lang="en-US" sz="1800" dirty="0"/>
              <a:t>Facilitation of multi-stakeholder platforms for value chain development</a:t>
            </a:r>
          </a:p>
          <a:p>
            <a:r>
              <a:rPr lang="en-US" sz="1800" dirty="0"/>
              <a:t>Coaching of Producer Associations on access to markets</a:t>
            </a:r>
          </a:p>
        </p:txBody>
      </p:sp>
    </p:spTree>
    <p:extLst>
      <p:ext uri="{BB962C8B-B14F-4D97-AF65-F5344CB8AC3E}">
        <p14:creationId xmlns:p14="http://schemas.microsoft.com/office/powerpoint/2010/main" val="38554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87AE76-E4F8-46F8-84FD-5C716D4F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r="32894" b="-1"/>
          <a:stretch/>
        </p:blipFill>
        <p:spPr>
          <a:xfrm>
            <a:off x="20" y="10"/>
            <a:ext cx="12191980" cy="6778295"/>
          </a:xfrm>
          <a:prstGeom prst="rect">
            <a:avLst/>
          </a:prstGeom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3406F-00AA-4E0A-8A2E-66F390F1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Outline of presentation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91A505B3-2C98-45F2-A14A-C5FACE6E4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150146"/>
              </p:ext>
            </p:extLst>
          </p:nvPr>
        </p:nvGraphicFramePr>
        <p:xfrm>
          <a:off x="1215538" y="2416029"/>
          <a:ext cx="3138507" cy="352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54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5F0DE99-7B2C-4AE5-A0CE-5BBF075B9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 b="47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1D2A-8B3D-4E08-A3C1-0EB0C84D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83849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Sustainability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9C5D30F6-EC3C-49FD-94E6-A6DB8823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564850"/>
            <a:ext cx="3861349" cy="432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Often, institutions established stop operating at the end of the project, when donor support ceases. More attention could be given to: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Linking project activities to local government regular development plans</a:t>
            </a:r>
          </a:p>
          <a:p>
            <a:r>
              <a:rPr lang="en-US" sz="1800" dirty="0"/>
              <a:t>Linking value chain development activities to government extension system or entrepreneurship development programs</a:t>
            </a:r>
          </a:p>
          <a:p>
            <a:r>
              <a:rPr lang="en-US" sz="1800" dirty="0"/>
              <a:t>Linking VLSAs / community associations to sustainable sources of finance e.g. MFIs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304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8172AE0-FA18-4C80-8094-5AA76B66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r="1150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2DC00-91E1-40F3-853E-2FA20AE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0" y="89445"/>
            <a:ext cx="3651467" cy="7306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1D16A-C9CA-4A8F-9E5A-C0BDF348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0" y="1042078"/>
            <a:ext cx="4087906" cy="566663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The LED approach focuses on </a:t>
            </a:r>
            <a:r>
              <a:rPr lang="en-US" sz="1800" i="1" dirty="0">
                <a:solidFill>
                  <a:srgbClr val="FF0000"/>
                </a:solidFill>
              </a:rPr>
              <a:t>income generation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and </a:t>
            </a:r>
            <a:r>
              <a:rPr lang="en-US" sz="1800" i="1" dirty="0">
                <a:solidFill>
                  <a:srgbClr val="FF0000"/>
                </a:solidFill>
              </a:rPr>
              <a:t>job creation </a:t>
            </a:r>
            <a:r>
              <a:rPr lang="en-US" sz="1800" dirty="0"/>
              <a:t>through promoting the </a:t>
            </a:r>
            <a:r>
              <a:rPr lang="en-US" sz="1800" i="1" dirty="0">
                <a:solidFill>
                  <a:srgbClr val="FF0000"/>
                </a:solidFill>
              </a:rPr>
              <a:t>economic potential </a:t>
            </a:r>
            <a:r>
              <a:rPr lang="en-US" sz="1800" dirty="0"/>
              <a:t>of territories.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Projects adopting an LED approach in the rural context can have three focus areas: 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sz="1600" dirty="0"/>
              <a:t>a </a:t>
            </a:r>
            <a:r>
              <a:rPr lang="en-US" sz="1600" dirty="0">
                <a:solidFill>
                  <a:srgbClr val="FF0000"/>
                </a:solidFill>
              </a:rPr>
              <a:t>territorial</a:t>
            </a:r>
            <a:r>
              <a:rPr lang="en-US" sz="1600" dirty="0"/>
              <a:t> focus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sz="1600" dirty="0"/>
              <a:t>linking poor people to </a:t>
            </a:r>
            <a:r>
              <a:rPr lang="en-US" sz="1600" dirty="0">
                <a:solidFill>
                  <a:srgbClr val="FF0000"/>
                </a:solidFill>
              </a:rPr>
              <a:t>value chains </a:t>
            </a:r>
            <a:r>
              <a:rPr lang="en-US" sz="1600" dirty="0"/>
              <a:t>with potential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sz="1600" dirty="0">
                <a:solidFill>
                  <a:srgbClr val="FF0000"/>
                </a:solidFill>
              </a:rPr>
              <a:t>infrastructure</a:t>
            </a:r>
            <a:r>
              <a:rPr lang="en-US" sz="1600" dirty="0"/>
              <a:t> investments that promote local value chains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  Lessons learnt include the need for establishing strong </a:t>
            </a:r>
            <a:r>
              <a:rPr lang="en-US" sz="1800" i="1" dirty="0">
                <a:solidFill>
                  <a:srgbClr val="FF0000"/>
                </a:solidFill>
              </a:rPr>
              <a:t>institutions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FF0000"/>
                </a:solidFill>
              </a:rPr>
              <a:t>partnering</a:t>
            </a:r>
            <a:r>
              <a:rPr lang="en-US" sz="1800" dirty="0"/>
              <a:t> with NGOs &amp; the private sector and thinking about </a:t>
            </a:r>
            <a:r>
              <a:rPr lang="en-US" sz="1800" i="1" dirty="0">
                <a:solidFill>
                  <a:srgbClr val="FF0000"/>
                </a:solidFill>
              </a:rPr>
              <a:t>sustainability</a:t>
            </a:r>
            <a:r>
              <a:rPr lang="en-US" sz="1800" dirty="0"/>
              <a:t> early 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C64DB-A21E-4E7D-BD39-D4D84C7D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6148780"/>
            <a:ext cx="2859340" cy="5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B0EDB10-19D5-4D7D-B358-EBA14C1F8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r="3467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791482-C157-432B-93C5-B0192130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1" y="2390954"/>
            <a:ext cx="3651467" cy="16766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1. What is LED?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99C9F-2AE2-4F45-A305-4C03FB52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6148780"/>
            <a:ext cx="2859340" cy="5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87AE76-E4F8-46F8-84FD-5C716D4F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r="3289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3406F-00AA-4E0A-8A2E-66F390F1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Defining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6DF3-BC40-4F9A-9358-2ED2147A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“It is a process by which public, business and non-governmental sector partners work collectively to create better conditions for </a:t>
            </a:r>
            <a:r>
              <a:rPr lang="en-US" sz="2400" i="1" dirty="0">
                <a:solidFill>
                  <a:srgbClr val="FF0000"/>
                </a:solidFill>
              </a:rPr>
              <a:t>economic growth </a:t>
            </a:r>
            <a:r>
              <a:rPr lang="en-US" sz="2400" i="1" dirty="0"/>
              <a:t>and </a:t>
            </a:r>
            <a:r>
              <a:rPr lang="en-US" sz="2400" i="1" dirty="0">
                <a:solidFill>
                  <a:srgbClr val="FF0000"/>
                </a:solidFill>
              </a:rPr>
              <a:t>employment generation</a:t>
            </a:r>
            <a:r>
              <a:rPr lang="en-US" sz="2400" i="1" dirty="0"/>
              <a:t>”</a:t>
            </a:r>
          </a:p>
          <a:p>
            <a:pPr marL="0" indent="0" algn="r">
              <a:buNone/>
            </a:pPr>
            <a:r>
              <a:rPr lang="en-US" sz="2000" dirty="0"/>
              <a:t>World Bank (2006)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714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87AE76-E4F8-46F8-84FD-5C716D4F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2241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3406F-00AA-4E0A-8A2E-66F390F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LED vs. Sectoral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42841-6838-44E1-A6D4-B8EBD0F693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LED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>
                <a:solidFill>
                  <a:srgbClr val="FF0000"/>
                </a:solidFill>
              </a:rPr>
              <a:t>Territorial</a:t>
            </a:r>
            <a:r>
              <a:rPr lang="en-US" sz="2600" dirty="0"/>
              <a:t> approach to development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Bottom-up</a:t>
            </a:r>
            <a:r>
              <a:rPr lang="en-US" sz="2600" dirty="0"/>
              <a:t> promotion of development in every territory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Decentralized</a:t>
            </a:r>
            <a:r>
              <a:rPr lang="en-US" sz="2600" dirty="0"/>
              <a:t>, cooperation between local public and private bodies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Focus on maximizing </a:t>
            </a:r>
            <a:r>
              <a:rPr lang="en-US" sz="2600" dirty="0">
                <a:solidFill>
                  <a:srgbClr val="FF0000"/>
                </a:solidFill>
              </a:rPr>
              <a:t>local economic potential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AFC893-44EF-403B-946E-5C98D23C3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Traditional Sectoral Approaches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Sectoral approach to development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Top-down approach; center decides where and how to intervene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Managed by the central administration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Focus on large projects e.g. infrastructure or investment attraction, etc.</a:t>
            </a:r>
          </a:p>
        </p:txBody>
      </p:sp>
    </p:spTree>
    <p:extLst>
      <p:ext uri="{BB962C8B-B14F-4D97-AF65-F5344CB8AC3E}">
        <p14:creationId xmlns:p14="http://schemas.microsoft.com/office/powerpoint/2010/main" val="15112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87AE76-E4F8-46F8-84FD-5C716D4F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2241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3406F-00AA-4E0A-8A2E-66F390F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LED vs. Community Development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42841-6838-44E1-A6D4-B8EBD0F693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LED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Main focus is </a:t>
            </a:r>
            <a:r>
              <a:rPr lang="en-US" sz="2600" dirty="0">
                <a:solidFill>
                  <a:srgbClr val="FF0000"/>
                </a:solidFill>
              </a:rPr>
              <a:t>income generation &amp; job creation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Requires market based </a:t>
            </a:r>
            <a:r>
              <a:rPr lang="en-US" sz="2600" dirty="0">
                <a:solidFill>
                  <a:srgbClr val="FF0000"/>
                </a:solidFill>
              </a:rPr>
              <a:t>economic analysis</a:t>
            </a:r>
            <a:r>
              <a:rPr lang="en-US" sz="2600" dirty="0"/>
              <a:t> of sectors and value chains with potential for the locality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Requires </a:t>
            </a:r>
            <a:r>
              <a:rPr lang="en-US" sz="2600" dirty="0">
                <a:solidFill>
                  <a:srgbClr val="FF0000"/>
                </a:solidFill>
              </a:rPr>
              <a:t>dialogue with private sector </a:t>
            </a:r>
            <a:r>
              <a:rPr lang="en-US" sz="2600" dirty="0"/>
              <a:t>to identify 1) constraints experienced, and 2) actions that could promote local value chains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AFC893-44EF-403B-946E-5C98D23C3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Community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Often includes focus on social sectors e.g. education, health or small-scale infrastructure alone.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Relies on community prioritization and needs based analyses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Seeks to primarily involve excluded groups and the poor to identify needs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312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87AE76-E4F8-46F8-84FD-5C716D4F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2241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3406F-00AA-4E0A-8A2E-66F390F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LED is a type of territorial development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E6759F-04F6-4E2E-8975-E90B3A3F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Applying a </a:t>
            </a:r>
            <a:r>
              <a:rPr lang="en-US" dirty="0">
                <a:solidFill>
                  <a:srgbClr val="FF0000"/>
                </a:solidFill>
              </a:rPr>
              <a:t>spatial lens </a:t>
            </a:r>
            <a:r>
              <a:rPr lang="en-US" dirty="0"/>
              <a:t>to identify local level actions to spur economic development and job creation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Offers tools to help subnational clients plan and implement investments </a:t>
            </a:r>
            <a:r>
              <a:rPr lang="en-US" dirty="0">
                <a:solidFill>
                  <a:srgbClr val="FF0000"/>
                </a:solidFill>
              </a:rPr>
              <a:t>based on local economic potential </a:t>
            </a:r>
            <a:r>
              <a:rPr lang="en-US" dirty="0"/>
              <a:t>and key constraints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lvl="0"/>
            <a:r>
              <a:rPr lang="en-US" dirty="0"/>
              <a:t>Results in implementation of a coordinated strategy, including </a:t>
            </a:r>
            <a:r>
              <a:rPr lang="en-US" i="1" dirty="0">
                <a:solidFill>
                  <a:srgbClr val="FF0000"/>
                </a:solidFill>
              </a:rPr>
              <a:t>infrastructure</a:t>
            </a:r>
            <a:r>
              <a:rPr lang="en-US" dirty="0"/>
              <a:t> investments;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institutional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reforms and other </a:t>
            </a:r>
            <a:r>
              <a:rPr lang="en-US" i="1" dirty="0">
                <a:solidFill>
                  <a:srgbClr val="FF0000"/>
                </a:solidFill>
              </a:rPr>
              <a:t>interventions</a:t>
            </a:r>
            <a:r>
              <a:rPr lang="en-US" i="1" dirty="0"/>
              <a:t> </a:t>
            </a:r>
            <a:r>
              <a:rPr lang="en-US" sz="2000" dirty="0"/>
              <a:t>(World Bank WDR 2009)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2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8A12-3B3A-4154-A841-C4DD6621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1505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1">
                    <a:lumMod val="75000"/>
                  </a:schemeClr>
                </a:solidFill>
              </a:rPr>
              <a:t>Main interventions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B6051-DF73-48C4-B7E5-50880A43EA3D}"/>
              </a:ext>
            </a:extLst>
          </p:cNvPr>
          <p:cNvSpPr/>
          <p:nvPr/>
        </p:nvSpPr>
        <p:spPr>
          <a:xfrm>
            <a:off x="8579263" y="2276583"/>
            <a:ext cx="2617592" cy="182867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D09449-67DC-4B3F-900F-4BB65703A352}"/>
              </a:ext>
            </a:extLst>
          </p:cNvPr>
          <p:cNvSpPr/>
          <p:nvPr/>
        </p:nvSpPr>
        <p:spPr>
          <a:xfrm>
            <a:off x="786589" y="2276584"/>
            <a:ext cx="2617592" cy="1828672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30A064-096C-42E0-86F0-4A5C583EA466}"/>
              </a:ext>
            </a:extLst>
          </p:cNvPr>
          <p:cNvSpPr/>
          <p:nvPr/>
        </p:nvSpPr>
        <p:spPr>
          <a:xfrm>
            <a:off x="4720563" y="2352784"/>
            <a:ext cx="2617592" cy="1828672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38A07-248C-46F9-B3E5-4543A26E3B0D}"/>
              </a:ext>
            </a:extLst>
          </p:cNvPr>
          <p:cNvSpPr/>
          <p:nvPr/>
        </p:nvSpPr>
        <p:spPr>
          <a:xfrm>
            <a:off x="928420" y="4271906"/>
            <a:ext cx="2323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Which </a:t>
            </a:r>
            <a:r>
              <a:rPr lang="en-AU" b="1" dirty="0">
                <a:solidFill>
                  <a:srgbClr val="C00000"/>
                </a:solidFill>
              </a:rPr>
              <a:t>coordinated infrastructure investments </a:t>
            </a:r>
            <a:r>
              <a:rPr lang="en-AU" dirty="0"/>
              <a:t>can be made to improve the potential of local value chains?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488AA-2959-4B6D-9F0D-987DE24C0E4B}"/>
              </a:ext>
            </a:extLst>
          </p:cNvPr>
          <p:cNvSpPr/>
          <p:nvPr/>
        </p:nvSpPr>
        <p:spPr>
          <a:xfrm>
            <a:off x="4577826" y="4279704"/>
            <a:ext cx="2788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Which institutions need to be strengthened or reformed to improve coordinated </a:t>
            </a:r>
            <a:r>
              <a:rPr lang="en-AU" b="1" dirty="0">
                <a:solidFill>
                  <a:srgbClr val="C00000"/>
                </a:solidFill>
              </a:rPr>
              <a:t>planning, implementation &amp; participation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E9B22E-48C6-4D91-B98F-98C269F0A3C1}"/>
              </a:ext>
            </a:extLst>
          </p:cNvPr>
          <p:cNvSpPr/>
          <p:nvPr/>
        </p:nvSpPr>
        <p:spPr>
          <a:xfrm>
            <a:off x="8756647" y="4272677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Which interventions with social aims are needed to improve livelihoods &amp; job creation among the poor e.g. </a:t>
            </a:r>
            <a:r>
              <a:rPr lang="en-AU" b="1" dirty="0">
                <a:solidFill>
                  <a:srgbClr val="C00000"/>
                </a:solidFill>
              </a:rPr>
              <a:t>skills </a:t>
            </a:r>
            <a:r>
              <a:rPr lang="en-AU" b="1" dirty="0" err="1">
                <a:solidFill>
                  <a:srgbClr val="C00000"/>
                </a:solidFill>
              </a:rPr>
              <a:t>devt</a:t>
            </a:r>
            <a:r>
              <a:rPr lang="en-AU" b="1" dirty="0">
                <a:solidFill>
                  <a:srgbClr val="C00000"/>
                </a:solidFill>
              </a:rPr>
              <a:t>, entrepreneurship promotion, </a:t>
            </a:r>
            <a:r>
              <a:rPr lang="en-AU" dirty="0"/>
              <a:t>etc.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EC40BF-0FDF-4099-BDAF-47F7B0E651AB}"/>
              </a:ext>
            </a:extLst>
          </p:cNvPr>
          <p:cNvSpPr/>
          <p:nvPr/>
        </p:nvSpPr>
        <p:spPr>
          <a:xfrm>
            <a:off x="1301226" y="1904804"/>
            <a:ext cx="278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Infrastructure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363D8-FF89-4CAC-B066-7E18EA18D179}"/>
              </a:ext>
            </a:extLst>
          </p:cNvPr>
          <p:cNvSpPr/>
          <p:nvPr/>
        </p:nvSpPr>
        <p:spPr>
          <a:xfrm>
            <a:off x="5365226" y="1942068"/>
            <a:ext cx="278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Institutions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8F524-8EF5-4F85-92F3-EC8979EB7962}"/>
              </a:ext>
            </a:extLst>
          </p:cNvPr>
          <p:cNvSpPr/>
          <p:nvPr/>
        </p:nvSpPr>
        <p:spPr>
          <a:xfrm>
            <a:off x="9149826" y="1929368"/>
            <a:ext cx="278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Interventions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CFA4E-59DA-441F-9312-44D0083E52F5}"/>
              </a:ext>
            </a:extLst>
          </p:cNvPr>
          <p:cNvSpPr txBox="1"/>
          <p:nvPr/>
        </p:nvSpPr>
        <p:spPr>
          <a:xfrm>
            <a:off x="277906" y="6472518"/>
            <a:ext cx="708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Framework from World Bank WDR 2009. </a:t>
            </a:r>
            <a:r>
              <a:rPr lang="en-US" sz="1100" i="1" dirty="0"/>
              <a:t>Reshaping Economic Geography</a:t>
            </a:r>
          </a:p>
        </p:txBody>
      </p:sp>
    </p:spTree>
    <p:extLst>
      <p:ext uri="{BB962C8B-B14F-4D97-AF65-F5344CB8AC3E}">
        <p14:creationId xmlns:p14="http://schemas.microsoft.com/office/powerpoint/2010/main" val="187084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49450FB-3667-4B23-8F2B-ABB5CEC9C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1422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9AA87-E0AE-4596-B882-F78B9FE5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5" y="2424510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 Practical Project Examples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CCBF95-2A26-460F-A9B0-6100A996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6148780"/>
            <a:ext cx="2859340" cy="5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Urls xmlns="http://schemas.microsoft.com/sharepoint/v3/contenttype/forms/url">
  <Edit>/gsg/CDD/Documents/Forms/EditPage.aspx</Edit>
</FormUrl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2018-04-10T04:00:00+00:00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4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2018-04-10T04:00:00+00:00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</TermName>
          <TermId xmlns="http://schemas.microsoft.com/office/infopath/2007/PartnerControls">bb55f705-bb18-45bb-88a6-c3279e53bbbf</TermId>
        </TermInfo>
      </Terms>
    </o8e900f321d24bb18bb65b4f51774acf>
    <KBcollectionType xmlns="3e02667f-0271-471b-bd6e-11a2e16def1d" xsi:nil="true"/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90A72AC7-72F8-4964-97C7-703230FF9FB0}"/>
</file>

<file path=customXml/itemProps2.xml><?xml version="1.0" encoding="utf-8"?>
<ds:datastoreItem xmlns:ds="http://schemas.openxmlformats.org/officeDocument/2006/customXml" ds:itemID="{42DD0577-3579-4393-AA22-875A97980B34}"/>
</file>

<file path=customXml/itemProps3.xml><?xml version="1.0" encoding="utf-8"?>
<ds:datastoreItem xmlns:ds="http://schemas.openxmlformats.org/officeDocument/2006/customXml" ds:itemID="{05CA15AD-90F8-44FF-900C-36E2433B2221}"/>
</file>

<file path=customXml/itemProps4.xml><?xml version="1.0" encoding="utf-8"?>
<ds:datastoreItem xmlns:ds="http://schemas.openxmlformats.org/officeDocument/2006/customXml" ds:itemID="{B484F933-356E-4930-9A52-B7FD0817B01A}"/>
</file>

<file path=customXml/itemProps5.xml><?xml version="1.0" encoding="utf-8"?>
<ds:datastoreItem xmlns:ds="http://schemas.openxmlformats.org/officeDocument/2006/customXml" ds:itemID="{16B2B006-67C3-44B0-A9EA-BC51808950B7}"/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1025</Words>
  <Application>Microsoft Office PowerPoint</Application>
  <PresentationFormat>Widescreen</PresentationFormat>
  <Paragraphs>136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CDD &amp; Local Economic Development (LED)  March 2018 </vt:lpstr>
      <vt:lpstr>Outline of presentation</vt:lpstr>
      <vt:lpstr>1. What is LED?</vt:lpstr>
      <vt:lpstr>Defining LED</vt:lpstr>
      <vt:lpstr>LED vs. Sectoral Development</vt:lpstr>
      <vt:lpstr>LED vs. Community Development Approaches</vt:lpstr>
      <vt:lpstr>LED is a type of territorial development</vt:lpstr>
      <vt:lpstr>Main interventions</vt:lpstr>
      <vt:lpstr>2. Practical Project Examples</vt:lpstr>
      <vt:lpstr>Criteria for selection of examples</vt:lpstr>
      <vt:lpstr>Bahia Sustainable Rural Development Project, Brazil (2014-2020)</vt:lpstr>
      <vt:lpstr>Bahia Sustainable Rural Development Project, Brazil (2014-2020)</vt:lpstr>
      <vt:lpstr>Bahia Sustainable Rural Development Project, Brazil (2014-2020)</vt:lpstr>
      <vt:lpstr>Tanzania - Resilient Natural Resource Management for Tourism and Growth Project (2018 – 2022) </vt:lpstr>
      <vt:lpstr>Tanzania - Resilient Natural Resource Management for Tourism and Growth Project (2018 – 2022) </vt:lpstr>
      <vt:lpstr>Tanzania - Resilient Natural Resource Management for Tourism and Growth Project (2018 – 2022) </vt:lpstr>
      <vt:lpstr>3. Lessons learnt &amp; practical tips </vt:lpstr>
      <vt:lpstr>Institutional mechanisms</vt:lpstr>
      <vt:lpstr>Partnering with NGOs and private sector</vt:lpstr>
      <vt:lpstr>Sustainability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and CDD</dc:title>
  <dc:creator/>
  <dc:description/>
  <cp:lastModifiedBy>Myrtle Laura Diachok</cp:lastModifiedBy>
  <cp:revision>31</cp:revision>
  <dcterms:created xsi:type="dcterms:W3CDTF">2018-03-13T14:14:40Z</dcterms:created>
  <dcterms:modified xsi:type="dcterms:W3CDTF">2018-03-31T04:05:54Z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0x010100AF87B42F0C344341B239E919EB90A3670101000BBD9DD838C4C84DAD631FEC891B8EA0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>439;#Community Driven Development|f58cdd8d-687e-422f-aae0-4be5d4cb4394</vt:lpwstr>
  </property>
  <property fmtid="{D5CDD505-2E9C-101B-9397-08002B2CF9AE}" pid="5" name="TaxKeyword">
    <vt:lpwstr/>
  </property>
  <property fmtid="{D5CDD505-2E9C-101B-9397-08002B2CF9AE}" pid="6" name="Topic(s)">
    <vt:lpwstr/>
  </property>
  <property fmtid="{D5CDD505-2E9C-101B-9397-08002B2CF9AE}" pid="7" name="GeographicArea">
    <vt:lpwstr>2;#World|181f87ec-6d12-43c8-9f7a-dc47bc14aa64</vt:lpwstr>
  </property>
  <property fmtid="{D5CDD505-2E9C-101B-9397-08002B2CF9AE}" pid="8" name="Source_x002d_Sponsor">
    <vt:lpwstr/>
  </property>
  <property fmtid="{D5CDD505-2E9C-101B-9397-08002B2CF9AE}" pid="9" name="HashTags">
    <vt:lpwstr/>
  </property>
  <property fmtid="{D5CDD505-2E9C-101B-9397-08002B2CF9AE}" pid="10" name="DocumentType">
    <vt:lpwstr>4;#General Document|bb55f705-bb18-45bb-88a6-c3279e53bbbf</vt:lpwstr>
  </property>
  <property fmtid="{D5CDD505-2E9C-101B-9397-08002B2CF9AE}" pid="11" name="Development_x0020_Challenge">
    <vt:lpwstr/>
  </property>
  <property fmtid="{D5CDD505-2E9C-101B-9397-08002B2CF9AE}" pid="12" name="Source-Sponsor">
    <vt:lpwstr/>
  </property>
  <property fmtid="{D5CDD505-2E9C-101B-9397-08002B2CF9AE}" pid="13" name="Development Challenge">
    <vt:lpwstr/>
  </property>
  <property fmtid="{D5CDD505-2E9C-101B-9397-08002B2CF9AE}" pid="14" name="OwnershipUnitLabel">
    <vt:lpwstr>Community Driven Development</vt:lpwstr>
  </property>
  <property fmtid="{D5CDD505-2E9C-101B-9397-08002B2CF9AE}" pid="15" name="Order">
    <vt:r8>194300</vt:r8>
  </property>
  <property fmtid="{D5CDD505-2E9C-101B-9397-08002B2CF9AE}" pid="16" name="PublishingRollupImage">
    <vt:lpwstr/>
  </property>
  <property fmtid="{D5CDD505-2E9C-101B-9397-08002B2CF9AE}" pid="17" name="EventId">
    <vt:lpwstr/>
  </property>
  <property fmtid="{D5CDD505-2E9C-101B-9397-08002B2CF9AE}" pid="18" name="p176ae130422436a8ff7a482f3ab88f6">
    <vt:lpwstr>Community Driven Development|f58cdd8d-687e-422f-aae0-4be5d4cb4394</vt:lpwstr>
  </property>
  <property fmtid="{D5CDD505-2E9C-101B-9397-08002B2CF9AE}" pid="19" name="ContactLoginName">
    <vt:lpwstr/>
  </property>
  <property fmtid="{D5CDD505-2E9C-101B-9397-08002B2CF9AE}" pid="20" name="ContactUPI">
    <vt:lpwstr/>
  </property>
  <property fmtid="{D5CDD505-2E9C-101B-9397-08002B2CF9AE}" pid="21" name="UniqueItemId">
    <vt:lpwstr>CDD_DOCUM_1943</vt:lpwstr>
  </property>
  <property fmtid="{D5CDD505-2E9C-101B-9397-08002B2CF9AE}" pid="22" name="InternalSponsor">
    <vt:lpwstr/>
  </property>
  <property fmtid="{D5CDD505-2E9C-101B-9397-08002B2CF9AE}" pid="23" name="Topics">
    <vt:lpwstr/>
  </property>
  <property fmtid="{D5CDD505-2E9C-101B-9397-08002B2CF9AE}" pid="24" name="c8251775ec7d4b78a080c2108a22e48e">
    <vt:lpwstr/>
  </property>
  <property fmtid="{D5CDD505-2E9C-101B-9397-08002B2CF9AE}" pid="25" name="Region">
    <vt:lpwstr>2;#World|181f87ec-6d12-43c8-9f7a-dc47bc14aa64</vt:lpwstr>
  </property>
  <property fmtid="{D5CDD505-2E9C-101B-9397-08002B2CF9AE}" pid="26" name="BusinessFunctions">
    <vt:lpwstr/>
  </property>
  <property fmtid="{D5CDD505-2E9C-101B-9397-08002B2CF9AE}" pid="27" name="Country">
    <vt:lpwstr/>
  </property>
  <property fmtid="{D5CDD505-2E9C-101B-9397-08002B2CF9AE}" pid="28" name="Organization">
    <vt:lpwstr>1;#World Bank|bc205cc9-8a56-48a3-9f30-b099e7707c1b</vt:lpwstr>
  </property>
  <property fmtid="{D5CDD505-2E9C-101B-9397-08002B2CF9AE}" pid="29" name="VPU">
    <vt:lpwstr/>
  </property>
  <property fmtid="{D5CDD505-2E9C-101B-9397-08002B2CF9AE}" pid="30" name="Languages">
    <vt:lpwstr>55;#English|e31af5d6-94ea-4ba5-925e-022fd8479dfd</vt:lpwstr>
  </property>
  <property fmtid="{D5CDD505-2E9C-101B-9397-08002B2CF9AE}" pid="31" name="ExternalSponsor">
    <vt:lpwstr/>
  </property>
</Properties>
</file>