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20" Type="http://schemas.openxmlformats.org/officeDocument/2006/relationships/customXml" Target="../customXml/item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70250-9BF4-4458-B3C8-E2083DE87C5B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13AD6-B529-45A9-919B-248D08A7B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2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5736C-947A-44D2-950D-E003E60D2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DB667-4B73-4B95-B27A-2A2E66579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97E52-271F-4589-ADB9-665CF68E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391F-1F59-4FCF-B791-2A474EAD3360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9BE2E-F51C-4207-AE15-B4B77AA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1282F-0F37-4AD3-87A4-A1F25B41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91CD3-7F12-4CB0-8E45-6B4755E2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2EC31-1FB7-4A7A-B81B-8CEEA21C0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C4330-A927-47C6-9C79-4B0B926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A83E-9539-45B8-BE04-3414C7AD4560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64D4F-DD44-4346-917F-8B8B70F8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0DF7B-A0D5-4043-A91E-F13D5C86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8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2F3C8A-EC01-4897-9475-A2BD6CC7D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04317-5D29-4C61-B0F5-257819409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C0FF7-7699-42AE-8B9C-D8EB3F44A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7B-A086-4506-A450-4E0D7EA34454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EE02A-9AA9-4FBB-8620-307A0239A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5F71F-9CF5-4023-97FA-8E6DC2A7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1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5089-5B43-4FB4-B959-878098B2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AEB7E-F41F-4A58-991E-A2AC46E59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B2097-4EBC-4116-A6AD-B698733AD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51CF-5A88-48DB-9B4D-AFFBF24F17D7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0BE7-A5A1-4D9E-9883-06896369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7D668-BBF5-425C-BEF6-A0DCC833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1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B8C9-7A36-4507-A9A0-AC05D72C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1FB0F-E18B-4E1B-9F81-C1F2FE0AB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558B1-EB10-4D2E-9392-AD581B54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8045-8E4F-4518-AF5B-282B877FA881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2ADA5-E472-405D-8A15-86FC84B6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DE65-9EC2-4FBA-858F-70ADF703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4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4B40-D9FB-4B8D-BD4C-971A0F2A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FCCF5-85B0-4E73-A37F-F77C75D6A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5D639-C038-4B3C-B273-42E17794A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BCC76-F45E-4BC4-A69A-8BEB7DB5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B4B3-5935-4470-9E27-3CD84F101B1B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D1823-5725-4D8E-AC39-484AD850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5FBA6-DEA6-4946-840C-3DDC0F66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6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1F9A1-7174-42D6-8136-0BA76AA53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17E46-BBA0-4598-89EB-111AC6750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0BF14-727A-4BB8-947C-36772A4B7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39632-5260-4FE6-9227-6D77AB079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50BD42-5DA5-4C67-BB67-0B8F24812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B530CB-7CA8-4559-97AD-822EE875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8CEE-6606-4687-B893-B21EF01DD0FE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383A5D-5B74-442F-9F32-956071D8B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8CEB0A-FD7E-48EF-AB3F-2E997E1D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9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6651-FD49-4D11-BF25-E13F84EF6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6525C-16A2-4BFF-A2D5-A8EF3A08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63E5-783E-4418-8F26-A9E8B0103527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1907B-4DB1-4545-A83E-7E9C190A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E5A84-EDED-4A54-9B9F-783325BB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8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8B5B8-2E47-4CBF-A8C5-5EF02572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329-4FF5-47BD-9E7F-7B0383B1B96C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2A9A28-A3B6-48F1-866D-365D6ACD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433F8-9602-4D86-9134-ED315AC9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0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489B-CB95-4C41-B642-822BE24B0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32280-769C-4BE9-B201-2A395B272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223CC-379A-4A6A-B7EE-0D9893CCF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8D9D7-193B-4B3D-9F32-0243210AE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E1E8-419B-4127-B9BF-6FFBFFF11B3D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C7BF8-91E0-4AF2-98C6-89AE0C25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64FA0-346F-4291-8867-DD8D9D34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2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CD8D-6E71-4A46-B581-E8DAC2C8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9A6B88-6AEA-4F42-92D3-963A05549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DD21-8A7A-471D-8379-1E1A6F1D5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E6F9B-268A-4A20-B140-43A2D26DE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FADC-26CF-4361-81B8-A0E6F1E36E40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9B5BA-F0D0-40F1-8D8E-2FF3374B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326D5-1A08-424A-BA93-416C21A7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3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81FD0D-E7F4-4CC1-AF94-0F22FCCF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E0BE1-59E7-49CE-9DFC-EABA6358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093D9-9E2B-47B3-A3D7-150B6ABBC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FE3A-D007-4B67-AD93-9491753BC500}" type="datetime1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3A307-8F0E-4E03-8B17-F9FA983F4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60FEB-1A23-4AF1-9466-C90C29FD3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8CB4D-8637-465B-9BD0-1D6F372CE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7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7B54-5861-471C-8BEA-DD31F8268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47568"/>
          </a:xfrm>
        </p:spPr>
        <p:txBody>
          <a:bodyPr>
            <a:normAutofit fontScale="90000"/>
          </a:bodyPr>
          <a:lstStyle/>
          <a:p>
            <a:r>
              <a:rPr lang="en-US" sz="3800" b="1" dirty="0"/>
              <a:t>VIETNAM – SECOND NORTHERN MOUNTAINS POVERTY REDUCTION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C541A8-19AB-48B8-87CB-F0DC9CBD1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54014"/>
            <a:ext cx="9007366" cy="2997700"/>
          </a:xfrm>
        </p:spPr>
        <p:txBody>
          <a:bodyPr>
            <a:normAutofit lnSpcReduction="10000"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Nguyen </a:t>
            </a:r>
            <a:r>
              <a:rPr lang="en-US" b="1" dirty="0" err="1"/>
              <a:t>Thi</a:t>
            </a:r>
            <a:r>
              <a:rPr lang="en-US" b="1" dirty="0"/>
              <a:t> Minh </a:t>
            </a:r>
            <a:r>
              <a:rPr lang="en-US" b="1" dirty="0" err="1"/>
              <a:t>Nghia</a:t>
            </a:r>
            <a:r>
              <a:rPr lang="en-US" b="1" dirty="0"/>
              <a:t> – Project Deputy Director</a:t>
            </a:r>
          </a:p>
          <a:p>
            <a:r>
              <a:rPr lang="en-US" b="1" dirty="0"/>
              <a:t>April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ACC62-C0D0-4B5F-9377-4F31BF489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nmprp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57792" y="126123"/>
            <a:ext cx="16462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DUANGIAMNGHEO\TRUYENTHONG20152018\thianhvacauchuyenanh2017\LETRAOGIAI\anhruatraogiaithi2012OK\anhso08giaibatanlaplucyenYenba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3" y="2554015"/>
            <a:ext cx="2883589" cy="203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DUANGIAMNGHEO\TRUYENTHONG20152018\thianhvacauchuyenanh2017\LETRAOGIAI\anhruatraogiaithi2012OK\anhso66giaikhuyenkhichVBlaoca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50" y="2564525"/>
            <a:ext cx="2978330" cy="200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:\DUANGIAMNGHEO\TRUYENTHONG20152018\thianhvacauchuyenanh2017\LETRAOGIAI\anhruatraogiaithi2012OK\anhso18khuyenkhichximvangbacyensonl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014" y="2554016"/>
            <a:ext cx="2984637" cy="2004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30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FB578-38C7-43DB-B434-345E71C4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NMPRP2 -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B80A1-D08E-46C9-A20B-55497880D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2166"/>
            <a:ext cx="10515600" cy="4484797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Calibri (body)"/>
              </a:rPr>
              <a:t>Timeline: May 2010 – June 2018</a:t>
            </a:r>
          </a:p>
          <a:p>
            <a:r>
              <a:rPr lang="en-US" sz="2400" dirty="0">
                <a:latin typeface="Calibri (body)"/>
              </a:rPr>
              <a:t>Budget: US$275 million (WB funds: US$250 – </a:t>
            </a:r>
            <a:r>
              <a:rPr lang="en-US" sz="2400" dirty="0" err="1">
                <a:latin typeface="Calibri (body)"/>
              </a:rPr>
              <a:t>GoV</a:t>
            </a:r>
            <a:r>
              <a:rPr lang="en-US" sz="2400" dirty="0">
                <a:latin typeface="Calibri (body)"/>
              </a:rPr>
              <a:t> funds: US$25)</a:t>
            </a:r>
          </a:p>
          <a:p>
            <a:r>
              <a:rPr lang="en-US" sz="2400" dirty="0">
                <a:latin typeface="Calibri (body)"/>
              </a:rPr>
              <a:t>Implementing agency:</a:t>
            </a:r>
          </a:p>
          <a:p>
            <a:pPr lvl="1"/>
            <a:r>
              <a:rPr lang="en-US" dirty="0">
                <a:latin typeface="Calibri (body)"/>
              </a:rPr>
              <a:t>Overall Coordination: Ministry of Planning&amp; Investment</a:t>
            </a:r>
          </a:p>
          <a:p>
            <a:pPr lvl="1"/>
            <a:r>
              <a:rPr lang="en-US" dirty="0">
                <a:latin typeface="Calibri (body)"/>
              </a:rPr>
              <a:t>Implementing by: People’s Committee at province, district &amp;commune level</a:t>
            </a:r>
          </a:p>
          <a:p>
            <a:pPr algn="just"/>
            <a:r>
              <a:rPr lang="en-US" sz="2400" dirty="0">
                <a:latin typeface="Calibri (body)"/>
              </a:rPr>
              <a:t>Project Objective: To enhance the living standards of the project beneficiaries by improving: (i) their access to productive infrastructure; (ii) the productive and institutional capacities of local governments and communities; (iii) commune integrated investment planning; (iv) market linkages and business innovations</a:t>
            </a:r>
          </a:p>
          <a:p>
            <a:pPr algn="just"/>
            <a:r>
              <a:rPr lang="en-US" sz="2400" dirty="0">
                <a:latin typeface="Calibri (body)"/>
              </a:rPr>
              <a:t>Geographical coverage &amp; scope: </a:t>
            </a:r>
            <a:r>
              <a:rPr lang="en-US" sz="2400" dirty="0">
                <a:latin typeface="Calibri (body)"/>
                <a:cs typeface="Arial" pitchFamily="34" charset="0"/>
              </a:rPr>
              <a:t>6 poorest provinces in the Northwest region of Vietnam, including 29 poor districts, 259 poor communes and 2,716 villages</a:t>
            </a:r>
            <a:endParaRPr lang="en-US" sz="2400" dirty="0">
              <a:latin typeface="Calibri (body)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38A78-F22E-479B-A4A0-4622587B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nmprp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6262" y="-10511"/>
            <a:ext cx="16462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459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3E643-1BD2-43A2-94AA-A380BE39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73" y="365126"/>
            <a:ext cx="10945427" cy="1116834"/>
          </a:xfrm>
        </p:spPr>
        <p:txBody>
          <a:bodyPr>
            <a:normAutofit fontScale="90000"/>
          </a:bodyPr>
          <a:lstStyle/>
          <a:p>
            <a:r>
              <a:rPr lang="en-US" sz="4200" b="1" dirty="0"/>
              <a:t>NMPRP-2 - Design of Livelihoods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B44C-CD1B-442C-B683-B24B321DB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586" y="1371599"/>
            <a:ext cx="10515600" cy="4945117"/>
          </a:xfrm>
        </p:spPr>
        <p:txBody>
          <a:bodyPr>
            <a:noAutofit/>
          </a:bodyPr>
          <a:lstStyle/>
          <a:p>
            <a:r>
              <a:rPr lang="en-US" sz="2400" dirty="0"/>
              <a:t>NM region: (i) highest overall poverty rate in the country; (ii) about 30 different EM groups; (iii) very remote area</a:t>
            </a:r>
          </a:p>
          <a:p>
            <a:r>
              <a:rPr lang="en-US" sz="2400" dirty="0"/>
              <a:t>Project aims to improve employment and income-earning opportunities for rural poor households</a:t>
            </a:r>
          </a:p>
          <a:p>
            <a:r>
              <a:rPr lang="en-US" sz="2400" dirty="0"/>
              <a:t>Undertake twin approaches as: “resource based” and “market led”</a:t>
            </a:r>
          </a:p>
          <a:p>
            <a:r>
              <a:rPr lang="en-US" sz="2400" dirty="0"/>
              <a:t>Provide grants and/or matching grants to CIGs (for breeding/seeds and services as veterinary, agri. extension, technical training via learning by doing model)</a:t>
            </a:r>
          </a:p>
          <a:p>
            <a:r>
              <a:rPr lang="en-US" sz="2400" dirty="0"/>
              <a:t>Support to both farmers’ production capacity and group operation</a:t>
            </a:r>
          </a:p>
          <a:p>
            <a:r>
              <a:rPr lang="en-US" sz="2400" dirty="0"/>
              <a:t>Each group has prepared their business plan (to present implementation arrangements and cost-benefit analysis) that is reviewed and commented by agri. agencies and approved by authorities</a:t>
            </a:r>
          </a:p>
          <a:p>
            <a:r>
              <a:rPr lang="en-US" sz="2400" dirty="0"/>
              <a:t>About US$75 million are financed to Livelihoods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3B378-1D1A-42F4-81A9-6FDF7B24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nmprp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5762" y="0"/>
            <a:ext cx="16462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962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13F8-1A94-4E8B-AF46-9486C1DA0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NMPRP2 - Challenges and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3E12E-3045-44D6-BA51-D5CC6CA8A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Challenges:</a:t>
            </a:r>
          </a:p>
          <a:p>
            <a:pPr lvl="1"/>
            <a:r>
              <a:rPr lang="en-US" dirty="0"/>
              <a:t>Northern Mountains region: heavily affected by natural disasters (flood, rime, landslide); severe weather; difficult terrain; </a:t>
            </a:r>
          </a:p>
          <a:p>
            <a:pPr lvl="1"/>
            <a:r>
              <a:rPr lang="en-US" dirty="0"/>
              <a:t>EM groups: most vulnerable to risks and shock; poor access to market, credit, new technology; and barriers of language, illiteracy</a:t>
            </a:r>
          </a:p>
          <a:p>
            <a:r>
              <a:rPr lang="en-US" dirty="0"/>
              <a:t>Lesson Learned:</a:t>
            </a:r>
          </a:p>
          <a:p>
            <a:pPr lvl="1"/>
            <a:r>
              <a:rPr lang="en-US" dirty="0"/>
              <a:t>Selecting livelihood activities based on: (</a:t>
            </a:r>
            <a:r>
              <a:rPr lang="en-US" dirty="0" err="1"/>
              <a:t>i</a:t>
            </a:r>
            <a:r>
              <a:rPr lang="en-US" dirty="0"/>
              <a:t>) situation assessment study; (ii) participatory process linking with </a:t>
            </a:r>
            <a:r>
              <a:rPr lang="en-US" dirty="0" err="1"/>
              <a:t>sectoral</a:t>
            </a:r>
            <a:r>
              <a:rPr lang="en-US" dirty="0"/>
              <a:t> master plan for that area</a:t>
            </a:r>
          </a:p>
          <a:p>
            <a:pPr lvl="1"/>
            <a:r>
              <a:rPr lang="en-US" dirty="0"/>
              <a:t>CIG needs a combination of poor households and better off ones to support each other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D6D74-E989-4B57-BA0F-306FA229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nmprp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5762" y="0"/>
            <a:ext cx="16462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951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3CA7-478F-4FDB-95DD-DA81CEB56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NMPRP2 – Livelihood Support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FE281-032F-4550-B22A-FD65C0D93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2166"/>
            <a:ext cx="10515600" cy="44847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Establishing and supporting: more than 10,000 Common Interest Groups (CIG) with more than 93,000 members, of which 75% are the poor and about 90% are ethnic minority people, about 42% are women-led CIGs</a:t>
            </a:r>
          </a:p>
          <a:p>
            <a:r>
              <a:rPr lang="en-US" dirty="0"/>
              <a:t>More than 100 Productive Partnerships setup between private sectors and CIGs</a:t>
            </a:r>
          </a:p>
          <a:p>
            <a:r>
              <a:rPr lang="en-US" dirty="0"/>
              <a:t>60% of supported CIGs have maintained their activities over more than 4 production cycles</a:t>
            </a:r>
          </a:p>
          <a:p>
            <a:r>
              <a:rPr lang="en-US" dirty="0"/>
              <a:t>80% of CIGs have expanded their production scale as compared to the first cycle that project supported with grant</a:t>
            </a:r>
          </a:p>
          <a:p>
            <a:r>
              <a:rPr lang="en-US" dirty="0"/>
              <a:t>More than 90% of CIGs have group’s funds that be used as revolving funds for groups’ members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59562-6930-4822-90EC-ABFCDB33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nmprp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5762" y="0"/>
            <a:ext cx="16462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815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1D15-A8B2-4B6E-A22B-161FD45C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NMPRP2 -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2CFB0-B995-4670-95E2-AD82B615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Integrated development program (including infrastructure and livelihood) could creates sustainable results and impacts </a:t>
            </a:r>
          </a:p>
          <a:p>
            <a:r>
              <a:rPr lang="en-US" dirty="0"/>
              <a:t>More matching funds (less subsidies) – More Ownership of group members</a:t>
            </a:r>
          </a:p>
          <a:p>
            <a:r>
              <a:rPr lang="en-US" dirty="0"/>
              <a:t>Role of group leader is extremely important for group success and sustainability</a:t>
            </a:r>
          </a:p>
          <a:p>
            <a:r>
              <a:rPr lang="en-US" dirty="0"/>
              <a:t>The enthusiasm and attention of authorities create more motivation for communities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69F29-646D-47A8-998D-8AD0296CB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nmprp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5762" y="0"/>
            <a:ext cx="16462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853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1D15-A8B2-4B6E-A22B-161FD45C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NMPRP2 – Some project photos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69F29-646D-47A8-998D-8AD0296CB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nmprp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5762" y="0"/>
            <a:ext cx="16462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D:\DUANGIAMNGHEO\TRUYENTHONG20152018\thianhvacauchuyenanh2017\LETRAOGIAI\anhruatraogiaithi2012OK\anhso46giaibamaichauHB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14" y="1890939"/>
            <a:ext cx="4839225" cy="375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:\DUANGIAMNGHEO\TRUYENTHONG20152018\thianhvacauchuyenanh2017\LETRAOGIAI\anhruatraogiaithi2012OK\anhso11giaikhuyenkhichnhomtheuMCCyenbai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72" y="1907176"/>
            <a:ext cx="5379720" cy="3762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53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1D15-A8B2-4B6E-A22B-161FD45C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NMPRP2 – Some project photos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69F29-646D-47A8-998D-8AD0296CB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nmprp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5762" y="0"/>
            <a:ext cx="16462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D:\DUANGIAMNGHEO\TRUYENTHONG20152018\thianhvacauchuyenanh2017\TONGHOPANHDUTHIRUACUOI\anh67laocaiduyen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56" y="1785654"/>
            <a:ext cx="5027024" cy="384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DUANGIAMNGHEO\TRUYENTHONG20152018\thianhvacauchuyenanh2017\LETRAOGIAI\anhruatraogiaithi2012OK\anhso12giainh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1789610"/>
            <a:ext cx="5475514" cy="3827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534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2a6c10d7-b926-4fc0-945e-3cbf5049f6bd" ContentTypeId="0x010100AF87B42F0C344341B239E919EB90A367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neCMS_File" ma:contentTypeID="0x010100AF87B42F0C344341B239E919EB90A3670101000BBD9DD838C4C84DAD631FEC891B8EA0" ma:contentTypeVersion="48" ma:contentTypeDescription="" ma:contentTypeScope="" ma:versionID="69bf4b84148e7e8ca4ec3256af38fc6c">
  <xsd:schema xmlns:xsd="http://www.w3.org/2001/XMLSchema" xmlns:xs="http://www.w3.org/2001/XMLSchema" xmlns:p="http://schemas.microsoft.com/office/2006/metadata/properties" xmlns:ns1="http://schemas.microsoft.com/sharepoint/v3" xmlns:ns2="3e02667f-0271-471b-bd6e-11a2e16def1d" targetNamespace="http://schemas.microsoft.com/office/2006/metadata/properties" ma:root="true" ma:fieldsID="3bb2bc94f71c83af512d395287b7e953" ns1:_="" ns2:_="">
    <xsd:import namespace="http://schemas.microsoft.com/sharepoint/v3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h40645383bce4db190f92f65d69cf557" minOccurs="0"/>
                <xsd:element ref="ns2:TaxCatchAll" minOccurs="0"/>
                <xsd:element ref="ns2:TaxCatchAllLabel" minOccurs="0"/>
                <xsd:element ref="ns2:ncc44d6e437c4ee18d4e35566604faa7" minOccurs="0"/>
                <xsd:element ref="ns2:e0919e4a962d4c1aa34dcc9ee85a7530" minOccurs="0"/>
                <xsd:element ref="ns2:n3588c81c2504f79a2ae07b8fc872de1" minOccurs="0"/>
                <xsd:element ref="ns2:le7312e839b9405fb813e48a1ee083cb" minOccurs="0"/>
                <xsd:element ref="ns2:g60ac5c7cc5e48988332aa7f3f7675f4" minOccurs="0"/>
                <xsd:element ref="ns2:f6836c8cfc5146d888b8918e85fd4b0e" minOccurs="0"/>
                <xsd:element ref="ns2:Abstract" minOccurs="0"/>
                <xsd:element ref="ns2:Authors" minOccurs="0"/>
                <xsd:element ref="ns2:TaxKeywordTaxHTField" minOccurs="0"/>
                <xsd:element ref="ns2:fbe16eaccf4749f086104f7c67297f76" minOccurs="0"/>
                <xsd:element ref="ns2:DateLaunch" minOccurs="0"/>
                <xsd:element ref="ns2:ExternalURL" minOccurs="0"/>
                <xsd:element ref="ns2:Feature" minOccurs="0"/>
                <xsd:element ref="ns2:FeatureToTile" minOccurs="0"/>
                <xsd:element ref="ns2:SystemData" minOccurs="0"/>
                <xsd:element ref="ns2:UserData" minOccurs="0"/>
                <xsd:element ref="ns2:o8e900f321d24bb18bb65b4f51774acf" minOccurs="0"/>
                <xsd:element ref="ns2:Contact_x0028_s_x0029_" minOccurs="0"/>
                <xsd:element ref="ns1:ArticleStartDate" minOccurs="0"/>
                <xsd:element ref="ns2:EnableComments" minOccurs="0"/>
                <xsd:element ref="ns2:EnableRating" minOccurs="0"/>
                <xsd:element ref="ns2:PageInfo" minOccurs="0"/>
                <xsd:element ref="ns1:PublishingPageImage" minOccurs="0"/>
                <xsd:element ref="ns2:DocumentCategory" minOccurs="0"/>
                <xsd:element ref="ns2:g24ce987e2a14cd88b1be8bba67dc4d6" minOccurs="0"/>
                <xsd:element ref="ns2:m30f5f85ad26449189da578bd9e06217" minOccurs="0"/>
                <xsd:element ref="ns2:ProjectID" minOccurs="0"/>
                <xsd:element ref="ns1:PublishingContact" minOccurs="0"/>
                <xsd:element ref="ns2:e7fed2b567784b7fb4115fec76c3b6ef" minOccurs="0"/>
                <xsd:element ref="ns2:KBcollectionType" minOccurs="0"/>
                <xsd:element ref="ns2:KBAssetType" minOccurs="0"/>
                <xsd:element ref="ns2:AddToKnowledgeBase" minOccurs="0"/>
                <xsd:element ref="ns2:Sub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rticleStartDate" ma:index="40" nillable="true" ma:displayName="Article Date" ma:description="Article Date is a site column created by the Publishing feature. It is used on the Article Page Content Type as the date of the page." ma:format="DateOnly" ma:internalName="ArticleStartDate">
      <xsd:simpleType>
        <xsd:restriction base="dms:DateTime"/>
      </xsd:simpleType>
    </xsd:element>
    <xsd:element name="PublishingPageImage" ma:index="44" nillable="true" ma:displayName="Page Image" ma:description="Page Image is a site column created by the Publishing feature. It is used on the Article Page Content Type as the primary image of the page." ma:internalName="PublishingPageImage">
      <xsd:simpleType>
        <xsd:restriction base="dms:Unknown"/>
      </xsd:simpleType>
    </xsd:element>
    <xsd:element name="PublishingContact" ma:index="51" nillable="true" ma:displayName="Contact" ma:description="Contact is a site column created by the Publishing feature. It is used on the Page Content Type as the person or group who is the contact person for the page.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h40645383bce4db190f92f65d69cf557" ma:index="8" nillable="true" ma:taxonomy="true" ma:internalName="h40645383bce4db190f92f65d69cf557" ma:taxonomyFieldName="VPU" ma:displayName="VPU" ma:default="" ma:fieldId="{14064538-3bce-4db1-90f9-2f65d69cf557}" ma:taxonomyMulti="true" ma:sspId="2a6c10d7-b926-4fc0-945e-3cbf5049f6bd" ma:termSetId="d49201c8-9b91-492e-899c-b5b3e12a5e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911706ec-98ba-4436-91eb-2b50f3ea0b27}" ma:internalName="TaxCatchAll" ma:showField="CatchAllData" ma:web="4c1371d5-0837-4a6f-a9d5-8f4944641b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911706ec-98ba-4436-91eb-2b50f3ea0b27}" ma:internalName="TaxCatchAllLabel" ma:readOnly="true" ma:showField="CatchAllDataLabel" ma:web="4c1371d5-0837-4a6f-a9d5-8f4944641b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cc44d6e437c4ee18d4e35566604faa7" ma:index="12" nillable="true" ma:taxonomy="true" ma:internalName="ncc44d6e437c4ee18d4e35566604faa7" ma:taxonomyFieldName="Topics" ma:displayName="Topics" ma:readOnly="false" ma:fieldId="{7cc44d6e-437c-4ee1-8d4e-35566604faa7}" ma:taxonomyMulti="true" ma:sspId="2a6c10d7-b926-4fc0-945e-3cbf5049f6bd" ma:termSetId="52c8dc5b-2000-4eb2-836c-73f156eae2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0919e4a962d4c1aa34dcc9ee85a7530" ma:index="14" nillable="true" ma:taxonomy="true" ma:internalName="e0919e4a962d4c1aa34dcc9ee85a7530" ma:taxonomyFieldName="Country" ma:displayName="Country and City" ma:readOnly="false" ma:fieldId="{e0919e4a-962d-4c1a-a34d-cc9ee85a7530}" ma:taxonomyMulti="true" ma:sspId="2a6c10d7-b926-4fc0-945e-3cbf5049f6bd" ma:termSetId="d4c2a98a-c9a1-4fb7-a107-4340f5ef95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3588c81c2504f79a2ae07b8fc872de1" ma:index="16" nillable="true" ma:taxonomy="true" ma:internalName="n3588c81c2504f79a2ae07b8fc872de1" ma:taxonomyFieldName="InformationClassification" ma:displayName="Information Classification" ma:default="3;#Official Use Only|4119b812-446b-4199-aebc-580c95bfd42a" ma:fieldId="{73588c81-c250-4f79-a2ae-07b8fc872de1}" ma:sspId="2a6c10d7-b926-4fc0-945e-3cbf5049f6bd" ma:termSetId="64584bab-8e1a-4e77-9a74-729fd66aca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7312e839b9405fb813e48a1ee083cb" ma:index="18" nillable="true" ma:taxonomy="true" ma:internalName="le7312e839b9405fb813e48a1ee083cb" ma:taxonomyFieldName="Languages" ma:displayName="Languages" ma:default="55;#English|e31af5d6-94ea-4ba5-925e-022fd8479dfd" ma:fieldId="{5e7312e8-39b9-405f-b813-e48a1ee083cb}" ma:sspId="2a6c10d7-b926-4fc0-945e-3cbf5049f6bd" ma:termSetId="df4cdebe-530a-4c7f-82dc-f183711160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60ac5c7cc5e48988332aa7f3f7675f4" ma:index="20" nillable="true" ma:taxonomy="true" ma:internalName="g60ac5c7cc5e48988332aa7f3f7675f4" ma:taxonomyFieldName="Region" ma:displayName="Region and Country" ma:readOnly="false" ma:default="-1;#World|181f87ec-6d12-43c8-9f7a-dc47bc14aa64" ma:fieldId="{060ac5c7-cc5e-4898-8332-aa7f3f7675f4}" ma:taxonomyMulti="true" ma:sspId="2a6c10d7-b926-4fc0-945e-3cbf5049f6bd" ma:termSetId="bc82f570-771a-4efe-b637-ab15e81e6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6836c8cfc5146d888b8918e85fd4b0e" ma:index="22" nillable="true" ma:taxonomy="true" ma:internalName="f6836c8cfc5146d888b8918e85fd4b0e" ma:taxonomyFieldName="GeographicArea" ma:displayName="Geographic Area" ma:readOnly="false" ma:default="-1;#World|181f87ec-6d12-43c8-9f7a-dc47bc14aa64" ma:fieldId="{f6836c8c-fc51-46d8-88b8-918e85fd4b0e}" ma:taxonomyMulti="true" ma:sspId="2a6c10d7-b926-4fc0-945e-3cbf5049f6bd" ma:termSetId="bc82f570-771a-4efe-b637-ab15e81e6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stract" ma:index="24" nillable="true" ma:displayName="Abstract" ma:internalName="Abstract">
      <xsd:simpleType>
        <xsd:restriction base="dms:Note"/>
      </xsd:simpleType>
    </xsd:element>
    <xsd:element name="Authors" ma:index="25" nillable="true" ma:displayName="Authors" ma:internalName="Authors" ma:readOnly="false">
      <xsd:simpleType>
        <xsd:restriction base="dms:Note"/>
      </xsd:simpleType>
    </xsd:element>
    <xsd:element name="TaxKeywordTaxHTField" ma:index="26" nillable="true" ma:taxonomy="true" ma:internalName="TaxKeywordTaxHTField" ma:taxonomyFieldName="TaxKeyword" ma:displayName="Enterprise Keywords" ma:fieldId="{23f27201-bee3-471e-b2e7-b64fd8b7ca38}" ma:taxonomyMulti="true" ma:sspId="2a6c10d7-b926-4fc0-945e-3cbf5049f6b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fbe16eaccf4749f086104f7c67297f76" ma:index="28" nillable="true" ma:taxonomy="true" ma:internalName="fbe16eaccf4749f086104f7c67297f76" ma:taxonomyFieldName="Organization" ma:displayName="Organization" ma:readOnly="false" ma:default="-1;#World Bank|bc205cc9-8a56-48a3-9f30-b099e7707c1b" ma:fieldId="{fbe16eac-cf47-49f0-8610-4f7c67297f76}" ma:taxonomyMulti="true" ma:sspId="2a6c10d7-b926-4fc0-945e-3cbf5049f6bd" ma:termSetId="f1062a45-b171-4440-8f47-0528c2ab8f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ateLaunch" ma:index="31" nillable="true" ma:displayName="Date launched on web" ma:format="DateTime" ma:internalName="DateLaunch">
      <xsd:simpleType>
        <xsd:restriction base="dms:DateTime"/>
      </xsd:simpleType>
    </xsd:element>
    <xsd:element name="ExternalURL" ma:index="32" nillable="true" ma:displayName="External URL" ma:internalName="ExternalURL" ma:readOnly="false">
      <xsd:simpleType>
        <xsd:restriction base="dms:Text"/>
      </xsd:simpleType>
    </xsd:element>
    <xsd:element name="Feature" ma:index="33" nillable="true" ma:displayName="Feature" ma:internalName="Feature" ma:readOnly="false">
      <xsd:simpleType>
        <xsd:restriction base="dms:Boolean"/>
      </xsd:simpleType>
    </xsd:element>
    <xsd:element name="FeatureToTile" ma:index="34" nillable="true" ma:displayName="Feature To Tile" ma:internalName="FeatureToTile" ma:readOnly="false">
      <xsd:simpleType>
        <xsd:restriction base="dms:Boolean"/>
      </xsd:simpleType>
    </xsd:element>
    <xsd:element name="SystemData" ma:index="35" nillable="true" ma:displayName="SystemData" ma:internalName="SystemData">
      <xsd:simpleType>
        <xsd:restriction base="dms:Note"/>
      </xsd:simpleType>
    </xsd:element>
    <xsd:element name="UserData" ma:index="36" nillable="true" ma:displayName="UserData" ma:internalName="UserData">
      <xsd:simpleType>
        <xsd:restriction base="dms:Note"/>
      </xsd:simpleType>
    </xsd:element>
    <xsd:element name="o8e900f321d24bb18bb65b4f51774acf" ma:index="37" nillable="true" ma:taxonomy="true" ma:internalName="o8e900f321d24bb18bb65b4f51774acf" ma:taxonomyFieldName="DocumentType" ma:displayName="Document Type" ma:default="" ma:fieldId="{88e900f3-21d2-4bb1-8bb6-5b4f51774acf}" ma:taxonomyMulti="true" ma:sspId="2a6c10d7-b926-4fc0-945e-3cbf5049f6bd" ma:termSetId="fe5d0590-9a37-47b6-bc2b-3c53aa6712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act_x0028_s_x0029_" ma:index="39" nillable="true" ma:displayName="Contact(s)" ma:list="UserInfo" ma:SharePointGroup="0" ma:internalName="Contact_x0028_s_x0029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nableComments" ma:index="41" nillable="true" ma:displayName="Enable Comments" ma:internalName="EnableComments">
      <xsd:simpleType>
        <xsd:restriction base="dms:Boolean"/>
      </xsd:simpleType>
    </xsd:element>
    <xsd:element name="EnableRating" ma:index="42" nillable="true" ma:displayName="Enable Rating" ma:internalName="EnableRating">
      <xsd:simpleType>
        <xsd:restriction base="dms:Boolean"/>
      </xsd:simpleType>
    </xsd:element>
    <xsd:element name="PageInfo" ma:index="43" nillable="true" ma:displayName="PageInfo" ma:internalName="PageInfo">
      <xsd:simpleType>
        <xsd:restriction base="dms:Note">
          <xsd:maxLength value="255"/>
        </xsd:restriction>
      </xsd:simpleType>
    </xsd:element>
    <xsd:element name="DocumentCategory" ma:index="45" nillable="true" ma:displayName="Document Category" ma:default="Document" ma:format="Dropdown" ma:internalName="DocumentCategory" ma:readOnly="false">
      <xsd:simpleType>
        <xsd:restriction base="dms:Choice">
          <xsd:enumeration value="Document"/>
          <xsd:enumeration value="KB Document"/>
          <xsd:enumeration value="KB Links"/>
        </xsd:restriction>
      </xsd:simpleType>
    </xsd:element>
    <xsd:element name="g24ce987e2a14cd88b1be8bba67dc4d6" ma:index="46" nillable="true" ma:taxonomy="true" ma:internalName="g24ce987e2a14cd88b1be8bba67dc4d6" ma:taxonomyFieldName="ExternalSponsor" ma:displayName="External Sponsor" ma:readOnly="false" ma:fieldId="{024ce987-e2a1-4cd8-8b1b-e8bba67dc4d6}" ma:sspId="2a6c10d7-b926-4fc0-945e-3cbf5049f6bd" ma:termSetId="dfaaa827-5eeb-4880-9a85-fc0311ecbb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30f5f85ad26449189da578bd9e06217" ma:index="48" nillable="true" ma:taxonomy="true" ma:internalName="m30f5f85ad26449189da578bd9e06217" ma:taxonomyFieldName="InternalSponsor" ma:displayName="Internal Sponsor" ma:readOnly="false" ma:fieldId="{630f5f85-ad26-4491-89da-578bd9e06217}" ma:sspId="2a6c10d7-b926-4fc0-945e-3cbf5049f6bd" ma:termSetId="c1dc34fa-d16b-4d70-bdd2-768a611411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ID" ma:index="50" nillable="true" ma:displayName="ProjectID" ma:internalName="ProjectID">
      <xsd:simpleType>
        <xsd:restriction base="dms:Text"/>
      </xsd:simpleType>
    </xsd:element>
    <xsd:element name="e7fed2b567784b7fb4115fec76c3b6ef" ma:index="52" nillable="true" ma:taxonomy="true" ma:internalName="e7fed2b567784b7fb4115fec76c3b6ef" ma:taxonomyFieldName="BusinessFunctions" ma:displayName="BusinessFunctions" ma:default="" ma:fieldId="{e7fed2b5-6778-4b7f-b411-5fec76c3b6ef}" ma:taxonomyMulti="true" ma:sspId="2a6c10d7-b926-4fc0-945e-3cbf5049f6bd" ma:termSetId="db3575e5-83ce-417a-a0d0-81b3c1db79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BcollectionType" ma:index="54" nillable="true" ma:displayName="KBcollectionType" ma:internalName="KBcollectionType">
      <xsd:simpleType>
        <xsd:restriction base="dms:Text">
          <xsd:maxLength value="255"/>
        </xsd:restriction>
      </xsd:simpleType>
    </xsd:element>
    <xsd:element name="KBAssetType" ma:index="55" nillable="true" ma:displayName="KBAssetType" ma:internalName="KBAssetType">
      <xsd:simpleType>
        <xsd:restriction base="dms:Text">
          <xsd:maxLength value="255"/>
        </xsd:restriction>
      </xsd:simpleType>
    </xsd:element>
    <xsd:element name="AddToKnowledgeBase" ma:index="56" nillable="true" ma:displayName="AddToKnowledgeBase" ma:default="0" ma:internalName="AddToKnowledgeBase">
      <xsd:simpleType>
        <xsd:restriction base="dms:Boolean"/>
      </xsd:simpleType>
    </xsd:element>
    <xsd:element name="SubCategory" ma:index="58" nillable="true" ma:displayName="SubCategory" ma:internalName="SubCatego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30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57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Urls xmlns="http://schemas.microsoft.com/sharepoint/v3/contenttype/forms/url">
  <Edit>/gsg/CDD/Documents/Forms/EditPage.aspx</Edit>
</FormUrl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ticleStartDate xmlns="http://schemas.microsoft.com/sharepoint/v3">2018-04-10T04:00:00+00:00</ArticleStartDate>
    <PublishingContact xmlns="http://schemas.microsoft.com/sharepoint/v3">
      <UserInfo>
        <DisplayName/>
        <AccountId xsi:nil="true"/>
        <AccountType/>
      </UserInfo>
    </PublishingContact>
    <Contact_x0028_s_x0029_ xmlns="3e02667f-0271-471b-bd6e-11a2e16def1d">
      <UserInfo>
        <DisplayName>SRV-ITSOP-SPO-OPS</DisplayName>
        <AccountId>1176</AccountId>
        <AccountType/>
      </UserInfo>
    </Contact_x0028_s_x0029_>
    <Abstract xmlns="3e02667f-0271-471b-bd6e-11a2e16def1d" xsi:nil="true"/>
    <Feature xmlns="3e02667f-0271-471b-bd6e-11a2e16def1d">false</Feature>
    <TaxCatchAll xmlns="3e02667f-0271-471b-bd6e-11a2e16def1d">
      <Value>439</Value>
      <Value>511</Value>
      <Value>55</Value>
      <Value>3</Value>
      <Value>2</Value>
      <Value>1</Value>
    </TaxCatchAll>
    <TaxKeywordTaxHTField xmlns="3e02667f-0271-471b-bd6e-11a2e16def1d">
      <Terms xmlns="http://schemas.microsoft.com/office/infopath/2007/PartnerControls"/>
    </TaxKeywordTaxHTField>
    <SystemData xmlns="3e02667f-0271-471b-bd6e-11a2e16def1d" xsi:nil="true"/>
    <PageInfo xmlns="3e02667f-0271-471b-bd6e-11a2e16def1d" xsi:nil="true"/>
    <ExternalURL xmlns="3e02667f-0271-471b-bd6e-11a2e16def1d" xsi:nil="true"/>
    <f6836c8cfc5146d888b8918e85fd4b0e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</TermName>
          <TermId xmlns="http://schemas.microsoft.com/office/infopath/2007/PartnerControls">181f87ec-6d12-43c8-9f7a-dc47bc14aa64</TermId>
        </TermInfo>
      </Terms>
    </f6836c8cfc5146d888b8918e85fd4b0e>
    <ProjectID xmlns="3e02667f-0271-471b-bd6e-11a2e16def1d" xsi:nil="true"/>
    <h40645383bce4db190f92f65d69cf557 xmlns="3e02667f-0271-471b-bd6e-11a2e16def1d">
      <Terms xmlns="http://schemas.microsoft.com/office/infopath/2007/PartnerControls"/>
    </h40645383bce4db190f92f65d69cf557>
    <UserData xmlns="3e02667f-0271-471b-bd6e-11a2e16def1d" xsi:nil="true"/>
    <EnableRating xmlns="3e02667f-0271-471b-bd6e-11a2e16def1d" xsi:nil="true"/>
    <fbe16eaccf4749f086104f7c67297f76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 Bank</TermName>
          <TermId xmlns="http://schemas.microsoft.com/office/infopath/2007/PartnerControls">bc205cc9-8a56-48a3-9f30-b099e7707c1b</TermId>
        </TermInfo>
      </Terms>
    </fbe16eaccf4749f086104f7c67297f76>
    <le7312e839b9405fb813e48a1ee083cb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e31af5d6-94ea-4ba5-925e-022fd8479dfd</TermId>
        </TermInfo>
      </Terms>
    </le7312e839b9405fb813e48a1ee083cb>
    <n3588c81c2504f79a2ae07b8fc872de1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Use Only</TermName>
          <TermId xmlns="http://schemas.microsoft.com/office/infopath/2007/PartnerControls">4119b812-446b-4199-aebc-580c95bfd42a</TermId>
        </TermInfo>
      </Terms>
    </n3588c81c2504f79a2ae07b8fc872de1>
    <m30f5f85ad26449189da578bd9e06217 xmlns="3e02667f-0271-471b-bd6e-11a2e16def1d">
      <Terms xmlns="http://schemas.microsoft.com/office/infopath/2007/PartnerControls"/>
    </m30f5f85ad26449189da578bd9e06217>
    <e0919e4a962d4c1aa34dcc9ee85a7530 xmlns="3e02667f-0271-471b-bd6e-11a2e16def1d">
      <Terms xmlns="http://schemas.microsoft.com/office/infopath/2007/PartnerControls"/>
    </e0919e4a962d4c1aa34dcc9ee85a7530>
    <g60ac5c7cc5e48988332aa7f3f7675f4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</TermName>
          <TermId xmlns="http://schemas.microsoft.com/office/infopath/2007/PartnerControls">181f87ec-6d12-43c8-9f7a-dc47bc14aa64</TermId>
        </TermInfo>
      </Terms>
    </g60ac5c7cc5e48988332aa7f3f7675f4>
    <FeatureToTile xmlns="3e02667f-0271-471b-bd6e-11a2e16def1d" xsi:nil="true"/>
    <ncc44d6e437c4ee18d4e35566604faa7 xmlns="3e02667f-0271-471b-bd6e-11a2e16def1d">
      <Terms xmlns="http://schemas.microsoft.com/office/infopath/2007/PartnerControls"/>
    </ncc44d6e437c4ee18d4e35566604faa7>
    <PublishingPageImage xmlns="http://schemas.microsoft.com/sharepoint/v3" xsi:nil="true"/>
    <DocumentCategory xmlns="3e02667f-0271-471b-bd6e-11a2e16def1d">Document</DocumentCategory>
    <EnableComments xmlns="3e02667f-0271-471b-bd6e-11a2e16def1d" xsi:nil="true"/>
    <Authors xmlns="3e02667f-0271-471b-bd6e-11a2e16def1d" xsi:nil="true"/>
    <g24ce987e2a14cd88b1be8bba67dc4d6 xmlns="3e02667f-0271-471b-bd6e-11a2e16def1d">
      <Terms xmlns="http://schemas.microsoft.com/office/infopath/2007/PartnerControls"/>
    </g24ce987e2a14cd88b1be8bba67dc4d6>
    <DateLaunch xmlns="3e02667f-0271-471b-bd6e-11a2e16def1d">2018-04-10T04:00:00+00:00</DateLaunch>
    <o8e900f321d24bb18bb65b4f51774acf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Case Study</TermName>
          <TermId xmlns="http://schemas.microsoft.com/office/infopath/2007/PartnerControls">79978ee9-86cf-411a-819d-812673ae6e46</TermId>
        </TermInfo>
      </Terms>
    </o8e900f321d24bb18bb65b4f51774acf>
    <e7fed2b567784b7fb4115fec76c3b6ef xmlns="3e02667f-0271-471b-bd6e-11a2e16def1d">
      <Terms xmlns="http://schemas.microsoft.com/office/infopath/2007/PartnerControls"/>
    </e7fed2b567784b7fb4115fec76c3b6ef>
    <SubCategory xmlns="3e02667f-0271-471b-bd6e-11a2e16def1d" xsi:nil="true"/>
    <AddToKnowledgeBase xmlns="3e02667f-0271-471b-bd6e-11a2e16def1d">false</AddToKnowledgeBase>
    <KBcollectionType xmlns="3e02667f-0271-471b-bd6e-11a2e16def1d" xsi:nil="true"/>
    <KBAssetType xmlns="3e02667f-0271-471b-bd6e-11a2e16def1d" xsi:nil="true"/>
  </documentManagement>
</p:properties>
</file>

<file path=customXml/itemProps1.xml><?xml version="1.0" encoding="utf-8"?>
<ds:datastoreItem xmlns:ds="http://schemas.openxmlformats.org/officeDocument/2006/customXml" ds:itemID="{0F7E12CF-A146-4A09-B926-D0A6F31B6BB1}"/>
</file>

<file path=customXml/itemProps2.xml><?xml version="1.0" encoding="utf-8"?>
<ds:datastoreItem xmlns:ds="http://schemas.openxmlformats.org/officeDocument/2006/customXml" ds:itemID="{5B65A147-FF02-444C-AABA-73EB34FD8CD6}"/>
</file>

<file path=customXml/itemProps3.xml><?xml version="1.0" encoding="utf-8"?>
<ds:datastoreItem xmlns:ds="http://schemas.openxmlformats.org/officeDocument/2006/customXml" ds:itemID="{963F8690-7C43-4555-A691-1FD5B3EAC22D}"/>
</file>

<file path=customXml/itemProps4.xml><?xml version="1.0" encoding="utf-8"?>
<ds:datastoreItem xmlns:ds="http://schemas.openxmlformats.org/officeDocument/2006/customXml" ds:itemID="{2BE53AF5-311E-4E63-8A5E-484208CF25F5}"/>
</file>

<file path=customXml/itemProps5.xml><?xml version="1.0" encoding="utf-8"?>
<ds:datastoreItem xmlns:ds="http://schemas.openxmlformats.org/officeDocument/2006/customXml" ds:itemID="{117CB845-15BD-4CFC-A003-F6B5C9A47FB4}"/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577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(body)</vt:lpstr>
      <vt:lpstr>Calibri Light</vt:lpstr>
      <vt:lpstr>Office Theme</vt:lpstr>
      <vt:lpstr>VIETNAM – SECOND NORTHERN MOUNTAINS POVERTY REDUCTION PROJECT</vt:lpstr>
      <vt:lpstr>NMPRP2 - Background</vt:lpstr>
      <vt:lpstr>NMPRP-2 - Design of Livelihoods Component</vt:lpstr>
      <vt:lpstr>NMPRP2 - Challenges and Lessons Learned</vt:lpstr>
      <vt:lpstr>NMPRP2 – Livelihood Support Results</vt:lpstr>
      <vt:lpstr>NMPRP2 - Lessons Learned</vt:lpstr>
      <vt:lpstr>NMPRP2 – Some project photos</vt:lpstr>
      <vt:lpstr>NMPRP2 – Some project photos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 NMPRP2</dc:title>
  <dc:creator>Susan Wong</dc:creator>
  <dc:description/>
  <cp:lastModifiedBy>Myrtle Laura Diachok</cp:lastModifiedBy>
  <cp:revision>40</cp:revision>
  <dcterms:created xsi:type="dcterms:W3CDTF">2018-02-20T23:33:21Z</dcterms:created>
  <dcterms:modified xsi:type="dcterms:W3CDTF">2018-03-29T15:33:22Z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0x010100AF87B42F0C344341B239E919EB90A3670101000BBD9DD838C4C84DAD631FEC891B8EA0</vt:lpwstr>
  </property>
  <property fmtid="{D5CDD505-2E9C-101B-9397-08002B2CF9AE}" pid="3" name="InformationClassification">
    <vt:lpwstr>3;#Official Use Only|4119b812-446b-4199-aebc-580c95bfd42a</vt:lpwstr>
  </property>
  <property fmtid="{D5CDD505-2E9C-101B-9397-08002B2CF9AE}" pid="4" name="OwnershipUnit">
    <vt:lpwstr>439;#Community Driven Development|f58cdd8d-687e-422f-aae0-4be5d4cb4394</vt:lpwstr>
  </property>
  <property fmtid="{D5CDD505-2E9C-101B-9397-08002B2CF9AE}" pid="5" name="TaxKeyword">
    <vt:lpwstr/>
  </property>
  <property fmtid="{D5CDD505-2E9C-101B-9397-08002B2CF9AE}" pid="6" name="Topic(s)">
    <vt:lpwstr/>
  </property>
  <property fmtid="{D5CDD505-2E9C-101B-9397-08002B2CF9AE}" pid="7" name="GeographicArea">
    <vt:lpwstr>2;#World|181f87ec-6d12-43c8-9f7a-dc47bc14aa64</vt:lpwstr>
  </property>
  <property fmtid="{D5CDD505-2E9C-101B-9397-08002B2CF9AE}" pid="8" name="Source_x002d_Sponsor">
    <vt:lpwstr/>
  </property>
  <property fmtid="{D5CDD505-2E9C-101B-9397-08002B2CF9AE}" pid="9" name="HashTags">
    <vt:lpwstr/>
  </property>
  <property fmtid="{D5CDD505-2E9C-101B-9397-08002B2CF9AE}" pid="10" name="DocumentType">
    <vt:lpwstr>511;#Case Study|79978ee9-86cf-411a-819d-812673ae6e46</vt:lpwstr>
  </property>
  <property fmtid="{D5CDD505-2E9C-101B-9397-08002B2CF9AE}" pid="11" name="Development_x0020_Challenge">
    <vt:lpwstr/>
  </property>
  <property fmtid="{D5CDD505-2E9C-101B-9397-08002B2CF9AE}" pid="12" name="Source-Sponsor">
    <vt:lpwstr/>
  </property>
  <property fmtid="{D5CDD505-2E9C-101B-9397-08002B2CF9AE}" pid="13" name="Development Challenge">
    <vt:lpwstr/>
  </property>
  <property fmtid="{D5CDD505-2E9C-101B-9397-08002B2CF9AE}" pid="14" name="OwnershipUnitLabel">
    <vt:lpwstr>Community Driven Development</vt:lpwstr>
  </property>
  <property fmtid="{D5CDD505-2E9C-101B-9397-08002B2CF9AE}" pid="15" name="Order">
    <vt:r8>194400</vt:r8>
  </property>
  <property fmtid="{D5CDD505-2E9C-101B-9397-08002B2CF9AE}" pid="16" name="PublishingRollupImage">
    <vt:lpwstr/>
  </property>
  <property fmtid="{D5CDD505-2E9C-101B-9397-08002B2CF9AE}" pid="17" name="EventId">
    <vt:lpwstr/>
  </property>
  <property fmtid="{D5CDD505-2E9C-101B-9397-08002B2CF9AE}" pid="18" name="p176ae130422436a8ff7a482f3ab88f6">
    <vt:lpwstr>Community Driven Development|f58cdd8d-687e-422f-aae0-4be5d4cb4394</vt:lpwstr>
  </property>
  <property fmtid="{D5CDD505-2E9C-101B-9397-08002B2CF9AE}" pid="19" name="ContactLoginName">
    <vt:lpwstr/>
  </property>
  <property fmtid="{D5CDD505-2E9C-101B-9397-08002B2CF9AE}" pid="20" name="ContactUPI">
    <vt:lpwstr/>
  </property>
  <property fmtid="{D5CDD505-2E9C-101B-9397-08002B2CF9AE}" pid="21" name="UniqueItemId">
    <vt:lpwstr>CDD_DOCUM_1944</vt:lpwstr>
  </property>
  <property fmtid="{D5CDD505-2E9C-101B-9397-08002B2CF9AE}" pid="22" name="InternalSponsor">
    <vt:lpwstr/>
  </property>
  <property fmtid="{D5CDD505-2E9C-101B-9397-08002B2CF9AE}" pid="23" name="Topics">
    <vt:lpwstr/>
  </property>
  <property fmtid="{D5CDD505-2E9C-101B-9397-08002B2CF9AE}" pid="24" name="c8251775ec7d4b78a080c2108a22e48e">
    <vt:lpwstr/>
  </property>
  <property fmtid="{D5CDD505-2E9C-101B-9397-08002B2CF9AE}" pid="25" name="Region">
    <vt:lpwstr>2;#World|181f87ec-6d12-43c8-9f7a-dc47bc14aa64</vt:lpwstr>
  </property>
  <property fmtid="{D5CDD505-2E9C-101B-9397-08002B2CF9AE}" pid="26" name="BusinessFunctions">
    <vt:lpwstr/>
  </property>
  <property fmtid="{D5CDD505-2E9C-101B-9397-08002B2CF9AE}" pid="27" name="Country">
    <vt:lpwstr/>
  </property>
  <property fmtid="{D5CDD505-2E9C-101B-9397-08002B2CF9AE}" pid="28" name="Organization">
    <vt:lpwstr>1;#World Bank|bc205cc9-8a56-48a3-9f30-b099e7707c1b</vt:lpwstr>
  </property>
  <property fmtid="{D5CDD505-2E9C-101B-9397-08002B2CF9AE}" pid="29" name="VPU">
    <vt:lpwstr/>
  </property>
  <property fmtid="{D5CDD505-2E9C-101B-9397-08002B2CF9AE}" pid="30" name="Languages">
    <vt:lpwstr>55;#English|e31af5d6-94ea-4ba5-925e-022fd8479dfd</vt:lpwstr>
  </property>
  <property fmtid="{D5CDD505-2E9C-101B-9397-08002B2CF9AE}" pid="31" name="ExternalSponsor">
    <vt:lpwstr/>
  </property>
</Properties>
</file>