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6" r:id="rId2"/>
  </p:sldMasterIdLst>
  <p:notesMasterIdLst>
    <p:notesMasterId r:id="rId9"/>
  </p:notesMasterIdLst>
  <p:handoutMasterIdLst>
    <p:handoutMasterId r:id="rId10"/>
  </p:handoutMasterIdLst>
  <p:sldIdLst>
    <p:sldId id="256" r:id="rId3"/>
    <p:sldId id="770" r:id="rId4"/>
    <p:sldId id="759" r:id="rId5"/>
    <p:sldId id="765" r:id="rId6"/>
    <p:sldId id="769" r:id="rId7"/>
    <p:sldId id="3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394" autoAdjust="0"/>
  </p:normalViewPr>
  <p:slideViewPr>
    <p:cSldViewPr snapToGrid="0">
      <p:cViewPr varScale="1">
        <p:scale>
          <a:sx n="110" d="100"/>
          <a:sy n="110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229B4-1B95-4650-B7A9-FF845DA33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1A6CF-9D64-4B10-9BFB-06244D3C9E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0F5F-E285-4BE5-A135-58AA06C9F98B}" type="datetime2">
              <a:rPr lang="en-US" smtClean="0"/>
              <a:t>Tuesday, December 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58872-9F42-47FE-B576-0AA3231538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A99F3-F895-4444-9C47-3C67C55FA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A7163-F2C5-4DFB-8364-9C945793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07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14D7E-6A61-4A33-884F-A1A5CCE9A17D}" type="datetime2">
              <a:rPr lang="en-US" smtClean="0"/>
              <a:t>Tuesday, December 6, 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8F3C7-CE94-43C9-ADE2-DC34198A8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43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22D5-2518-4FA0-999B-3310C5026545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567-F3DA-41AE-B334-2F5C9DDC0E8C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7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937-9D97-473B-8171-EC28B515502C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97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86F6-25DD-4480-9933-42961DDC64CF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0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D42-F551-46A3-A2FE-F4C5EB47A877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63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E91-E01F-48FB-8CD1-4FA809E08E4E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BFE-43BD-4897-9E1A-382BA179F794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02E-CC71-4366-8D01-BBA1BDE46A93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B1C-2626-4F91-8BAA-07576840713F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564-5FD8-4A4E-900D-0F96D537F3CE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5152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F6EF-4EE8-4ECF-95F0-01A73228723D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0DB4-C81E-4248-8BF5-95B017E2C4F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7363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2520-3902-4FE8-AFA4-C739D3AB5468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F9F-F435-4FEA-82B0-E5A1C4EBD7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3131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7645-12E6-44EF-A2EE-78CCF263E545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65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E5B9-AA46-4644-9467-D9BAB5CE16B5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CCB8-D8AF-43E3-B89C-8A00F4DE4390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941599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08FA-6693-4843-9242-3F5235AE59C4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1B70-81E6-47CD-96D2-E39D7CCEE5A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61934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47A-01B0-4626-B7D0-58AAFE477056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A4F-D00E-4D9A-AF2D-713321BD1F0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7171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ABE8-4E4C-418D-AE60-E6A1CD9382B2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4D2C-62F3-4A93-8C69-DC5D3C5DCBA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9902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30B9-42B8-427B-ABB2-010913FAE11F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D44-7A0D-49C5-9425-B2EC797E5D6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27469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3F82-A68F-4F66-A50E-BA77B2546331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5AF9-6C6D-4501-8263-DBFA02670E4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2178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C8BE-86C5-4952-884F-AA13D0A37636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B916-AF8E-458B-ABF2-71835E5043F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241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D879-501C-456E-9CFA-1660F6D88265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CC7-C993-4AB9-9382-46D5B999480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9497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2D9E-AFC8-413C-9B38-B974954E0C9B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2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0FD3-E763-4F2A-BE9F-67491D7CD887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1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C1F0-C24D-4A0D-B0F1-9D9EE289C2D1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7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22A6-0CCF-4F27-BEF2-9E0CEB7F5CA9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6CB-AA65-49B7-947D-83BF4140A080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5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C69-1894-41E0-A62A-9A5F0952C0A3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5B6-277F-4B55-BED1-DB9F2DEFBF28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58C4-9068-45FD-8138-1D0B3582C3D1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DD40-D05E-4112-8573-E4EC9222BF12}" type="datetime1">
              <a:rPr lang="en-US" altLang="en-US" smtClean="0"/>
              <a:t>12/6/2022</a:t>
            </a:fld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EFA3-40F0-4738-88EF-D5AD325D3D3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217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logo WB MOI 30-11-17\ministry-of-interior.png">
            <a:extLst>
              <a:ext uri="{FF2B5EF4-FFF2-40B4-BE49-F238E27FC236}">
                <a16:creationId xmlns:a16="http://schemas.microsoft.com/office/drawing/2014/main" id="{5D79A334-B54E-4E9D-819E-DDE6D6F30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22879"/>
          <a:stretch/>
        </p:blipFill>
        <p:spPr bwMode="auto">
          <a:xfrm>
            <a:off x="1332823" y="249155"/>
            <a:ext cx="900023" cy="8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logo WB MOI 30-11-17\world_bank-logo.png">
            <a:extLst>
              <a:ext uri="{FF2B5EF4-FFF2-40B4-BE49-F238E27FC236}">
                <a16:creationId xmlns:a16="http://schemas.microsoft.com/office/drawing/2014/main" id="{1F96EEC4-D8AA-4B63-9CD2-D6CD4223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92" y="359251"/>
            <a:ext cx="277859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187207-A6CE-4795-9CFE-C397EFABC132}"/>
              </a:ext>
            </a:extLst>
          </p:cNvPr>
          <p:cNvSpPr/>
          <p:nvPr/>
        </p:nvSpPr>
        <p:spPr>
          <a:xfrm>
            <a:off x="3251302" y="4665628"/>
            <a:ext cx="568939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35B912-656F-425D-A892-6521744A78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57" y="5495176"/>
            <a:ext cx="900023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DC1F06-C3B9-4C22-A07F-1CC11C3A25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84" y="5531180"/>
            <a:ext cx="891411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2C7041-154E-499B-AAE9-B79B8A6FA5B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581514" y="5508918"/>
            <a:ext cx="1008112" cy="936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C346C5-0B81-490A-A5FE-5C7A667583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05" y="5698191"/>
            <a:ext cx="2063521" cy="844623"/>
          </a:xfrm>
          <a:prstGeom prst="rect">
            <a:avLst/>
          </a:prstGeom>
        </p:spPr>
      </p:pic>
      <p:sp>
        <p:nvSpPr>
          <p:cNvPr id="22" name="Rectangle 168">
            <a:extLst>
              <a:ext uri="{FF2B5EF4-FFF2-40B4-BE49-F238E27FC236}">
                <a16:creationId xmlns:a16="http://schemas.microsoft.com/office/drawing/2014/main" id="{1541AD50-02A0-4DFD-B438-A0C18CF5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384" y="6402986"/>
            <a:ext cx="36175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by: Project Coordination Office </a:t>
            </a:r>
            <a:endParaRPr lang="km-KH" sz="1400" i="1" dirty="0">
              <a:solidFill>
                <a:srgbClr val="0000CC"/>
              </a:solidFill>
              <a:latin typeface="Times New Roman" panose="02020603050405020304" pitchFamily="18" charset="0"/>
              <a:cs typeface="Khmer OS Siemreap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6F65B-181C-479F-9F5F-0BC2651E1AC6}"/>
              </a:ext>
            </a:extLst>
          </p:cNvPr>
          <p:cNvSpPr/>
          <p:nvPr/>
        </p:nvSpPr>
        <p:spPr>
          <a:xfrm>
            <a:off x="1958644" y="1345042"/>
            <a:ext cx="8154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LIVELIHOOD ENHANCEMENT AND ASSOCIATION OF THE POOR PROJECT (LEAP)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(P153591,IDA-Credit No. 59600-KH)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136A2E0F-CCF7-42C6-8DBD-03105F623B08}"/>
              </a:ext>
            </a:extLst>
          </p:cNvPr>
          <p:cNvSpPr txBox="1">
            <a:spLocks noChangeArrowheads="1"/>
          </p:cNvSpPr>
          <p:nvPr/>
        </p:nvSpPr>
        <p:spPr>
          <a:xfrm>
            <a:off x="1332823" y="2204206"/>
            <a:ext cx="9987707" cy="844624"/>
          </a:xfrm>
          <a:prstGeom prst="rect">
            <a:avLst/>
          </a:prstGeom>
        </p:spPr>
        <p:txBody>
          <a:bodyPr/>
          <a:lstStyle/>
          <a:p>
            <a:pPr lvl="0" algn="ctr" defTabSz="914400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Community Driven Development Approach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2802E4-9B2A-4034-9590-62718C1A5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855" y="5517033"/>
            <a:ext cx="982659" cy="870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BF52B-1F4F-4262-8F48-6F67B71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34E60-A10C-416C-ABF2-0865C89D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054-78BD-4786-98C4-F67F62884FB2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0D1B6-1572-479B-B15A-C050A8C02033}"/>
              </a:ext>
            </a:extLst>
          </p:cNvPr>
          <p:cNvSpPr/>
          <p:nvPr/>
        </p:nvSpPr>
        <p:spPr>
          <a:xfrm>
            <a:off x="2344895" y="3709568"/>
            <a:ext cx="7963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Small-Scale Infrastructure Sub-projects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520F8F-65A6-45B1-A5B5-8E1C419AB2A8}"/>
              </a:ext>
            </a:extLst>
          </p:cNvPr>
          <p:cNvSpPr/>
          <p:nvPr/>
        </p:nvSpPr>
        <p:spPr>
          <a:xfrm>
            <a:off x="5523699" y="3033398"/>
            <a:ext cx="102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68271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A9CE-5045-756C-4AB5-C36DF077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60" y="75069"/>
            <a:ext cx="8911687" cy="806963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Perspectives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BCB07-44B2-488F-5D5C-22ABD8D3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7645-12E6-44EF-A2EE-78CCF263E545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45593-7552-7880-710D-5A21DF24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1347E-28AD-058F-F7B4-2B852F76D1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23066" y="977120"/>
            <a:ext cx="8915400" cy="806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Build Social Capital and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0644B1-BD5B-817B-B869-3E8E50E1B7A4}"/>
              </a:ext>
            </a:extLst>
          </p:cNvPr>
          <p:cNvSpPr txBox="1">
            <a:spLocks/>
          </p:cNvSpPr>
          <p:nvPr/>
        </p:nvSpPr>
        <p:spPr>
          <a:xfrm>
            <a:off x="2023066" y="1808955"/>
            <a:ext cx="8911687" cy="1371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Giving the voice and opportunities to the poor in planning and managing their own destiny.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B6313D-36DB-8B8C-7549-931BA2E736F0}"/>
              </a:ext>
            </a:extLst>
          </p:cNvPr>
          <p:cNvSpPr txBox="1">
            <a:spLocks/>
          </p:cNvSpPr>
          <p:nvPr/>
        </p:nvSpPr>
        <p:spPr>
          <a:xfrm>
            <a:off x="199430" y="3590693"/>
            <a:ext cx="2944802" cy="23255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Project Preparation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0EDD10-C474-DF92-B3EF-167DDAEA334A}"/>
              </a:ext>
            </a:extLst>
          </p:cNvPr>
          <p:cNvSpPr txBox="1">
            <a:spLocks/>
          </p:cNvSpPr>
          <p:nvPr/>
        </p:nvSpPr>
        <p:spPr>
          <a:xfrm>
            <a:off x="3340297" y="3590691"/>
            <a:ext cx="8636053" cy="23255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provide fish to eat, but helps to make the ability to make their own fishing tools.</a:t>
            </a:r>
          </a:p>
        </p:txBody>
      </p:sp>
    </p:spTree>
    <p:extLst>
      <p:ext uri="{BB962C8B-B14F-4D97-AF65-F5344CB8AC3E}">
        <p14:creationId xmlns:p14="http://schemas.microsoft.com/office/powerpoint/2010/main" val="33008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3208A-550B-49CD-AB32-312A87E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BD6CB-AA65-49B7-947D-83BF4140A08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8EBEC-D835-4381-9442-23D3A025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7C1280-6274-496C-B791-3ADA9FC73568}"/>
              </a:ext>
            </a:extLst>
          </p:cNvPr>
          <p:cNvSpPr/>
          <p:nvPr/>
        </p:nvSpPr>
        <p:spPr>
          <a:xfrm>
            <a:off x="2833352" y="543506"/>
            <a:ext cx="7742158" cy="4341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Community-Driven Development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2FCDDF-FEAF-49E2-A657-E19702486DDB}"/>
              </a:ext>
            </a:extLst>
          </p:cNvPr>
          <p:cNvSpPr/>
          <p:nvPr/>
        </p:nvSpPr>
        <p:spPr>
          <a:xfrm>
            <a:off x="405507" y="1347721"/>
            <a:ext cx="1812143" cy="914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Training on Procurement and Finance Manuals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506750-2B24-4D52-868B-E40DB216B3D8}"/>
              </a:ext>
            </a:extLst>
          </p:cNvPr>
          <p:cNvSpPr/>
          <p:nvPr/>
        </p:nvSpPr>
        <p:spPr>
          <a:xfrm>
            <a:off x="1311578" y="2379662"/>
            <a:ext cx="1812143" cy="914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Mobilization and Dissemination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1685B1-823B-4391-A4DE-F746A83CF002}"/>
              </a:ext>
            </a:extLst>
          </p:cNvPr>
          <p:cNvSpPr/>
          <p:nvPr/>
        </p:nvSpPr>
        <p:spPr>
          <a:xfrm>
            <a:off x="2388001" y="3411458"/>
            <a:ext cx="1812143" cy="914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Establishment of Community Committees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C40B1-C43D-42C3-9E52-98F3BA5F27B9}"/>
              </a:ext>
            </a:extLst>
          </p:cNvPr>
          <p:cNvSpPr/>
          <p:nvPr/>
        </p:nvSpPr>
        <p:spPr>
          <a:xfrm>
            <a:off x="3381301" y="4430375"/>
            <a:ext cx="1812143" cy="914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Capacity Building and Training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626E5-0FD3-4198-84B3-79291335AFBA}"/>
              </a:ext>
            </a:extLst>
          </p:cNvPr>
          <p:cNvSpPr/>
          <p:nvPr/>
        </p:nvSpPr>
        <p:spPr>
          <a:xfrm>
            <a:off x="4460641" y="5450242"/>
            <a:ext cx="1812143" cy="10505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Community Procurement Plan (CPP) Preparation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7EAA4E-E70B-4766-9C2B-6B257DA1B071}"/>
              </a:ext>
            </a:extLst>
          </p:cNvPr>
          <p:cNvSpPr/>
          <p:nvPr/>
        </p:nvSpPr>
        <p:spPr>
          <a:xfrm>
            <a:off x="6611412" y="5488880"/>
            <a:ext cx="1812143" cy="914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Contract for Financing        Sub-project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0B1D29-C2DF-4A5A-917E-FFC4321614E3}"/>
              </a:ext>
            </a:extLst>
          </p:cNvPr>
          <p:cNvSpPr/>
          <p:nvPr/>
        </p:nvSpPr>
        <p:spPr>
          <a:xfrm>
            <a:off x="8762183" y="5476094"/>
            <a:ext cx="2030313" cy="9144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Sub-project Implementation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724B3224-0B40-408C-8F7E-642DB007BB98}"/>
              </a:ext>
            </a:extLst>
          </p:cNvPr>
          <p:cNvSpPr/>
          <p:nvPr/>
        </p:nvSpPr>
        <p:spPr>
          <a:xfrm rot="5400000">
            <a:off x="601621" y="2243681"/>
            <a:ext cx="691391" cy="797049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F4F5A18A-C0DC-46F7-B74F-153F26B7C034}"/>
              </a:ext>
            </a:extLst>
          </p:cNvPr>
          <p:cNvSpPr/>
          <p:nvPr/>
        </p:nvSpPr>
        <p:spPr>
          <a:xfrm rot="5400000">
            <a:off x="1635155" y="3266992"/>
            <a:ext cx="691391" cy="797049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449FBB7D-B1CA-4086-A188-0818B698908C}"/>
              </a:ext>
            </a:extLst>
          </p:cNvPr>
          <p:cNvSpPr/>
          <p:nvPr/>
        </p:nvSpPr>
        <p:spPr>
          <a:xfrm rot="5400000">
            <a:off x="2634584" y="4311667"/>
            <a:ext cx="691391" cy="797049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70F9B6AD-A5B2-47C2-9E06-E5C7C6F4E21A}"/>
              </a:ext>
            </a:extLst>
          </p:cNvPr>
          <p:cNvSpPr/>
          <p:nvPr/>
        </p:nvSpPr>
        <p:spPr>
          <a:xfrm rot="5400000">
            <a:off x="3670054" y="5330584"/>
            <a:ext cx="691391" cy="797049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8EF5227-8C89-48DF-A7D2-088BBFABEDE3}"/>
              </a:ext>
            </a:extLst>
          </p:cNvPr>
          <p:cNvSpPr/>
          <p:nvPr/>
        </p:nvSpPr>
        <p:spPr>
          <a:xfrm>
            <a:off x="6295100" y="5761297"/>
            <a:ext cx="290942" cy="34825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BEA7CDB-85D7-4921-B94C-7EA988E7974A}"/>
              </a:ext>
            </a:extLst>
          </p:cNvPr>
          <p:cNvSpPr/>
          <p:nvPr/>
        </p:nvSpPr>
        <p:spPr>
          <a:xfrm>
            <a:off x="8445871" y="5746195"/>
            <a:ext cx="290942" cy="34825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1D33B63C-F77C-49F0-9E4D-7F072C3D5394}"/>
              </a:ext>
            </a:extLst>
          </p:cNvPr>
          <p:cNvSpPr/>
          <p:nvPr/>
        </p:nvSpPr>
        <p:spPr>
          <a:xfrm>
            <a:off x="2592951" y="1513224"/>
            <a:ext cx="1991928" cy="618781"/>
          </a:xfrm>
          <a:prstGeom prst="wedgeRectCallout">
            <a:avLst>
              <a:gd name="adj1" fmla="val -67972"/>
              <a:gd name="adj2" fmla="val -62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training for SMT’s related staff  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08378D05-3F53-4978-A0BE-5E67DD9907FE}"/>
              </a:ext>
            </a:extLst>
          </p:cNvPr>
          <p:cNvSpPr/>
          <p:nvPr/>
        </p:nvSpPr>
        <p:spPr>
          <a:xfrm>
            <a:off x="3558365" y="2342092"/>
            <a:ext cx="2301522" cy="789966"/>
          </a:xfrm>
          <a:prstGeom prst="wedgeRectCallout">
            <a:avLst>
              <a:gd name="adj1" fmla="val -69687"/>
              <a:gd name="adj2" fmla="val -116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dissemination meetings with community and local authority.  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C2729F9D-0CAC-48B3-9517-3AA3044F9724}"/>
              </a:ext>
            </a:extLst>
          </p:cNvPr>
          <p:cNvSpPr/>
          <p:nvPr/>
        </p:nvSpPr>
        <p:spPr>
          <a:xfrm>
            <a:off x="4664556" y="3329122"/>
            <a:ext cx="3552029" cy="695032"/>
          </a:xfrm>
          <a:prstGeom prst="wedgeRectCallout">
            <a:avLst>
              <a:gd name="adj1" fmla="val -63658"/>
              <a:gd name="adj2" fmla="val -414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meeting with  interested people to elect the Community Committees (Procurement and Finance Committees)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3150B219-DEFB-4AF8-9468-A221A44A5E3C}"/>
              </a:ext>
            </a:extLst>
          </p:cNvPr>
          <p:cNvSpPr/>
          <p:nvPr/>
        </p:nvSpPr>
        <p:spPr>
          <a:xfrm>
            <a:off x="405507" y="5282372"/>
            <a:ext cx="2806480" cy="914401"/>
          </a:xfrm>
          <a:prstGeom prst="wedgeRectCallout">
            <a:avLst>
              <a:gd name="adj1" fmla="val 57250"/>
              <a:gd name="adj2" fmla="val -473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Procurement, finance and technical training programs for Community Committees.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EF8D83B1-DD41-4BA1-8679-CC89E815128F}"/>
              </a:ext>
            </a:extLst>
          </p:cNvPr>
          <p:cNvSpPr/>
          <p:nvPr/>
        </p:nvSpPr>
        <p:spPr>
          <a:xfrm>
            <a:off x="5362758" y="4469964"/>
            <a:ext cx="2521719" cy="695032"/>
          </a:xfrm>
          <a:prstGeom prst="wedgeRectCallout">
            <a:avLst>
              <a:gd name="adj1" fmla="val -30660"/>
              <a:gd name="adj2" fmla="val 903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and submit CPP to PCO through the SMTs for WB NOL.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48240B6D-2F1D-47A1-8CDE-6B36B651D0BC}"/>
              </a:ext>
            </a:extLst>
          </p:cNvPr>
          <p:cNvSpPr/>
          <p:nvPr/>
        </p:nvSpPr>
        <p:spPr>
          <a:xfrm>
            <a:off x="8053791" y="4150974"/>
            <a:ext cx="2521719" cy="1056258"/>
          </a:xfrm>
          <a:prstGeom prst="wedgeRectCallout">
            <a:avLst>
              <a:gd name="adj1" fmla="val -38126"/>
              <a:gd name="adj2" fmla="val 799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between SMT and the Community. (Threshold Value $25,000 for Civil Works &amp; Goods.)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6CB07AE-C80A-4122-B576-CAB02EA6FB9F}"/>
              </a:ext>
            </a:extLst>
          </p:cNvPr>
          <p:cNvSpPr/>
          <p:nvPr/>
        </p:nvSpPr>
        <p:spPr>
          <a:xfrm>
            <a:off x="5362759" y="1345826"/>
            <a:ext cx="5532768" cy="5504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Key Steps in the Implementation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0529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47F04-A8DA-4DCE-BA71-61872897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6CB-AA65-49B7-947D-83BF4140A080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A432BD-D18C-4A04-8008-91A8BF68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EB2313CA-A5BC-49DB-9158-DBE8BD0D8C56}"/>
              </a:ext>
            </a:extLst>
          </p:cNvPr>
          <p:cNvSpPr/>
          <p:nvPr/>
        </p:nvSpPr>
        <p:spPr>
          <a:xfrm>
            <a:off x="1350216" y="80813"/>
            <a:ext cx="9910102" cy="787782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Road in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Reap Province and Solar Street Lighting in Phnom Penh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1EEA7-4DB4-4760-BCFB-DF725331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62" y="1415502"/>
            <a:ext cx="4343196" cy="2492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D1C09-8C36-4A73-B6EE-D971CE395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70" y="1290545"/>
            <a:ext cx="4056844" cy="254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BEF10-591A-45D8-9395-294C527A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54" y="1415502"/>
            <a:ext cx="3257046" cy="509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7C304-7FE5-49DB-B7E5-015D8BCBC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62" y="3991295"/>
            <a:ext cx="4343196" cy="2509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700777-406D-4959-A491-EEF67899F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570" y="4065577"/>
            <a:ext cx="4056844" cy="24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BAE45-8A97-4B5B-B5F2-D3E9F9C4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BD6CB-AA65-49B7-947D-83BF4140A08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9CDC2-0305-474A-A849-129F8A3B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D0BB7-833A-427B-8465-F2E81139233D}"/>
              </a:ext>
            </a:extLst>
          </p:cNvPr>
          <p:cNvSpPr/>
          <p:nvPr/>
        </p:nvSpPr>
        <p:spPr>
          <a:xfrm>
            <a:off x="2602901" y="137604"/>
            <a:ext cx="7184980" cy="65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48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Results, Challenges &amp; way 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2D977-88DB-44A9-988B-BF50F26764A1}"/>
              </a:ext>
            </a:extLst>
          </p:cNvPr>
          <p:cNvSpPr txBox="1"/>
          <p:nvPr/>
        </p:nvSpPr>
        <p:spPr>
          <a:xfrm>
            <a:off x="754317" y="1102578"/>
            <a:ext cx="1132172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Constructions carried out by local communities are of better quality compared to the ones by contractors and provide more jobs and incomes to community members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Improved ownership, participation and the feeling of care and maintenance of construction outputs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increase budget for Personal Protective Equipment (PPE)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guidelines remain complex and strong coaching and  backstopping support is required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 flows for disbursement for labor cost need to be well managed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learning visits among community committee should be promoted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clearly define and adapt the design of subprojects that are suitable for communities – when it involves high technical solution and heavy-duty machine it may not be possible.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fair labor recruitment to avoid any conflicts in the community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interior is considering the possibility to apply and include the </a:t>
            </a:r>
            <a:r>
              <a:rPr lang="en-US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Procedures for Community Participation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Commune/Sangkat Project Implementation Manual (PIM) and it will be used nationwide.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5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8DA7D-C3B0-8048-9B49-FA40EEB5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310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10817</TotalTime>
  <Words>405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1_Office Theme</vt:lpstr>
      <vt:lpstr>PowerPoint Presentation</vt:lpstr>
      <vt:lpstr>Project Perspectives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លទ្ធផលវាយតម្លៃពាក់កណ្តាលគម្រោង៖ កម្មវិធីពិពិធកម្ម និង ពង្រីកការនាំចេញរបស់កម្ពុជា (ជំហានទី ២)</dc:title>
  <dc:creator>Mr. THOU PANHA</dc:creator>
  <cp:lastModifiedBy>Benjamin Burckhart</cp:lastModifiedBy>
  <cp:revision>1602</cp:revision>
  <dcterms:created xsi:type="dcterms:W3CDTF">2016-06-27T06:35:36Z</dcterms:created>
  <dcterms:modified xsi:type="dcterms:W3CDTF">2022-12-06T02:34:28Z</dcterms:modified>
</cp:coreProperties>
</file>