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"/>
  </p:notesMasterIdLst>
  <p:handoutMasterIdLst>
    <p:handoutMasterId r:id="rId6"/>
  </p:handoutMasterIdLst>
  <p:sldIdLst>
    <p:sldId id="468" r:id="rId2"/>
    <p:sldId id="467" r:id="rId3"/>
    <p:sldId id="352" r:id="rId4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7D823-6852-061E-5FF9-F20ED9E6A6B5}" name="Chanthaphone Akhavong" initials="CA" userId="S::u5959592@anu.edu.au::0cc2b7c5-0ef0-44d1-b73a-0228a8146a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274" autoAdjust="0"/>
  </p:normalViewPr>
  <p:slideViewPr>
    <p:cSldViewPr>
      <p:cViewPr varScale="1">
        <p:scale>
          <a:sx n="102" d="100"/>
          <a:sy n="102" d="100"/>
        </p:scale>
        <p:origin x="1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4B513-5A71-45FA-B8C6-BF4A22E99A4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CAE86-C203-4A6C-92CA-881904346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1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4694639-32E6-41C8-80BC-9C5D405C227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37024C-5964-4F41-B94D-05C86B68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7024C-5964-4F41-B94D-05C86B68C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7024C-5964-4F41-B94D-05C86B68C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78D8-1612-4D08-914D-69E73D1F96D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B394-1119-4963-8700-E7B549A6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BEE8-2A7D-46DC-AC1E-AAC30EA4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42909"/>
            <a:ext cx="8229600" cy="68530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ahoma" pitchFamily="34" charset="0"/>
              </a:rPr>
              <a:t>“Poverty Reduction Fund Project, Lao PDR”</a:t>
            </a:r>
            <a:br>
              <a:rPr lang="en-US" sz="2000" b="1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en-US" sz="2000" b="1" dirty="0"/>
              <a:t>Community Driven Development (CDD)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02B4-8E03-482A-881E-0600B975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6614"/>
            <a:ext cx="11277600" cy="55665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PRF introduced CDD approach </a:t>
            </a:r>
            <a:r>
              <a:rPr lang="en-US" sz="2400" dirty="0"/>
              <a:t>to be a rural development tool that can be for nationwide policy by encouraging  high level of participation (women, and ethnic groups).</a:t>
            </a:r>
          </a:p>
          <a:p>
            <a:pPr lvl="1"/>
            <a:r>
              <a:rPr lang="en-US" sz="2100" dirty="0"/>
              <a:t>Community participation in planning(decision making based on eligible list</a:t>
            </a:r>
            <a:r>
              <a:rPr lang="en-US" b="1" dirty="0"/>
              <a:t>)</a:t>
            </a:r>
            <a:r>
              <a:rPr lang="en-US" sz="2100" dirty="0"/>
              <a:t>,</a:t>
            </a:r>
          </a:p>
          <a:p>
            <a:pPr lvl="1"/>
            <a:r>
              <a:rPr lang="en-US" sz="2100" dirty="0"/>
              <a:t>Implementation (CFA),</a:t>
            </a:r>
          </a:p>
          <a:p>
            <a:pPr lvl="1"/>
            <a:r>
              <a:rPr lang="en-US" sz="2100" dirty="0"/>
              <a:t>Operation &amp; maintenance, and ensure sustainability  by community themselves and local institution. </a:t>
            </a:r>
          </a:p>
          <a:p>
            <a:pPr marL="0" indent="0" algn="just">
              <a:buNone/>
            </a:pPr>
            <a:r>
              <a:rPr lang="en-US" sz="2000" b="1" dirty="0"/>
              <a:t>Achievement</a:t>
            </a:r>
            <a:r>
              <a:rPr lang="en-US" sz="2000" b="1" dirty="0">
                <a:solidFill>
                  <a:schemeClr val="tx2"/>
                </a:solidFill>
              </a:rPr>
              <a:t>: </a:t>
            </a:r>
            <a:r>
              <a:rPr lang="en-US" sz="2000" dirty="0"/>
              <a:t>1) Improve basic infrastructure over 5000 sub-projects in over 2500villages, including Rural road improvement, irrigation, dispensary, water, school(Applying CFA), 2)Capacity building for community&amp; local authority, and 3)Livelihood  through SHGs and producer group; and Nutrition through behavior change through project activities. Due to positive outcome on rural development,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PRF is an outstanding project that received an ASEAN Award in 2015.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PRF future vision </a:t>
            </a:r>
          </a:p>
          <a:p>
            <a:pPr marL="398463" indent="-398463">
              <a:buFont typeface="Wingdings" panose="05000000000000000000" pitchFamily="2" charset="2"/>
              <a:buChar char="ü"/>
            </a:pPr>
            <a:r>
              <a:rPr lang="en-US" sz="2100" dirty="0"/>
              <a:t>Continue supporting  the basic infrastructure (using CFA) that supports  the livelihood with links nutrition activities, encourages women and ethnic group participation, together with strengthen local government .</a:t>
            </a:r>
            <a:endParaRPr lang="lo-LA" sz="2100" dirty="0"/>
          </a:p>
          <a:p>
            <a:pPr marL="398463" indent="-398463">
              <a:buFont typeface="Wingdings" panose="05000000000000000000" pitchFamily="2" charset="2"/>
              <a:buChar char="ü"/>
            </a:pPr>
            <a:r>
              <a:rPr lang="en-US" sz="2100" dirty="0"/>
              <a:t>CDD will be anchored within existing contextual systems of The Lao Government), frameworks, and processes;</a:t>
            </a:r>
          </a:p>
          <a:p>
            <a:pPr marL="398463" indent="-398463">
              <a:buFont typeface="Wingdings" panose="05000000000000000000" pitchFamily="2" charset="2"/>
              <a:buChar char="ü"/>
            </a:pPr>
            <a:r>
              <a:rPr lang="en-US" sz="2100" dirty="0"/>
              <a:t>Increasing the role of Government in taking lead in fund raising and technical supporting that would ensure the sustainability of community development.</a:t>
            </a:r>
          </a:p>
        </p:txBody>
      </p:sp>
      <p:pic>
        <p:nvPicPr>
          <p:cNvPr id="4" name="Picture 6" descr="Small-logo-for-Web_19-Dec-0">
            <a:extLst>
              <a:ext uri="{FF2B5EF4-FFF2-40B4-BE49-F238E27FC236}">
                <a16:creationId xmlns:a16="http://schemas.microsoft.com/office/drawing/2014/main" id="{3C1F527C-2D40-40BC-AED2-D545744B0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4251"/>
            <a:ext cx="714218" cy="68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943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74" y="13233"/>
            <a:ext cx="2474851" cy="2582245"/>
          </a:xfrm>
          <a:prstGeom prst="rect">
            <a:avLst/>
          </a:prstGeom>
        </p:spPr>
      </p:pic>
      <p:pic>
        <p:nvPicPr>
          <p:cNvPr id="2052" name="Picture 4" descr="D:\prf_luangprabang 2013\photos\sp-photo-viengkham 13\ຮູບໂຄງການຍ່ອຍ  ມ ວຽງຄຳ\ໂຮງຮຽນ\ຮຮ ບ້ານນ້ຳມີ້\22..7.2013\IMG_3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90" y="2876821"/>
            <a:ext cx="3105875" cy="20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istrator\Cookies\Desktop\New FILE TTS\02 Health sector\DSC01696.JPG"/>
          <p:cNvPicPr>
            <a:picLocks noChangeAspect="1" noChangeArrowheads="1"/>
          </p:cNvPicPr>
          <p:nvPr/>
        </p:nvPicPr>
        <p:blipFill rotWithShape="1">
          <a:blip r:embed="rId5" cstate="print"/>
          <a:srcRect t="-5799" b="1"/>
          <a:stretch/>
        </p:blipFill>
        <p:spPr bwMode="auto">
          <a:xfrm>
            <a:off x="7740901" y="24436"/>
            <a:ext cx="2711796" cy="2579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5" descr="2007-02-12_Nong (World Bank visit to Tako)_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93577"/>
            <a:ext cx="3131557" cy="19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6432" y="2614667"/>
            <a:ext cx="203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hetsarath OT" pitchFamily="2" charset="0"/>
                <a:cs typeface="Phetsarath OT" pitchFamily="2" charset="0"/>
              </a:rPr>
              <a:t>Village Planning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9586" y="26130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Implementation by CFA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1" y="2656464"/>
            <a:ext cx="311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Phetsarath OT" pitchFamily="2" charset="0"/>
                <a:cs typeface="Phetsarath OT" pitchFamily="2" charset="0"/>
              </a:rPr>
              <a:t>Operation and Maintenance</a:t>
            </a:r>
          </a:p>
        </p:txBody>
      </p:sp>
      <p:pic>
        <p:nvPicPr>
          <p:cNvPr id="21" name="Picture 2" descr="C:\Users\PRF\Pictures\Ambassador Australian\IMG_04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97" y="2995162"/>
            <a:ext cx="2692400" cy="18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P\Desktop\ED\IMG_460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436"/>
            <a:ext cx="3652273" cy="25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:\ອາດສະພອນ\ຮູບພາບໂຄງການເມືອງອາດສະພອນ\ໂພນແພງ\IMG_571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/>
          <a:stretch/>
        </p:blipFill>
        <p:spPr bwMode="auto">
          <a:xfrm>
            <a:off x="7703557" y="4976317"/>
            <a:ext cx="2805880" cy="1830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D:\PRFII\Gamini\Dr_Gamini from Julien\PWP_Gamini_Wrap_Up_Meeting_October_2014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/>
          <a:stretch/>
        </p:blipFill>
        <p:spPr bwMode="auto">
          <a:xfrm>
            <a:off x="1524000" y="3008051"/>
            <a:ext cx="3047999" cy="1998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06" y="4976317"/>
            <a:ext cx="3179192" cy="18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6705600" y="-95251"/>
            <a:ext cx="3276600" cy="1262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2800" dirty="0"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2800" dirty="0">
                <a:latin typeface="Phetsarath OT" pitchFamily="2" charset="0"/>
                <a:cs typeface="Phetsarath OT" pitchFamily="2" charset="0"/>
              </a:rPr>
              <a:t>Sustainability</a:t>
            </a:r>
            <a:endParaRPr lang="lo-LA" sz="2800" dirty="0"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28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17503"/>
            <a:ext cx="11658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  <a:latin typeface="Phetsarath OT" pitchFamily="2" charset="0"/>
                <a:ea typeface="Phetsarath OT" pitchFamily="2" charset="0"/>
                <a:cs typeface="Phetsarath OT" pitchFamily="2" charset="0"/>
              </a:rPr>
              <a:t>PRF’s Support to National Growth and Poverty Eradication Strategy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E92D9-CDBA-4342-8480-92F55E55F1ED}"/>
              </a:ext>
            </a:extLst>
          </p:cNvPr>
          <p:cNvSpPr/>
          <p:nvPr/>
        </p:nvSpPr>
        <p:spPr>
          <a:xfrm>
            <a:off x="1828800" y="1257040"/>
            <a:ext cx="3487994" cy="1396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Village poverty Criteria:</a:t>
            </a:r>
            <a:r>
              <a:rPr lang="en-US" sz="1600" dirty="0">
                <a:solidFill>
                  <a:schemeClr val="tx1"/>
                </a:solidFill>
              </a:rPr>
              <a:t> 1) Sufficient food, 2) School access, 3) Health  service, 4) Safe and sufficient water, 5) Road access, and 6) Electricity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(under PRF supporting activities)</a:t>
            </a:r>
          </a:p>
        </p:txBody>
      </p:sp>
      <p:pic>
        <p:nvPicPr>
          <p:cNvPr id="8" name="Picture 2" descr="C:\Documents and Settings\Administrator\Cookies\Desktop\New FILE TTS\02 Health sector\DSC01696.JPG">
            <a:extLst>
              <a:ext uri="{FF2B5EF4-FFF2-40B4-BE49-F238E27FC236}">
                <a16:creationId xmlns:a16="http://schemas.microsoft.com/office/drawing/2014/main" id="{B82FB991-19EB-4BB0-AF6D-0A103BB45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-5799" b="1"/>
          <a:stretch/>
        </p:blipFill>
        <p:spPr bwMode="auto">
          <a:xfrm>
            <a:off x="5500533" y="1093804"/>
            <a:ext cx="2204802" cy="1909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D:\Pictures\SVK_SRV_ATP_SK\IMG_20180524_085507.jpg">
            <a:extLst>
              <a:ext uri="{FF2B5EF4-FFF2-40B4-BE49-F238E27FC236}">
                <a16:creationId xmlns:a16="http://schemas.microsoft.com/office/drawing/2014/main" id="{39F90A83-A9E2-466A-91BC-B3450DE5D2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99" y="1136306"/>
            <a:ext cx="2506356" cy="190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D:\Pictures\Sectors_Sengaloun\health\Konekhayoung dispensary, Toumlarn, cycle 4.jpg">
            <a:extLst>
              <a:ext uri="{FF2B5EF4-FFF2-40B4-BE49-F238E27FC236}">
                <a16:creationId xmlns:a16="http://schemas.microsoft.com/office/drawing/2014/main" id="{6D4DD7B8-CFB3-4D05-A47E-75F33B73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3451" b="13624"/>
          <a:stretch/>
        </p:blipFill>
        <p:spPr bwMode="auto">
          <a:xfrm>
            <a:off x="5457012" y="3193991"/>
            <a:ext cx="2204801" cy="16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ອາດສະພອນ\ຮູບພາບໂຄງການເມືອງອາດສະພອນ\ໂພນແພງ\IMG_5712.JPG">
            <a:extLst>
              <a:ext uri="{FF2B5EF4-FFF2-40B4-BE49-F238E27FC236}">
                <a16:creationId xmlns:a16="http://schemas.microsoft.com/office/drawing/2014/main" id="{A0BC3802-2523-429E-B184-DB85A48CBE9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/>
          <a:stretch/>
        </p:blipFill>
        <p:spPr bwMode="auto">
          <a:xfrm>
            <a:off x="7640536" y="3054318"/>
            <a:ext cx="2805880" cy="239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5E5144-A85E-438A-8DCC-7CE8C166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71" y="4716658"/>
            <a:ext cx="2180460" cy="202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ow to eat Laotian sticky rice- Laos travel guide">
            <a:extLst>
              <a:ext uri="{FF2B5EF4-FFF2-40B4-BE49-F238E27FC236}">
                <a16:creationId xmlns:a16="http://schemas.microsoft.com/office/drawing/2014/main" id="{AA1B2C76-8B05-4CA3-9BE9-06A1F52F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81" y="50693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DCD80B-C36D-4C5D-9269-D31D9D0611A5}"/>
              </a:ext>
            </a:extLst>
          </p:cNvPr>
          <p:cNvSpPr/>
          <p:nvPr/>
        </p:nvSpPr>
        <p:spPr>
          <a:xfrm>
            <a:off x="5500533" y="1660846"/>
            <a:ext cx="2237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ighlight>
                  <a:srgbClr val="FFFF00"/>
                </a:highlight>
              </a:rPr>
              <a:t>Safe and sufficient water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23FF3-8A98-4B0C-95E9-D6D232643F43}"/>
              </a:ext>
            </a:extLst>
          </p:cNvPr>
          <p:cNvSpPr/>
          <p:nvPr/>
        </p:nvSpPr>
        <p:spPr>
          <a:xfrm>
            <a:off x="6225900" y="3396203"/>
            <a:ext cx="143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highlight>
                  <a:srgbClr val="FFFF00"/>
                </a:highlight>
              </a:rPr>
              <a:t>Health  service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A2753-F7CA-4A6B-94A7-FD01BEDADC6D}"/>
              </a:ext>
            </a:extLst>
          </p:cNvPr>
          <p:cNvSpPr/>
          <p:nvPr/>
        </p:nvSpPr>
        <p:spPr>
          <a:xfrm>
            <a:off x="8955920" y="4625096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highlight>
                  <a:srgbClr val="FFFF00"/>
                </a:highlight>
              </a:rPr>
              <a:t>School access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BB728-E40C-435C-9C33-B3F6C8283615}"/>
              </a:ext>
            </a:extLst>
          </p:cNvPr>
          <p:cNvSpPr/>
          <p:nvPr/>
        </p:nvSpPr>
        <p:spPr>
          <a:xfrm>
            <a:off x="6084770" y="6052802"/>
            <a:ext cx="1154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highlight>
                  <a:srgbClr val="FFFF00"/>
                </a:highlight>
              </a:rPr>
              <a:t>Electricity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6EA8A6-382C-4331-A7F3-BF56CFE09A15}"/>
              </a:ext>
            </a:extLst>
          </p:cNvPr>
          <p:cNvSpPr/>
          <p:nvPr/>
        </p:nvSpPr>
        <p:spPr>
          <a:xfrm>
            <a:off x="9039969" y="2726604"/>
            <a:ext cx="1205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highlight>
                  <a:srgbClr val="FFFF00"/>
                </a:highlight>
              </a:rPr>
              <a:t>Road access</a:t>
            </a:r>
            <a:endParaRPr lang="en-US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362137-AA37-490D-818F-4115748049A1}"/>
              </a:ext>
            </a:extLst>
          </p:cNvPr>
          <p:cNvSpPr/>
          <p:nvPr/>
        </p:nvSpPr>
        <p:spPr>
          <a:xfrm>
            <a:off x="7873216" y="6410657"/>
            <a:ext cx="169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ighlight>
                  <a:srgbClr val="00FF00"/>
                </a:highlight>
              </a:rPr>
              <a:t> Sufficient food,</a:t>
            </a:r>
          </a:p>
        </p:txBody>
      </p:sp>
      <p:pic>
        <p:nvPicPr>
          <p:cNvPr id="18" name="Picture 2" descr="C:\Users\lenovo\Pictures\Field and SDC workshop\IMG_20150901_103835.jpg">
            <a:extLst>
              <a:ext uri="{FF2B5EF4-FFF2-40B4-BE49-F238E27FC236}">
                <a16:creationId xmlns:a16="http://schemas.microsoft.com/office/drawing/2014/main" id="{8083AEDB-53AE-4580-B16E-893AACF4B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47357" r="39141" b="15815"/>
          <a:stretch/>
        </p:blipFill>
        <p:spPr bwMode="auto">
          <a:xfrm>
            <a:off x="6716227" y="2155554"/>
            <a:ext cx="2335691" cy="1500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E8DED-3C52-456C-B9BD-BE35ECAF11CA}"/>
              </a:ext>
            </a:extLst>
          </p:cNvPr>
          <p:cNvSpPr/>
          <p:nvPr/>
        </p:nvSpPr>
        <p:spPr>
          <a:xfrm>
            <a:off x="1755507" y="2744625"/>
            <a:ext cx="3487994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hlink"/>
                </a:solidFill>
                <a:latin typeface="Arial" charset="0"/>
              </a:rPr>
              <a:t>PRF I (2003-2011): Total 2,461 SPs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PRFII:(2012-2016): Total 1,930 SPs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PRFII: (2017-2021): Total  1458 SPs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19" name="Picture 2" descr="C:\Users\HP\Desktop\ED\IMG_4609.JPG">
            <a:extLst>
              <a:ext uri="{FF2B5EF4-FFF2-40B4-BE49-F238E27FC236}">
                <a16:creationId xmlns:a16="http://schemas.microsoft.com/office/drawing/2014/main" id="{D9436A98-25F7-469B-9CA3-2C542E45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34" y="3806261"/>
            <a:ext cx="2493620" cy="12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829652-B4DA-4330-88B0-A273D2F3C79D}"/>
              </a:ext>
            </a:extLst>
          </p:cNvPr>
          <p:cNvSpPr/>
          <p:nvPr/>
        </p:nvSpPr>
        <p:spPr>
          <a:xfrm>
            <a:off x="2122256" y="3771638"/>
            <a:ext cx="1678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highlight>
                  <a:srgbClr val="FFFF00"/>
                </a:highlight>
              </a:rPr>
              <a:t>Village planning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2E6040-8FFD-4446-B447-76DD76BA61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98" y="5198976"/>
            <a:ext cx="2477254" cy="15413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5A3AC4B-1010-412F-9A35-89FB01D62A5D}"/>
              </a:ext>
            </a:extLst>
          </p:cNvPr>
          <p:cNvSpPr/>
          <p:nvPr/>
        </p:nvSpPr>
        <p:spPr>
          <a:xfrm>
            <a:off x="2057013" y="5198976"/>
            <a:ext cx="2598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highlight>
                  <a:srgbClr val="00FF00"/>
                </a:highlight>
              </a:rPr>
              <a:t> </a:t>
            </a:r>
            <a:r>
              <a:rPr lang="en-US" sz="1400" b="1" dirty="0">
                <a:solidFill>
                  <a:srgbClr val="7030A0"/>
                </a:solidFill>
                <a:highlight>
                  <a:srgbClr val="00FF00"/>
                </a:highlight>
              </a:rPr>
              <a:t>CFA: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029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8453</TotalTime>
  <Words>335</Words>
  <Application>Microsoft Office PowerPoint</Application>
  <PresentationFormat>Widescreen</PresentationFormat>
  <Paragraphs>31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Phetsarath OT</vt:lpstr>
      <vt:lpstr>Tahoma</vt:lpstr>
      <vt:lpstr>Times New Roman</vt:lpstr>
      <vt:lpstr>Wingdings</vt:lpstr>
      <vt:lpstr>Office Theme</vt:lpstr>
      <vt:lpstr>“Poverty Reduction Fund Project, Lao PDR” Community Driven Development (CDD)</vt:lpstr>
      <vt:lpstr>PowerPoint Presentation</vt:lpstr>
      <vt:lpstr>PRF’s Support to National Growth and Poverty Eradication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Reduction Fund (PRF) ກອງທຶນຫລຸດຜ່ອນຄວາມທຸກຍາກ (ທລຍ)</dc:title>
  <dc:creator>lenovo</dc:creator>
  <cp:lastModifiedBy>Benjamin Burckhart</cp:lastModifiedBy>
  <cp:revision>233</cp:revision>
  <cp:lastPrinted>2022-11-29T09:16:49Z</cp:lastPrinted>
  <dcterms:created xsi:type="dcterms:W3CDTF">2015-08-17T02:28:10Z</dcterms:created>
  <dcterms:modified xsi:type="dcterms:W3CDTF">2022-12-02T03:58:19Z</dcterms:modified>
</cp:coreProperties>
</file>