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4BF"/>
    <a:srgbClr val="334053"/>
    <a:srgbClr val="90B7EC"/>
    <a:srgbClr val="2B3747"/>
    <a:srgbClr val="35444B"/>
    <a:srgbClr val="839B79"/>
    <a:srgbClr val="242B21"/>
    <a:srgbClr val="21261D"/>
    <a:srgbClr val="282F25"/>
    <a:srgbClr val="5A6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29E7-B115-4FAA-80EF-5E7E4EFCC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B9C88-684F-4F86-B8EE-1A855D667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36B80-B7BB-4497-B9B4-3816929A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677DB-1344-4741-90C8-B2BCA67F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4C8E1-7F28-4CA5-833E-67625286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5866-ED26-475F-BA80-72F0277D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F1730-0BC5-4056-8BAF-7264B6960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298A-4380-499A-B9AC-739A8C35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D1B8-94D2-4546-A443-C2808233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17B45-3157-4BB3-B76B-5520EEB9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578F9-E5EA-404C-BE92-91C867A97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2FFA0-2F4A-4F64-9E4C-BEFF0029D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17A3-6B93-4D7D-81C8-E42D6317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296C6-717F-4701-A2B5-5A7194F9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8EBCB-55FC-4BED-8270-E422EA68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C570-4621-4766-92D4-08D90835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E555-6700-4752-A2A9-52EBA2CE3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977C4-F47D-4301-8870-3E3FE82D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C226D-74DE-48E2-9FAD-37A3D9FF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84C5B-922C-431A-AE94-4F58FAFA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5EB-E957-4820-8E44-43B107FB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D1C06-F8D6-4DC2-8CAE-9E956530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321C-FBF5-4150-A274-FA4A6103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9138-F958-4141-A2A1-086D7AE8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BFD9-DED4-4D4E-A1CD-DCB22695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F377-4E5F-4CEE-8B18-87AA963A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EA8D-111B-41B9-9168-AE0459CFD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3BE66-F516-41E5-9A97-A3B6D53F3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7BF2F-002B-4EF7-A671-F8FB1725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2E86A-E9ED-4C40-AA8D-4A749DCD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795CD-74B5-4A1D-991D-93037588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A28-2BE1-4C91-A4B0-A8E120A6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1573-E0B4-42DA-B3FB-C4D1B023A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A7CE8-7F46-469D-B896-7DE64BF24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B5BED-E6FA-4269-A74B-05AD7DE4B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6F47-2B6A-4E1B-9C6A-FF46CE831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3A654-E1BC-4589-A233-BEFE2A0A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7DAFE8-E9BA-4D6C-969D-B834A1C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7B4AF-C2AA-4CC5-9292-510B90F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2851-0221-4D16-9C3A-4266172A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E59DD-370C-41AD-ACE0-2D9857A0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F4EF6-3206-4A36-B0EE-E8B47349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24C76-53D2-4C94-9B89-C2170A4A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7B9AE-7196-4FB7-AC0C-717CE33E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7B998-1283-49CD-9A24-1F7AEABE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0B466-20F0-488A-A5B5-A1C64C29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28CE-2EC2-470C-9645-63E2E0D0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1C7E-F1D9-4AEE-9121-5D03D83EA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B75C5-2F9C-4A98-9A0F-48670C0A2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77F62-FC4F-4F70-A8D3-878E7380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C41E6-0B31-42FE-9B76-FBF80F12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666CD-56F9-42F8-8CC3-C4175355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F154-4DCF-481F-9473-6DABF821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3C181-2306-4E5D-92F5-A1176AC0A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D24D5-60C1-481A-B8BB-DE720E42B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B5F43-DC59-4D02-94FF-E8C794E1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EA3A-0AB7-4BF6-BF98-4DDEAA13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0C264-E697-4E37-97D0-CA3ACCD0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A1B1-DCDE-403D-BFEF-6DECF4B6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6D56B-0605-4AFA-86DE-426C4BFA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B53DF-63C3-4EB7-A4E4-B8EA589AC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7C40-13A2-4588-96C4-CBBBCDFAF97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BDBFD-6577-4AC1-B792-CC1E5A249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2517-133B-4636-9AE3-03744EA20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EB14-98E3-4D66-A988-93AD886E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C56EC1-5530-4EDC-8361-61693F322696}"/>
              </a:ext>
            </a:extLst>
          </p:cNvPr>
          <p:cNvSpPr txBox="1">
            <a:spLocks/>
          </p:cNvSpPr>
          <p:nvPr/>
        </p:nvSpPr>
        <p:spPr>
          <a:xfrm>
            <a:off x="6096001" y="2461915"/>
            <a:ext cx="6096000" cy="1374775"/>
          </a:xfrm>
          <a:prstGeom prst="rect">
            <a:avLst/>
          </a:prstGeom>
          <a:solidFill>
            <a:srgbClr val="7594BF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Performance Based Grant</a:t>
            </a:r>
            <a:endParaRPr lang="mn-MN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E2459-30F4-45B4-8415-4C395C7B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3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ADB187-60CC-4D6F-B426-77A1278CF72D}"/>
              </a:ext>
            </a:extLst>
          </p:cNvPr>
          <p:cNvSpPr txBox="1"/>
          <p:nvPr/>
        </p:nvSpPr>
        <p:spPr>
          <a:xfrm>
            <a:off x="7639050" y="5945641"/>
            <a:ext cx="313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82F25"/>
                </a:solidFill>
                <a:latin typeface="Oswald" panose="00000500000000000000" pitchFamily="2" charset="0"/>
              </a:rPr>
              <a:t>Ulaanbaatar, Mongolia</a:t>
            </a:r>
            <a:endParaRPr lang="mn-MN" sz="1200" dirty="0">
              <a:solidFill>
                <a:srgbClr val="282F25"/>
              </a:solidFill>
              <a:latin typeface="Oswald" panose="00000500000000000000" pitchFamily="2" charset="0"/>
            </a:endParaRPr>
          </a:p>
          <a:p>
            <a:pPr algn="ctr"/>
            <a:r>
              <a:rPr lang="mn-MN" sz="1200" dirty="0">
                <a:solidFill>
                  <a:srgbClr val="282F25"/>
                </a:solidFill>
                <a:latin typeface="Oswald" panose="00000500000000000000" pitchFamily="2" charset="0"/>
              </a:rPr>
              <a:t>2022 </a:t>
            </a:r>
            <a:endParaRPr lang="en-US" sz="1200" dirty="0">
              <a:solidFill>
                <a:srgbClr val="282F25"/>
              </a:solidFill>
              <a:latin typeface="Oswald" panose="00000500000000000000" pitchFamily="2" charset="0"/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07D01691-49BC-4818-ACC9-8BCE80E7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750" y="5013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9FE4B2-55F7-4912-9EAA-3276BE11A7B7}"/>
              </a:ext>
            </a:extLst>
          </p:cNvPr>
          <p:cNvSpPr txBox="1">
            <a:spLocks/>
          </p:cNvSpPr>
          <p:nvPr/>
        </p:nvSpPr>
        <p:spPr>
          <a:xfrm>
            <a:off x="0" y="2461915"/>
            <a:ext cx="6096000" cy="137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rgbClr val="334053"/>
                </a:solidFill>
                <a:latin typeface="Oswald" panose="00000500000000000000" pitchFamily="2" charset="0"/>
              </a:rPr>
              <a:t>BRIEF INTRO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DB187-60CC-4D6F-B426-77A1278CF72D}"/>
              </a:ext>
            </a:extLst>
          </p:cNvPr>
          <p:cNvSpPr txBox="1"/>
          <p:nvPr/>
        </p:nvSpPr>
        <p:spPr>
          <a:xfrm>
            <a:off x="8350897" y="4660333"/>
            <a:ext cx="384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82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ENKHBAT MANGAL, </a:t>
            </a:r>
            <a:r>
              <a:rPr lang="en-US" sz="1200" dirty="0">
                <a:solidFill>
                  <a:srgbClr val="282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technical advisor</a:t>
            </a:r>
          </a:p>
          <a:p>
            <a:r>
              <a:rPr lang="en-US" sz="1200" b="1" dirty="0">
                <a:solidFill>
                  <a:srgbClr val="282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JIGJID BANZRAGCH, </a:t>
            </a:r>
            <a:r>
              <a:rPr lang="en-US" sz="1200" dirty="0">
                <a:solidFill>
                  <a:srgbClr val="282F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specialist 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SUSTAINABLE DEVELOPMENT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4" y="458334"/>
            <a:ext cx="2003998" cy="614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98" y="124744"/>
            <a:ext cx="1740789" cy="9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22D5C8-A757-4E85-BF81-675DEC427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/>
        </p:blipFill>
        <p:spPr>
          <a:xfrm>
            <a:off x="0" y="-5430"/>
            <a:ext cx="12197558" cy="6863429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7DE3640-0E1D-45BA-A7E3-2E64AD807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128" y="182248"/>
            <a:ext cx="11284902" cy="63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C5018-18F8-4C57-BF18-1646755B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93" y="228745"/>
            <a:ext cx="9820358" cy="62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22D5C8-A757-4E85-BF81-675DEC427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/>
        </p:blipFill>
        <p:spPr>
          <a:xfrm>
            <a:off x="0" y="-5430"/>
            <a:ext cx="12197558" cy="6863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0CDE8-7668-4A0B-867E-CCCC6ACE8D1A}"/>
              </a:ext>
            </a:extLst>
          </p:cNvPr>
          <p:cNvSpPr txBox="1"/>
          <p:nvPr/>
        </p:nvSpPr>
        <p:spPr>
          <a:xfrm>
            <a:off x="0" y="552450"/>
            <a:ext cx="12192000" cy="628650"/>
          </a:xfrm>
          <a:prstGeom prst="rect">
            <a:avLst/>
          </a:prstGeom>
          <a:solidFill>
            <a:srgbClr val="2B3747">
              <a:alpha val="80000"/>
            </a:srgbClr>
          </a:solidFill>
          <a:ln>
            <a:noFill/>
          </a:ln>
        </p:spPr>
        <p:txBody>
          <a:bodyPr wrap="square" lIns="73152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Oswald" panose="00000500000000000000" pitchFamily="2" charset="0"/>
              </a:rPr>
              <a:t>KHERLEN | LDF, PBG and Top -Up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6D1ADEE-7066-403B-8CA1-312A060CB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066803"/>
              </p:ext>
            </p:extLst>
          </p:nvPr>
        </p:nvGraphicFramePr>
        <p:xfrm>
          <a:off x="447675" y="1683786"/>
          <a:ext cx="11468098" cy="348499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67781">
                  <a:extLst>
                    <a:ext uri="{9D8B030D-6E8A-4147-A177-3AD203B41FA5}">
                      <a16:colId xmlns:a16="http://schemas.microsoft.com/office/drawing/2014/main" val="584090353"/>
                    </a:ext>
                  </a:extLst>
                </a:gridCol>
                <a:gridCol w="1454437">
                  <a:extLst>
                    <a:ext uri="{9D8B030D-6E8A-4147-A177-3AD203B41FA5}">
                      <a16:colId xmlns:a16="http://schemas.microsoft.com/office/drawing/2014/main" val="2439453193"/>
                    </a:ext>
                  </a:extLst>
                </a:gridCol>
                <a:gridCol w="1507647">
                  <a:extLst>
                    <a:ext uri="{9D8B030D-6E8A-4147-A177-3AD203B41FA5}">
                      <a16:colId xmlns:a16="http://schemas.microsoft.com/office/drawing/2014/main" val="1488701314"/>
                    </a:ext>
                  </a:extLst>
                </a:gridCol>
                <a:gridCol w="1736405">
                  <a:extLst>
                    <a:ext uri="{9D8B030D-6E8A-4147-A177-3AD203B41FA5}">
                      <a16:colId xmlns:a16="http://schemas.microsoft.com/office/drawing/2014/main" val="2063867557"/>
                    </a:ext>
                  </a:extLst>
                </a:gridCol>
                <a:gridCol w="1450457">
                  <a:extLst>
                    <a:ext uri="{9D8B030D-6E8A-4147-A177-3AD203B41FA5}">
                      <a16:colId xmlns:a16="http://schemas.microsoft.com/office/drawing/2014/main" val="3891134387"/>
                    </a:ext>
                  </a:extLst>
                </a:gridCol>
                <a:gridCol w="1450457">
                  <a:extLst>
                    <a:ext uri="{9D8B030D-6E8A-4147-A177-3AD203B41FA5}">
                      <a16:colId xmlns:a16="http://schemas.microsoft.com/office/drawing/2014/main" val="2111367744"/>
                    </a:ext>
                  </a:extLst>
                </a:gridCol>
                <a:gridCol w="1450457">
                  <a:extLst>
                    <a:ext uri="{9D8B030D-6E8A-4147-A177-3AD203B41FA5}">
                      <a16:colId xmlns:a16="http://schemas.microsoft.com/office/drawing/2014/main" val="2576644098"/>
                    </a:ext>
                  </a:extLst>
                </a:gridCol>
                <a:gridCol w="1450457">
                  <a:extLst>
                    <a:ext uri="{9D8B030D-6E8A-4147-A177-3AD203B41FA5}">
                      <a16:colId xmlns:a16="http://schemas.microsoft.com/office/drawing/2014/main" val="287328186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2017</a:t>
                      </a:r>
                      <a:endParaRPr lang="mn-MN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2018</a:t>
                      </a:r>
                      <a:endParaRPr lang="mn-MN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2019</a:t>
                      </a:r>
                      <a:endParaRPr lang="mn-MN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2020</a:t>
                      </a:r>
                      <a:endParaRPr lang="mn-MN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2021</a:t>
                      </a:r>
                      <a:endParaRPr lang="mn-MN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2022</a:t>
                      </a:r>
                      <a:endParaRPr lang="mn-MN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661475"/>
                  </a:ext>
                </a:extLst>
              </a:tr>
              <a:tr h="93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PBG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mn-MN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10,275,000.00 </a:t>
                      </a:r>
                      <a:endParaRPr lang="mn-MN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mn-MN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mn-MN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47,934,266.45</a:t>
                      </a:r>
                      <a:endParaRPr lang="mn-MN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58,487,603.24  </a:t>
                      </a:r>
                      <a:endParaRPr lang="mn-MN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52,207.36 </a:t>
                      </a:r>
                      <a:endParaRPr lang="mn-MN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116,749,077.06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81215"/>
                  </a:ext>
                </a:extLst>
              </a:tr>
              <a:tr h="93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B3747"/>
                          </a:solidFill>
                          <a:effectLst/>
                          <a:latin typeface="Oswald" panose="00000500000000000000" pitchFamily="2" charset="0"/>
                        </a:rPr>
                        <a:t>Top-Up</a:t>
                      </a:r>
                      <a:endParaRPr lang="en-US" sz="1600" b="1" i="0" u="none" strike="noStrike" dirty="0">
                        <a:solidFill>
                          <a:srgbClr val="2B3747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mn-MN" sz="1600" b="0" i="0" u="none" strike="noStrike" dirty="0">
                        <a:solidFill>
                          <a:srgbClr val="2B3747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90,231,800.00 </a:t>
                      </a:r>
                      <a:endParaRPr lang="mn-MN" sz="1600" b="0" i="0" u="none" strike="noStrike" dirty="0">
                        <a:solidFill>
                          <a:srgbClr val="2B3747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59,797,792.00 </a:t>
                      </a:r>
                      <a:endParaRPr lang="mn-MN" sz="1600" b="0" i="0" u="none" strike="noStrike" dirty="0">
                        <a:solidFill>
                          <a:srgbClr val="2B3747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29,625,123.75 </a:t>
                      </a:r>
                      <a:endParaRPr lang="mn-MN" sz="1600" b="0" i="0" u="none" strike="noStrike" dirty="0">
                        <a:solidFill>
                          <a:srgbClr val="2B3747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0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15,339,160.15  </a:t>
                      </a:r>
                      <a:endParaRPr lang="mn-MN" sz="1600" b="0" i="0" u="none" strike="noStrike" dirty="0">
                        <a:solidFill>
                          <a:srgbClr val="2B3747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mn-MN" sz="1600" b="0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mn-MN" sz="1600" b="0" i="0" u="none" strike="noStrike" dirty="0">
                        <a:solidFill>
                          <a:srgbClr val="2B3747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rgbClr val="2B3747"/>
                          </a:solidFill>
                          <a:effectLst/>
                          <a:latin typeface="+mj-lt"/>
                        </a:rPr>
                        <a:t>194,993,875.90</a:t>
                      </a:r>
                      <a:endParaRPr lang="mn-MN" sz="1600" b="1" i="0" u="none" strike="noStrike" dirty="0">
                        <a:solidFill>
                          <a:srgbClr val="2B3747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39377"/>
                  </a:ext>
                </a:extLst>
              </a:tr>
              <a:tr h="93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Oswald" panose="00000500000000000000" pitchFamily="2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Oswald" panose="00000500000000000000" pitchFamily="2" charset="0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100,506,800.00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59,797,792.00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77,559,390.20 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73,826,763.40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52,207.36 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311,742,952.96</a:t>
                      </a:r>
                      <a:endParaRPr lang="mn-MN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ctr">
                    <a:solidFill>
                      <a:srgbClr val="2B374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3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2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65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Oswald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М.Ганбат</dc:creator>
  <cp:lastModifiedBy>Sean Bradley</cp:lastModifiedBy>
  <cp:revision>19</cp:revision>
  <dcterms:created xsi:type="dcterms:W3CDTF">2022-02-11T05:22:51Z</dcterms:created>
  <dcterms:modified xsi:type="dcterms:W3CDTF">2022-12-06T01:21:01Z</dcterms:modified>
</cp:coreProperties>
</file>