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
  </p:notesMasterIdLst>
  <p:sldIdLst>
    <p:sldId id="257" r:id="rId2"/>
    <p:sldId id="327" r:id="rId3"/>
    <p:sldId id="326" r:id="rId4"/>
    <p:sldId id="32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6679C5-93D6-46F1-A416-866CEB553169}" v="349" dt="2022-12-05T16:06:20.4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0" autoAdjust="0"/>
    <p:restoredTop sz="86475" autoAdjust="0"/>
  </p:normalViewPr>
  <p:slideViewPr>
    <p:cSldViewPr snapToGrid="0">
      <p:cViewPr varScale="1">
        <p:scale>
          <a:sx n="75" d="100"/>
          <a:sy n="75" d="100"/>
        </p:scale>
        <p:origin x="77" y="72"/>
      </p:cViewPr>
      <p:guideLst/>
    </p:cSldViewPr>
  </p:slideViewPr>
  <p:outlineViewPr>
    <p:cViewPr>
      <p:scale>
        <a:sx n="33" d="100"/>
        <a:sy n="33" d="100"/>
      </p:scale>
      <p:origin x="0" y="-1440"/>
    </p:cViewPr>
  </p:outlineViewPr>
  <p:notesTextViewPr>
    <p:cViewPr>
      <p:scale>
        <a:sx n="1" d="1"/>
        <a:sy n="1" d="1"/>
      </p:scale>
      <p:origin x="0" y="0"/>
    </p:cViewPr>
  </p:notesTextViewPr>
  <p:notesViewPr>
    <p:cSldViewPr snapToGrid="0">
      <p:cViewPr varScale="1">
        <p:scale>
          <a:sx n="47" d="100"/>
          <a:sy n="47" d="100"/>
        </p:scale>
        <p:origin x="192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513C42-983C-47A0-92BD-39AE66BFC8DE}" type="datetimeFigureOut">
              <a:rPr lang="en-US" smtClean="0"/>
              <a:t>12/6/2022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EEBA2A-19B9-4C58-88AB-43392AD8A27B}" type="slidenum">
              <a:rPr lang="en-US" smtClean="0"/>
              <a:t>‹#›</a:t>
            </a:fld>
            <a:endParaRPr lang="en-US"/>
          </a:p>
        </p:txBody>
      </p:sp>
    </p:spTree>
    <p:extLst>
      <p:ext uri="{BB962C8B-B14F-4D97-AF65-F5344CB8AC3E}">
        <p14:creationId xmlns:p14="http://schemas.microsoft.com/office/powerpoint/2010/main" val="3394548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a:t>
            </a:r>
            <a:r>
              <a:rPr lang="en-US" baseline="0" dirty="0"/>
              <a:t> IEDCR Project is an innovative Project for Solomon  Islands that influence reforms in ways that past investment projects could not have done before and addresses 3 different development agenda in an integrated manner at the sub-national. The Project is a USD23m project- project implementation period is 5 years: starting November 2022. It has a sub-grant component and a component on institutional strengthening and support. The sub-grant component is </a:t>
            </a:r>
            <a:r>
              <a:rPr lang="en-US" baseline="0" dirty="0" err="1"/>
              <a:t>chanelled</a:t>
            </a:r>
            <a:r>
              <a:rPr lang="en-US" baseline="0" dirty="0"/>
              <a:t> through a provincial budgetary mechanism called the PCDF. It is a budgetary support mechanism established by the National Government in 2008 to strengthen governance and improve service delivery to communities. that set aside allocations annually to Wards for investment based on Ward development plan. The Project introduce measures under the PCDF mechanism that influence critical reform agenda that would have been difficult to achieve as a standalone investment project. There are three reform agenda supported under the project: 1. increase emphasis on infrastructure that supports economic activities at ward and provincial levels to fulfil SIG’s objective to stimulate greater economic activities in rural areas 2. improve participatory planning , inclusion and social accountability measures under PCDF through the blue print policy for participatory planning; 3: strengthen PDCF’s focus on disaster and climate resilience.</a:t>
            </a:r>
          </a:p>
          <a:p>
            <a:endParaRPr lang="en-US" dirty="0"/>
          </a:p>
        </p:txBody>
      </p:sp>
      <p:sp>
        <p:nvSpPr>
          <p:cNvPr id="4" name="Slide Number Placeholder 3"/>
          <p:cNvSpPr>
            <a:spLocks noGrp="1"/>
          </p:cNvSpPr>
          <p:nvPr>
            <p:ph type="sldNum" sz="quarter" idx="5"/>
          </p:nvPr>
        </p:nvSpPr>
        <p:spPr/>
        <p:txBody>
          <a:bodyPr/>
          <a:lstStyle/>
          <a:p>
            <a:fld id="{3DEEBA2A-19B9-4C58-88AB-43392AD8A27B}" type="slidenum">
              <a:rPr lang="en-US" smtClean="0"/>
              <a:t>1</a:t>
            </a:fld>
            <a:endParaRPr lang="en-US"/>
          </a:p>
        </p:txBody>
      </p:sp>
    </p:spTree>
    <p:extLst>
      <p:ext uri="{BB962C8B-B14F-4D97-AF65-F5344CB8AC3E}">
        <p14:creationId xmlns:p14="http://schemas.microsoft.com/office/powerpoint/2010/main" val="3101341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B9D04-D032-4A05-9AB5-F10A63AEC272}"/>
              </a:ext>
            </a:extLst>
          </p:cNvPr>
          <p:cNvSpPr>
            <a:spLocks noGrp="1"/>
          </p:cNvSpPr>
          <p:nvPr>
            <p:ph type="title"/>
          </p:nvPr>
        </p:nvSpPr>
        <p:spPr>
          <a:xfrm>
            <a:off x="106018" y="609600"/>
            <a:ext cx="9838082" cy="604838"/>
          </a:xfrm>
        </p:spPr>
        <p:txBody>
          <a:bodyPr>
            <a:normAutofit fontScale="90000"/>
          </a:bodyPr>
          <a:lstStyle/>
          <a:p>
            <a:pPr algn="ctr"/>
            <a:r>
              <a:rPr lang="en-US" sz="2000" dirty="0" smtClean="0"/>
              <a:t>Solomon Islands Integrated Economic Development and Community Resilience Project</a:t>
            </a:r>
            <a:endParaRPr lang="en-US" sz="2000" dirty="0"/>
          </a:p>
        </p:txBody>
      </p:sp>
      <p:sp>
        <p:nvSpPr>
          <p:cNvPr id="3" name="Content Placeholder 2">
            <a:extLst>
              <a:ext uri="{FF2B5EF4-FFF2-40B4-BE49-F238E27FC236}">
                <a16:creationId xmlns:a16="http://schemas.microsoft.com/office/drawing/2014/main" id="{72D898F0-87C2-48E2-94EA-49DE93C59FD3}"/>
              </a:ext>
            </a:extLst>
          </p:cNvPr>
          <p:cNvSpPr>
            <a:spLocks noGrp="1"/>
          </p:cNvSpPr>
          <p:nvPr>
            <p:ph idx="1"/>
          </p:nvPr>
        </p:nvSpPr>
        <p:spPr>
          <a:xfrm>
            <a:off x="3896140" y="1064223"/>
            <a:ext cx="7010401" cy="5190802"/>
          </a:xfrm>
        </p:spPr>
        <p:txBody>
          <a:bodyPr>
            <a:normAutofit fontScale="85000" lnSpcReduction="20000"/>
          </a:bodyPr>
          <a:lstStyle/>
          <a:p>
            <a:pPr marL="0" indent="0">
              <a:buNone/>
            </a:pPr>
            <a:endParaRPr lang="en-US" sz="1800" b="1" dirty="0"/>
          </a:p>
          <a:p>
            <a:pPr marL="0" indent="0" algn="just">
              <a:buNone/>
            </a:pPr>
            <a:r>
              <a:rPr lang="en-US" sz="2100" b="1" dirty="0"/>
              <a:t>PDO:</a:t>
            </a:r>
            <a:r>
              <a:rPr lang="en-US" sz="2100" dirty="0">
                <a:effectLst/>
                <a:latin typeface="Segoe UI" panose="020B0502040204020203" pitchFamily="34" charset="0"/>
              </a:rPr>
              <a:t> 'To increase access to resilient economic and social infrastructure in rural </a:t>
            </a:r>
            <a:r>
              <a:rPr lang="en-US" sz="2100" dirty="0" smtClean="0">
                <a:effectLst/>
                <a:latin typeface="Segoe UI" panose="020B0502040204020203" pitchFamily="34" charset="0"/>
              </a:rPr>
              <a:t>wards (communities), </a:t>
            </a:r>
            <a:r>
              <a:rPr lang="en-US" sz="2100" dirty="0">
                <a:effectLst/>
                <a:latin typeface="Segoe UI" panose="020B0502040204020203" pitchFamily="34" charset="0"/>
              </a:rPr>
              <a:t>deliver climate and disaster resilience actions and enhance Provincial Governments’ accountability to citizens:</a:t>
            </a:r>
          </a:p>
          <a:p>
            <a:pPr marL="0" indent="0" algn="just">
              <a:buNone/>
            </a:pPr>
            <a:r>
              <a:rPr lang="en-US" sz="2100" b="1" dirty="0">
                <a:latin typeface="Segoe UI" panose="020B0502040204020203" pitchFamily="34" charset="0"/>
              </a:rPr>
              <a:t>Components</a:t>
            </a:r>
          </a:p>
          <a:p>
            <a:pPr marL="0" indent="0" algn="just">
              <a:buNone/>
            </a:pPr>
            <a:r>
              <a:rPr lang="en-US" sz="2100" u="sng" dirty="0">
                <a:latin typeface="Segoe UI" panose="020B0502040204020203" pitchFamily="34" charset="0"/>
              </a:rPr>
              <a:t>Component 1: </a:t>
            </a:r>
            <a:r>
              <a:rPr lang="en-US" sz="2100" dirty="0">
                <a:latin typeface="Segoe UI" panose="020B0502040204020203" pitchFamily="34" charset="0"/>
              </a:rPr>
              <a:t>Performance-based Grants to Provinces (USD10.4M)</a:t>
            </a:r>
          </a:p>
          <a:p>
            <a:pPr marL="0" indent="0" algn="just">
              <a:buNone/>
            </a:pPr>
            <a:r>
              <a:rPr lang="en-US" sz="2100" u="sng" dirty="0">
                <a:latin typeface="Segoe UI" panose="020B0502040204020203" pitchFamily="34" charset="0"/>
              </a:rPr>
              <a:t>Component 2: </a:t>
            </a:r>
            <a:r>
              <a:rPr lang="en-US" sz="2100" dirty="0">
                <a:latin typeface="Segoe UI" panose="020B0502040204020203" pitchFamily="34" charset="0"/>
              </a:rPr>
              <a:t>Support to sub-national entities (USD 8.6M)</a:t>
            </a:r>
          </a:p>
          <a:p>
            <a:pPr marL="0" indent="0" algn="just">
              <a:buNone/>
            </a:pPr>
            <a:r>
              <a:rPr lang="en-US" sz="2100" u="sng" dirty="0">
                <a:latin typeface="Segoe UI" panose="020B0502040204020203" pitchFamily="34" charset="0"/>
              </a:rPr>
              <a:t>Sub-component 2A:  </a:t>
            </a:r>
            <a:r>
              <a:rPr lang="en-US" sz="2100" dirty="0">
                <a:latin typeface="Segoe UI" panose="020B0502040204020203" pitchFamily="34" charset="0"/>
              </a:rPr>
              <a:t>Improving Frontline Services (USD6.9M)</a:t>
            </a:r>
          </a:p>
          <a:p>
            <a:pPr marL="0" indent="0" algn="just">
              <a:buNone/>
            </a:pPr>
            <a:r>
              <a:rPr lang="en-US" sz="2100" dirty="0">
                <a:latin typeface="Segoe UI" panose="020B0502040204020203" pitchFamily="34" charset="0"/>
              </a:rPr>
              <a:t>Sub-component 2B: Building Resilient Communities (USD1.7M)</a:t>
            </a:r>
          </a:p>
          <a:p>
            <a:pPr marL="0" indent="0" algn="just">
              <a:buNone/>
            </a:pPr>
            <a:r>
              <a:rPr lang="en-US" sz="2100" dirty="0">
                <a:latin typeface="Segoe UI" panose="020B0502040204020203" pitchFamily="34" charset="0"/>
              </a:rPr>
              <a:t>Component 3: Project Management (USD4.6M)</a:t>
            </a:r>
          </a:p>
          <a:p>
            <a:pPr marL="0" indent="0" algn="just">
              <a:buNone/>
            </a:pPr>
            <a:r>
              <a:rPr lang="en-US" sz="2100" b="1" dirty="0">
                <a:latin typeface="Segoe UI" panose="020B0502040204020203" pitchFamily="34" charset="0"/>
              </a:rPr>
              <a:t>Implementing Entities: </a:t>
            </a:r>
          </a:p>
          <a:p>
            <a:pPr marL="457200" indent="-457200" algn="just">
              <a:buAutoNum type="arabicPeriod"/>
            </a:pPr>
            <a:r>
              <a:rPr lang="en-US" sz="2100" dirty="0">
                <a:latin typeface="Segoe UI" panose="020B0502040204020203" pitchFamily="34" charset="0"/>
              </a:rPr>
              <a:t>Ministry of Provincial Government and Institutional Strengthening</a:t>
            </a:r>
          </a:p>
          <a:p>
            <a:pPr marL="457200" indent="-457200" algn="just">
              <a:buAutoNum type="arabicPeriod"/>
            </a:pPr>
            <a:r>
              <a:rPr lang="en-US" sz="2100" dirty="0">
                <a:latin typeface="Segoe UI" panose="020B0502040204020203" pitchFamily="34" charset="0"/>
              </a:rPr>
              <a:t>Ministry of Environment, Climate Change, Disaster Management and Meteorology</a:t>
            </a:r>
          </a:p>
          <a:p>
            <a:pPr marL="0" indent="0">
              <a:buNone/>
            </a:pPr>
            <a:endParaRPr lang="en-US" dirty="0"/>
          </a:p>
          <a:p>
            <a:pPr marL="0" indent="0">
              <a:buNone/>
            </a:pPr>
            <a:endParaRPr lang="en-US" dirty="0"/>
          </a:p>
          <a:p>
            <a:pPr marL="0" indent="0">
              <a:buNone/>
            </a:pPr>
            <a:endParaRPr lang="en-US" dirty="0"/>
          </a:p>
        </p:txBody>
      </p:sp>
      <p:graphicFrame>
        <p:nvGraphicFramePr>
          <p:cNvPr id="4" name="Table 4">
            <a:extLst>
              <a:ext uri="{FF2B5EF4-FFF2-40B4-BE49-F238E27FC236}">
                <a16:creationId xmlns:a16="http://schemas.microsoft.com/office/drawing/2014/main" id="{46755B5D-5860-480B-8D56-A4170C27B00C}"/>
              </a:ext>
            </a:extLst>
          </p:cNvPr>
          <p:cNvGraphicFramePr>
            <a:graphicFrameLocks noGrp="1"/>
          </p:cNvGraphicFramePr>
          <p:nvPr>
            <p:extLst>
              <p:ext uri="{D42A27DB-BD31-4B8C-83A1-F6EECF244321}">
                <p14:modId xmlns:p14="http://schemas.microsoft.com/office/powerpoint/2010/main" val="2578712446"/>
              </p:ext>
            </p:extLst>
          </p:nvPr>
        </p:nvGraphicFramePr>
        <p:xfrm>
          <a:off x="106017" y="1643062"/>
          <a:ext cx="3670853" cy="4486276"/>
        </p:xfrm>
        <a:graphic>
          <a:graphicData uri="http://schemas.openxmlformats.org/drawingml/2006/table">
            <a:tbl>
              <a:tblPr firstRow="1" bandRow="1">
                <a:tableStyleId>{073A0DAA-6AF3-43AB-8588-CEC1D06C72B9}</a:tableStyleId>
              </a:tblPr>
              <a:tblGrid>
                <a:gridCol w="1862453">
                  <a:extLst>
                    <a:ext uri="{9D8B030D-6E8A-4147-A177-3AD203B41FA5}">
                      <a16:colId xmlns:a16="http://schemas.microsoft.com/office/drawing/2014/main" val="382466981"/>
                    </a:ext>
                  </a:extLst>
                </a:gridCol>
                <a:gridCol w="1808400">
                  <a:extLst>
                    <a:ext uri="{9D8B030D-6E8A-4147-A177-3AD203B41FA5}">
                      <a16:colId xmlns:a16="http://schemas.microsoft.com/office/drawing/2014/main" val="111616384"/>
                    </a:ext>
                  </a:extLst>
                </a:gridCol>
              </a:tblGrid>
              <a:tr h="625992">
                <a:tc>
                  <a:txBody>
                    <a:bodyPr/>
                    <a:lstStyle/>
                    <a:p>
                      <a:r>
                        <a:rPr lang="en-US" sz="2000" dirty="0"/>
                        <a:t>Total</a:t>
                      </a:r>
                      <a:r>
                        <a:rPr lang="en-US" sz="2000" baseline="0" dirty="0"/>
                        <a:t> budget</a:t>
                      </a:r>
                      <a:endParaRPr lang="en-US" sz="2000" dirty="0"/>
                    </a:p>
                  </a:txBody>
                  <a:tcPr/>
                </a:tc>
                <a:tc>
                  <a:txBody>
                    <a:bodyPr/>
                    <a:lstStyle/>
                    <a:p>
                      <a:r>
                        <a:rPr lang="en-US" sz="2000" dirty="0"/>
                        <a:t>USD23m</a:t>
                      </a:r>
                    </a:p>
                  </a:txBody>
                  <a:tcPr/>
                </a:tc>
                <a:extLst>
                  <a:ext uri="{0D108BD9-81ED-4DB2-BD59-A6C34878D82A}">
                    <a16:rowId xmlns:a16="http://schemas.microsoft.com/office/drawing/2014/main" val="2074971970"/>
                  </a:ext>
                </a:extLst>
              </a:tr>
              <a:tr h="625992">
                <a:tc>
                  <a:txBody>
                    <a:bodyPr/>
                    <a:lstStyle/>
                    <a:p>
                      <a:r>
                        <a:rPr lang="en-US" sz="2000" dirty="0"/>
                        <a:t>IDA Grant</a:t>
                      </a:r>
                    </a:p>
                  </a:txBody>
                  <a:tcPr/>
                </a:tc>
                <a:tc>
                  <a:txBody>
                    <a:bodyPr/>
                    <a:lstStyle/>
                    <a:p>
                      <a:r>
                        <a:rPr lang="en-US" sz="2000" dirty="0"/>
                        <a:t>USD13M</a:t>
                      </a:r>
                    </a:p>
                  </a:txBody>
                  <a:tcPr/>
                </a:tc>
                <a:extLst>
                  <a:ext uri="{0D108BD9-81ED-4DB2-BD59-A6C34878D82A}">
                    <a16:rowId xmlns:a16="http://schemas.microsoft.com/office/drawing/2014/main" val="3580935863"/>
                  </a:ext>
                </a:extLst>
              </a:tr>
              <a:tr h="625992">
                <a:tc>
                  <a:txBody>
                    <a:bodyPr/>
                    <a:lstStyle/>
                    <a:p>
                      <a:r>
                        <a:rPr lang="en-US" sz="2000" dirty="0"/>
                        <a:t>IDA Credit</a:t>
                      </a:r>
                    </a:p>
                  </a:txBody>
                  <a:tcPr/>
                </a:tc>
                <a:tc>
                  <a:txBody>
                    <a:bodyPr/>
                    <a:lstStyle/>
                    <a:p>
                      <a:r>
                        <a:rPr lang="en-US" sz="2000" dirty="0"/>
                        <a:t>USD 6M</a:t>
                      </a:r>
                    </a:p>
                  </a:txBody>
                  <a:tcPr/>
                </a:tc>
                <a:extLst>
                  <a:ext uri="{0D108BD9-81ED-4DB2-BD59-A6C34878D82A}">
                    <a16:rowId xmlns:a16="http://schemas.microsoft.com/office/drawing/2014/main" val="2092840203"/>
                  </a:ext>
                </a:extLst>
              </a:tr>
              <a:tr h="585864">
                <a:tc>
                  <a:txBody>
                    <a:bodyPr/>
                    <a:lstStyle/>
                    <a:p>
                      <a:r>
                        <a:rPr lang="en-US" dirty="0"/>
                        <a:t>LCDF TF</a:t>
                      </a:r>
                    </a:p>
                  </a:txBody>
                  <a:tcPr/>
                </a:tc>
                <a:tc>
                  <a:txBody>
                    <a:bodyPr/>
                    <a:lstStyle/>
                    <a:p>
                      <a:r>
                        <a:rPr lang="en-US" dirty="0"/>
                        <a:t>USD 4.57M</a:t>
                      </a:r>
                    </a:p>
                  </a:txBody>
                  <a:tcPr/>
                </a:tc>
                <a:extLst>
                  <a:ext uri="{0D108BD9-81ED-4DB2-BD59-A6C34878D82A}">
                    <a16:rowId xmlns:a16="http://schemas.microsoft.com/office/drawing/2014/main" val="3711414936"/>
                  </a:ext>
                </a:extLst>
              </a:tr>
              <a:tr h="1011218">
                <a:tc>
                  <a:txBody>
                    <a:bodyPr/>
                    <a:lstStyle/>
                    <a:p>
                      <a:r>
                        <a:rPr lang="en-US" dirty="0"/>
                        <a:t>Project Effective date</a:t>
                      </a:r>
                    </a:p>
                  </a:txBody>
                  <a:tcPr/>
                </a:tc>
                <a:tc>
                  <a:txBody>
                    <a:bodyPr/>
                    <a:lstStyle/>
                    <a:p>
                      <a:r>
                        <a:rPr lang="en-US" dirty="0"/>
                        <a:t>25 August 2022</a:t>
                      </a:r>
                    </a:p>
                  </a:txBody>
                  <a:tcPr/>
                </a:tc>
                <a:extLst>
                  <a:ext uri="{0D108BD9-81ED-4DB2-BD59-A6C34878D82A}">
                    <a16:rowId xmlns:a16="http://schemas.microsoft.com/office/drawing/2014/main" val="2879058587"/>
                  </a:ext>
                </a:extLst>
              </a:tr>
              <a:tr h="1011218">
                <a:tc>
                  <a:txBody>
                    <a:bodyPr/>
                    <a:lstStyle/>
                    <a:p>
                      <a:r>
                        <a:rPr lang="en-US" dirty="0"/>
                        <a:t>Project Period</a:t>
                      </a:r>
                    </a:p>
                  </a:txBody>
                  <a:tcPr/>
                </a:tc>
                <a:tc>
                  <a:txBody>
                    <a:bodyPr/>
                    <a:lstStyle/>
                    <a:p>
                      <a:r>
                        <a:rPr lang="en-US" dirty="0" smtClean="0"/>
                        <a:t>August</a:t>
                      </a:r>
                      <a:r>
                        <a:rPr lang="en-US" baseline="0" dirty="0" smtClean="0"/>
                        <a:t> </a:t>
                      </a:r>
                      <a:r>
                        <a:rPr lang="en-US" baseline="0" dirty="0"/>
                        <a:t>2022-July 2027</a:t>
                      </a:r>
                      <a:endParaRPr lang="en-US" dirty="0"/>
                    </a:p>
                  </a:txBody>
                  <a:tcPr/>
                </a:tc>
                <a:extLst>
                  <a:ext uri="{0D108BD9-81ED-4DB2-BD59-A6C34878D82A}">
                    <a16:rowId xmlns:a16="http://schemas.microsoft.com/office/drawing/2014/main" val="721273913"/>
                  </a:ext>
                </a:extLst>
              </a:tr>
            </a:tbl>
          </a:graphicData>
        </a:graphic>
      </p:graphicFrame>
    </p:spTree>
    <p:extLst>
      <p:ext uri="{BB962C8B-B14F-4D97-AF65-F5344CB8AC3E}">
        <p14:creationId xmlns:p14="http://schemas.microsoft.com/office/powerpoint/2010/main" val="1772087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79115-F1FB-48B9-82C7-962B94E57D54}"/>
              </a:ext>
            </a:extLst>
          </p:cNvPr>
          <p:cNvSpPr>
            <a:spLocks noGrp="1"/>
          </p:cNvSpPr>
          <p:nvPr>
            <p:ph type="title"/>
          </p:nvPr>
        </p:nvSpPr>
        <p:spPr/>
        <p:txBody>
          <a:bodyPr/>
          <a:lstStyle/>
          <a:p>
            <a:r>
              <a:rPr lang="en-US" dirty="0"/>
              <a:t>Key Project Features on building climate resilience</a:t>
            </a:r>
          </a:p>
        </p:txBody>
      </p:sp>
      <p:sp>
        <p:nvSpPr>
          <p:cNvPr id="3" name="Content Placeholder 2">
            <a:extLst>
              <a:ext uri="{FF2B5EF4-FFF2-40B4-BE49-F238E27FC236}">
                <a16:creationId xmlns:a16="http://schemas.microsoft.com/office/drawing/2014/main" id="{BD63BEDE-76EA-4E8F-9397-E0446A976E36}"/>
              </a:ext>
            </a:extLst>
          </p:cNvPr>
          <p:cNvSpPr>
            <a:spLocks noGrp="1"/>
          </p:cNvSpPr>
          <p:nvPr>
            <p:ph idx="1"/>
          </p:nvPr>
        </p:nvSpPr>
        <p:spPr>
          <a:xfrm>
            <a:off x="677334" y="1815547"/>
            <a:ext cx="8596668" cy="4225815"/>
          </a:xfrm>
        </p:spPr>
        <p:txBody>
          <a:bodyPr/>
          <a:lstStyle/>
          <a:p>
            <a:pPr algn="just"/>
            <a:r>
              <a:rPr lang="en-US" sz="2000" dirty="0"/>
              <a:t>Project builds on existing budgetary support mechanism (PCDF), which have proven to be working to strengthen focus on climate </a:t>
            </a:r>
            <a:r>
              <a:rPr lang="en-US" sz="2000" dirty="0" smtClean="0"/>
              <a:t>change adaptation </a:t>
            </a:r>
            <a:r>
              <a:rPr lang="en-US" sz="2000" dirty="0"/>
              <a:t>and risk reduction</a:t>
            </a:r>
          </a:p>
          <a:p>
            <a:pPr algn="just"/>
            <a:r>
              <a:rPr lang="en-US" sz="2000" dirty="0"/>
              <a:t>Annual sub-grants </a:t>
            </a:r>
            <a:r>
              <a:rPr lang="en-US" sz="2000" dirty="0" smtClean="0"/>
              <a:t>will be made available to PGs </a:t>
            </a:r>
            <a:r>
              <a:rPr lang="en-US" sz="2000" dirty="0"/>
              <a:t>to co-finance investments with particular focus on economic infrastructure and climate </a:t>
            </a:r>
            <a:r>
              <a:rPr lang="en-US" sz="2000" dirty="0" smtClean="0"/>
              <a:t>change adaptation measures.</a:t>
            </a:r>
            <a:endParaRPr lang="en-US" sz="2000" dirty="0"/>
          </a:p>
          <a:p>
            <a:pPr algn="just"/>
            <a:r>
              <a:rPr lang="en-US" sz="2000" dirty="0"/>
              <a:t>Strengthen capacity of Provincial Government officers and Ward Development </a:t>
            </a:r>
            <a:r>
              <a:rPr lang="en-US" sz="2000" dirty="0" smtClean="0"/>
              <a:t>Committees </a:t>
            </a:r>
            <a:r>
              <a:rPr lang="en-US" sz="2000" dirty="0"/>
              <a:t>on climate change and disaster </a:t>
            </a:r>
            <a:r>
              <a:rPr lang="en-US" sz="2000" dirty="0" smtClean="0"/>
              <a:t>risk assessment and </a:t>
            </a:r>
            <a:r>
              <a:rPr lang="en-US" sz="2000" dirty="0"/>
              <a:t>management</a:t>
            </a:r>
          </a:p>
          <a:p>
            <a:pPr algn="just"/>
            <a:r>
              <a:rPr lang="en-US" sz="2000" dirty="0"/>
              <a:t>Develop processes and </a:t>
            </a:r>
            <a:r>
              <a:rPr lang="en-US" sz="2000" dirty="0" smtClean="0"/>
              <a:t>procedures </a:t>
            </a:r>
            <a:r>
              <a:rPr lang="en-US" sz="2000" dirty="0"/>
              <a:t>for mainstreaming climate </a:t>
            </a:r>
            <a:r>
              <a:rPr lang="en-US" sz="2000" dirty="0" smtClean="0"/>
              <a:t>change resilience </a:t>
            </a:r>
            <a:r>
              <a:rPr lang="en-US" sz="2000" dirty="0"/>
              <a:t>and disaster risks </a:t>
            </a:r>
            <a:r>
              <a:rPr lang="en-US" sz="2000" dirty="0" smtClean="0"/>
              <a:t>into provincial and ward level </a:t>
            </a:r>
            <a:r>
              <a:rPr lang="en-US" sz="2000" dirty="0"/>
              <a:t>development planning activities </a:t>
            </a:r>
          </a:p>
          <a:p>
            <a:endParaRPr lang="en-US" dirty="0"/>
          </a:p>
        </p:txBody>
      </p:sp>
    </p:spTree>
    <p:extLst>
      <p:ext uri="{BB962C8B-B14F-4D97-AF65-F5344CB8AC3E}">
        <p14:creationId xmlns:p14="http://schemas.microsoft.com/office/powerpoint/2010/main" val="362663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A1236-058B-307B-DF07-3F85712A376B}"/>
              </a:ext>
            </a:extLst>
          </p:cNvPr>
          <p:cNvSpPr>
            <a:spLocks noGrp="1"/>
          </p:cNvSpPr>
          <p:nvPr>
            <p:ph type="title"/>
          </p:nvPr>
        </p:nvSpPr>
        <p:spPr>
          <a:xfrm>
            <a:off x="677334" y="609600"/>
            <a:ext cx="8596668" cy="613025"/>
          </a:xfrm>
        </p:spPr>
        <p:txBody>
          <a:bodyPr>
            <a:normAutofit fontScale="90000"/>
          </a:bodyPr>
          <a:lstStyle/>
          <a:p>
            <a:r>
              <a:rPr lang="en-US" dirty="0"/>
              <a:t>How project builds community resilience  </a:t>
            </a:r>
            <a:endParaRPr lang="da-DK" dirty="0"/>
          </a:p>
        </p:txBody>
      </p:sp>
      <p:sp>
        <p:nvSpPr>
          <p:cNvPr id="3" name="Content Placeholder 2">
            <a:extLst>
              <a:ext uri="{FF2B5EF4-FFF2-40B4-BE49-F238E27FC236}">
                <a16:creationId xmlns:a16="http://schemas.microsoft.com/office/drawing/2014/main" id="{B8AA9C24-E7BE-2CAD-D5D2-ED19C4DACD01}"/>
              </a:ext>
            </a:extLst>
          </p:cNvPr>
          <p:cNvSpPr>
            <a:spLocks noGrp="1"/>
          </p:cNvSpPr>
          <p:nvPr>
            <p:ph idx="1"/>
          </p:nvPr>
        </p:nvSpPr>
        <p:spPr>
          <a:xfrm>
            <a:off x="677334" y="1404731"/>
            <a:ext cx="8596668" cy="4636632"/>
          </a:xfrm>
        </p:spPr>
        <p:txBody>
          <a:bodyPr>
            <a:normAutofit lnSpcReduction="10000"/>
          </a:bodyPr>
          <a:lstStyle/>
          <a:p>
            <a:pPr marR="0" lvl="0" algn="just"/>
            <a:r>
              <a:rPr lang="da-DK" dirty="0">
                <a:latin typeface="Calibri" panose="020F0502020204030204" pitchFamily="34" charset="0"/>
              </a:rPr>
              <a:t>Target indicator for climate change adaptation measures -50% of LDCF funds (USD4.57M) channelled through the PCDF mechanism used for climate change adaptation measures. </a:t>
            </a:r>
          </a:p>
          <a:p>
            <a:pPr marR="0" lvl="0" algn="just"/>
            <a:r>
              <a:rPr lang="da-DK" dirty="0">
                <a:latin typeface="Calibri" panose="020F0502020204030204" pitchFamily="34" charset="0"/>
              </a:rPr>
              <a:t>Strengthen Government’s capacity to build capacities on climate adaptation and disaster risk management through:</a:t>
            </a:r>
          </a:p>
          <a:p>
            <a:pPr marR="0" lvl="0" algn="just"/>
            <a:r>
              <a:rPr lang="da-DK" dirty="0">
                <a:latin typeface="Calibri" panose="020F0502020204030204" pitchFamily="34" charset="0"/>
              </a:rPr>
              <a:t> financing of 5 climate change and risk reduction officers, </a:t>
            </a:r>
            <a:r>
              <a:rPr lang="da-DK" dirty="0" smtClean="0">
                <a:latin typeface="Calibri" panose="020F0502020204030204" pitchFamily="34" charset="0"/>
              </a:rPr>
              <a:t>1 </a:t>
            </a:r>
            <a:r>
              <a:rPr lang="da-DK" dirty="0">
                <a:latin typeface="Calibri" panose="020F0502020204030204" pitchFamily="34" charset="0"/>
              </a:rPr>
              <a:t>national Climate Change Adaptation and Risk Reduction Expert to </a:t>
            </a:r>
          </a:p>
          <a:p>
            <a:pPr lvl="1" algn="just"/>
            <a:r>
              <a:rPr lang="da-DK" dirty="0">
                <a:latin typeface="Calibri" panose="020F0502020204030204" pitchFamily="34" charset="0"/>
              </a:rPr>
              <a:t>Carryout and mainstreaming climate and risk  </a:t>
            </a:r>
            <a:r>
              <a:rPr lang="da-DK" dirty="0" smtClean="0">
                <a:latin typeface="Calibri" panose="020F0502020204030204" pitchFamily="34" charset="0"/>
              </a:rPr>
              <a:t>into </a:t>
            </a:r>
            <a:r>
              <a:rPr lang="da-DK" dirty="0">
                <a:latin typeface="Calibri" panose="020F0502020204030204" pitchFamily="34" charset="0"/>
              </a:rPr>
              <a:t>provincial development planning activities</a:t>
            </a:r>
          </a:p>
          <a:p>
            <a:pPr lvl="1" algn="just"/>
            <a:r>
              <a:rPr lang="da-DK" dirty="0">
                <a:latin typeface="Calibri" panose="020F0502020204030204" pitchFamily="34" charset="0"/>
              </a:rPr>
              <a:t>Build community awaress around climate change adaptation and risk reduction</a:t>
            </a:r>
          </a:p>
          <a:p>
            <a:pPr lvl="1" algn="just"/>
            <a:r>
              <a:rPr lang="da-DK" dirty="0">
                <a:latin typeface="Calibri" panose="020F0502020204030204" pitchFamily="34" charset="0"/>
              </a:rPr>
              <a:t>Conduct vulnerability risk profiling of communities. The data will be used to inform Ward </a:t>
            </a:r>
            <a:r>
              <a:rPr lang="da-DK" dirty="0" smtClean="0">
                <a:latin typeface="Calibri" panose="020F0502020204030204" pitchFamily="34" charset="0"/>
              </a:rPr>
              <a:t>level and community planning </a:t>
            </a:r>
            <a:endParaRPr lang="da-DK" dirty="0">
              <a:latin typeface="Calibri" panose="020F0502020204030204" pitchFamily="34" charset="0"/>
            </a:endParaRPr>
          </a:p>
          <a:p>
            <a:pPr lvl="1" algn="just"/>
            <a:r>
              <a:rPr lang="da-DK" dirty="0">
                <a:latin typeface="Calibri" panose="020F0502020204030204" pitchFamily="34" charset="0"/>
              </a:rPr>
              <a:t>Support development of disaster preparedness and response planning at the ward level</a:t>
            </a:r>
          </a:p>
          <a:p>
            <a:pPr algn="just"/>
            <a:r>
              <a:rPr lang="da-DK" dirty="0">
                <a:latin typeface="Calibri" panose="020F0502020204030204" pitchFamily="34" charset="0"/>
              </a:rPr>
              <a:t>Technical Assistance to development a site risk assessment template to screen level of vulnerability and hazards for investments to inform decision making and the design and location of infrastucture.</a:t>
            </a:r>
          </a:p>
          <a:p>
            <a:pPr lvl="1"/>
            <a:endParaRPr lang="da-DK" dirty="0">
              <a:latin typeface="Calibri" panose="020F0502020204030204" pitchFamily="34" charset="0"/>
            </a:endParaRPr>
          </a:p>
          <a:p>
            <a:pPr lvl="1"/>
            <a:endParaRPr lang="da-DK" dirty="0">
              <a:latin typeface="Calibri" panose="020F0502020204030204" pitchFamily="34" charset="0"/>
            </a:endParaRPr>
          </a:p>
        </p:txBody>
      </p:sp>
      <p:sp>
        <p:nvSpPr>
          <p:cNvPr id="4" name="Footer Placeholder 3">
            <a:extLst>
              <a:ext uri="{FF2B5EF4-FFF2-40B4-BE49-F238E27FC236}">
                <a16:creationId xmlns:a16="http://schemas.microsoft.com/office/drawing/2014/main" id="{F9261D07-6114-44FF-528C-A9617D18C3A5}"/>
              </a:ext>
            </a:extLst>
          </p:cNvPr>
          <p:cNvSpPr>
            <a:spLocks noGrp="1"/>
          </p:cNvSpPr>
          <p:nvPr>
            <p:ph type="ftr" sz="quarter" idx="11"/>
          </p:nvPr>
        </p:nvSpPr>
        <p:spPr>
          <a:xfrm>
            <a:off x="605415" y="6223924"/>
            <a:ext cx="6297612" cy="495375"/>
          </a:xfrm>
        </p:spPr>
        <p:txBody>
          <a:bodyPr/>
          <a:lstStyle/>
          <a:p>
            <a:r>
              <a:rPr lang="en-US" sz="1000" b="1" dirty="0"/>
              <a:t>Ministry of Finance and Treasury,</a:t>
            </a:r>
          </a:p>
          <a:p>
            <a:r>
              <a:rPr lang="en-US" sz="1000" b="1" dirty="0"/>
              <a:t>Ministry of Provincial Government and Institutional Strengthening</a:t>
            </a:r>
          </a:p>
          <a:p>
            <a:r>
              <a:rPr lang="en-US" sz="1000" b="1" dirty="0"/>
              <a:t>Ministry of Environment, Climate Change, Disaster Management and Meteorology </a:t>
            </a:r>
            <a:endParaRPr lang="da-DK" sz="1000" b="1" dirty="0"/>
          </a:p>
        </p:txBody>
      </p:sp>
      <p:sp>
        <p:nvSpPr>
          <p:cNvPr id="5" name="Slide Number Placeholder 4">
            <a:extLst>
              <a:ext uri="{FF2B5EF4-FFF2-40B4-BE49-F238E27FC236}">
                <a16:creationId xmlns:a16="http://schemas.microsoft.com/office/drawing/2014/main" id="{3363E8A1-4CC3-EFEB-EBAF-D07457C36C37}"/>
              </a:ext>
            </a:extLst>
          </p:cNvPr>
          <p:cNvSpPr>
            <a:spLocks noGrp="1"/>
          </p:cNvSpPr>
          <p:nvPr>
            <p:ph type="sldNum" sz="quarter" idx="12"/>
          </p:nvPr>
        </p:nvSpPr>
        <p:spPr/>
        <p:txBody>
          <a:bodyPr/>
          <a:lstStyle/>
          <a:p>
            <a:fld id="{336A4A85-AB38-4A7E-870A-3E62B9E8827E}" type="slidenum">
              <a:rPr lang="da-DK" smtClean="0"/>
              <a:t>3</a:t>
            </a:fld>
            <a:endParaRPr lang="da-DK"/>
          </a:p>
        </p:txBody>
      </p:sp>
    </p:spTree>
    <p:extLst>
      <p:ext uri="{BB962C8B-B14F-4D97-AF65-F5344CB8AC3E}">
        <p14:creationId xmlns:p14="http://schemas.microsoft.com/office/powerpoint/2010/main" val="160121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2579BD-06AC-4A53-A498-D43FCDA8D3D0}"/>
              </a:ext>
            </a:extLst>
          </p:cNvPr>
          <p:cNvSpPr>
            <a:spLocks noGrp="1"/>
          </p:cNvSpPr>
          <p:nvPr>
            <p:ph idx="1"/>
          </p:nvPr>
        </p:nvSpPr>
        <p:spPr>
          <a:xfrm>
            <a:off x="677334" y="609601"/>
            <a:ext cx="8596668" cy="5431762"/>
          </a:xfrm>
        </p:spPr>
        <p:txBody>
          <a:bodyPr/>
          <a:lstStyle/>
          <a:p>
            <a:pPr algn="ctr"/>
            <a:endParaRPr lang="en-US" dirty="0"/>
          </a:p>
          <a:p>
            <a:pPr algn="ctr"/>
            <a:endParaRPr lang="en-US" dirty="0"/>
          </a:p>
          <a:p>
            <a:pPr algn="ctr"/>
            <a:endParaRPr lang="en-US" dirty="0"/>
          </a:p>
          <a:p>
            <a:pPr algn="ctr"/>
            <a:endParaRPr lang="en-US" dirty="0"/>
          </a:p>
          <a:p>
            <a:pPr algn="ctr"/>
            <a:endParaRPr lang="en-US" dirty="0"/>
          </a:p>
          <a:p>
            <a:pPr marL="0" indent="0" algn="ctr">
              <a:buNone/>
            </a:pPr>
            <a:r>
              <a:rPr lang="en-US" sz="3200" dirty="0" err="1"/>
              <a:t>Tenkiu</a:t>
            </a:r>
            <a:r>
              <a:rPr lang="en-US" sz="3200" dirty="0"/>
              <a:t> </a:t>
            </a:r>
            <a:r>
              <a:rPr lang="en-US" sz="3200" dirty="0" err="1" smtClean="0"/>
              <a:t>tumas</a:t>
            </a:r>
            <a:endParaRPr lang="en-US" sz="3200" dirty="0"/>
          </a:p>
        </p:txBody>
      </p:sp>
    </p:spTree>
    <p:extLst>
      <p:ext uri="{BB962C8B-B14F-4D97-AF65-F5344CB8AC3E}">
        <p14:creationId xmlns:p14="http://schemas.microsoft.com/office/powerpoint/2010/main" val="18860606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886</TotalTime>
  <Words>626</Words>
  <Application>Microsoft Office PowerPoint</Application>
  <PresentationFormat>Widescreen</PresentationFormat>
  <Paragraphs>51</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Segoe UI</vt:lpstr>
      <vt:lpstr>Trebuchet MS</vt:lpstr>
      <vt:lpstr>Wingdings 3</vt:lpstr>
      <vt:lpstr>Facet</vt:lpstr>
      <vt:lpstr>Solomon Islands Integrated Economic Development and Community Resilience Project</vt:lpstr>
      <vt:lpstr>Key Project Features on building climate resilience</vt:lpstr>
      <vt:lpstr>How project builds community resilience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Solomon Islands Integrated Economic Development and Community Resilience Project (IEDCR)-</dc:title>
  <dc:creator>Tevi Obed</dc:creator>
  <cp:lastModifiedBy>Barnabas Bago</cp:lastModifiedBy>
  <cp:revision>11</cp:revision>
  <dcterms:created xsi:type="dcterms:W3CDTF">2022-12-05T06:41:25Z</dcterms:created>
  <dcterms:modified xsi:type="dcterms:W3CDTF">2022-12-06T03:22:28Z</dcterms:modified>
</cp:coreProperties>
</file>