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394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9" d="100"/>
          <a:sy n="99" d="100"/>
        </p:scale>
        <p:origin x="96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Social audit</a:t>
            </a:r>
            <a:r>
              <a:rPr lang="en-US" sz="1600" baseline="0" dirty="0"/>
              <a:t> activity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5231566932053589"/>
          <c:y val="0.22203841802225383"/>
          <c:w val="0.70134395772122926"/>
          <c:h val="0.399269584167825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Total participant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Лист1!$A$2:$A$3</c:f>
              <c:strCache>
                <c:ptCount val="1"/>
                <c:pt idx="0">
                  <c:v>Participants of social audits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9396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9C-4ECF-A38A-6CC63D2A937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Men 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cat>
            <c:strRef>
              <c:f>Лист1!$A$2:$A$3</c:f>
              <c:strCache>
                <c:ptCount val="1"/>
                <c:pt idx="0">
                  <c:v>Participants of social audits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4662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39C-4ECF-A38A-6CC63D2A937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Women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Лист1!$A$2:$A$3</c:f>
              <c:strCache>
                <c:ptCount val="1"/>
                <c:pt idx="0">
                  <c:v>Participants of social audits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4734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39C-4ECF-A38A-6CC63D2A93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77398175"/>
        <c:axId val="776478655"/>
      </c:barChart>
      <c:catAx>
        <c:axId val="7773981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76478655"/>
        <c:crosses val="autoZero"/>
        <c:auto val="1"/>
        <c:lblAlgn val="ctr"/>
        <c:lblOffset val="100"/>
        <c:noMultiLvlLbl val="0"/>
      </c:catAx>
      <c:valAx>
        <c:axId val="7764786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773981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FDDA21D-5DFF-47BC-8FD6-852D0E18628C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13E5E78-DD3E-4093-800E-A83326BEEE52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5898452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DA21D-5DFF-47BC-8FD6-852D0E18628C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E5E78-DD3E-4093-800E-A83326BEEE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6444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DA21D-5DFF-47BC-8FD6-852D0E18628C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E5E78-DD3E-4093-800E-A83326BEEE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792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DA21D-5DFF-47BC-8FD6-852D0E18628C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E5E78-DD3E-4093-800E-A83326BEEE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107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FDDA21D-5DFF-47BC-8FD6-852D0E18628C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13E5E78-DD3E-4093-800E-A83326BEEE52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5711735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DA21D-5DFF-47BC-8FD6-852D0E18628C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E5E78-DD3E-4093-800E-A83326BEEE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9970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DA21D-5DFF-47BC-8FD6-852D0E18628C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E5E78-DD3E-4093-800E-A83326BEEE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5714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DA21D-5DFF-47BC-8FD6-852D0E18628C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E5E78-DD3E-4093-800E-A83326BEEE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0123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DA21D-5DFF-47BC-8FD6-852D0E18628C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E5E78-DD3E-4093-800E-A83326BEEE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984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FDDA21D-5DFF-47BC-8FD6-852D0E18628C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13E5E78-DD3E-4093-800E-A83326BEEE5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57043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FDDA21D-5DFF-47BC-8FD6-852D0E18628C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13E5E78-DD3E-4093-800E-A83326BEEE5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52114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7FDDA21D-5DFF-47BC-8FD6-852D0E18628C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513E5E78-DD3E-4093-800E-A83326BEEE5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19360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chart" Target="../charts/chart1.xml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jpg"/><Relationship Id="rId4" Type="http://schemas.openxmlformats.org/officeDocument/2006/relationships/image" Target="../media/image3.jpeg"/><Relationship Id="rId9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55000">
              <a:srgbClr val="3596BF"/>
            </a:gs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37CEEED-6298-4F18-A00B-150F00C4E9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23" y="245768"/>
            <a:ext cx="749538" cy="749538"/>
          </a:xfrm>
          <a:prstGeom prst="rect">
            <a:avLst/>
          </a:prstGeom>
          <a:ln>
            <a:noFill/>
          </a:ln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FB7A70E1-4C77-4019-8C01-68E3AE14A0AB}"/>
              </a:ext>
            </a:extLst>
          </p:cNvPr>
          <p:cNvSpPr txBox="1">
            <a:spLocks/>
          </p:cNvSpPr>
          <p:nvPr/>
        </p:nvSpPr>
        <p:spPr>
          <a:xfrm>
            <a:off x="354381" y="506520"/>
            <a:ext cx="11362883" cy="674121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3000" b="1" dirty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«</a:t>
            </a:r>
            <a:r>
              <a:rPr lang="en-US" sz="3000" b="1" dirty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CASA</a:t>
            </a:r>
            <a:r>
              <a:rPr lang="ru-RU" sz="3000" b="1" dirty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-1000 </a:t>
            </a:r>
            <a:r>
              <a:rPr lang="en-US" sz="3000" b="1" dirty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COMMUNITY SUPPORT PROJECT</a:t>
            </a:r>
            <a:r>
              <a:rPr lang="ru-RU" sz="3000" b="1" dirty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»</a:t>
            </a:r>
            <a:endParaRPr lang="ru-RU" sz="3000" dirty="0">
              <a:solidFill>
                <a:srgbClr val="FFC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A3C401E-E818-4B61-8FBA-66FA93195B01}"/>
              </a:ext>
            </a:extLst>
          </p:cNvPr>
          <p:cNvSpPr/>
          <p:nvPr/>
        </p:nvSpPr>
        <p:spPr>
          <a:xfrm>
            <a:off x="2153416" y="221137"/>
            <a:ext cx="81790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NATIONAL SOCIAL INVESTMENT FUND OF TAJIKISTAN</a:t>
            </a:r>
            <a:endParaRPr lang="ru-RU" sz="2400" dirty="0"/>
          </a:p>
        </p:txBody>
      </p:sp>
      <p:sp>
        <p:nvSpPr>
          <p:cNvPr id="2" name="Овал 1">
            <a:extLst>
              <a:ext uri="{FF2B5EF4-FFF2-40B4-BE49-F238E27FC236}">
                <a16:creationId xmlns:a16="http://schemas.microsoft.com/office/drawing/2014/main" id="{167E38E6-E5E6-44B9-A6DA-CE926BADAAE3}"/>
              </a:ext>
            </a:extLst>
          </p:cNvPr>
          <p:cNvSpPr/>
          <p:nvPr/>
        </p:nvSpPr>
        <p:spPr>
          <a:xfrm>
            <a:off x="2052578" y="3230609"/>
            <a:ext cx="1268134" cy="945013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CSP</a:t>
            </a:r>
            <a:endParaRPr lang="ru-RU" sz="3200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CBECCF3-510C-44EB-885C-017555DE78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19" t="5835" r="-550" b="22919"/>
          <a:stretch/>
        </p:blipFill>
        <p:spPr>
          <a:xfrm>
            <a:off x="0" y="2149607"/>
            <a:ext cx="2052578" cy="1509681"/>
          </a:xfrm>
          <a:prstGeom prst="ellipse">
            <a:avLst/>
          </a:prstGeom>
          <a:ln w="63500" cap="rnd"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D215B039-EE21-4BED-B522-106A4A5053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52578" y="1467707"/>
            <a:ext cx="2094067" cy="1509682"/>
          </a:xfrm>
          <a:prstGeom prst="ellipse">
            <a:avLst/>
          </a:prstGeom>
          <a:ln w="63500" cap="rnd"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4989875-2BCE-40D9-8B26-0A14DB8104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8046" y="2787520"/>
            <a:ext cx="2094067" cy="1580803"/>
          </a:xfrm>
          <a:prstGeom prst="ellipse">
            <a:avLst/>
          </a:prstGeom>
          <a:ln w="63500" cap="rnd"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02A9571-9B44-4638-B900-A6F7FF787E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22140" y="4379636"/>
            <a:ext cx="2214526" cy="1580803"/>
          </a:xfrm>
          <a:prstGeom prst="ellipse">
            <a:avLst/>
          </a:prstGeom>
          <a:ln w="63500" cap="rnd"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7190389-9916-4D81-AFD2-637996E677B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12508"/>
            <a:ext cx="2153416" cy="1621838"/>
          </a:xfrm>
          <a:prstGeom prst="ellipse">
            <a:avLst/>
          </a:prstGeom>
          <a:ln w="63500" cap="rnd"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aphicFrame>
        <p:nvGraphicFramePr>
          <p:cNvPr id="16" name="Таблица 15">
            <a:extLst>
              <a:ext uri="{FF2B5EF4-FFF2-40B4-BE49-F238E27FC236}">
                <a16:creationId xmlns:a16="http://schemas.microsoft.com/office/drawing/2014/main" id="{7960E105-7E10-444A-81EA-22A78C597B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4644442"/>
              </p:ext>
            </p:extLst>
          </p:nvPr>
        </p:nvGraphicFramePr>
        <p:xfrm>
          <a:off x="5806047" y="1444558"/>
          <a:ext cx="4629090" cy="1383734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3518491">
                  <a:extLst>
                    <a:ext uri="{9D8B030D-6E8A-4147-A177-3AD203B41FA5}">
                      <a16:colId xmlns:a16="http://schemas.microsoft.com/office/drawing/2014/main" val="4102339976"/>
                    </a:ext>
                  </a:extLst>
                </a:gridCol>
                <a:gridCol w="1110599">
                  <a:extLst>
                    <a:ext uri="{9D8B030D-6E8A-4147-A177-3AD203B41FA5}">
                      <a16:colId xmlns:a16="http://schemas.microsoft.com/office/drawing/2014/main" val="3078638985"/>
                    </a:ext>
                  </a:extLst>
                </a:gridCol>
              </a:tblGrid>
              <a:tr h="4030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</a:rPr>
                        <a:t>Project event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</a:rPr>
                        <a:t>Total</a:t>
                      </a:r>
                      <a:r>
                        <a:rPr lang="tg-Cyrl-TJ" sz="16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val="1568354616"/>
                  </a:ext>
                </a:extLst>
              </a:tr>
              <a:tr h="4623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0" dirty="0">
                          <a:solidFill>
                            <a:srgbClr val="002060"/>
                          </a:solidFill>
                          <a:effectLst/>
                        </a:rPr>
                        <a:t>The total number of participants in all activities within the CSP</a:t>
                      </a:r>
                      <a:endParaRPr lang="ru-RU" sz="1600" b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</a:rPr>
                        <a:t>3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</a:rPr>
                        <a:t>8659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val="1524419793"/>
                  </a:ext>
                </a:extLst>
              </a:tr>
              <a:tr h="4623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0" dirty="0">
                          <a:solidFill>
                            <a:srgbClr val="002060"/>
                          </a:solidFill>
                          <a:effectLst/>
                        </a:rPr>
                        <a:t>General information on social audit</a:t>
                      </a:r>
                      <a:endParaRPr lang="ru-RU" sz="1600" b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</a:rPr>
                        <a:t>9396</a:t>
                      </a: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val="2265719321"/>
                  </a:ext>
                </a:extLst>
              </a:tr>
            </a:tbl>
          </a:graphicData>
        </a:graphic>
      </p:graphicFrame>
      <p:sp>
        <p:nvSpPr>
          <p:cNvPr id="17" name="Title 1">
            <a:extLst>
              <a:ext uri="{FF2B5EF4-FFF2-40B4-BE49-F238E27FC236}">
                <a16:creationId xmlns:a16="http://schemas.microsoft.com/office/drawing/2014/main" id="{CF9AC0FD-648B-42B6-B53A-C3EE062870DD}"/>
              </a:ext>
            </a:extLst>
          </p:cNvPr>
          <p:cNvSpPr txBox="1">
            <a:spLocks/>
          </p:cNvSpPr>
          <p:nvPr/>
        </p:nvSpPr>
        <p:spPr>
          <a:xfrm>
            <a:off x="5991158" y="1065112"/>
            <a:ext cx="4148264" cy="4978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F7941D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Information about project beneficiaries</a:t>
            </a:r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5A1F35CD-BFB7-4230-8EB6-89C60E4DD71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7609" y="5210480"/>
            <a:ext cx="2214526" cy="14904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E675CAF4-1C2A-47F3-97AC-F0F23148303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916" y="5225243"/>
            <a:ext cx="2312058" cy="14999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300B86D7-90C0-4972-95F4-29F60E6755D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0859" y="5210480"/>
            <a:ext cx="2220883" cy="14999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WB-WBG-vertical-RGB-web">
            <a:extLst>
              <a:ext uri="{FF2B5EF4-FFF2-40B4-BE49-F238E27FC236}">
                <a16:creationId xmlns:a16="http://schemas.microsoft.com/office/drawing/2014/main" id="{B57C8AC4-847A-4B13-A190-644296DA45AC}"/>
              </a:ext>
            </a:extLst>
          </p:cNvPr>
          <p:cNvPicPr/>
          <p:nvPr/>
        </p:nvPicPr>
        <p:blipFill>
          <a:blip r:embed="rId11" cstate="print"/>
          <a:stretch>
            <a:fillRect/>
          </a:stretch>
        </p:blipFill>
        <p:spPr bwMode="auto">
          <a:xfrm>
            <a:off x="10775443" y="198460"/>
            <a:ext cx="941821" cy="844153"/>
          </a:xfrm>
          <a:prstGeom prst="rect">
            <a:avLst/>
          </a:prstGeom>
          <a:blipFill>
            <a:blip r:embed="rId12"/>
            <a:tile tx="0" ty="0" sx="100000" sy="100000" flip="none" algn="tl"/>
          </a:blip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  <a:reflection stA="0" endPos="65000" dist="50800" dir="5400000" sy="-100000" algn="bl" rotWithShape="0"/>
          </a:effectLst>
        </p:spPr>
      </p:pic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BD5AD606-52FB-4B51-A548-840815E78695}"/>
              </a:ext>
            </a:extLst>
          </p:cNvPr>
          <p:cNvSpPr/>
          <p:nvPr/>
        </p:nvSpPr>
        <p:spPr>
          <a:xfrm>
            <a:off x="5806047" y="4887160"/>
            <a:ext cx="53494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Subprojects within the project implementation</a:t>
            </a:r>
          </a:p>
        </p:txBody>
      </p:sp>
      <p:graphicFrame>
        <p:nvGraphicFramePr>
          <p:cNvPr id="26" name="Диаграмма 25">
            <a:extLst>
              <a:ext uri="{FF2B5EF4-FFF2-40B4-BE49-F238E27FC236}">
                <a16:creationId xmlns:a16="http://schemas.microsoft.com/office/drawing/2014/main" id="{926E3F7D-6015-494D-A0F5-33728E7D54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78066665"/>
              </p:ext>
            </p:extLst>
          </p:nvPr>
        </p:nvGraphicFramePr>
        <p:xfrm>
          <a:off x="7902420" y="2799306"/>
          <a:ext cx="4007167" cy="22264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</p:spTree>
    <p:extLst>
      <p:ext uri="{BB962C8B-B14F-4D97-AF65-F5344CB8AC3E}">
        <p14:creationId xmlns:p14="http://schemas.microsoft.com/office/powerpoint/2010/main" val="906658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брезка">
  <a:themeElements>
    <a:clrScheme name="Обрезка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Обрезка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Обрезка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Уголки</Template>
  <TotalTime>379</TotalTime>
  <Words>48</Words>
  <Application>Microsoft Office PowerPoint</Application>
  <PresentationFormat>Широкоэкранный</PresentationFormat>
  <Paragraphs>12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Calibri</vt:lpstr>
      <vt:lpstr>Cambria</vt:lpstr>
      <vt:lpstr>Franklin Gothic Book</vt:lpstr>
      <vt:lpstr>Times New Roman</vt:lpstr>
      <vt:lpstr>Обрезка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Maruf Nazhmiddinov</dc:creator>
  <cp:lastModifiedBy>Maruf Nazhmiddinov</cp:lastModifiedBy>
  <cp:revision>16</cp:revision>
  <dcterms:created xsi:type="dcterms:W3CDTF">2022-11-29T09:58:41Z</dcterms:created>
  <dcterms:modified xsi:type="dcterms:W3CDTF">2022-12-01T06:57:47Z</dcterms:modified>
</cp:coreProperties>
</file>