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4652" r:id="rId2"/>
  </p:sldMasterIdLst>
  <p:notesMasterIdLst>
    <p:notesMasterId r:id="rId8"/>
  </p:notesMasterIdLst>
  <p:handoutMasterIdLst>
    <p:handoutMasterId r:id="rId9"/>
  </p:handoutMasterIdLst>
  <p:sldIdLst>
    <p:sldId id="555" r:id="rId3"/>
    <p:sldId id="554" r:id="rId4"/>
    <p:sldId id="404" r:id="rId5"/>
    <p:sldId id="484" r:id="rId6"/>
    <p:sldId id="557" r:id="rId7"/>
  </p:sldIdLst>
  <p:sldSz cx="12192000" cy="6858000"/>
  <p:notesSz cx="6858000" cy="9945688"/>
  <p:embeddedFontLst>
    <p:embeddedFont>
      <p:font typeface="TH SarabunPSK" panose="020B0500040200020003" pitchFamily="34" charset="-34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Cordia New" panose="020B0304020202020204" pitchFamily="34" charset="-34"/>
      <p:regular r:id="rId26"/>
      <p:bold r:id="rId27"/>
      <p:italic r:id="rId28"/>
      <p:boldItalic r:id="rId29"/>
    </p:embeddedFont>
  </p:embeddedFont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3399"/>
    <a:srgbClr val="FFCCFF"/>
    <a:srgbClr val="FF99FF"/>
    <a:srgbClr val="E5F5FF"/>
    <a:srgbClr val="CCECFF"/>
    <a:srgbClr val="FDDBBF"/>
    <a:srgbClr val="CFE9F1"/>
    <a:srgbClr val="9E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22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295791613124"/>
          <c:y val="9.6290113597381516E-2"/>
          <c:w val="0.87882022003547478"/>
          <c:h val="0.829754523633724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ผลการจำหน่าย</c:v>
                </c:pt>
              </c:strCache>
            </c:strRef>
          </c:tx>
          <c:spPr>
            <a:ln>
              <a:headEnd type="oval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1.2807374896570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60-47E5-AE41-5F3DE0FCD8E1}"/>
                </c:ext>
              </c:extLst>
            </c:dLbl>
            <c:dLbl>
              <c:idx val="4"/>
              <c:layout>
                <c:manualLayout>
                  <c:x val="-2.3959474260679039E-2"/>
                  <c:y val="-3.628773028273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60-47E5-AE41-5F3DE0FCD8E1}"/>
                </c:ext>
              </c:extLst>
            </c:dLbl>
            <c:dLbl>
              <c:idx val="6"/>
              <c:layout>
                <c:manualLayout>
                  <c:x val="-2.6241328952172325E-2"/>
                  <c:y val="2.988387475866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60-47E5-AE41-5F3DE0FCD8E1}"/>
                </c:ext>
              </c:extLst>
            </c:dLbl>
            <c:dLbl>
              <c:idx val="7"/>
              <c:layout>
                <c:manualLayout>
                  <c:x val="-1.1409273457466229E-3"/>
                  <c:y val="1.7076499862093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60-47E5-AE41-5F3DE0FCD8E1}"/>
                </c:ext>
              </c:extLst>
            </c:dLbl>
            <c:dLbl>
              <c:idx val="9"/>
              <c:layout>
                <c:manualLayout>
                  <c:x val="-7.4160277473530489E-2"/>
                  <c:y val="-2.13456248276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60-47E5-AE41-5F3DE0FCD8E1}"/>
                </c:ext>
              </c:extLst>
            </c:dLbl>
            <c:dLbl>
              <c:idx val="10"/>
              <c:layout>
                <c:manualLayout>
                  <c:x val="-5.590543994158452E-2"/>
                  <c:y val="-2.5614749793140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60-47E5-AE41-5F3DE0FCD8E1}"/>
                </c:ext>
              </c:extLst>
            </c:dLbl>
            <c:dLbl>
              <c:idx val="13"/>
              <c:layout>
                <c:manualLayout>
                  <c:x val="-8.4428623585250093E-2"/>
                  <c:y val="-1.9211062344855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60-47E5-AE41-5F3DE0FCD8E1}"/>
                </c:ext>
              </c:extLst>
            </c:dLbl>
            <c:dLbl>
              <c:idx val="14"/>
              <c:layout>
                <c:manualLayout>
                  <c:x val="-9.0133260313983207E-2"/>
                  <c:y val="-1.4941937379332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60-47E5-AE41-5F3DE0FCD8E1}"/>
                </c:ext>
              </c:extLst>
            </c:dLbl>
            <c:dLbl>
              <c:idx val="15"/>
              <c:layout>
                <c:manualLayout>
                  <c:x val="-9.1274187659729833E-2"/>
                  <c:y val="-6.4036874482851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360-47E5-AE41-5F3DE0FCD8E1}"/>
                </c:ext>
              </c:extLst>
            </c:dLbl>
            <c:dLbl>
              <c:idx val="16"/>
              <c:layout>
                <c:manualLayout>
                  <c:x val="0"/>
                  <c:y val="1.2807374896570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60-47E5-AE41-5F3DE0FCD8E1}"/>
                </c:ext>
              </c:extLst>
            </c:dLbl>
            <c:dLbl>
              <c:idx val="17"/>
              <c:layout>
                <c:manualLayout>
                  <c:x val="-2.2818546914932457E-3"/>
                  <c:y val="-2.3480187310378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360-47E5-AE41-5F3DE0FCD8E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244,189,003,410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4-48AE-881C-7CB76E753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  <c:pt idx="10">
                  <c:v>2556</c:v>
                </c:pt>
                <c:pt idx="11">
                  <c:v>2557</c:v>
                </c:pt>
                <c:pt idx="12">
                  <c:v>2558</c:v>
                </c:pt>
                <c:pt idx="13">
                  <c:v>2559</c:v>
                </c:pt>
                <c:pt idx="14">
                  <c:v>2560</c:v>
                </c:pt>
                <c:pt idx="15">
                  <c:v>2561</c:v>
                </c:pt>
                <c:pt idx="16">
                  <c:v>2562</c:v>
                </c:pt>
                <c:pt idx="17">
                  <c:v>2563</c:v>
                </c:pt>
                <c:pt idx="18">
                  <c:v>2564</c:v>
                </c:pt>
              </c:numCache>
            </c:numRef>
          </c:cat>
          <c:val>
            <c:numRef>
              <c:f>Sheet1!$B$2:$B$20</c:f>
              <c:numCache>
                <c:formatCode>_-* #,##0_-;\-* #,##0_-;_-* "-"??_-;_-@_-</c:formatCode>
                <c:ptCount val="19"/>
                <c:pt idx="0">
                  <c:v>33276963039</c:v>
                </c:pt>
                <c:pt idx="1">
                  <c:v>46362571156</c:v>
                </c:pt>
                <c:pt idx="2">
                  <c:v>55104862371</c:v>
                </c:pt>
                <c:pt idx="3">
                  <c:v>68105661156</c:v>
                </c:pt>
                <c:pt idx="4">
                  <c:v>71460519507</c:v>
                </c:pt>
                <c:pt idx="5">
                  <c:v>77705306641</c:v>
                </c:pt>
                <c:pt idx="6">
                  <c:v>63009364599</c:v>
                </c:pt>
                <c:pt idx="7">
                  <c:v>68208106877</c:v>
                </c:pt>
                <c:pt idx="8">
                  <c:v>70484562093</c:v>
                </c:pt>
                <c:pt idx="9">
                  <c:v>79461089057</c:v>
                </c:pt>
                <c:pt idx="10">
                  <c:v>86984183563</c:v>
                </c:pt>
                <c:pt idx="11">
                  <c:v>97572044611</c:v>
                </c:pt>
                <c:pt idx="12">
                  <c:v>109781774847</c:v>
                </c:pt>
                <c:pt idx="13">
                  <c:v>125208367515</c:v>
                </c:pt>
                <c:pt idx="14">
                  <c:v>153510732855</c:v>
                </c:pt>
                <c:pt idx="15">
                  <c:v>190320605777</c:v>
                </c:pt>
                <c:pt idx="16">
                  <c:v>237255028633</c:v>
                </c:pt>
                <c:pt idx="17">
                  <c:v>258307170315</c:v>
                </c:pt>
                <c:pt idx="18">
                  <c:v>196634205693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360-47E5-AE41-5F3DE0FCD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186944"/>
        <c:axId val="185201024"/>
      </c:lineChart>
      <c:catAx>
        <c:axId val="18518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85201024"/>
        <c:crosses val="autoZero"/>
        <c:auto val="1"/>
        <c:lblAlgn val="ctr"/>
        <c:lblOffset val="100"/>
        <c:noMultiLvlLbl val="0"/>
      </c:catAx>
      <c:valAx>
        <c:axId val="18520102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8518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B7DEBD-5E6D-4214-995A-BEB1CA52C5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394" tIns="45695" rIns="91394" bIns="45695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C45B2-F459-43B6-A0B2-3A78238C42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394" tIns="45695" rIns="91394" bIns="45695" rtlCol="0"/>
          <a:lstStyle>
            <a:lvl1pPr algn="r">
              <a:defRPr sz="1200"/>
            </a:lvl1pPr>
          </a:lstStyle>
          <a:p>
            <a:pPr>
              <a:defRPr/>
            </a:pPr>
            <a:fld id="{C071BF17-2C0B-4FED-9368-9303850F03F4}" type="datetimeFigureOut">
              <a:rPr lang="th-TH"/>
              <a:pPr>
                <a:defRPr/>
              </a:pPr>
              <a:t>29/11/65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5B6A4-E05D-4F71-ACB2-771D3BD3B4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394" tIns="45695" rIns="91394" bIns="4569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97B10-BC2A-4743-9073-FEBD8BB76D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394" tIns="45695" rIns="91394" bIns="456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A8EAC3-0EF6-4AAB-A13F-C06911D3A24E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89283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9B9192-3824-4681-A30D-ABB8AEB27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826" tIns="45912" rIns="91826" bIns="45912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B971C-F4F0-4B4C-8675-D84B6C7A4B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826" tIns="45912" rIns="91826" bIns="45912" rtlCol="0"/>
          <a:lstStyle>
            <a:lvl1pPr algn="r">
              <a:defRPr sz="1200"/>
            </a:lvl1pPr>
          </a:lstStyle>
          <a:p>
            <a:pPr>
              <a:defRPr/>
            </a:pPr>
            <a:fld id="{5104B92C-8979-41EA-976D-020016A8878E}" type="datetimeFigureOut">
              <a:rPr lang="th-TH"/>
              <a:pPr>
                <a:defRPr/>
              </a:pPr>
              <a:t>29/11/65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F8E8E9-BF77-42F4-A18F-CAC39E960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6" tIns="45912" rIns="91826" bIns="45912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CA643A-493E-4F7B-B90B-70F1B82B1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826" tIns="45912" rIns="91826" bIns="4591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32611-3C4A-449B-9794-DD92CCBDDD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1800" cy="500063"/>
          </a:xfrm>
          <a:prstGeom prst="rect">
            <a:avLst/>
          </a:prstGeom>
        </p:spPr>
        <p:txBody>
          <a:bodyPr vert="horz" lIns="91826" tIns="45912" rIns="91826" bIns="459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7ABA8-1A2A-4E72-B7A1-0610C953F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5625"/>
            <a:ext cx="2971800" cy="500063"/>
          </a:xfrm>
          <a:prstGeom prst="rect">
            <a:avLst/>
          </a:prstGeom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75CCA-47C5-451C-86B1-2D0AA33595E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8975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5CCA-47C5-451C-86B1-2D0AA33595E5}" type="slidenum">
              <a:rPr lang="th-TH" altLang="th-TH" smtClean="0"/>
              <a:pPr/>
              <a:t>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7106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BECF-FC03-4A12-84E7-600794512C9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9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BECF-FC03-4A12-84E7-600794512C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dirty="0"/>
              <a:t>ทั้งนี้จะเห็นได้ว่านอกเหนือจากที่กล่าวมาข้างต้นแล้วยังมีอีกหลายปัจจัยที่ส่งผลให้โครงการหนึ่งตำบล หนึ่งผลิตภัณฑ์ ประสบผลสำเร็จ เช่น </a:t>
            </a:r>
          </a:p>
          <a:p>
            <a:pPr algn="l"/>
            <a:r>
              <a:rPr lang="th-TH" dirty="0"/>
              <a:t>1) ด้านเครือข่ายความร่วมมือ </a:t>
            </a:r>
          </a:p>
          <a:p>
            <a:pPr algn="l"/>
            <a:r>
              <a:rPr lang="th-TH" dirty="0"/>
              <a:t>2) ด้านการเงิน การบัญชี</a:t>
            </a:r>
          </a:p>
          <a:p>
            <a:pPr algn="l"/>
            <a:r>
              <a:rPr lang="th-TH" dirty="0"/>
              <a:t>3) ด้านผลิตภัณฑ์ </a:t>
            </a:r>
          </a:p>
          <a:p>
            <a:pPr algn="l"/>
            <a:r>
              <a:rPr lang="th-TH" dirty="0"/>
              <a:t>4) ด้านบริหารจัดการ แรงงาน </a:t>
            </a:r>
          </a:p>
          <a:p>
            <a:pPr algn="l"/>
            <a:r>
              <a:rPr lang="th-TH" dirty="0"/>
              <a:t>5) ด้านสนับสนุนจากหน่วยงานภายนอก </a:t>
            </a:r>
          </a:p>
          <a:p>
            <a:pPr algn="l"/>
            <a:r>
              <a:rPr lang="th-TH" dirty="0"/>
              <a:t>6) ด้านการผลิต </a:t>
            </a:r>
          </a:p>
          <a:p>
            <a:pPr algn="l"/>
            <a:r>
              <a:rPr lang="th-TH" dirty="0"/>
              <a:t>7) ด้านผู้นำ </a:t>
            </a:r>
          </a:p>
          <a:p>
            <a:pPr algn="l"/>
            <a:r>
              <a:rPr lang="th-TH" dirty="0"/>
              <a:t>8) ด้านการบริหารจัดการ</a:t>
            </a:r>
          </a:p>
          <a:p>
            <a:pPr algn="l"/>
            <a:r>
              <a:rPr lang="th-TH" dirty="0"/>
              <a:t> 9) ด้านการตลาด </a:t>
            </a:r>
          </a:p>
          <a:p>
            <a:pPr algn="l"/>
            <a:r>
              <a:rPr lang="th-TH" dirty="0"/>
              <a:t>10) ด้านความเข้มแข็งของชุมชน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75CCA-47C5-451C-86B1-2D0AA33595E5}" type="slidenum">
              <a:rPr lang="th-TH" altLang="th-TH" smtClean="0"/>
              <a:pPr/>
              <a:t>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3813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3418-85E9-4CF1-B818-F61C4E5D2F7F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2DF50-7A5E-4FA6-9DF4-357269D393F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45244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2788-A9BB-41FE-9B61-22783E0D741E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2179-3A76-480C-9E13-3A7E94385C8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5476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04DD-B538-4321-A712-E49D970E85F0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91FE4-A0C8-4C21-821D-067A2BF01CF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6520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7" indent="0" algn="ctr">
              <a:buNone/>
              <a:defRPr sz="2100"/>
            </a:lvl2pPr>
            <a:lvl3pPr marL="913793" indent="0" algn="ctr">
              <a:buNone/>
              <a:defRPr sz="1800"/>
            </a:lvl3pPr>
            <a:lvl4pPr marL="1370693" indent="0" algn="ctr">
              <a:buNone/>
              <a:defRPr sz="1500"/>
            </a:lvl4pPr>
            <a:lvl5pPr marL="1827583" indent="0" algn="ctr">
              <a:buNone/>
              <a:defRPr sz="1500"/>
            </a:lvl5pPr>
            <a:lvl6pPr marL="2284486" indent="0" algn="ctr">
              <a:buNone/>
              <a:defRPr sz="1500"/>
            </a:lvl6pPr>
            <a:lvl7pPr marL="2741384" indent="0" algn="ctr">
              <a:buNone/>
              <a:defRPr sz="1500"/>
            </a:lvl7pPr>
            <a:lvl8pPr marL="3198270" indent="0" algn="ctr">
              <a:buNone/>
              <a:defRPr sz="1500"/>
            </a:lvl8pPr>
            <a:lvl9pPr marL="3655168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0E5A-B08E-4C63-A439-299893FDDA8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4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C12B-4E5D-4333-9408-5463EE187A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8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53"/>
            <a:ext cx="105155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71"/>
            <a:ext cx="105155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37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1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899-8AEA-4968-B9F8-18DD11D067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4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DAB-1881-499F-BE3A-CC7638C4C3A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8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365129"/>
            <a:ext cx="105155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7" indent="0">
              <a:buNone/>
              <a:defRPr sz="2100" b="1"/>
            </a:lvl2pPr>
            <a:lvl3pPr marL="913793" indent="0">
              <a:buNone/>
              <a:defRPr sz="1800" b="1"/>
            </a:lvl3pPr>
            <a:lvl4pPr marL="1370693" indent="0">
              <a:buNone/>
              <a:defRPr sz="1500" b="1"/>
            </a:lvl4pPr>
            <a:lvl5pPr marL="1827583" indent="0">
              <a:buNone/>
              <a:defRPr sz="1500" b="1"/>
            </a:lvl5pPr>
            <a:lvl6pPr marL="2284486" indent="0">
              <a:buNone/>
              <a:defRPr sz="1500" b="1"/>
            </a:lvl6pPr>
            <a:lvl7pPr marL="2741384" indent="0">
              <a:buNone/>
              <a:defRPr sz="1500" b="1"/>
            </a:lvl7pPr>
            <a:lvl8pPr marL="3198270" indent="0">
              <a:buNone/>
              <a:defRPr sz="1500" b="1"/>
            </a:lvl8pPr>
            <a:lvl9pPr marL="3655168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7" indent="0">
              <a:buNone/>
              <a:defRPr sz="2100" b="1"/>
            </a:lvl2pPr>
            <a:lvl3pPr marL="913793" indent="0">
              <a:buNone/>
              <a:defRPr sz="1800" b="1"/>
            </a:lvl3pPr>
            <a:lvl4pPr marL="1370693" indent="0">
              <a:buNone/>
              <a:defRPr sz="1500" b="1"/>
            </a:lvl4pPr>
            <a:lvl5pPr marL="1827583" indent="0">
              <a:buNone/>
              <a:defRPr sz="1500" b="1"/>
            </a:lvl5pPr>
            <a:lvl6pPr marL="2284486" indent="0">
              <a:buNone/>
              <a:defRPr sz="1500" b="1"/>
            </a:lvl6pPr>
            <a:lvl7pPr marL="2741384" indent="0">
              <a:buNone/>
              <a:defRPr sz="1500" b="1"/>
            </a:lvl7pPr>
            <a:lvl8pPr marL="3198270" indent="0">
              <a:buNone/>
              <a:defRPr sz="1500" b="1"/>
            </a:lvl8pPr>
            <a:lvl9pPr marL="3655168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CC0-45A3-41AD-A2D1-528CAD75EBF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E584-7194-4E9F-B541-643A5A8B96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4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6CB-8F58-4068-B254-1C84E0390AB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3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3" y="987432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6897" indent="0">
              <a:buNone/>
              <a:defRPr sz="1400"/>
            </a:lvl2pPr>
            <a:lvl3pPr marL="913793" indent="0">
              <a:buNone/>
              <a:defRPr sz="1200"/>
            </a:lvl3pPr>
            <a:lvl4pPr marL="1370693" indent="0">
              <a:buNone/>
              <a:defRPr sz="1000"/>
            </a:lvl4pPr>
            <a:lvl5pPr marL="1827583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70" indent="0">
              <a:buNone/>
              <a:defRPr sz="1000"/>
            </a:lvl8pPr>
            <a:lvl9pPr marL="365516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1EC6-138A-40CA-B470-CCF71AB0B69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D28B-17C7-44F6-93DE-57A4211F36E5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64FAC-D879-40E9-9AF7-9B59D647B42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9603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03" y="987432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97" indent="0">
              <a:buNone/>
              <a:defRPr sz="2800"/>
            </a:lvl2pPr>
            <a:lvl3pPr marL="913793" indent="0">
              <a:buNone/>
              <a:defRPr sz="2400"/>
            </a:lvl3pPr>
            <a:lvl4pPr marL="1370693" indent="0">
              <a:buNone/>
              <a:defRPr sz="2100"/>
            </a:lvl4pPr>
            <a:lvl5pPr marL="1827583" indent="0">
              <a:buNone/>
              <a:defRPr sz="2100"/>
            </a:lvl5pPr>
            <a:lvl6pPr marL="2284486" indent="0">
              <a:buNone/>
              <a:defRPr sz="2100"/>
            </a:lvl6pPr>
            <a:lvl7pPr marL="2741384" indent="0">
              <a:buNone/>
              <a:defRPr sz="2100"/>
            </a:lvl7pPr>
            <a:lvl8pPr marL="3198270" indent="0">
              <a:buNone/>
              <a:defRPr sz="2100"/>
            </a:lvl8pPr>
            <a:lvl9pPr marL="3655168" indent="0">
              <a:buNone/>
              <a:defRPr sz="21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6897" indent="0">
              <a:buNone/>
              <a:defRPr sz="1400"/>
            </a:lvl2pPr>
            <a:lvl3pPr marL="913793" indent="0">
              <a:buNone/>
              <a:defRPr sz="1200"/>
            </a:lvl3pPr>
            <a:lvl4pPr marL="1370693" indent="0">
              <a:buNone/>
              <a:defRPr sz="1000"/>
            </a:lvl4pPr>
            <a:lvl5pPr marL="1827583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70" indent="0">
              <a:buNone/>
              <a:defRPr sz="1000"/>
            </a:lvl8pPr>
            <a:lvl9pPr marL="365516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DB11-6322-4D08-8966-57299063B11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8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DC1B-95B6-46AF-AFD0-4A96CE7FA85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13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81E3-BBC2-4C05-9EE5-0CB1D48FACD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8F1E-422C-456D-B261-191DB3F8768E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DF16-9082-4486-ADE6-17951BE8AD3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3645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6ABF-29DE-4F3F-B785-A5D28C81B62A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7CFDF-107D-468D-9BEF-0EB7CC248DF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3532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F64C-B445-4751-9B40-1C662F68BD14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A354C-6F19-4D4A-AFCC-DD6AC65D4E4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5588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C41B-D3E4-4990-BD5F-51459D201973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251F6-7C6A-4E66-B9AA-DC310E441A3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932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8517-5754-43E1-8C80-8B3ABAC33E8A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F45B-006A-4C15-B62E-B85B8CF3D28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32579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B0F0-8FDA-4D76-9B8B-25B56948D8CD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387C8-0047-4623-AA1E-A8EB0AD13DC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0821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5EBB-49BA-4347-884A-EEC047015AEB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E0D87-575E-409B-BC05-F5784DE76C5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758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538F-27E0-4A80-948E-0DEBBF7EF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F5DFEA-956A-492E-A409-76D5F718F0E9}" type="datetime1">
              <a:rPr lang="th-TH" altLang="th-TH" smtClean="0"/>
              <a:t>29/11/65</a:t>
            </a:fld>
            <a:endParaRPr lang="en-US" alt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F9BB-F348-46D9-9868-59DD5DF40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42D9-1EAB-4121-971F-DA243DF38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CED9B046-72DC-4137-84F4-EB2C08ED45F7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599" cy="1325563"/>
          </a:xfrm>
          <a:prstGeom prst="rect">
            <a:avLst/>
          </a:prstGeom>
        </p:spPr>
        <p:txBody>
          <a:bodyPr vert="horz" lIns="91377" tIns="45690" rIns="91377" bIns="456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8" y="1825625"/>
            <a:ext cx="10515599" cy="4351338"/>
          </a:xfrm>
          <a:prstGeom prst="rect">
            <a:avLst/>
          </a:prstGeom>
        </p:spPr>
        <p:txBody>
          <a:bodyPr vert="horz" lIns="91377" tIns="45690" rIns="91377" bIns="456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27" y="6356377"/>
            <a:ext cx="2743199" cy="365125"/>
          </a:xfrm>
          <a:prstGeom prst="rect">
            <a:avLst/>
          </a:prstGeom>
        </p:spPr>
        <p:txBody>
          <a:bodyPr vert="horz" lIns="91377" tIns="45690" rIns="91377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D7EA63-3422-4911-9D9E-FE05C91278FE}" type="datetime1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t>29/11/65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77"/>
            <a:ext cx="4114800" cy="365125"/>
          </a:xfrm>
          <a:prstGeom prst="rect">
            <a:avLst/>
          </a:prstGeom>
        </p:spPr>
        <p:txBody>
          <a:bodyPr vert="horz" lIns="91377" tIns="45690" rIns="91377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27" y="6356377"/>
            <a:ext cx="2743199" cy="365125"/>
          </a:xfrm>
          <a:prstGeom prst="rect">
            <a:avLst/>
          </a:prstGeom>
        </p:spPr>
        <p:txBody>
          <a:bodyPr vert="horz" lIns="91377" tIns="45690" rIns="91377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3361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hf hdr="0" ftr="0" dt="0"/>
  <p:txStyles>
    <p:titleStyle>
      <a:lvl1pPr algn="l" defTabSz="91379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9" indent="-228449" algn="l" defTabSz="91379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48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3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33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33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4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4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17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16" indent="-228449" algn="l" defTabSz="9137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3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3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4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70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8" algn="l" defTabSz="91379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0549" y="2619917"/>
            <a:ext cx="2923295" cy="1914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94142" y="1127302"/>
            <a:ext cx="4729039" cy="1004274"/>
          </a:xfrm>
          <a:prstGeom prst="roundRect">
            <a:avLst>
              <a:gd name="adj" fmla="val 1091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90409" y="1138064"/>
            <a:ext cx="4718142" cy="481345"/>
          </a:xfrm>
          <a:prstGeom prst="rect">
            <a:avLst/>
          </a:prstGeom>
          <a:gradFill flip="none" rotWithShape="1">
            <a:gsLst>
              <a:gs pos="0">
                <a:srgbClr val="E6E6E6"/>
              </a:gs>
              <a:gs pos="9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6497" y="1144384"/>
            <a:ext cx="37362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80" b="1" dirty="0">
                <a:latin typeface="PSL Kittithada" panose="02020603050405020304" pitchFamily="18" charset="-34"/>
                <a:cs typeface="PSL Kittithada" panose="02020603050405020304" pitchFamily="18" charset="-34"/>
              </a:rPr>
              <a:t>Producer/ Entrepreneur</a:t>
            </a:r>
            <a:endParaRPr lang="th-TH" sz="2880" b="1" dirty="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49440" y="1556082"/>
            <a:ext cx="316887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20" b="1" dirty="0">
                <a:latin typeface="PSL Kittithada" panose="02020603050405020304" pitchFamily="18" charset="-34"/>
                <a:cs typeface="PSL Kittithada" panose="02020603050405020304" pitchFamily="18" charset="-34"/>
              </a:rPr>
              <a:t>Total </a:t>
            </a:r>
            <a:r>
              <a:rPr lang="th-TH" sz="1920" b="1" dirty="0">
                <a:latin typeface="PSL Kittithada" panose="02020603050405020304" pitchFamily="18" charset="-34"/>
                <a:cs typeface="PSL Kittithada" panose="02020603050405020304" pitchFamily="18" charset="-34"/>
              </a:rPr>
              <a:t> </a:t>
            </a:r>
            <a:r>
              <a:rPr lang="th-TH" sz="3840" b="1" dirty="0" smtClean="0">
                <a:latin typeface="PSL Kittithada" panose="02020603050405020304" pitchFamily="18" charset="-34"/>
                <a:cs typeface="PSL Kittithada" panose="02020603050405020304" pitchFamily="18" charset="-34"/>
              </a:rPr>
              <a:t>97,391</a:t>
            </a:r>
            <a:endParaRPr lang="en-US" sz="1920" b="1" dirty="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64" y="1116844"/>
            <a:ext cx="974185" cy="974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Rounded Rectangle 35"/>
          <p:cNvSpPr/>
          <p:nvPr/>
        </p:nvSpPr>
        <p:spPr>
          <a:xfrm>
            <a:off x="6205899" y="1115263"/>
            <a:ext cx="4729039" cy="1004274"/>
          </a:xfrm>
          <a:prstGeom prst="roundRect">
            <a:avLst>
              <a:gd name="adj" fmla="val 1091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11347" y="1138368"/>
            <a:ext cx="4718142" cy="501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38940" y="1155608"/>
            <a:ext cx="2979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SL Kittithada" panose="02020603050405020304" pitchFamily="18" charset="-34"/>
                <a:cs typeface="PSL Kittithada" panose="02020603050405020304" pitchFamily="18" charset="-34"/>
              </a:rPr>
              <a:t>OTOP Products</a:t>
            </a:r>
            <a:endParaRPr lang="th-TH" b="1" dirty="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55243" y="1690304"/>
            <a:ext cx="3398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PSL Kittithada" panose="02020603050405020304" pitchFamily="18" charset="-34"/>
                <a:cs typeface="PSL Kittithada" panose="02020603050405020304" pitchFamily="18" charset="-34"/>
              </a:rPr>
              <a:t>Total </a:t>
            </a:r>
            <a:r>
              <a:rPr lang="th-TH" sz="2400" b="1" dirty="0" smtClean="0">
                <a:latin typeface="PSL Kittithada" panose="02020603050405020304" pitchFamily="18" charset="-34"/>
                <a:cs typeface="PSL Kittithada" panose="02020603050405020304" pitchFamily="18" charset="-34"/>
              </a:rPr>
              <a:t>219</a:t>
            </a:r>
            <a:r>
              <a:rPr lang="en-US" sz="2400" b="1" dirty="0" smtClean="0">
                <a:latin typeface="PSL Kittithada" panose="02020603050405020304" pitchFamily="18" charset="-34"/>
                <a:cs typeface="PSL Kittithada" panose="02020603050405020304" pitchFamily="18" charset="-34"/>
              </a:rPr>
              <a:t>,476</a:t>
            </a:r>
            <a:endParaRPr lang="en-US" sz="2400" b="1" dirty="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104" y="2668638"/>
            <a:ext cx="3213273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Producer/ Entrepreneur</a:t>
            </a:r>
          </a:p>
          <a:p>
            <a:endParaRPr lang="en-US" sz="1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Groups</a:t>
            </a:r>
            <a:r>
              <a:rPr lang="th-TH" sz="2000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	</a:t>
            </a:r>
            <a:r>
              <a:rPr lang="th-TH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53,294</a:t>
            </a:r>
            <a:endParaRPr lang="th-TH" sz="20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Individuals </a:t>
            </a:r>
            <a:r>
              <a:rPr lang="th-TH" sz="2000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42,264</a:t>
            </a:r>
            <a:endParaRPr lang="th-TH" sz="20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SMEs         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1</a:t>
            </a:r>
            <a:r>
              <a:rPr lang="th-TH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834</a:t>
            </a:r>
            <a:endParaRPr lang="th-TH" sz="20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384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0995" t="861" r="21153" b="53779"/>
          <a:stretch/>
        </p:blipFill>
        <p:spPr>
          <a:xfrm>
            <a:off x="6202528" y="1113666"/>
            <a:ext cx="1120344" cy="960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4799856" y="2729601"/>
            <a:ext cx="2160240" cy="1073131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E6E6E6"/>
              </a:gs>
              <a:gs pos="100000">
                <a:srgbClr val="C00000"/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3775" y="2959192"/>
            <a:ext cx="17088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anose="02020603050405020304" pitchFamily="18" charset="-34"/>
                <a:cs typeface="PSL Kittithada" panose="02020603050405020304" pitchFamily="18" charset="-34"/>
              </a:rPr>
              <a:t>DATA</a:t>
            </a:r>
          </a:p>
        </p:txBody>
      </p:sp>
      <p:sp>
        <p:nvSpPr>
          <p:cNvPr id="44" name="Right Arrow 43"/>
          <p:cNvSpPr/>
          <p:nvPr/>
        </p:nvSpPr>
        <p:spPr>
          <a:xfrm rot="10800000">
            <a:off x="3935761" y="3236642"/>
            <a:ext cx="845554" cy="479680"/>
          </a:xfrm>
          <a:prstGeom prst="rightArrow">
            <a:avLst/>
          </a:prstGeom>
          <a:gradFill flip="none" rotWithShape="1">
            <a:gsLst>
              <a:gs pos="47000">
                <a:srgbClr val="FFC000"/>
              </a:gs>
              <a:gs pos="95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latin typeface="PSL Kittithada" panose="02020603050405020304" pitchFamily="18" charset="-34"/>
                <a:cs typeface="PSL Kittithada" panose="02020603050405020304" pitchFamily="18" charset="-34"/>
              </a:rPr>
              <a:t> 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6990512" y="3219546"/>
            <a:ext cx="1109320" cy="496776"/>
          </a:xfrm>
          <a:prstGeom prst="rightArrow">
            <a:avLst/>
          </a:prstGeom>
          <a:gradFill flip="none" rotWithShape="1">
            <a:gsLst>
              <a:gs pos="41000">
                <a:srgbClr val="FFC00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130248" y="2341637"/>
            <a:ext cx="3329642" cy="34591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222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41446" y="4543953"/>
            <a:ext cx="4153455" cy="1914711"/>
          </a:xfrm>
          <a:prstGeom prst="roundRect">
            <a:avLst/>
          </a:prstGeom>
          <a:gradFill>
            <a:gsLst>
              <a:gs pos="18000">
                <a:srgbClr val="FFC000"/>
              </a:gs>
              <a:gs pos="8000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Quadrant  ABCD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 = 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9,460       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  =  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9,989  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  = 25</a:t>
            </a:r>
            <a:r>
              <a:rPr lang="th-TH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902       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 =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174</a:t>
            </a:r>
            <a:r>
              <a:rPr lang="th-TH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125  </a:t>
            </a:r>
            <a:endParaRPr lang="th-TH" sz="20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50555" y="2699538"/>
            <a:ext cx="33891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Category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Food </a:t>
            </a:r>
            <a:r>
              <a:rPr lang="th-TH" sz="2200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th-TH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84,324</a:t>
            </a:r>
            <a:endParaRPr lang="th-TH" sz="22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Beverage</a:t>
            </a:r>
            <a:r>
              <a:rPr lang="th-TH" sz="2200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11,467</a:t>
            </a:r>
            <a:endParaRPr lang="th-TH" sz="22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Textile        </a:t>
            </a:r>
            <a:r>
              <a:rPr lang="th-TH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42</a:t>
            </a:r>
            <a:r>
              <a:rPr lang="th-TH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,084</a:t>
            </a:r>
            <a:endParaRPr lang="en-US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Decoration</a:t>
            </a:r>
            <a:r>
              <a:rPr lang="th-TH" sz="2200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53,358</a:t>
            </a:r>
            <a:endParaRPr lang="th-TH" sz="22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Herbal </a:t>
            </a:r>
            <a:r>
              <a:rPr lang="th-TH" sz="2200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28,243</a:t>
            </a:r>
            <a:endParaRPr lang="th-TH" sz="2200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1615" y="6102681"/>
            <a:ext cx="220445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0" b="1" dirty="0" smtClean="0">
                <a:latin typeface="PSL Kittithada" panose="02020603050405020304" pitchFamily="18" charset="-34"/>
                <a:cs typeface="PSL Kittithada" panose="02020603050405020304" pitchFamily="18" charset="-34"/>
              </a:rPr>
              <a:t>As 30 September 2022</a:t>
            </a:r>
            <a:endParaRPr lang="th-TH" sz="1680" b="1" dirty="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47" name="Right Arrow 46"/>
          <p:cNvSpPr/>
          <p:nvPr/>
        </p:nvSpPr>
        <p:spPr>
          <a:xfrm rot="5400000">
            <a:off x="5536077" y="3847677"/>
            <a:ext cx="845554" cy="447109"/>
          </a:xfrm>
          <a:prstGeom prst="rightArrow">
            <a:avLst/>
          </a:prstGeom>
          <a:gradFill flip="none" rotWithShape="1">
            <a:gsLst>
              <a:gs pos="41000">
                <a:srgbClr val="FFC00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454" y="133582"/>
            <a:ext cx="10972800" cy="7571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320" b="1" dirty="0">
                <a:latin typeface="PSL Kittithada" panose="02020603050405020304" pitchFamily="18" charset="-34"/>
                <a:ea typeface="Tahoma" panose="020B0604030504040204" pitchFamily="34" charset="0"/>
                <a:cs typeface="PSL Kittithada" panose="02020603050405020304" pitchFamily="18" charset="-34"/>
              </a:rPr>
              <a:t>OTOP Registration in</a:t>
            </a:r>
            <a:r>
              <a:rPr lang="th-TH" sz="4320" b="1" dirty="0">
                <a:latin typeface="PSL Kittithada" panose="02020603050405020304" pitchFamily="18" charset="-34"/>
                <a:ea typeface="Tahoma" panose="020B0604030504040204" pitchFamily="34" charset="0"/>
                <a:cs typeface="PSL Kittithada" panose="02020603050405020304" pitchFamily="18" charset="-34"/>
              </a:rPr>
              <a:t> </a:t>
            </a:r>
            <a:r>
              <a:rPr lang="th-TH" sz="4320" b="1" dirty="0" smtClean="0">
                <a:latin typeface="PSL Kittithada" panose="02020603050405020304" pitchFamily="18" charset="-34"/>
                <a:ea typeface="Tahoma" panose="020B0604030504040204" pitchFamily="34" charset="0"/>
                <a:cs typeface="PSL Kittithada" panose="02020603050405020304" pitchFamily="18" charset="-34"/>
              </a:rPr>
              <a:t>2022</a:t>
            </a:r>
            <a:endParaRPr lang="th-TH" sz="4320" b="1" dirty="0">
              <a:latin typeface="PSL Kittithada" panose="02020603050405020304" pitchFamily="18" charset="-34"/>
              <a:ea typeface="Tahoma" panose="020B0604030504040204" pitchFamily="34" charset="0"/>
              <a:cs typeface="PSL Kittithada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1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3495" y="-4992"/>
            <a:ext cx="9785010" cy="12754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875" y="265535"/>
            <a:ext cx="6849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OTOP Product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Champion</a:t>
            </a:r>
          </a:p>
          <a:p>
            <a:pPr algn="ctr">
              <a:defRPr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18 October 2022</a:t>
            </a:r>
            <a:endParaRPr lang="th-TH" sz="1200" b="1" dirty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93" y="1528872"/>
            <a:ext cx="1059399" cy="821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35"/>
          <p:cNvSpPr/>
          <p:nvPr/>
        </p:nvSpPr>
        <p:spPr>
          <a:xfrm>
            <a:off x="2505222" y="1543532"/>
            <a:ext cx="8163487" cy="820163"/>
          </a:xfrm>
          <a:prstGeom prst="roundRect">
            <a:avLst>
              <a:gd name="adj" fmla="val 1091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3038779" y="1731501"/>
            <a:ext cx="3477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 total    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44"/>
          <p:cNvSpPr/>
          <p:nvPr/>
        </p:nvSpPr>
        <p:spPr>
          <a:xfrm>
            <a:off x="4822291" y="1754717"/>
            <a:ext cx="4101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19,560 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0448" y="2621421"/>
            <a:ext cx="4718141" cy="6851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852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 star </a:t>
            </a:r>
            <a:r>
              <a:rPr lang="en-US" sz="3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191 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Products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E867C84D-0866-49B2-B72C-5C4CFA976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78" y="47285"/>
            <a:ext cx="1796839" cy="1078102"/>
          </a:xfrm>
          <a:prstGeom prst="rect">
            <a:avLst/>
          </a:prstGeom>
        </p:spPr>
      </p:pic>
      <p:pic>
        <p:nvPicPr>
          <p:cNvPr id="27" name="รูปภาพ 36">
            <a:extLst>
              <a:ext uri="{FF2B5EF4-FFF2-40B4-BE49-F238E27FC236}">
                <a16:creationId xmlns:a16="http://schemas.microsoft.com/office/drawing/2014/main" id="{4BEDA75E-C8E1-4E6F-9860-005282D979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44" y="60963"/>
            <a:ext cx="1111833" cy="1111833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5165291" y="2707104"/>
            <a:ext cx="468374" cy="432048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8528" y="2619776"/>
            <a:ext cx="4550576" cy="677108"/>
          </a:xfrm>
          <a:prstGeom prst="rect">
            <a:avLst/>
          </a:prstGeom>
          <a:solidFill>
            <a:srgbClr val="E6E6E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stars 1</a:t>
            </a:r>
            <a:r>
              <a:rPr lang="th-TH" sz="3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en-US" sz="3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397 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Products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20448" y="3954955"/>
            <a:ext cx="4718141" cy="7774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stars </a:t>
            </a:r>
            <a:r>
              <a:rPr lang="th-TH" sz="3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4,</a:t>
            </a:r>
            <a:r>
              <a:rPr lang="en-US" sz="3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055 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Products</a:t>
            </a:r>
            <a:endParaRPr lang="th-TH" sz="38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771021" y="4038527"/>
            <a:ext cx="367991" cy="351028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5654552" y="4025513"/>
            <a:ext cx="329001" cy="364042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5219806" y="4032261"/>
            <a:ext cx="341074" cy="357293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1804" y="3955428"/>
            <a:ext cx="4571661" cy="6851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 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stars </a:t>
            </a:r>
            <a:r>
              <a:rPr lang="th-TH" sz="3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6,</a:t>
            </a:r>
            <a:r>
              <a:rPr lang="en-US" sz="3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199 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Products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10064063" y="3923242"/>
            <a:ext cx="356685" cy="34598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0468616" y="3913854"/>
            <a:ext cx="356685" cy="34598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9863902" y="4245284"/>
            <a:ext cx="356685" cy="34598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10312024" y="4237206"/>
            <a:ext cx="356685" cy="34598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44933" y="5369196"/>
            <a:ext cx="5981846" cy="67710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424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</a:t>
            </a:r>
            <a:r>
              <a:rPr lang="th-TH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 </a:t>
            </a:r>
            <a:r>
              <a:rPr lang="en-US" sz="3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stars </a:t>
            </a:r>
            <a:r>
              <a:rPr lang="th-TH" sz="38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3,633 </a:t>
            </a:r>
            <a:r>
              <a:rPr lang="en-US" sz="3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Products</a:t>
            </a:r>
          </a:p>
        </p:txBody>
      </p:sp>
      <p:sp>
        <p:nvSpPr>
          <p:cNvPr id="42" name="5-Point Star 41"/>
          <p:cNvSpPr/>
          <p:nvPr/>
        </p:nvSpPr>
        <p:spPr>
          <a:xfrm>
            <a:off x="7660557" y="5657983"/>
            <a:ext cx="371319" cy="36972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7884479" y="5393572"/>
            <a:ext cx="371319" cy="36972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8096605" y="5644374"/>
            <a:ext cx="371319" cy="36972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8529845" y="5644374"/>
            <a:ext cx="371319" cy="36972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8296109" y="5395322"/>
            <a:ext cx="371319" cy="369727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7" name="5-Point Star 1"/>
          <p:cNvSpPr/>
          <p:nvPr/>
        </p:nvSpPr>
        <p:spPr>
          <a:xfrm>
            <a:off x="9790041" y="2716730"/>
            <a:ext cx="468374" cy="432048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8" name="5-Point Star 1"/>
          <p:cNvSpPr/>
          <p:nvPr/>
        </p:nvSpPr>
        <p:spPr>
          <a:xfrm>
            <a:off x="10355190" y="2708156"/>
            <a:ext cx="468374" cy="432048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161">
              <a:solidFill>
                <a:prstClr val="white"/>
              </a:solidFill>
            </a:endParaRPr>
          </a:p>
        </p:txBody>
      </p:sp>
      <p:sp>
        <p:nvSpPr>
          <p:cNvPr id="49" name="Right Arrow 34"/>
          <p:cNvSpPr/>
          <p:nvPr/>
        </p:nvSpPr>
        <p:spPr>
          <a:xfrm rot="5400000">
            <a:off x="5939637" y="2330216"/>
            <a:ext cx="410561" cy="400003"/>
          </a:xfrm>
          <a:prstGeom prst="rightArrow">
            <a:avLst/>
          </a:prstGeom>
          <a:gradFill flip="none" rotWithShape="1">
            <a:gsLst>
              <a:gs pos="47000">
                <a:srgbClr val="FFC000"/>
              </a:gs>
              <a:gs pos="95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26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7566" y="6166523"/>
            <a:ext cx="6851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Score from </a:t>
            </a:r>
            <a:r>
              <a:rPr lang="th-TH" sz="2000" dirty="0"/>
              <a:t>90 -100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6353" y="4644211"/>
            <a:ext cx="4202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score from 80 - 89 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1273685" y="4729680"/>
            <a:ext cx="4935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Score from 70 -79 </a:t>
            </a:r>
            <a:endParaRPr lang="th-TH" sz="2000" dirty="0"/>
          </a:p>
        </p:txBody>
      </p:sp>
      <p:sp>
        <p:nvSpPr>
          <p:cNvPr id="9" name="Rectangle 8"/>
          <p:cNvSpPr/>
          <p:nvPr/>
        </p:nvSpPr>
        <p:spPr>
          <a:xfrm>
            <a:off x="6581904" y="3304817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score from 50 -69</a:t>
            </a:r>
            <a:endParaRPr lang="th-TH" sz="2000" dirty="0"/>
          </a:p>
        </p:txBody>
      </p:sp>
      <p:sp>
        <p:nvSpPr>
          <p:cNvPr id="10" name="Rectangle 9"/>
          <p:cNvSpPr/>
          <p:nvPr/>
        </p:nvSpPr>
        <p:spPr>
          <a:xfrm>
            <a:off x="1272284" y="3309814"/>
            <a:ext cx="4881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dirty="0"/>
              <a:t> </a:t>
            </a:r>
            <a:r>
              <a:rPr lang="en-US" sz="2000" dirty="0"/>
              <a:t>score below 50</a:t>
            </a:r>
            <a:endParaRPr lang="th-TH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8EAF0-7F49-46BB-865A-F420140D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AC-D879-40E9-9AF7-9B59D647B42E}" type="slidenum">
              <a:rPr lang="en-US" altLang="th-TH" smtClean="0"/>
              <a:pPr/>
              <a:t>2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val="39531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3495" y="-4992"/>
            <a:ext cx="9785010" cy="12754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977" y="390211"/>
            <a:ext cx="6877904" cy="8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3424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OTOP Product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Champion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18 October 2022</a:t>
            </a:r>
            <a:endParaRPr lang="th-TH" sz="1200" b="1" dirty="0"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81" y="1336434"/>
            <a:ext cx="1059399" cy="821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35"/>
          <p:cNvSpPr/>
          <p:nvPr/>
        </p:nvSpPr>
        <p:spPr>
          <a:xfrm>
            <a:off x="2484180" y="1313184"/>
            <a:ext cx="8439571" cy="834930"/>
          </a:xfrm>
          <a:prstGeom prst="roundRect">
            <a:avLst>
              <a:gd name="adj" fmla="val 1091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4387956" y="1296282"/>
            <a:ext cx="347770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996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 </a:t>
            </a:r>
            <a:endParaRPr lang="th-TH" sz="2996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44"/>
          <p:cNvSpPr/>
          <p:nvPr/>
        </p:nvSpPr>
        <p:spPr>
          <a:xfrm>
            <a:off x="4970639" y="1709611"/>
            <a:ext cx="4101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Total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16,084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E867C84D-0866-49B2-B72C-5C4CFA976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78" y="47285"/>
            <a:ext cx="1796839" cy="1078102"/>
          </a:xfrm>
          <a:prstGeom prst="rect">
            <a:avLst/>
          </a:prstGeom>
        </p:spPr>
      </p:pic>
      <p:pic>
        <p:nvPicPr>
          <p:cNvPr id="27" name="รูปภาพ 36">
            <a:extLst>
              <a:ext uri="{FF2B5EF4-FFF2-40B4-BE49-F238E27FC236}">
                <a16:creationId xmlns:a16="http://schemas.microsoft.com/office/drawing/2014/main" id="{4BEDA75E-C8E1-4E6F-9860-005282D979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44" y="60963"/>
            <a:ext cx="1111833" cy="1111833"/>
          </a:xfrm>
          <a:prstGeom prst="rect">
            <a:avLst/>
          </a:prstGeom>
        </p:spPr>
      </p:pic>
      <p:sp>
        <p:nvSpPr>
          <p:cNvPr id="49" name="Right Arrow 34"/>
          <p:cNvSpPr/>
          <p:nvPr/>
        </p:nvSpPr>
        <p:spPr>
          <a:xfrm rot="5400000">
            <a:off x="5925123" y="2010907"/>
            <a:ext cx="410561" cy="400003"/>
          </a:xfrm>
          <a:prstGeom prst="rightArrow">
            <a:avLst/>
          </a:prstGeom>
          <a:gradFill flip="none" rotWithShape="1">
            <a:gsLst>
              <a:gs pos="47000">
                <a:srgbClr val="FFC000"/>
              </a:gs>
              <a:gs pos="95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26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72225"/>
              </p:ext>
            </p:extLst>
          </p:nvPr>
        </p:nvGraphicFramePr>
        <p:xfrm>
          <a:off x="1357668" y="2450596"/>
          <a:ext cx="9538282" cy="3989795"/>
        </p:xfrm>
        <a:graphic>
          <a:graphicData uri="http://schemas.openxmlformats.org/drawingml/2006/table">
            <a:tbl>
              <a:tblPr/>
              <a:tblGrid>
                <a:gridCol w="2513885">
                  <a:extLst>
                    <a:ext uri="{9D8B030D-6E8A-4147-A177-3AD203B41FA5}">
                      <a16:colId xmlns:a16="http://schemas.microsoft.com/office/drawing/2014/main" val="3713077105"/>
                    </a:ext>
                  </a:extLst>
                </a:gridCol>
                <a:gridCol w="1075902">
                  <a:extLst>
                    <a:ext uri="{9D8B030D-6E8A-4147-A177-3AD203B41FA5}">
                      <a16:colId xmlns:a16="http://schemas.microsoft.com/office/drawing/2014/main" val="697319198"/>
                    </a:ext>
                  </a:extLst>
                </a:gridCol>
                <a:gridCol w="1075902">
                  <a:extLst>
                    <a:ext uri="{9D8B030D-6E8A-4147-A177-3AD203B41FA5}">
                      <a16:colId xmlns:a16="http://schemas.microsoft.com/office/drawing/2014/main" val="2314910509"/>
                    </a:ext>
                  </a:extLst>
                </a:gridCol>
                <a:gridCol w="1075902">
                  <a:extLst>
                    <a:ext uri="{9D8B030D-6E8A-4147-A177-3AD203B41FA5}">
                      <a16:colId xmlns:a16="http://schemas.microsoft.com/office/drawing/2014/main" val="3025517647"/>
                    </a:ext>
                  </a:extLst>
                </a:gridCol>
                <a:gridCol w="1075902">
                  <a:extLst>
                    <a:ext uri="{9D8B030D-6E8A-4147-A177-3AD203B41FA5}">
                      <a16:colId xmlns:a16="http://schemas.microsoft.com/office/drawing/2014/main" val="2872072935"/>
                    </a:ext>
                  </a:extLst>
                </a:gridCol>
                <a:gridCol w="1075902">
                  <a:extLst>
                    <a:ext uri="{9D8B030D-6E8A-4147-A177-3AD203B41FA5}">
                      <a16:colId xmlns:a16="http://schemas.microsoft.com/office/drawing/2014/main" val="3832668898"/>
                    </a:ext>
                  </a:extLst>
                </a:gridCol>
                <a:gridCol w="1644887">
                  <a:extLst>
                    <a:ext uri="{9D8B030D-6E8A-4147-A177-3AD203B41FA5}">
                      <a16:colId xmlns:a16="http://schemas.microsoft.com/office/drawing/2014/main" val="978792594"/>
                    </a:ext>
                  </a:extLst>
                </a:gridCol>
              </a:tblGrid>
              <a:tr h="6033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Categories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3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OTOP Product Champion results</a:t>
                      </a:r>
                      <a:endParaRPr lang="th-TH" sz="3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9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Total</a:t>
                      </a:r>
                      <a:endParaRPr lang="th-TH" sz="3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80661"/>
                  </a:ext>
                </a:extLst>
              </a:tr>
              <a:tr h="4491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90155"/>
                  </a:ext>
                </a:extLst>
              </a:tr>
              <a:tr h="39046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Food 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467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1,691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1,407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3,881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608682"/>
                  </a:ext>
                </a:extLst>
              </a:tr>
              <a:tr h="39046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Beverage</a:t>
                      </a: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374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431145"/>
                  </a:ext>
                </a:extLst>
              </a:tr>
              <a:tr h="39046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Fabric &amp; Dressing Wear</a:t>
                      </a: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366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1,449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2,850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1,601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6,283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735388"/>
                  </a:ext>
                </a:extLst>
              </a:tr>
              <a:tr h="61926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Furnishing, Decoration &amp;  </a:t>
                      </a:r>
                    </a:p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Souvenir</a:t>
                      </a: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698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1,877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3,617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453689"/>
                  </a:ext>
                </a:extLst>
              </a:tr>
              <a:tr h="41996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Herbal Product </a:t>
                      </a:r>
                    </a:p>
                    <a:p>
                      <a:pPr algn="l" fontAlgn="ctr"/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1,061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34122"/>
                  </a:ext>
                </a:extLst>
              </a:tr>
              <a:tr h="39046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1,397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4,055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6,199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3,633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15,475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60" marR="9160" marT="9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06978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4C1AF-62BA-402C-965F-1DA1E9D0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AC-D879-40E9-9AF7-9B59D647B42E}" type="slidenum">
              <a:rPr lang="en-US" altLang="th-TH" smtClean="0"/>
              <a:pPr/>
              <a:t>3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val="18307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87173750"/>
              </p:ext>
            </p:extLst>
          </p:nvPr>
        </p:nvGraphicFramePr>
        <p:xfrm>
          <a:off x="-30478" y="176783"/>
          <a:ext cx="11131296" cy="594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65037-CEBD-440C-A47F-4B7552C9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3BED-9AC9-4419-BF0C-74E484A4C6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8684" y="176783"/>
            <a:ext cx="3786388" cy="750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Volume </a:t>
            </a:r>
            <a:endParaRPr lang="th-TH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01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624098" y="291732"/>
            <a:ext cx="6299200" cy="7504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Volume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9144001" y="6721502"/>
            <a:ext cx="2794000" cy="7122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30 September 2022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047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h p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8" y="2564904"/>
            <a:ext cx="5472608" cy="3673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856" y="269776"/>
            <a:ext cx="8229600" cy="1143000"/>
          </a:xfrm>
        </p:spPr>
        <p:txBody>
          <a:bodyPr/>
          <a:lstStyle/>
          <a:p>
            <a:r>
              <a:rPr lang="en-US" dirty="0"/>
              <a:t>Success Factors</a:t>
            </a:r>
            <a:endParaRPr lang="th-TH" dirty="0"/>
          </a:p>
        </p:txBody>
      </p:sp>
      <p:grpSp>
        <p:nvGrpSpPr>
          <p:cNvPr id="55" name="Group 54"/>
          <p:cNvGrpSpPr/>
          <p:nvPr/>
        </p:nvGrpSpPr>
        <p:grpSpPr>
          <a:xfrm>
            <a:off x="7392144" y="2708920"/>
            <a:ext cx="2700370" cy="864096"/>
            <a:chOff x="5868144" y="2492896"/>
            <a:chExt cx="2700370" cy="864096"/>
          </a:xfrm>
        </p:grpSpPr>
        <p:sp>
          <p:nvSpPr>
            <p:cNvPr id="36" name="สี่เหลี่ยมผืนผ้า 90"/>
            <p:cNvSpPr/>
            <p:nvPr/>
          </p:nvSpPr>
          <p:spPr>
            <a:xfrm>
              <a:off x="6516216" y="2636912"/>
              <a:ext cx="2052298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6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400" dirty="0">
                  <a:sym typeface="Wingdings" pitchFamily="2" charset="2"/>
                </a:rPr>
                <a:t>    OTOP Brand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868144" y="2492896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8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672064" y="1484785"/>
            <a:ext cx="3779912" cy="1015663"/>
            <a:chOff x="5148064" y="1484784"/>
            <a:chExt cx="3779912" cy="1015663"/>
          </a:xfrm>
        </p:grpSpPr>
        <p:sp>
          <p:nvSpPr>
            <p:cNvPr id="13" name="สี่เหลี่ยมผืนผ้า 82"/>
            <p:cNvSpPr/>
            <p:nvPr/>
          </p:nvSpPr>
          <p:spPr>
            <a:xfrm>
              <a:off x="5652120" y="1484784"/>
              <a:ext cx="3275856" cy="101566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9000"/>
              </a:schemeClr>
            </a:solidFill>
            <a:ln>
              <a:noFill/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   Existing Social Capitals -   Groups &amp; Local Wisdom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148064" y="1556792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72064" y="3853498"/>
            <a:ext cx="3888432" cy="1015663"/>
            <a:chOff x="5148064" y="3717032"/>
            <a:chExt cx="3888432" cy="1015663"/>
          </a:xfrm>
        </p:grpSpPr>
        <p:sp>
          <p:nvSpPr>
            <p:cNvPr id="19" name="สี่เหลี่ยมผืนผ้า 89"/>
            <p:cNvSpPr/>
            <p:nvPr/>
          </p:nvSpPr>
          <p:spPr>
            <a:xfrm>
              <a:off x="5796136" y="3717032"/>
              <a:ext cx="3240360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7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000" dirty="0">
                  <a:latin typeface="Tahoma" pitchFamily="34" charset="0"/>
                  <a:cs typeface="Tahoma" pitchFamily="34" charset="0"/>
                  <a:sym typeface="Wingdings" pitchFamily="2" charset="2"/>
                </a:rPr>
                <a:t>   Knowledge Based </a:t>
              </a:r>
              <a:br>
                <a:rPr lang="en-US" sz="2000" dirty="0">
                  <a:latin typeface="Tahoma" pitchFamily="34" charset="0"/>
                  <a:cs typeface="Tahoma" pitchFamily="34" charset="0"/>
                  <a:sym typeface="Wingdings" pitchFamily="2" charset="2"/>
                </a:rPr>
              </a:br>
              <a:r>
                <a:rPr lang="en-US" sz="2000" dirty="0">
                  <a:latin typeface="Tahoma" pitchFamily="34" charset="0"/>
                  <a:cs typeface="Tahoma" pitchFamily="34" charset="0"/>
                  <a:sym typeface="Wingdings" pitchFamily="2" charset="2"/>
                </a:rPr>
                <a:t>   Development of Products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5148064" y="3789040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7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600056" y="5301208"/>
            <a:ext cx="3923928" cy="864096"/>
            <a:chOff x="5220072" y="5661248"/>
            <a:chExt cx="3923928" cy="864096"/>
          </a:xfrm>
        </p:grpSpPr>
        <p:sp>
          <p:nvSpPr>
            <p:cNvPr id="18" name="สี่เหลี่ยมผืนผ้า 87"/>
            <p:cNvSpPr/>
            <p:nvPr/>
          </p:nvSpPr>
          <p:spPr>
            <a:xfrm>
              <a:off x="6012160" y="5733256"/>
              <a:ext cx="3131840" cy="707886"/>
            </a:xfrm>
            <a:prstGeom prst="rect">
              <a:avLst/>
            </a:prstGeom>
            <a:solidFill>
              <a:schemeClr val="bg2">
                <a:lumMod val="50000"/>
                <a:alpha val="62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ahoma" pitchFamily="34" charset="0"/>
                  <a:cs typeface="Tahoma" pitchFamily="34" charset="0"/>
                </a:rPr>
                <a:t>Sufficient and Competent </a:t>
              </a:r>
              <a:br>
                <a:rPr lang="en-US" sz="2000" dirty="0">
                  <a:latin typeface="Tahoma" pitchFamily="34" charset="0"/>
                  <a:cs typeface="Tahoma" pitchFamily="34" charset="0"/>
                </a:rPr>
              </a:br>
              <a:r>
                <a:rPr lang="en-US" sz="2000" dirty="0">
                  <a:latin typeface="Tahoma" pitchFamily="34" charset="0"/>
                  <a:cs typeface="Tahoma" pitchFamily="34" charset="0"/>
                </a:rPr>
                <a:t>Government Field Officers</a:t>
              </a:r>
              <a:endParaRPr lang="th-TH" sz="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220072" y="5661248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6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47528" y="1837274"/>
            <a:ext cx="4176464" cy="1015663"/>
            <a:chOff x="323528" y="1628800"/>
            <a:chExt cx="4176464" cy="1015663"/>
          </a:xfrm>
        </p:grpSpPr>
        <p:sp>
          <p:nvSpPr>
            <p:cNvPr id="14" name="สี่เหลี่ยมผืนผ้า 83"/>
            <p:cNvSpPr/>
            <p:nvPr/>
          </p:nvSpPr>
          <p:spPr>
            <a:xfrm>
              <a:off x="323528" y="1628800"/>
              <a:ext cx="3456384" cy="10156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000" dirty="0">
                  <a:latin typeface="Tahoma" pitchFamily="34" charset="0"/>
                  <a:cs typeface="Tahoma" pitchFamily="34" charset="0"/>
                </a:rPr>
                <a:t>Government’s commitment –</a:t>
              </a:r>
              <a:r>
                <a:rPr lang="th-TH" sz="2000" dirty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>National  Agenda</a:t>
              </a:r>
              <a:r>
                <a:rPr lang="th-TH" sz="2000" dirty="0">
                  <a:latin typeface="Tahoma" pitchFamily="34" charset="0"/>
                  <a:cs typeface="Tahoma" pitchFamily="34" charset="0"/>
                </a:rPr>
                <a:t>)</a:t>
              </a:r>
              <a:endParaRPr lang="en-US" sz="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35896" y="1700808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31504" y="3052175"/>
            <a:ext cx="3456384" cy="1015663"/>
            <a:chOff x="107504" y="3052174"/>
            <a:chExt cx="3456384" cy="1015663"/>
          </a:xfrm>
        </p:grpSpPr>
        <p:sp>
          <p:nvSpPr>
            <p:cNvPr id="15" name="สี่เหลี่ยมผืนผ้า 84"/>
            <p:cNvSpPr/>
            <p:nvPr/>
          </p:nvSpPr>
          <p:spPr>
            <a:xfrm>
              <a:off x="107504" y="3052174"/>
              <a:ext cx="2952328" cy="1015663"/>
            </a:xfrm>
            <a:prstGeom prst="rect">
              <a:avLst/>
            </a:prstGeom>
            <a:solidFill>
              <a:srgbClr val="C4BD97">
                <a:alpha val="34118"/>
              </a:srgb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000" dirty="0">
                  <a:latin typeface="Tahoma" pitchFamily="34" charset="0"/>
                  <a:cs typeface="Tahoma" pitchFamily="34" charset="0"/>
                  <a:sym typeface="Wingdings" pitchFamily="2" charset="2"/>
                </a:rPr>
                <a:t>A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>gency Integration – </a:t>
              </a:r>
            </a:p>
            <a:p>
              <a:pPr algn="ctr"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000" dirty="0">
                  <a:latin typeface="Tahoma" pitchFamily="34" charset="0"/>
                  <a:cs typeface="Tahoma" pitchFamily="34" charset="0"/>
                </a:rPr>
                <a:t>Effectiveness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99792" y="3140968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775520" y="4437113"/>
            <a:ext cx="4248472" cy="1015663"/>
            <a:chOff x="251520" y="4437112"/>
            <a:chExt cx="4248472" cy="1015663"/>
          </a:xfrm>
        </p:grpSpPr>
        <p:sp>
          <p:nvSpPr>
            <p:cNvPr id="16" name="สี่เหลี่ยมผืนผ้า 85"/>
            <p:cNvSpPr/>
            <p:nvPr/>
          </p:nvSpPr>
          <p:spPr>
            <a:xfrm>
              <a:off x="251520" y="4437112"/>
              <a:ext cx="3888432" cy="1015663"/>
            </a:xfrm>
            <a:prstGeom prst="rect">
              <a:avLst/>
            </a:prstGeom>
            <a:solidFill>
              <a:srgbClr val="E6E0EC">
                <a:alpha val="60000"/>
              </a:srgb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000" dirty="0">
                  <a:latin typeface="Tahoma" pitchFamily="34" charset="0"/>
                  <a:cs typeface="Tahoma" pitchFamily="34" charset="0"/>
                  <a:sym typeface="Wingdings" pitchFamily="2" charset="2"/>
                </a:rPr>
                <a:t>People/ Community </a:t>
              </a:r>
              <a:br>
                <a:rPr lang="en-US" sz="2000" dirty="0">
                  <a:latin typeface="Tahoma" pitchFamily="34" charset="0"/>
                  <a:cs typeface="Tahoma" pitchFamily="34" charset="0"/>
                  <a:sym typeface="Wingdings" pitchFamily="2" charset="2"/>
                </a:rPr>
              </a:br>
              <a:r>
                <a:rPr lang="en-US" sz="2000" dirty="0">
                  <a:latin typeface="Tahoma" pitchFamily="34" charset="0"/>
                  <a:cs typeface="Tahoma" pitchFamily="34" charset="0"/>
                  <a:sym typeface="Wingdings" pitchFamily="2" charset="2"/>
                </a:rPr>
                <a:t>Participation 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635896" y="4509120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83632" y="5517233"/>
            <a:ext cx="3384376" cy="1015663"/>
            <a:chOff x="1691680" y="5589240"/>
            <a:chExt cx="3384376" cy="1015663"/>
          </a:xfrm>
        </p:grpSpPr>
        <p:sp>
          <p:nvSpPr>
            <p:cNvPr id="17" name="สี่เหลี่ยมผืนผ้า 86"/>
            <p:cNvSpPr/>
            <p:nvPr/>
          </p:nvSpPr>
          <p:spPr>
            <a:xfrm>
              <a:off x="1691680" y="5589240"/>
              <a:ext cx="2664296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5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defTabSz="914363">
                <a:lnSpc>
                  <a:spcPct val="150000"/>
                </a:lnSpc>
                <a:tabLst>
                  <a:tab pos="530225" algn="l"/>
                </a:tabLst>
                <a:defRPr/>
              </a:pPr>
              <a:r>
                <a:rPr lang="en-US" sz="2000" dirty="0">
                  <a:latin typeface="Tahoma" pitchFamily="34" charset="0"/>
                  <a:cs typeface="Tahoma" pitchFamily="34" charset="0"/>
                </a:rPr>
                <a:t>Focused Policy on    Grassroots Economy 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11960" y="5661248"/>
              <a:ext cx="864096" cy="86409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5</a:t>
              </a:r>
              <a:endParaRPr lang="th-TH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1FBD821-1340-4555-8881-F9B10D8BA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04" y="219507"/>
            <a:ext cx="954192" cy="926414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22C0B234-8D70-498D-98E8-31520A5D2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8" y="128530"/>
            <a:ext cx="1004027" cy="10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13241</TotalTime>
  <Words>353</Words>
  <Application>Microsoft Office PowerPoint</Application>
  <PresentationFormat>Widescreen</PresentationFormat>
  <Paragraphs>148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TH SarabunPSK</vt:lpstr>
      <vt:lpstr>Calibri Light</vt:lpstr>
      <vt:lpstr>Wingdings</vt:lpstr>
      <vt:lpstr>Calibri</vt:lpstr>
      <vt:lpstr>Tahoma</vt:lpstr>
      <vt:lpstr>Angsana New</vt:lpstr>
      <vt:lpstr>Cordia New</vt:lpstr>
      <vt:lpstr>Times New Roman</vt:lpstr>
      <vt:lpstr>Arial</vt:lpstr>
      <vt:lpstr>PSL Kittithada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Success Factors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Panatthawan</dc:creator>
  <cp:lastModifiedBy>HP</cp:lastModifiedBy>
  <cp:revision>1002</cp:revision>
  <cp:lastPrinted>2022-11-28T10:06:29Z</cp:lastPrinted>
  <dcterms:created xsi:type="dcterms:W3CDTF">2019-07-08T02:31:51Z</dcterms:created>
  <dcterms:modified xsi:type="dcterms:W3CDTF">2022-11-29T03:40:19Z</dcterms:modified>
</cp:coreProperties>
</file>