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7"/>
  </p:notesMasterIdLst>
  <p:handoutMasterIdLst>
    <p:handoutMasterId r:id="rId18"/>
  </p:handoutMasterIdLst>
  <p:sldIdLst>
    <p:sldId id="355" r:id="rId6"/>
    <p:sldId id="296" r:id="rId7"/>
    <p:sldId id="323" r:id="rId8"/>
    <p:sldId id="352" r:id="rId9"/>
    <p:sldId id="397" r:id="rId10"/>
    <p:sldId id="399" r:id="rId11"/>
    <p:sldId id="334" r:id="rId12"/>
    <p:sldId id="1973" r:id="rId13"/>
    <p:sldId id="1972" r:id="rId14"/>
    <p:sldId id="1974" r:id="rId15"/>
    <p:sldId id="335"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83E78D-4CBD-194B-FAD8-F82B55B1A4FE}" name="Sean Bradley" initials="SB" userId="S::sbradley@worldbank.org::95ab3847-2663-4c4c-9a9a-07ebb69a32f1" providerId="AD"/>
  <p188:author id="{8B9644E1-26CC-8C74-080F-FD6ED657ED9D}" name="Stephen Joseph Winkler" initials="SJW" userId="S::swinkler2@worldbank.org::ba840402-4e00-4b0a-a5c4-34b744e5a4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erina" initials="K" lastIdx="29" clrIdx="0"/>
  <p:cmAuthor id="2" name="Dania Al-Kibbi" initials="" lastIdx="23" clrIdx="1"/>
  <p:cmAuthor id="3" name="Sean Bradley" initials="SB"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85E"/>
    <a:srgbClr val="00ADEE"/>
    <a:srgbClr val="0073D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980" y="60"/>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Perrin" userId="22d7ece4-d6b8-4377-b7f0-78173b4d2f1d" providerId="ADAL" clId="{756FCC76-0194-4D40-AB17-0FA1C438BABB}"/>
    <pc:docChg chg="custSel modSld">
      <pc:chgData name="Nicolas Perrin" userId="22d7ece4-d6b8-4377-b7f0-78173b4d2f1d" providerId="ADAL" clId="{756FCC76-0194-4D40-AB17-0FA1C438BABB}" dt="2022-12-01T22:01:41.560" v="1031" actId="20577"/>
      <pc:docMkLst>
        <pc:docMk/>
      </pc:docMkLst>
      <pc:sldChg chg="modNotesTx">
        <pc:chgData name="Nicolas Perrin" userId="22d7ece4-d6b8-4377-b7f0-78173b4d2f1d" providerId="ADAL" clId="{756FCC76-0194-4D40-AB17-0FA1C438BABB}" dt="2022-12-01T21:57:17.725" v="798" actId="20577"/>
        <pc:sldMkLst>
          <pc:docMk/>
          <pc:sldMk cId="2344132993" sldId="296"/>
        </pc:sldMkLst>
      </pc:sldChg>
      <pc:sldChg chg="modSp mod">
        <pc:chgData name="Nicolas Perrin" userId="22d7ece4-d6b8-4377-b7f0-78173b4d2f1d" providerId="ADAL" clId="{756FCC76-0194-4D40-AB17-0FA1C438BABB}" dt="2022-12-01T21:59:29.852" v="985" actId="20577"/>
        <pc:sldMkLst>
          <pc:docMk/>
          <pc:sldMk cId="180849120" sldId="323"/>
        </pc:sldMkLst>
        <pc:spChg chg="mod">
          <ac:chgData name="Nicolas Perrin" userId="22d7ece4-d6b8-4377-b7f0-78173b4d2f1d" providerId="ADAL" clId="{756FCC76-0194-4D40-AB17-0FA1C438BABB}" dt="2022-12-01T21:59:29.852" v="985" actId="20577"/>
          <ac:spMkLst>
            <pc:docMk/>
            <pc:sldMk cId="180849120" sldId="323"/>
            <ac:spMk id="5" creationId="{00000000-0000-0000-0000-000000000000}"/>
          </ac:spMkLst>
        </pc:spChg>
        <pc:spChg chg="mod">
          <ac:chgData name="Nicolas Perrin" userId="22d7ece4-d6b8-4377-b7f0-78173b4d2f1d" providerId="ADAL" clId="{756FCC76-0194-4D40-AB17-0FA1C438BABB}" dt="2022-12-01T21:59:26.550" v="983" actId="20577"/>
          <ac:spMkLst>
            <pc:docMk/>
            <pc:sldMk cId="180849120" sldId="323"/>
            <ac:spMk id="6" creationId="{00000000-0000-0000-0000-000000000000}"/>
          </ac:spMkLst>
        </pc:spChg>
        <pc:spChg chg="mod">
          <ac:chgData name="Nicolas Perrin" userId="22d7ece4-d6b8-4377-b7f0-78173b4d2f1d" providerId="ADAL" clId="{756FCC76-0194-4D40-AB17-0FA1C438BABB}" dt="2022-12-01T21:59:24.975" v="982" actId="20577"/>
          <ac:spMkLst>
            <pc:docMk/>
            <pc:sldMk cId="180849120" sldId="323"/>
            <ac:spMk id="8" creationId="{00000000-0000-0000-0000-000000000000}"/>
          </ac:spMkLst>
        </pc:spChg>
      </pc:sldChg>
      <pc:sldChg chg="modSp mod">
        <pc:chgData name="Nicolas Perrin" userId="22d7ece4-d6b8-4377-b7f0-78173b4d2f1d" providerId="ADAL" clId="{756FCC76-0194-4D40-AB17-0FA1C438BABB}" dt="2022-12-01T22:01:41.560" v="1031" actId="20577"/>
        <pc:sldMkLst>
          <pc:docMk/>
          <pc:sldMk cId="336087703" sldId="334"/>
        </pc:sldMkLst>
        <pc:spChg chg="mod">
          <ac:chgData name="Nicolas Perrin" userId="22d7ece4-d6b8-4377-b7f0-78173b4d2f1d" providerId="ADAL" clId="{756FCC76-0194-4D40-AB17-0FA1C438BABB}" dt="2022-12-01T22:00:54.967" v="993" actId="20577"/>
          <ac:spMkLst>
            <pc:docMk/>
            <pc:sldMk cId="336087703" sldId="334"/>
            <ac:spMk id="2" creationId="{00000000-0000-0000-0000-000000000000}"/>
          </ac:spMkLst>
        </pc:spChg>
        <pc:spChg chg="mod">
          <ac:chgData name="Nicolas Perrin" userId="22d7ece4-d6b8-4377-b7f0-78173b4d2f1d" providerId="ADAL" clId="{756FCC76-0194-4D40-AB17-0FA1C438BABB}" dt="2022-12-01T22:01:41.560" v="1031" actId="20577"/>
          <ac:spMkLst>
            <pc:docMk/>
            <pc:sldMk cId="336087703" sldId="334"/>
            <ac:spMk id="8" creationId="{00000000-0000-0000-0000-000000000000}"/>
          </ac:spMkLst>
        </pc:spChg>
      </pc:sldChg>
      <pc:sldChg chg="modNotesTx">
        <pc:chgData name="Nicolas Perrin" userId="22d7ece4-d6b8-4377-b7f0-78173b4d2f1d" providerId="ADAL" clId="{756FCC76-0194-4D40-AB17-0FA1C438BABB}" dt="2022-12-01T21:54:36.764" v="781" actId="20577"/>
        <pc:sldMkLst>
          <pc:docMk/>
          <pc:sldMk cId="3225509682" sldId="3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57358"/>
          </a:xfrm>
          <a:prstGeom prst="rect">
            <a:avLst/>
          </a:prstGeom>
        </p:spPr>
        <p:txBody>
          <a:bodyPr vert="horz" lIns="90059" tIns="45030" rIns="90059" bIns="4503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57358"/>
          </a:xfrm>
          <a:prstGeom prst="rect">
            <a:avLst/>
          </a:prstGeom>
        </p:spPr>
        <p:txBody>
          <a:bodyPr vert="horz" lIns="90059" tIns="45030" rIns="90059" bIns="45030" rtlCol="0"/>
          <a:lstStyle>
            <a:lvl1pPr algn="r">
              <a:defRPr sz="1200"/>
            </a:lvl1pPr>
          </a:lstStyle>
          <a:p>
            <a:fld id="{96D01349-2267-BB47-BC68-7B28FA3D140D}" type="datetimeFigureOut">
              <a:rPr lang="en-US" smtClean="0"/>
              <a:t>12/1/2022</a:t>
            </a:fld>
            <a:endParaRPr lang="en-US"/>
          </a:p>
        </p:txBody>
      </p:sp>
      <p:sp>
        <p:nvSpPr>
          <p:cNvPr id="4" name="Footer Placeholder 3"/>
          <p:cNvSpPr>
            <a:spLocks noGrp="1"/>
          </p:cNvSpPr>
          <p:nvPr>
            <p:ph type="ftr" sz="quarter" idx="2"/>
          </p:nvPr>
        </p:nvSpPr>
        <p:spPr>
          <a:xfrm>
            <a:off x="1" y="8685071"/>
            <a:ext cx="2972421" cy="457358"/>
          </a:xfrm>
          <a:prstGeom prst="rect">
            <a:avLst/>
          </a:prstGeom>
        </p:spPr>
        <p:txBody>
          <a:bodyPr vert="horz" lIns="90059" tIns="45030" rIns="90059" bIns="4503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685071"/>
            <a:ext cx="2972421" cy="457358"/>
          </a:xfrm>
          <a:prstGeom prst="rect">
            <a:avLst/>
          </a:prstGeom>
        </p:spPr>
        <p:txBody>
          <a:bodyPr vert="horz" lIns="90059" tIns="45030" rIns="90059" bIns="45030" rtlCol="0" anchor="b"/>
          <a:lstStyle>
            <a:lvl1pPr algn="r">
              <a:defRPr sz="1200"/>
            </a:lvl1pPr>
          </a:lstStyle>
          <a:p>
            <a:fld id="{CF6AF7CC-1503-C241-BE48-198891F19A1F}" type="slidenum">
              <a:rPr lang="en-US" smtClean="0"/>
              <a:t>‹#›</a:t>
            </a:fld>
            <a:endParaRPr lang="en-US"/>
          </a:p>
        </p:txBody>
      </p:sp>
    </p:spTree>
    <p:extLst>
      <p:ext uri="{BB962C8B-B14F-4D97-AF65-F5344CB8AC3E}">
        <p14:creationId xmlns:p14="http://schemas.microsoft.com/office/powerpoint/2010/main" val="244755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8" tIns="45714" rIns="91428" bIns="45714" rtlCol="0"/>
          <a:lstStyle>
            <a:lvl1pPr algn="r">
              <a:defRPr sz="1200"/>
            </a:lvl1pPr>
          </a:lstStyle>
          <a:p>
            <a:fld id="{8F28C9D3-730C-664F-910A-79A8D43BE70D}"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8" tIns="45714" rIns="91428" bIns="45714" rtlCol="0" anchor="b"/>
          <a:lstStyle>
            <a:lvl1pPr algn="r">
              <a:defRPr sz="1200"/>
            </a:lvl1pPr>
          </a:lstStyle>
          <a:p>
            <a:fld id="{4A43CC84-74C0-1C4D-A7E4-59115F02E4A9}" type="slidenum">
              <a:rPr lang="en-US" smtClean="0"/>
              <a:t>‹#›</a:t>
            </a:fld>
            <a:endParaRPr lang="en-US"/>
          </a:p>
        </p:txBody>
      </p:sp>
    </p:spTree>
    <p:extLst>
      <p:ext uri="{BB962C8B-B14F-4D97-AF65-F5344CB8AC3E}">
        <p14:creationId xmlns:p14="http://schemas.microsoft.com/office/powerpoint/2010/main" val="38396379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Good morning to all.  First of all my apologies for not being present with you to this important conference this week. I am currently in Senegal working on one our CLD program and could not join you this week for this conference.  I am NP, GL on CLD based in Washington.  I was asked to provide you with an global overview of the CDD approaches globally for this coming week of exchange  on CDD. Including </a:t>
            </a:r>
            <a:r>
              <a:rPr lang="en-GB" sz="1800" dirty="0">
                <a:solidFill>
                  <a:srgbClr val="000000"/>
                </a:solidFill>
                <a:effectLst/>
                <a:latin typeface="Calibri" panose="020F0502020204030204" pitchFamily="34" charset="0"/>
                <a:ea typeface="Times New Roman" panose="02020603050405020304" pitchFamily="18" charset="0"/>
              </a:rPr>
              <a:t>Global context for CDD: areas of growth, new evidence and areas of debate and innovation</a:t>
            </a:r>
            <a:r>
              <a:rPr lang="en-US" sz="1800" dirty="0">
                <a:solidFill>
                  <a:srgbClr val="000000"/>
                </a:solidFill>
                <a:effectLst/>
                <a:latin typeface="Calibri" panose="020F0502020204030204" pitchFamily="34" charset="0"/>
                <a:ea typeface="Times New Roman" panose="02020603050405020304" pitchFamily="18" charset="0"/>
              </a:rPr>
              <a:t>.  Let me start by reminding everyone what are the building block of this approach. </a:t>
            </a:r>
          </a:p>
        </p:txBody>
      </p:sp>
      <p:sp>
        <p:nvSpPr>
          <p:cNvPr id="4" name="Slide Number Placeholder 3"/>
          <p:cNvSpPr>
            <a:spLocks noGrp="1"/>
          </p:cNvSpPr>
          <p:nvPr>
            <p:ph type="sldNum" sz="quarter" idx="10"/>
          </p:nvPr>
        </p:nvSpPr>
        <p:spPr/>
        <p:txBody>
          <a:bodyPr/>
          <a:lstStyle/>
          <a:p>
            <a:fld id="{4A43CC84-74C0-1C4D-A7E4-59115F02E4A9}" type="slidenum">
              <a:rPr lang="en-US" smtClean="0"/>
              <a:t>1</a:t>
            </a:fld>
            <a:endParaRPr lang="en-US"/>
          </a:p>
        </p:txBody>
      </p:sp>
    </p:spTree>
    <p:extLst>
      <p:ext uri="{BB962C8B-B14F-4D97-AF65-F5344CB8AC3E}">
        <p14:creationId xmlns:p14="http://schemas.microsoft.com/office/powerpoint/2010/main" val="357727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Local development (CLD) is an approach to local development that emphasizes community control over planning decisions and investment resources. CLD programs prioritize community participation and voice in the planning, implementation, and decision-making processes of development. This approach enables communities to work in partnership with national and local governments to identify and manage community-level investments. CLD builds upon the idea that local communities have greater knowledge than central planners about their circumstances and needs and therefore can help set priorities for local development.</a:t>
            </a:r>
          </a:p>
        </p:txBody>
      </p:sp>
      <p:sp>
        <p:nvSpPr>
          <p:cNvPr id="4" name="Slide Number Placeholder 3"/>
          <p:cNvSpPr>
            <a:spLocks noGrp="1"/>
          </p:cNvSpPr>
          <p:nvPr>
            <p:ph type="sldNum" sz="quarter" idx="5"/>
          </p:nvPr>
        </p:nvSpPr>
        <p:spPr/>
        <p:txBody>
          <a:bodyPr/>
          <a:lstStyle/>
          <a:p>
            <a:fld id="{4A43CC84-74C0-1C4D-A7E4-59115F02E4A9}" type="slidenum">
              <a:rPr lang="en-US" smtClean="0"/>
              <a:t>2</a:t>
            </a:fld>
            <a:endParaRPr lang="en-US"/>
          </a:p>
        </p:txBody>
      </p:sp>
    </p:spTree>
    <p:extLst>
      <p:ext uri="{BB962C8B-B14F-4D97-AF65-F5344CB8AC3E}">
        <p14:creationId xmlns:p14="http://schemas.microsoft.com/office/powerpoint/2010/main" val="87305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3CC84-74C0-1C4D-A7E4-59115F02E4A9}" type="slidenum">
              <a:rPr lang="en-US" smtClean="0"/>
              <a:t>3</a:t>
            </a:fld>
            <a:endParaRPr lang="en-US"/>
          </a:p>
        </p:txBody>
      </p:sp>
    </p:spTree>
    <p:extLst>
      <p:ext uri="{BB962C8B-B14F-4D97-AF65-F5344CB8AC3E}">
        <p14:creationId xmlns:p14="http://schemas.microsoft.com/office/powerpoint/2010/main" val="305156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3CC84-74C0-1C4D-A7E4-59115F02E4A9}" type="slidenum">
              <a:rPr lang="en-US" smtClean="0"/>
              <a:t>8</a:t>
            </a:fld>
            <a:endParaRPr lang="en-US"/>
          </a:p>
        </p:txBody>
      </p:sp>
    </p:spTree>
    <p:extLst>
      <p:ext uri="{BB962C8B-B14F-4D97-AF65-F5344CB8AC3E}">
        <p14:creationId xmlns:p14="http://schemas.microsoft.com/office/powerpoint/2010/main" val="2653776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879F77-22DE-D641-8EC4-E6C0F915CD92}" type="datetime1">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851CD-1FB3-AA4C-9065-ACB97D9DF7A8}" type="slidenum">
              <a:rPr lang="en-US" smtClean="0"/>
              <a:t>‹#›</a:t>
            </a:fld>
            <a:endParaRPr lang="en-US"/>
          </a:p>
        </p:txBody>
      </p:sp>
    </p:spTree>
    <p:extLst>
      <p:ext uri="{BB962C8B-B14F-4D97-AF65-F5344CB8AC3E}">
        <p14:creationId xmlns:p14="http://schemas.microsoft.com/office/powerpoint/2010/main" val="279450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56175-F93C-CC43-AEEF-FB2B9FDB27D1}" type="datetime1">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851CD-1FB3-AA4C-9065-ACB97D9DF7A8}" type="slidenum">
              <a:rPr lang="en-US" smtClean="0"/>
              <a:t>‹#›</a:t>
            </a:fld>
            <a:endParaRPr lang="en-US"/>
          </a:p>
        </p:txBody>
      </p:sp>
    </p:spTree>
    <p:extLst>
      <p:ext uri="{BB962C8B-B14F-4D97-AF65-F5344CB8AC3E}">
        <p14:creationId xmlns:p14="http://schemas.microsoft.com/office/powerpoint/2010/main" val="335584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0917" y="285964"/>
            <a:ext cx="7302500" cy="671160"/>
          </a:xfrm>
        </p:spPr>
        <p:txBody>
          <a:bodyPr>
            <a:normAutofit/>
          </a:bodyPr>
          <a:lstStyle>
            <a:lvl1pPr algn="l">
              <a:defRPr sz="2400" b="0" i="0">
                <a:solidFill>
                  <a:srgbClr val="17375E"/>
                </a:solidFill>
                <a:latin typeface="Andes"/>
                <a:cs typeface="Andes"/>
              </a:defRPr>
            </a:lvl1pPr>
          </a:lstStyle>
          <a:p>
            <a:r>
              <a:rPr lang="en-US"/>
              <a:t>Click to edit Master title style</a:t>
            </a:r>
          </a:p>
        </p:txBody>
      </p:sp>
      <p:sp>
        <p:nvSpPr>
          <p:cNvPr id="7" name="Slide Number Placeholder 6"/>
          <p:cNvSpPr>
            <a:spLocks noGrp="1"/>
          </p:cNvSpPr>
          <p:nvPr>
            <p:ph type="sldNum" sz="quarter" idx="12"/>
          </p:nvPr>
        </p:nvSpPr>
        <p:spPr/>
        <p:txBody>
          <a:bodyPr/>
          <a:lstStyle>
            <a:lvl1pPr>
              <a:defRPr>
                <a:solidFill>
                  <a:srgbClr val="17375E"/>
                </a:solidFill>
              </a:defRPr>
            </a:lvl1pPr>
          </a:lstStyle>
          <a:p>
            <a:fld id="{585851CD-1FB3-AA4C-9065-ACB97D9DF7A8}" type="slidenum">
              <a:rPr lang="en-US" smtClean="0"/>
              <a:pPr/>
              <a:t>‹#›</a:t>
            </a:fld>
            <a:endParaRPr lang="en-US"/>
          </a:p>
        </p:txBody>
      </p:sp>
      <p:pic>
        <p:nvPicPr>
          <p:cNvPr id="8" name="Picture 7"/>
          <p:cNvPicPr>
            <a:picLocks noChangeAspect="1"/>
          </p:cNvPicPr>
          <p:nvPr userDrawn="1"/>
        </p:nvPicPr>
        <p:blipFill>
          <a:blip r:embed="rId2"/>
          <a:stretch>
            <a:fillRect/>
          </a:stretch>
        </p:blipFill>
        <p:spPr>
          <a:xfrm rot="16200000">
            <a:off x="75384" y="379692"/>
            <a:ext cx="335661" cy="486433"/>
          </a:xfrm>
          <a:prstGeom prst="rect">
            <a:avLst/>
          </a:prstGeom>
        </p:spPr>
      </p:pic>
      <p:cxnSp>
        <p:nvCxnSpPr>
          <p:cNvPr id="9" name="Straight Connector 8"/>
          <p:cNvCxnSpPr/>
          <p:nvPr userDrawn="1"/>
        </p:nvCxnSpPr>
        <p:spPr>
          <a:xfrm rot="16200000">
            <a:off x="318600" y="622909"/>
            <a:ext cx="335661" cy="0"/>
          </a:xfrm>
          <a:prstGeom prst="line">
            <a:avLst/>
          </a:prstGeom>
          <a:ln w="3810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681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a:stretch>
            <a:fillRect/>
          </a:stretch>
        </p:blipFill>
        <p:spPr>
          <a:xfrm>
            <a:off x="0" y="455077"/>
            <a:ext cx="486430" cy="335663"/>
          </a:xfrm>
          <a:prstGeom prst="rect">
            <a:avLst/>
          </a:prstGeom>
        </p:spPr>
      </p:pic>
      <p:sp>
        <p:nvSpPr>
          <p:cNvPr id="2" name="Title 1"/>
          <p:cNvSpPr>
            <a:spLocks noGrp="1"/>
          </p:cNvSpPr>
          <p:nvPr>
            <p:ph type="title"/>
          </p:nvPr>
        </p:nvSpPr>
        <p:spPr>
          <a:xfrm>
            <a:off x="560917" y="285964"/>
            <a:ext cx="7302500" cy="671160"/>
          </a:xfrm>
        </p:spPr>
        <p:txBody>
          <a:bodyPr>
            <a:normAutofit/>
          </a:bodyPr>
          <a:lstStyle>
            <a:lvl1pPr algn="l">
              <a:defRPr sz="2400" b="0" i="0">
                <a:solidFill>
                  <a:srgbClr val="17375E"/>
                </a:solidFill>
                <a:latin typeface="Andes"/>
                <a:cs typeface="Andes"/>
              </a:defRPr>
            </a:lvl1pPr>
          </a:lstStyle>
          <a:p>
            <a:r>
              <a:rPr lang="en-US"/>
              <a:t>Click to edit Master title style</a:t>
            </a:r>
          </a:p>
        </p:txBody>
      </p:sp>
      <p:sp>
        <p:nvSpPr>
          <p:cNvPr id="7" name="Slide Number Placeholder 6"/>
          <p:cNvSpPr>
            <a:spLocks noGrp="1"/>
          </p:cNvSpPr>
          <p:nvPr>
            <p:ph type="sldNum" sz="quarter" idx="12"/>
          </p:nvPr>
        </p:nvSpPr>
        <p:spPr>
          <a:xfrm>
            <a:off x="8778606" y="4861546"/>
            <a:ext cx="365394" cy="273844"/>
          </a:xfrm>
        </p:spPr>
        <p:txBody>
          <a:bodyPr/>
          <a:lstStyle>
            <a:lvl1pPr>
              <a:defRPr>
                <a:solidFill>
                  <a:srgbClr val="17375E"/>
                </a:solidFill>
              </a:defRPr>
            </a:lvl1pPr>
          </a:lstStyle>
          <a:p>
            <a:fld id="{585851CD-1FB3-AA4C-9065-ACB97D9DF7A8}" type="slidenum">
              <a:rPr lang="en-US" smtClean="0"/>
              <a:pPr/>
              <a:t>‹#›</a:t>
            </a:fld>
            <a:endParaRPr lang="en-US"/>
          </a:p>
        </p:txBody>
      </p:sp>
      <p:pic>
        <p:nvPicPr>
          <p:cNvPr id="8" name="Picture 7"/>
          <p:cNvPicPr>
            <a:picLocks noChangeAspect="1"/>
          </p:cNvPicPr>
          <p:nvPr userDrawn="1"/>
        </p:nvPicPr>
        <p:blipFill>
          <a:blip r:embed="rId3"/>
          <a:stretch>
            <a:fillRect/>
          </a:stretch>
        </p:blipFill>
        <p:spPr>
          <a:xfrm rot="16200000">
            <a:off x="326439" y="600048"/>
            <a:ext cx="335661" cy="45719"/>
          </a:xfrm>
          <a:prstGeom prst="rect">
            <a:avLst/>
          </a:prstGeom>
        </p:spPr>
      </p:pic>
      <p:cxnSp>
        <p:nvCxnSpPr>
          <p:cNvPr id="17" name="Straight Connector 16"/>
          <p:cNvCxnSpPr/>
          <p:nvPr userDrawn="1"/>
        </p:nvCxnSpPr>
        <p:spPr>
          <a:xfrm>
            <a:off x="607673" y="2387263"/>
            <a:ext cx="3111884"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8" name="Picture 2" descr="http://www.worldbank.org/content/dam/Worldbank/Feature%20Story/EAP/myanmar/mm_CDD_feature_story_may2014_735x490.jpg/_jcr_content/renditions/cq5dam.resized.400x267!.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14685" r="243" b="2583"/>
          <a:stretch/>
        </p:blipFill>
        <p:spPr bwMode="auto">
          <a:xfrm>
            <a:off x="552689" y="1112732"/>
            <a:ext cx="3166868" cy="1613891"/>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 Placeholder 28"/>
          <p:cNvSpPr>
            <a:spLocks noGrp="1"/>
          </p:cNvSpPr>
          <p:nvPr>
            <p:ph type="body" sz="quarter" idx="13"/>
          </p:nvPr>
        </p:nvSpPr>
        <p:spPr>
          <a:xfrm>
            <a:off x="560917" y="2781458"/>
            <a:ext cx="3158640" cy="637673"/>
          </a:xfrm>
          <a:solidFill>
            <a:schemeClr val="accent2"/>
          </a:solidFill>
        </p:spPr>
        <p:txBody>
          <a:bodyPr anchor="ctr">
            <a:normAutofit/>
          </a:bodyPr>
          <a:lstStyle>
            <a:lvl1pPr marL="0" indent="0" algn="ctr">
              <a:buNone/>
              <a:defRPr sz="1600">
                <a:solidFill>
                  <a:srgbClr val="18385E"/>
                </a:solidFill>
                <a:latin typeface="Arial"/>
                <a:cs typeface="Arial"/>
              </a:defRPr>
            </a:lvl1pPr>
          </a:lstStyle>
          <a:p>
            <a:pPr lvl="0"/>
            <a:r>
              <a:rPr lang="en-US"/>
              <a:t>Click to edit</a:t>
            </a:r>
          </a:p>
        </p:txBody>
      </p:sp>
      <p:sp>
        <p:nvSpPr>
          <p:cNvPr id="30" name="Text Placeholder 28"/>
          <p:cNvSpPr>
            <a:spLocks noGrp="1"/>
          </p:cNvSpPr>
          <p:nvPr>
            <p:ph type="body" sz="quarter" idx="14"/>
          </p:nvPr>
        </p:nvSpPr>
        <p:spPr>
          <a:xfrm>
            <a:off x="560917" y="3485606"/>
            <a:ext cx="3158640" cy="637673"/>
          </a:xfrm>
          <a:solidFill>
            <a:schemeClr val="accent3"/>
          </a:solidFill>
        </p:spPr>
        <p:txBody>
          <a:bodyPr anchor="ctr">
            <a:normAutofit/>
          </a:bodyPr>
          <a:lstStyle>
            <a:lvl1pPr marL="0" indent="0" algn="ctr">
              <a:buNone/>
              <a:defRPr sz="1600">
                <a:solidFill>
                  <a:srgbClr val="18385E"/>
                </a:solidFill>
                <a:latin typeface="Arial"/>
                <a:cs typeface="Arial"/>
              </a:defRPr>
            </a:lvl1pPr>
          </a:lstStyle>
          <a:p>
            <a:pPr lvl="0"/>
            <a:r>
              <a:rPr lang="en-US"/>
              <a:t>Click to edit</a:t>
            </a:r>
          </a:p>
        </p:txBody>
      </p:sp>
      <p:sp>
        <p:nvSpPr>
          <p:cNvPr id="31" name="Text Placeholder 28"/>
          <p:cNvSpPr>
            <a:spLocks noGrp="1"/>
          </p:cNvSpPr>
          <p:nvPr>
            <p:ph type="body" sz="quarter" idx="15"/>
          </p:nvPr>
        </p:nvSpPr>
        <p:spPr>
          <a:xfrm>
            <a:off x="560917" y="4188831"/>
            <a:ext cx="3158640" cy="782403"/>
          </a:xfrm>
          <a:solidFill>
            <a:schemeClr val="accent5"/>
          </a:solidFill>
        </p:spPr>
        <p:txBody>
          <a:bodyPr anchor="ctr">
            <a:normAutofit/>
          </a:bodyPr>
          <a:lstStyle>
            <a:lvl1pPr marL="0" indent="0" algn="ctr">
              <a:buNone/>
              <a:defRPr sz="1600">
                <a:solidFill>
                  <a:srgbClr val="18385E"/>
                </a:solidFill>
                <a:latin typeface="Arial"/>
                <a:cs typeface="Arial"/>
              </a:defRPr>
            </a:lvl1pPr>
          </a:lstStyle>
          <a:p>
            <a:pPr lvl="0"/>
            <a:r>
              <a:rPr lang="en-US"/>
              <a:t>Click to edit</a:t>
            </a:r>
          </a:p>
        </p:txBody>
      </p:sp>
      <p:sp>
        <p:nvSpPr>
          <p:cNvPr id="32" name="Text Placeholder 28"/>
          <p:cNvSpPr>
            <a:spLocks noGrp="1"/>
          </p:cNvSpPr>
          <p:nvPr>
            <p:ph type="body" sz="quarter" idx="16"/>
          </p:nvPr>
        </p:nvSpPr>
        <p:spPr>
          <a:xfrm>
            <a:off x="3835834" y="1112732"/>
            <a:ext cx="4916129" cy="688096"/>
          </a:xfrm>
          <a:solidFill>
            <a:schemeClr val="accent1"/>
          </a:solidFill>
        </p:spPr>
        <p:txBody>
          <a:bodyPr anchor="t">
            <a:normAutofit/>
          </a:bodyPr>
          <a:lstStyle>
            <a:lvl1pPr marL="0" indent="0" algn="l">
              <a:buNone/>
              <a:defRPr sz="1300">
                <a:solidFill>
                  <a:srgbClr val="FFFFFF"/>
                </a:solidFill>
                <a:latin typeface="Arial"/>
                <a:cs typeface="Arial"/>
              </a:defRPr>
            </a:lvl1pPr>
          </a:lstStyle>
          <a:p>
            <a:pPr lvl="0"/>
            <a:r>
              <a:rPr lang="en-US"/>
              <a:t>Click to edit</a:t>
            </a:r>
          </a:p>
        </p:txBody>
      </p:sp>
      <p:sp>
        <p:nvSpPr>
          <p:cNvPr id="33" name="Text Placeholder 28"/>
          <p:cNvSpPr>
            <a:spLocks noGrp="1"/>
          </p:cNvSpPr>
          <p:nvPr>
            <p:ph type="body" sz="quarter" idx="17"/>
          </p:nvPr>
        </p:nvSpPr>
        <p:spPr>
          <a:xfrm>
            <a:off x="3835834" y="1923940"/>
            <a:ext cx="4916129" cy="688096"/>
          </a:xfrm>
          <a:solidFill>
            <a:schemeClr val="accent1"/>
          </a:solidFill>
        </p:spPr>
        <p:txBody>
          <a:bodyPr anchor="t">
            <a:normAutofit/>
          </a:bodyPr>
          <a:lstStyle>
            <a:lvl1pPr marL="0" indent="0" algn="l">
              <a:buNone/>
              <a:defRPr sz="1300">
                <a:solidFill>
                  <a:srgbClr val="FFFFFF"/>
                </a:solidFill>
                <a:latin typeface="Arial"/>
                <a:cs typeface="Arial"/>
              </a:defRPr>
            </a:lvl1pPr>
          </a:lstStyle>
          <a:p>
            <a:pPr lvl="0"/>
            <a:r>
              <a:rPr lang="en-US"/>
              <a:t>Click to edit</a:t>
            </a:r>
          </a:p>
        </p:txBody>
      </p:sp>
      <p:sp>
        <p:nvSpPr>
          <p:cNvPr id="35" name="Text Placeholder 28"/>
          <p:cNvSpPr>
            <a:spLocks noGrp="1"/>
          </p:cNvSpPr>
          <p:nvPr>
            <p:ph type="body" sz="quarter" idx="18"/>
          </p:nvPr>
        </p:nvSpPr>
        <p:spPr>
          <a:xfrm>
            <a:off x="3835834" y="2704572"/>
            <a:ext cx="4916129" cy="688096"/>
          </a:xfrm>
          <a:solidFill>
            <a:schemeClr val="accent1"/>
          </a:solidFill>
        </p:spPr>
        <p:txBody>
          <a:bodyPr anchor="t">
            <a:normAutofit/>
          </a:bodyPr>
          <a:lstStyle>
            <a:lvl1pPr marL="0" indent="0" algn="l">
              <a:buNone/>
              <a:defRPr sz="1300">
                <a:solidFill>
                  <a:srgbClr val="FFFFFF"/>
                </a:solidFill>
                <a:latin typeface="Arial"/>
                <a:cs typeface="Arial"/>
              </a:defRPr>
            </a:lvl1pPr>
          </a:lstStyle>
          <a:p>
            <a:pPr lvl="0"/>
            <a:r>
              <a:rPr lang="en-US"/>
              <a:t>Click to edit</a:t>
            </a:r>
          </a:p>
        </p:txBody>
      </p:sp>
      <p:sp>
        <p:nvSpPr>
          <p:cNvPr id="36" name="Text Placeholder 28"/>
          <p:cNvSpPr>
            <a:spLocks noGrp="1"/>
          </p:cNvSpPr>
          <p:nvPr>
            <p:ph type="body" sz="quarter" idx="19"/>
          </p:nvPr>
        </p:nvSpPr>
        <p:spPr>
          <a:xfrm>
            <a:off x="3835834" y="3483917"/>
            <a:ext cx="4916129" cy="688096"/>
          </a:xfrm>
          <a:solidFill>
            <a:schemeClr val="accent1"/>
          </a:solidFill>
        </p:spPr>
        <p:txBody>
          <a:bodyPr anchor="t">
            <a:normAutofit/>
          </a:bodyPr>
          <a:lstStyle>
            <a:lvl1pPr marL="0" indent="0" algn="l">
              <a:buNone/>
              <a:defRPr sz="1300">
                <a:solidFill>
                  <a:srgbClr val="FFFFFF"/>
                </a:solidFill>
                <a:latin typeface="Arial"/>
                <a:cs typeface="Arial"/>
              </a:defRPr>
            </a:lvl1pPr>
          </a:lstStyle>
          <a:p>
            <a:pPr lvl="0"/>
            <a:r>
              <a:rPr lang="en-US"/>
              <a:t>Click to edit</a:t>
            </a:r>
          </a:p>
        </p:txBody>
      </p:sp>
      <p:sp>
        <p:nvSpPr>
          <p:cNvPr id="37" name="Text Placeholder 28"/>
          <p:cNvSpPr>
            <a:spLocks noGrp="1"/>
          </p:cNvSpPr>
          <p:nvPr>
            <p:ph type="body" sz="quarter" idx="20"/>
          </p:nvPr>
        </p:nvSpPr>
        <p:spPr>
          <a:xfrm>
            <a:off x="3835834" y="4283138"/>
            <a:ext cx="4916129" cy="688096"/>
          </a:xfrm>
          <a:solidFill>
            <a:schemeClr val="accent1"/>
          </a:solidFill>
        </p:spPr>
        <p:txBody>
          <a:bodyPr anchor="t">
            <a:normAutofit/>
          </a:bodyPr>
          <a:lstStyle>
            <a:lvl1pPr marL="0" indent="0" algn="l">
              <a:buNone/>
              <a:defRPr sz="1300">
                <a:solidFill>
                  <a:srgbClr val="FFFFFF"/>
                </a:solidFill>
                <a:latin typeface="Arial"/>
                <a:cs typeface="Arial"/>
              </a:defRPr>
            </a:lvl1pPr>
          </a:lstStyle>
          <a:p>
            <a:pPr lvl="0"/>
            <a:r>
              <a:rPr lang="en-US"/>
              <a:t>Click to edit</a:t>
            </a:r>
          </a:p>
        </p:txBody>
      </p:sp>
    </p:spTree>
    <p:extLst>
      <p:ext uri="{BB962C8B-B14F-4D97-AF65-F5344CB8AC3E}">
        <p14:creationId xmlns:p14="http://schemas.microsoft.com/office/powerpoint/2010/main" val="61152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0B679-2F08-B34F-9E06-6DB3026CBA3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851CD-1FB3-AA4C-9065-ACB97D9DF7A8}" type="slidenum">
              <a:rPr lang="en-US" smtClean="0"/>
              <a:t>‹#›</a:t>
            </a:fld>
            <a:endParaRPr lang="en-US"/>
          </a:p>
        </p:txBody>
      </p:sp>
    </p:spTree>
    <p:extLst>
      <p:ext uri="{BB962C8B-B14F-4D97-AF65-F5344CB8AC3E}">
        <p14:creationId xmlns:p14="http://schemas.microsoft.com/office/powerpoint/2010/main" val="72910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0917" y="285964"/>
            <a:ext cx="7302500" cy="671160"/>
          </a:xfrm>
        </p:spPr>
        <p:txBody>
          <a:bodyPr>
            <a:normAutofit/>
          </a:bodyPr>
          <a:lstStyle>
            <a:lvl1pPr algn="l">
              <a:defRPr sz="2400" b="0" i="0">
                <a:solidFill>
                  <a:srgbClr val="17375E"/>
                </a:solidFill>
                <a:latin typeface="Andes"/>
                <a:cs typeface="Andes"/>
              </a:defRPr>
            </a:lvl1pPr>
          </a:lstStyle>
          <a:p>
            <a:r>
              <a:rPr lang="en-US"/>
              <a:t>Click to edit Master title style</a:t>
            </a:r>
          </a:p>
        </p:txBody>
      </p:sp>
      <p:sp>
        <p:nvSpPr>
          <p:cNvPr id="7" name="Slide Number Placeholder 6"/>
          <p:cNvSpPr>
            <a:spLocks noGrp="1"/>
          </p:cNvSpPr>
          <p:nvPr>
            <p:ph type="sldNum" sz="quarter" idx="12"/>
          </p:nvPr>
        </p:nvSpPr>
        <p:spPr/>
        <p:txBody>
          <a:bodyPr/>
          <a:lstStyle>
            <a:lvl1pPr>
              <a:defRPr>
                <a:solidFill>
                  <a:srgbClr val="17375E"/>
                </a:solidFill>
              </a:defRPr>
            </a:lvl1pPr>
          </a:lstStyle>
          <a:p>
            <a:fld id="{585851CD-1FB3-AA4C-9065-ACB97D9DF7A8}" type="slidenum">
              <a:rPr lang="en-US" smtClean="0"/>
              <a:pPr/>
              <a:t>‹#›</a:t>
            </a:fld>
            <a:endParaRPr lang="en-US"/>
          </a:p>
        </p:txBody>
      </p:sp>
      <p:pic>
        <p:nvPicPr>
          <p:cNvPr id="8" name="Picture 7"/>
          <p:cNvPicPr>
            <a:picLocks noChangeAspect="1"/>
          </p:cNvPicPr>
          <p:nvPr userDrawn="1"/>
        </p:nvPicPr>
        <p:blipFill>
          <a:blip r:embed="rId2"/>
          <a:stretch>
            <a:fillRect/>
          </a:stretch>
        </p:blipFill>
        <p:spPr>
          <a:xfrm rot="16200000">
            <a:off x="75385" y="379693"/>
            <a:ext cx="335661" cy="486433"/>
          </a:xfrm>
          <a:prstGeom prst="rect">
            <a:avLst/>
          </a:prstGeom>
        </p:spPr>
      </p:pic>
      <p:cxnSp>
        <p:nvCxnSpPr>
          <p:cNvPr id="9" name="Straight Connector 8"/>
          <p:cNvCxnSpPr/>
          <p:nvPr userDrawn="1"/>
        </p:nvCxnSpPr>
        <p:spPr>
          <a:xfrm rot="16200000">
            <a:off x="318601" y="622909"/>
            <a:ext cx="335661" cy="0"/>
          </a:xfrm>
          <a:prstGeom prst="line">
            <a:avLst/>
          </a:prstGeom>
          <a:ln w="3810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570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0917" y="285964"/>
            <a:ext cx="7302500" cy="671160"/>
          </a:xfrm>
        </p:spPr>
        <p:txBody>
          <a:bodyPr>
            <a:normAutofit/>
          </a:bodyPr>
          <a:lstStyle>
            <a:lvl1pPr algn="l">
              <a:defRPr sz="2400" b="0" i="0">
                <a:solidFill>
                  <a:srgbClr val="17375E"/>
                </a:solidFill>
                <a:latin typeface="Andes"/>
                <a:cs typeface="Andes"/>
              </a:defRPr>
            </a:lvl1pPr>
          </a:lstStyle>
          <a:p>
            <a:r>
              <a:rPr lang="en-US"/>
              <a:t>Click to edit Master title style</a:t>
            </a:r>
          </a:p>
        </p:txBody>
      </p:sp>
      <p:sp>
        <p:nvSpPr>
          <p:cNvPr id="7" name="Slide Number Placeholder 6"/>
          <p:cNvSpPr>
            <a:spLocks noGrp="1"/>
          </p:cNvSpPr>
          <p:nvPr>
            <p:ph type="sldNum" sz="quarter" idx="12"/>
          </p:nvPr>
        </p:nvSpPr>
        <p:spPr/>
        <p:txBody>
          <a:bodyPr/>
          <a:lstStyle>
            <a:lvl1pPr>
              <a:defRPr>
                <a:solidFill>
                  <a:srgbClr val="17375E"/>
                </a:solidFill>
              </a:defRPr>
            </a:lvl1pPr>
          </a:lstStyle>
          <a:p>
            <a:fld id="{585851CD-1FB3-AA4C-9065-ACB97D9DF7A8}" type="slidenum">
              <a:rPr lang="en-US" smtClean="0"/>
              <a:pPr/>
              <a:t>‹#›</a:t>
            </a:fld>
            <a:endParaRPr lang="en-US"/>
          </a:p>
        </p:txBody>
      </p:sp>
      <p:pic>
        <p:nvPicPr>
          <p:cNvPr id="8" name="Picture 7"/>
          <p:cNvPicPr>
            <a:picLocks noChangeAspect="1"/>
          </p:cNvPicPr>
          <p:nvPr userDrawn="1"/>
        </p:nvPicPr>
        <p:blipFill>
          <a:blip r:embed="rId2"/>
          <a:stretch>
            <a:fillRect/>
          </a:stretch>
        </p:blipFill>
        <p:spPr>
          <a:xfrm rot="16200000">
            <a:off x="75385" y="379693"/>
            <a:ext cx="335661" cy="486433"/>
          </a:xfrm>
          <a:prstGeom prst="rect">
            <a:avLst/>
          </a:prstGeom>
        </p:spPr>
      </p:pic>
      <p:cxnSp>
        <p:nvCxnSpPr>
          <p:cNvPr id="9" name="Straight Connector 8"/>
          <p:cNvCxnSpPr/>
          <p:nvPr userDrawn="1"/>
        </p:nvCxnSpPr>
        <p:spPr>
          <a:xfrm rot="16200000">
            <a:off x="318601" y="622909"/>
            <a:ext cx="335661" cy="0"/>
          </a:xfrm>
          <a:prstGeom prst="line">
            <a:avLst/>
          </a:prstGeom>
          <a:ln w="3810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58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AA45A0-CDF5-0541-BB13-80C4B1B15384}" type="datetime1">
              <a:rPr lang="en-US" smtClean="0"/>
              <a:t>12/1/2022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5851CD-1FB3-AA4C-9065-ACB97D9DF7A8}" type="slidenum">
              <a:rPr lang="en-US" smtClean="0"/>
              <a:t>‹#›</a:t>
            </a:fld>
            <a:endParaRPr lang="en-US"/>
          </a:p>
        </p:txBody>
      </p:sp>
    </p:spTree>
    <p:extLst>
      <p:ext uri="{BB962C8B-B14F-4D97-AF65-F5344CB8AC3E}">
        <p14:creationId xmlns:p14="http://schemas.microsoft.com/office/powerpoint/2010/main" val="3224326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5" r:id="rId5"/>
    <p:sldLayoutId id="2147483659" r:id="rId6"/>
    <p:sldLayoutId id="2147483660"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emf"/><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emf"/><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image" Target="../media/image21.emf"/><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15690" y="0"/>
            <a:ext cx="4143341" cy="3362078"/>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15689" y="1151355"/>
            <a:ext cx="4128310" cy="1026580"/>
          </a:xfrm>
        </p:spPr>
        <p:txBody>
          <a:bodyPr>
            <a:noAutofit/>
          </a:bodyPr>
          <a:lstStyle/>
          <a:p>
            <a:br>
              <a:rPr lang="en-US" sz="3000" dirty="0">
                <a:solidFill>
                  <a:schemeClr val="bg1"/>
                </a:solidFill>
                <a:latin typeface="Andes"/>
                <a:cs typeface="Andes"/>
              </a:rPr>
            </a:br>
            <a:r>
              <a:rPr lang="en-US" sz="3000" dirty="0">
                <a:solidFill>
                  <a:schemeClr val="bg1"/>
                </a:solidFill>
                <a:latin typeface="Andes"/>
                <a:cs typeface="Andes"/>
              </a:rPr>
              <a:t>Community and  Local Development</a:t>
            </a:r>
            <a:br>
              <a:rPr lang="en-US" sz="3000" dirty="0">
                <a:solidFill>
                  <a:schemeClr val="bg1"/>
                </a:solidFill>
                <a:latin typeface="Andes"/>
                <a:cs typeface="Andes"/>
              </a:rPr>
            </a:br>
            <a:br>
              <a:rPr lang="en-US" sz="3000" dirty="0">
                <a:solidFill>
                  <a:schemeClr val="bg1"/>
                </a:solidFill>
                <a:latin typeface="Andes"/>
                <a:cs typeface="Andes"/>
              </a:rPr>
            </a:br>
            <a:r>
              <a:rPr lang="en-US" sz="2000" dirty="0">
                <a:solidFill>
                  <a:schemeClr val="bg1"/>
                </a:solidFill>
                <a:latin typeface="Andes"/>
                <a:cs typeface="Andes"/>
              </a:rPr>
              <a:t>Partnering with Communities and their institutions to Deliver Change</a:t>
            </a:r>
            <a:br>
              <a:rPr lang="en-US" sz="2000" dirty="0">
                <a:solidFill>
                  <a:schemeClr val="bg1"/>
                </a:solidFill>
                <a:latin typeface="Andes"/>
                <a:cs typeface="Andes"/>
              </a:rPr>
            </a:br>
            <a:br>
              <a:rPr lang="en-US" sz="2000" dirty="0">
                <a:solidFill>
                  <a:schemeClr val="bg1"/>
                </a:solidFill>
                <a:latin typeface="Andes"/>
                <a:cs typeface="Andes"/>
              </a:rPr>
            </a:br>
            <a:r>
              <a:rPr lang="en-US" sz="2000" dirty="0">
                <a:solidFill>
                  <a:schemeClr val="bg1"/>
                </a:solidFill>
                <a:latin typeface="Andes"/>
                <a:cs typeface="Andes"/>
              </a:rPr>
              <a:t>East Asia Pacific Conference</a:t>
            </a:r>
            <a:br>
              <a:rPr lang="en-US" sz="2000" dirty="0">
                <a:solidFill>
                  <a:schemeClr val="bg1"/>
                </a:solidFill>
                <a:latin typeface="Andes"/>
                <a:cs typeface="Andes"/>
              </a:rPr>
            </a:br>
            <a:r>
              <a:rPr lang="en-US" sz="1600" dirty="0">
                <a:solidFill>
                  <a:schemeClr val="bg1"/>
                </a:solidFill>
                <a:latin typeface="Andes"/>
                <a:cs typeface="Andes"/>
              </a:rPr>
              <a:t>December 2022</a:t>
            </a:r>
          </a:p>
        </p:txBody>
      </p:sp>
      <p:pic>
        <p:nvPicPr>
          <p:cNvPr id="22" name="Picture 21"/>
          <p:cNvPicPr>
            <a:picLocks noChangeAspect="1"/>
          </p:cNvPicPr>
          <p:nvPr/>
        </p:nvPicPr>
        <p:blipFill>
          <a:blip r:embed="rId3"/>
          <a:stretch>
            <a:fillRect/>
          </a:stretch>
        </p:blipFill>
        <p:spPr>
          <a:xfrm>
            <a:off x="637570" y="4130047"/>
            <a:ext cx="2726291" cy="1096138"/>
          </a:xfrm>
          <a:prstGeom prst="rect">
            <a:avLst/>
          </a:prstGeom>
        </p:spPr>
      </p:pic>
      <p:pic>
        <p:nvPicPr>
          <p:cNvPr id="11" name="Picture 10" descr="WBG_Horizontal-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32" y="2343128"/>
            <a:ext cx="3021272" cy="2883057"/>
          </a:xfrm>
          <a:prstGeom prst="rect">
            <a:avLst/>
          </a:prstGeom>
        </p:spPr>
      </p:pic>
      <p:pic>
        <p:nvPicPr>
          <p:cNvPr id="4" name="Picture 3">
            <a:extLst>
              <a:ext uri="{FF2B5EF4-FFF2-40B4-BE49-F238E27FC236}">
                <a16:creationId xmlns:a16="http://schemas.microsoft.com/office/drawing/2014/main" id="{C030532A-8C19-4DD1-81EC-196B9AB3CEA1}"/>
              </a:ext>
            </a:extLst>
          </p:cNvPr>
          <p:cNvPicPr>
            <a:picLocks noChangeAspect="1"/>
          </p:cNvPicPr>
          <p:nvPr/>
        </p:nvPicPr>
        <p:blipFill>
          <a:blip r:embed="rId5"/>
          <a:stretch>
            <a:fillRect/>
          </a:stretch>
        </p:blipFill>
        <p:spPr>
          <a:xfrm>
            <a:off x="3" y="0"/>
            <a:ext cx="5015688" cy="3362078"/>
          </a:xfrm>
          <a:prstGeom prst="rect">
            <a:avLst/>
          </a:prstGeom>
        </p:spPr>
      </p:pic>
      <p:sp>
        <p:nvSpPr>
          <p:cNvPr id="3" name="TextBox 2">
            <a:extLst>
              <a:ext uri="{FF2B5EF4-FFF2-40B4-BE49-F238E27FC236}">
                <a16:creationId xmlns:a16="http://schemas.microsoft.com/office/drawing/2014/main" id="{7119CDAF-DEC0-4888-9B2A-85E0ADC59748}"/>
              </a:ext>
            </a:extLst>
          </p:cNvPr>
          <p:cNvSpPr txBox="1"/>
          <p:nvPr/>
        </p:nvSpPr>
        <p:spPr>
          <a:xfrm>
            <a:off x="5660967" y="3662453"/>
            <a:ext cx="3341716" cy="1200329"/>
          </a:xfrm>
          <a:prstGeom prst="rect">
            <a:avLst/>
          </a:prstGeom>
          <a:noFill/>
        </p:spPr>
        <p:txBody>
          <a:bodyPr wrap="square" rtlCol="0">
            <a:spAutoFit/>
          </a:bodyPr>
          <a:lstStyle/>
          <a:p>
            <a:r>
              <a:rPr lang="en-US" sz="2000" b="1">
                <a:latin typeface="Andes" panose="02000000000000000000" pitchFamily="50" charset="0"/>
              </a:rPr>
              <a:t>Nicolas Perrin</a:t>
            </a:r>
          </a:p>
          <a:p>
            <a:r>
              <a:rPr lang="en-US" sz="2000" b="1">
                <a:latin typeface="Andes" panose="02000000000000000000" pitchFamily="50" charset="0"/>
              </a:rPr>
              <a:t>WB Lead Social Specialist</a:t>
            </a:r>
          </a:p>
          <a:p>
            <a:endParaRPr lang="en-US" sz="1600" b="1">
              <a:latin typeface="Andes" panose="02000000000000000000" pitchFamily="50" charset="0"/>
            </a:endParaRPr>
          </a:p>
          <a:p>
            <a:r>
              <a:rPr lang="en-US" sz="1600" b="1">
                <a:latin typeface="Andes" panose="02000000000000000000" pitchFamily="50" charset="0"/>
              </a:rPr>
              <a:t>December 2022</a:t>
            </a:r>
          </a:p>
        </p:txBody>
      </p:sp>
    </p:spTree>
    <p:extLst>
      <p:ext uri="{BB962C8B-B14F-4D97-AF65-F5344CB8AC3E}">
        <p14:creationId xmlns:p14="http://schemas.microsoft.com/office/powerpoint/2010/main" val="322550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FEFDE-7DA3-4B11-B4BD-D371ABE343A2}"/>
              </a:ext>
            </a:extLst>
          </p:cNvPr>
          <p:cNvSpPr>
            <a:spLocks noGrp="1"/>
          </p:cNvSpPr>
          <p:nvPr>
            <p:ph type="title"/>
          </p:nvPr>
        </p:nvSpPr>
        <p:spPr/>
        <p:txBody>
          <a:bodyPr/>
          <a:lstStyle/>
          <a:p>
            <a:r>
              <a:rPr lang="en-US"/>
              <a:t>CLD and Inclusion</a:t>
            </a:r>
          </a:p>
        </p:txBody>
      </p:sp>
      <p:sp>
        <p:nvSpPr>
          <p:cNvPr id="3" name="Slide Number Placeholder 2">
            <a:extLst>
              <a:ext uri="{FF2B5EF4-FFF2-40B4-BE49-F238E27FC236}">
                <a16:creationId xmlns:a16="http://schemas.microsoft.com/office/drawing/2014/main" id="{42E66381-924B-4AA5-9DB4-710C81425645}"/>
              </a:ext>
            </a:extLst>
          </p:cNvPr>
          <p:cNvSpPr>
            <a:spLocks noGrp="1"/>
          </p:cNvSpPr>
          <p:nvPr>
            <p:ph type="sldNum" sz="quarter" idx="12"/>
          </p:nvPr>
        </p:nvSpPr>
        <p:spPr/>
        <p:txBody>
          <a:bodyPr/>
          <a:lstStyle/>
          <a:p>
            <a:fld id="{585851CD-1FB3-AA4C-9065-ACB97D9DF7A8}" type="slidenum">
              <a:rPr lang="en-US" smtClean="0"/>
              <a:pPr/>
              <a:t>10</a:t>
            </a:fld>
            <a:endParaRPr lang="en-US"/>
          </a:p>
        </p:txBody>
      </p:sp>
      <p:pic>
        <p:nvPicPr>
          <p:cNvPr id="5" name="Picture 5" descr="Graphical user interface, website&#10;&#10;Description automatically generated">
            <a:extLst>
              <a:ext uri="{FF2B5EF4-FFF2-40B4-BE49-F238E27FC236}">
                <a16:creationId xmlns:a16="http://schemas.microsoft.com/office/drawing/2014/main" id="{406CE73C-80F6-43D1-8A57-E2B2FFA52F53}"/>
              </a:ext>
            </a:extLst>
          </p:cNvPr>
          <p:cNvPicPr>
            <a:picLocks noChangeAspect="1"/>
          </p:cNvPicPr>
          <p:nvPr/>
        </p:nvPicPr>
        <p:blipFill>
          <a:blip r:embed="rId2"/>
          <a:stretch>
            <a:fillRect/>
          </a:stretch>
        </p:blipFill>
        <p:spPr>
          <a:xfrm>
            <a:off x="149629" y="831272"/>
            <a:ext cx="8836255" cy="4209835"/>
          </a:xfrm>
          <a:prstGeom prst="rect">
            <a:avLst/>
          </a:prstGeom>
        </p:spPr>
      </p:pic>
    </p:spTree>
    <p:extLst>
      <p:ext uri="{BB962C8B-B14F-4D97-AF65-F5344CB8AC3E}">
        <p14:creationId xmlns:p14="http://schemas.microsoft.com/office/powerpoint/2010/main" val="407823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srcRect l="1151" t="1745" r="1180" b="2431"/>
          <a:stretch/>
        </p:blipFill>
        <p:spPr bwMode="auto">
          <a:xfrm>
            <a:off x="5656732" y="1088879"/>
            <a:ext cx="2871042" cy="187668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a:t>Learn more, and join the conversation</a:t>
            </a:r>
          </a:p>
        </p:txBody>
      </p:sp>
      <p:sp>
        <p:nvSpPr>
          <p:cNvPr id="3" name="Slide Number Placeholder 2"/>
          <p:cNvSpPr>
            <a:spLocks noGrp="1"/>
          </p:cNvSpPr>
          <p:nvPr>
            <p:ph type="sldNum" sz="quarter" idx="12"/>
          </p:nvPr>
        </p:nvSpPr>
        <p:spPr/>
        <p:txBody>
          <a:bodyPr/>
          <a:lstStyle/>
          <a:p>
            <a:fld id="{585851CD-1FB3-AA4C-9065-ACB97D9DF7A8}" type="slidenum">
              <a:rPr lang="en-US" smtClean="0"/>
              <a:t>11</a:t>
            </a:fld>
            <a:endParaRPr lang="en-US"/>
          </a:p>
        </p:txBody>
      </p:sp>
      <p:pic>
        <p:nvPicPr>
          <p:cNvPr id="4" name="Content Placeholder 5"/>
          <p:cNvPicPr>
            <a:picLocks noChangeAspect="1"/>
          </p:cNvPicPr>
          <p:nvPr/>
        </p:nvPicPr>
        <p:blipFill rotWithShape="1">
          <a:blip r:embed="rId3"/>
          <a:srcRect b="52647"/>
          <a:stretch/>
        </p:blipFill>
        <p:spPr>
          <a:xfrm>
            <a:off x="3642248" y="2452687"/>
            <a:ext cx="5044552" cy="2183343"/>
          </a:xfrm>
          <a:prstGeom prst="rect">
            <a:avLst/>
          </a:prstGeom>
          <a:effectLst>
            <a:outerShdw blurRad="50800" dist="38100" dir="2700000" algn="tl" rotWithShape="0">
              <a:prstClr val="black">
                <a:alpha val="40000"/>
              </a:prstClr>
            </a:outerShdw>
          </a:effectLst>
        </p:spPr>
      </p:pic>
      <p:sp>
        <p:nvSpPr>
          <p:cNvPr id="6" name="Rectangle 5"/>
          <p:cNvSpPr/>
          <p:nvPr/>
        </p:nvSpPr>
        <p:spPr>
          <a:xfrm>
            <a:off x="743019" y="4535079"/>
            <a:ext cx="3632791" cy="608421"/>
          </a:xfrm>
          <a:prstGeom prst="rect">
            <a:avLst/>
          </a:prstGeom>
          <a:solidFill>
            <a:schemeClr val="bg1">
              <a:alpha val="49000"/>
            </a:schemeClr>
          </a:solidFill>
          <a:ln>
            <a:noFill/>
          </a:ln>
        </p:spPr>
        <p:style>
          <a:lnRef idx="2">
            <a:schemeClr val="accent6"/>
          </a:lnRef>
          <a:fillRef idx="1">
            <a:schemeClr val="lt1"/>
          </a:fillRef>
          <a:effectRef idx="0">
            <a:schemeClr val="accent6"/>
          </a:effectRef>
          <a:fontRef idx="minor">
            <a:schemeClr val="dk1"/>
          </a:fontRef>
        </p:style>
        <p:txBody>
          <a:bodyPr lIns="91434" tIns="45718" rIns="91434" bIns="45718" anchor="ctr"/>
          <a:lstStyle/>
          <a:p>
            <a:pPr fontAlgn="auto">
              <a:spcBef>
                <a:spcPts val="0"/>
              </a:spcBef>
              <a:spcAft>
                <a:spcPts val="0"/>
              </a:spcAft>
              <a:defRPr/>
            </a:pPr>
            <a:endParaRPr lang="en-US" sz="1400">
              <a:solidFill>
                <a:srgbClr val="00ADEE"/>
              </a:solidFill>
              <a:latin typeface="Arial"/>
              <a:cs typeface="Arial"/>
            </a:endParaRPr>
          </a:p>
        </p:txBody>
      </p:sp>
      <p:sp>
        <p:nvSpPr>
          <p:cNvPr id="7" name="TextBox 6"/>
          <p:cNvSpPr txBox="1"/>
          <p:nvPr/>
        </p:nvSpPr>
        <p:spPr>
          <a:xfrm>
            <a:off x="1318787" y="4507024"/>
            <a:ext cx="184666" cy="369332"/>
          </a:xfrm>
          <a:prstGeom prst="rect">
            <a:avLst/>
          </a:prstGeom>
          <a:noFill/>
        </p:spPr>
        <p:txBody>
          <a:bodyPr wrap="none" rtlCol="0">
            <a:spAutoFit/>
          </a:bodyPr>
          <a:lstStyle/>
          <a:p>
            <a:endParaRPr lang="en-US"/>
          </a:p>
        </p:txBody>
      </p:sp>
      <p:sp>
        <p:nvSpPr>
          <p:cNvPr id="8" name="Rectangle 7"/>
          <p:cNvSpPr/>
          <p:nvPr/>
        </p:nvSpPr>
        <p:spPr>
          <a:xfrm>
            <a:off x="404634" y="1261743"/>
            <a:ext cx="3149786" cy="32733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34" tIns="45718" rIns="91434" bIns="45718" anchor="ctr">
            <a:normAutofit fontScale="92500" lnSpcReduction="10000"/>
          </a:bodyPr>
          <a:lstStyle/>
          <a:p>
            <a:pPr fontAlgn="auto">
              <a:spcBef>
                <a:spcPts val="0"/>
              </a:spcBef>
              <a:spcAft>
                <a:spcPts val="0"/>
              </a:spcAft>
              <a:defRPr/>
            </a:pPr>
            <a:r>
              <a:rPr lang="en-US" sz="1400">
                <a:solidFill>
                  <a:schemeClr val="tx2">
                    <a:lumMod val="75000"/>
                  </a:schemeClr>
                </a:solidFill>
                <a:latin typeface="Arial"/>
                <a:cs typeface="Arial"/>
              </a:rPr>
              <a:t>On the intranet, type </a:t>
            </a:r>
            <a:r>
              <a:rPr lang="en-US" sz="1400" b="1">
                <a:solidFill>
                  <a:srgbClr val="00B0F0"/>
                </a:solidFill>
                <a:latin typeface="Arial"/>
                <a:cs typeface="Arial"/>
              </a:rPr>
              <a:t>“CDD” </a:t>
            </a:r>
            <a:r>
              <a:rPr lang="en-US" sz="1400">
                <a:solidFill>
                  <a:schemeClr val="tx2">
                    <a:lumMod val="75000"/>
                  </a:schemeClr>
                </a:solidFill>
                <a:latin typeface="Arial"/>
                <a:cs typeface="Arial"/>
              </a:rPr>
              <a:t>in your browser.</a:t>
            </a:r>
          </a:p>
          <a:p>
            <a:pPr fontAlgn="auto">
              <a:spcBef>
                <a:spcPts val="0"/>
              </a:spcBef>
              <a:spcAft>
                <a:spcPts val="0"/>
              </a:spcAft>
              <a:defRPr/>
            </a:pPr>
            <a:endParaRPr lang="en-US" sz="1400">
              <a:solidFill>
                <a:schemeClr val="tx2">
                  <a:lumMod val="75000"/>
                </a:schemeClr>
              </a:solidFill>
              <a:latin typeface="Arial"/>
              <a:cs typeface="Arial"/>
            </a:endParaRPr>
          </a:p>
          <a:p>
            <a:pPr fontAlgn="auto">
              <a:spcBef>
                <a:spcPts val="0"/>
              </a:spcBef>
              <a:spcAft>
                <a:spcPts val="0"/>
              </a:spcAft>
              <a:defRPr/>
            </a:pPr>
            <a:r>
              <a:rPr lang="en-US" sz="1400">
                <a:solidFill>
                  <a:schemeClr val="tx2">
                    <a:lumMod val="75000"/>
                  </a:schemeClr>
                </a:solidFill>
                <a:latin typeface="Arial"/>
                <a:cs typeface="Arial"/>
              </a:rPr>
              <a:t>From outside the Bank:</a:t>
            </a:r>
          </a:p>
          <a:p>
            <a:pPr fontAlgn="auto">
              <a:spcBef>
                <a:spcPts val="0"/>
              </a:spcBef>
              <a:spcAft>
                <a:spcPts val="0"/>
              </a:spcAft>
              <a:defRPr/>
            </a:pPr>
            <a:r>
              <a:rPr lang="en-US" sz="1400">
                <a:solidFill>
                  <a:srgbClr val="00ADEE"/>
                </a:solidFill>
                <a:latin typeface="Arial"/>
                <a:cs typeface="Arial"/>
              </a:rPr>
              <a:t>http://www.worldbank.org/en/topic/communitydrivendevelopment</a:t>
            </a:r>
          </a:p>
          <a:p>
            <a:pPr fontAlgn="auto">
              <a:spcBef>
                <a:spcPts val="0"/>
              </a:spcBef>
              <a:spcAft>
                <a:spcPts val="0"/>
              </a:spcAft>
              <a:defRPr/>
            </a:pPr>
            <a:endParaRPr lang="en-US" sz="1400">
              <a:solidFill>
                <a:srgbClr val="00ADEE"/>
              </a:solidFill>
              <a:latin typeface="Arial"/>
              <a:cs typeface="Arial"/>
            </a:endParaRPr>
          </a:p>
          <a:p>
            <a:pPr fontAlgn="auto">
              <a:spcBef>
                <a:spcPts val="0"/>
              </a:spcBef>
              <a:spcAft>
                <a:spcPts val="0"/>
              </a:spcAft>
              <a:defRPr/>
            </a:pPr>
            <a:endParaRPr lang="en-US" sz="1400">
              <a:solidFill>
                <a:srgbClr val="00ADEE"/>
              </a:solidFill>
              <a:latin typeface="Arial"/>
              <a:cs typeface="Arial"/>
            </a:endParaRPr>
          </a:p>
          <a:p>
            <a:pPr fontAlgn="auto">
              <a:spcBef>
                <a:spcPts val="0"/>
              </a:spcBef>
              <a:spcAft>
                <a:spcPts val="0"/>
              </a:spcAft>
              <a:defRPr/>
            </a:pPr>
            <a:r>
              <a:rPr lang="en-US" sz="1400">
                <a:solidFill>
                  <a:srgbClr val="00ADEE"/>
                </a:solidFill>
                <a:latin typeface="Arial"/>
                <a:cs typeface="Arial"/>
              </a:rPr>
              <a:t>https://collaboration.worldbank.org/content/sites/collaboration-for-development/en/groups/community-driven-development-global-solutions-group.html</a:t>
            </a:r>
          </a:p>
          <a:p>
            <a:pPr fontAlgn="auto">
              <a:spcBef>
                <a:spcPts val="0"/>
              </a:spcBef>
              <a:spcAft>
                <a:spcPts val="0"/>
              </a:spcAft>
              <a:defRPr/>
            </a:pPr>
            <a:endParaRPr lang="en-US" sz="1400">
              <a:solidFill>
                <a:srgbClr val="00ADEE"/>
              </a:solidFill>
              <a:latin typeface="Arial"/>
              <a:cs typeface="Arial"/>
            </a:endParaRPr>
          </a:p>
          <a:p>
            <a:pPr fontAlgn="auto">
              <a:spcBef>
                <a:spcPts val="0"/>
              </a:spcBef>
              <a:spcAft>
                <a:spcPts val="0"/>
              </a:spcAft>
              <a:defRPr/>
            </a:pPr>
            <a:endParaRPr lang="en-US" sz="1400">
              <a:solidFill>
                <a:schemeClr val="tx2">
                  <a:lumMod val="75000"/>
                </a:schemeClr>
              </a:solidFill>
              <a:latin typeface="Arial"/>
              <a:cs typeface="Arial"/>
            </a:endParaRPr>
          </a:p>
          <a:p>
            <a:pPr fontAlgn="auto">
              <a:spcBef>
                <a:spcPts val="0"/>
              </a:spcBef>
              <a:spcAft>
                <a:spcPts val="0"/>
              </a:spcAft>
              <a:defRPr/>
            </a:pPr>
            <a:r>
              <a:rPr lang="en-US" sz="1400">
                <a:solidFill>
                  <a:schemeClr val="tx2">
                    <a:lumMod val="75000"/>
                  </a:schemeClr>
                </a:solidFill>
                <a:latin typeface="Arial"/>
                <a:cs typeface="Arial"/>
              </a:rPr>
              <a:t>Contact us at:</a:t>
            </a:r>
          </a:p>
          <a:p>
            <a:pPr fontAlgn="auto">
              <a:spcBef>
                <a:spcPts val="0"/>
              </a:spcBef>
              <a:spcAft>
                <a:spcPts val="0"/>
              </a:spcAft>
              <a:defRPr/>
            </a:pPr>
            <a:r>
              <a:rPr lang="en-US" sz="1400" b="1" err="1">
                <a:solidFill>
                  <a:srgbClr val="00ADEE"/>
                </a:solidFill>
                <a:latin typeface="Arial"/>
                <a:cs typeface="Arial"/>
              </a:rPr>
              <a:t>cddgsg@worldbank.org</a:t>
            </a:r>
            <a:endParaRPr lang="en-US" sz="1400">
              <a:solidFill>
                <a:srgbClr val="00ADEE"/>
              </a:solidFill>
              <a:latin typeface="Arial"/>
              <a:cs typeface="Arial"/>
            </a:endParaRPr>
          </a:p>
          <a:p>
            <a:pPr fontAlgn="auto">
              <a:spcBef>
                <a:spcPts val="0"/>
              </a:spcBef>
              <a:spcAft>
                <a:spcPts val="0"/>
              </a:spcAft>
              <a:defRPr/>
            </a:pPr>
            <a:endParaRPr lang="en-US" sz="1400">
              <a:solidFill>
                <a:srgbClr val="00ADEE"/>
              </a:solidFill>
              <a:latin typeface="Arial"/>
              <a:cs typeface="Arial"/>
            </a:endParaRPr>
          </a:p>
        </p:txBody>
      </p:sp>
    </p:spTree>
    <p:extLst>
      <p:ext uri="{BB962C8B-B14F-4D97-AF65-F5344CB8AC3E}">
        <p14:creationId xmlns:p14="http://schemas.microsoft.com/office/powerpoint/2010/main" val="2803066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llage meeting -- Chin State.JPG"/>
          <p:cNvPicPr>
            <a:picLocks noChangeAspect="1"/>
          </p:cNvPicPr>
          <p:nvPr/>
        </p:nvPicPr>
        <p:blipFill rotWithShape="1">
          <a:blip r:embed="rId3">
            <a:extLst>
              <a:ext uri="{28A0092B-C50C-407E-A947-70E740481C1C}">
                <a14:useLocalDpi xmlns:a14="http://schemas.microsoft.com/office/drawing/2010/main" val="0"/>
              </a:ext>
            </a:extLst>
          </a:blip>
          <a:srcRect t="14413" b="35771"/>
          <a:stretch/>
        </p:blipFill>
        <p:spPr>
          <a:xfrm>
            <a:off x="464767" y="1"/>
            <a:ext cx="8271082" cy="2282545"/>
          </a:xfrm>
          <a:prstGeom prst="rect">
            <a:avLst/>
          </a:prstGeom>
        </p:spPr>
      </p:pic>
      <p:sp>
        <p:nvSpPr>
          <p:cNvPr id="14" name="Rectangle 13"/>
          <p:cNvSpPr/>
          <p:nvPr/>
        </p:nvSpPr>
        <p:spPr>
          <a:xfrm>
            <a:off x="3223007" y="3841049"/>
            <a:ext cx="2674303" cy="998408"/>
          </a:xfrm>
          <a:prstGeom prst="rect">
            <a:avLst/>
          </a:prstGeom>
          <a:solidFill>
            <a:schemeClr val="accent2"/>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Rectangle 14"/>
          <p:cNvSpPr/>
          <p:nvPr/>
        </p:nvSpPr>
        <p:spPr>
          <a:xfrm>
            <a:off x="6021144" y="3841049"/>
            <a:ext cx="2674303" cy="9984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64767" y="3841049"/>
            <a:ext cx="2674303" cy="9984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64767" y="2388070"/>
            <a:ext cx="8230680" cy="1276618"/>
          </a:xfrm>
          <a:prstGeom prst="rect">
            <a:avLst/>
          </a:prstGeom>
        </p:spPr>
      </p:pic>
      <p:sp>
        <p:nvSpPr>
          <p:cNvPr id="21" name="Rectangle 20"/>
          <p:cNvSpPr/>
          <p:nvPr/>
        </p:nvSpPr>
        <p:spPr>
          <a:xfrm>
            <a:off x="524387" y="2492589"/>
            <a:ext cx="8050257" cy="1061829"/>
          </a:xfrm>
          <a:prstGeom prst="rect">
            <a:avLst/>
          </a:prstGeom>
        </p:spPr>
        <p:txBody>
          <a:bodyPr wrap="square">
            <a:spAutoFit/>
          </a:bodyPr>
          <a:lstStyle/>
          <a:p>
            <a:pPr algn="ctr"/>
            <a:r>
              <a:rPr lang="en-US" sz="2100" b="1" dirty="0">
                <a:solidFill>
                  <a:schemeClr val="bg1"/>
                </a:solidFill>
                <a:latin typeface="Andes"/>
                <a:cs typeface="Andes"/>
              </a:rPr>
              <a:t>Community and Local Development </a:t>
            </a:r>
            <a:br>
              <a:rPr lang="en-US" sz="2100" b="1" dirty="0">
                <a:solidFill>
                  <a:schemeClr val="bg1"/>
                </a:solidFill>
                <a:latin typeface="Andes"/>
                <a:cs typeface="Andes"/>
              </a:rPr>
            </a:br>
            <a:r>
              <a:rPr lang="en-US" sz="2100" dirty="0">
                <a:solidFill>
                  <a:schemeClr val="bg1"/>
                </a:solidFill>
                <a:latin typeface="Andes"/>
                <a:cs typeface="Andes"/>
              </a:rPr>
              <a:t>is an approach to development that emphasizes community control over planning decisions and investment resources.</a:t>
            </a:r>
          </a:p>
        </p:txBody>
      </p:sp>
      <p:sp>
        <p:nvSpPr>
          <p:cNvPr id="17" name="TextBox 16"/>
          <p:cNvSpPr txBox="1"/>
          <p:nvPr/>
        </p:nvSpPr>
        <p:spPr>
          <a:xfrm>
            <a:off x="524387" y="3974321"/>
            <a:ext cx="2508958" cy="923330"/>
          </a:xfrm>
          <a:prstGeom prst="rect">
            <a:avLst/>
          </a:prstGeom>
          <a:noFill/>
        </p:spPr>
        <p:txBody>
          <a:bodyPr wrap="square" rtlCol="0" anchor="t">
            <a:spAutoFit/>
          </a:bodyPr>
          <a:lstStyle/>
          <a:p>
            <a:pPr algn="ctr"/>
            <a:r>
              <a:rPr lang="en-US" sz="2200">
                <a:solidFill>
                  <a:srgbClr val="17375E"/>
                </a:solidFill>
                <a:latin typeface="Andes"/>
                <a:cs typeface="Andes"/>
              </a:rPr>
              <a:t>Planning   decisions</a:t>
            </a:r>
          </a:p>
          <a:p>
            <a:pPr algn="ctr"/>
            <a:endParaRPr lang="en-US" sz="1000">
              <a:solidFill>
                <a:srgbClr val="17375E"/>
              </a:solidFill>
              <a:latin typeface="Andes"/>
              <a:cs typeface="Andes"/>
            </a:endParaRPr>
          </a:p>
        </p:txBody>
      </p:sp>
      <p:sp>
        <p:nvSpPr>
          <p:cNvPr id="16" name="TextBox 15"/>
          <p:cNvSpPr txBox="1"/>
          <p:nvPr/>
        </p:nvSpPr>
        <p:spPr>
          <a:xfrm>
            <a:off x="3301901" y="3974321"/>
            <a:ext cx="2508958" cy="769441"/>
          </a:xfrm>
          <a:prstGeom prst="rect">
            <a:avLst/>
          </a:prstGeom>
          <a:noFill/>
        </p:spPr>
        <p:txBody>
          <a:bodyPr wrap="square" rtlCol="0" anchor="t">
            <a:spAutoFit/>
          </a:bodyPr>
          <a:lstStyle/>
          <a:p>
            <a:pPr algn="ctr"/>
            <a:r>
              <a:rPr lang="en-US" sz="2200">
                <a:solidFill>
                  <a:srgbClr val="17375E"/>
                </a:solidFill>
                <a:latin typeface="Andes"/>
                <a:cs typeface="Andes"/>
              </a:rPr>
              <a:t>Investment</a:t>
            </a:r>
          </a:p>
          <a:p>
            <a:pPr algn="ctr"/>
            <a:r>
              <a:rPr lang="en-US" sz="2200">
                <a:solidFill>
                  <a:srgbClr val="17375E"/>
                </a:solidFill>
                <a:latin typeface="Andes"/>
                <a:cs typeface="Andes"/>
              </a:rPr>
              <a:t>resources</a:t>
            </a:r>
          </a:p>
        </p:txBody>
      </p:sp>
      <p:sp>
        <p:nvSpPr>
          <p:cNvPr id="20" name="TextBox 19"/>
          <p:cNvSpPr txBox="1"/>
          <p:nvPr/>
        </p:nvSpPr>
        <p:spPr>
          <a:xfrm>
            <a:off x="6120105" y="3954457"/>
            <a:ext cx="2508958" cy="769441"/>
          </a:xfrm>
          <a:prstGeom prst="rect">
            <a:avLst/>
          </a:prstGeom>
          <a:noFill/>
        </p:spPr>
        <p:txBody>
          <a:bodyPr wrap="square" rtlCol="0" anchor="t">
            <a:spAutoFit/>
          </a:bodyPr>
          <a:lstStyle/>
          <a:p>
            <a:pPr algn="ctr"/>
            <a:r>
              <a:rPr lang="en-US" sz="2200">
                <a:solidFill>
                  <a:srgbClr val="17375E"/>
                </a:solidFill>
                <a:latin typeface="Andes"/>
                <a:cs typeface="Andes"/>
              </a:rPr>
              <a:t>Project implementation</a:t>
            </a:r>
          </a:p>
        </p:txBody>
      </p:sp>
    </p:spTree>
    <p:extLst>
      <p:ext uri="{BB962C8B-B14F-4D97-AF65-F5344CB8AC3E}">
        <p14:creationId xmlns:p14="http://schemas.microsoft.com/office/powerpoint/2010/main" val="234413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CLD’s Guiding Principles</a:t>
            </a:r>
          </a:p>
        </p:txBody>
      </p:sp>
      <p:sp>
        <p:nvSpPr>
          <p:cNvPr id="3" name="Slide Number Placeholder 2"/>
          <p:cNvSpPr>
            <a:spLocks noGrp="1"/>
          </p:cNvSpPr>
          <p:nvPr>
            <p:ph type="sldNum" sz="quarter" idx="12"/>
          </p:nvPr>
        </p:nvSpPr>
        <p:spPr/>
        <p:txBody>
          <a:bodyPr/>
          <a:lstStyle/>
          <a:p>
            <a:fld id="{585851CD-1FB3-AA4C-9065-ACB97D9DF7A8}" type="slidenum">
              <a:rPr lang="en-US" smtClean="0"/>
              <a:t>3</a:t>
            </a:fld>
            <a:endParaRPr lang="en-US"/>
          </a:p>
        </p:txBody>
      </p:sp>
      <p:pic>
        <p:nvPicPr>
          <p:cNvPr id="4" name="Picture 3"/>
          <p:cNvPicPr>
            <a:picLocks noChangeAspect="1"/>
          </p:cNvPicPr>
          <p:nvPr/>
        </p:nvPicPr>
        <p:blipFill rotWithShape="1">
          <a:blip r:embed="rId3"/>
          <a:srcRect l="18311"/>
          <a:stretch/>
        </p:blipFill>
        <p:spPr>
          <a:xfrm>
            <a:off x="898498" y="1316841"/>
            <a:ext cx="6918020" cy="2510924"/>
          </a:xfrm>
          <a:prstGeom prst="rect">
            <a:avLst/>
          </a:prstGeom>
        </p:spPr>
      </p:pic>
      <p:sp>
        <p:nvSpPr>
          <p:cNvPr id="5" name="TextBox 4"/>
          <p:cNvSpPr txBox="1"/>
          <p:nvPr/>
        </p:nvSpPr>
        <p:spPr>
          <a:xfrm>
            <a:off x="4323649" y="3233309"/>
            <a:ext cx="1648640" cy="492443"/>
          </a:xfrm>
          <a:prstGeom prst="rect">
            <a:avLst/>
          </a:prstGeom>
          <a:noFill/>
        </p:spPr>
        <p:txBody>
          <a:bodyPr wrap="square" rtlCol="0">
            <a:spAutoFit/>
          </a:bodyPr>
          <a:lstStyle/>
          <a:p>
            <a:r>
              <a:rPr lang="en-US" sz="1300" dirty="0">
                <a:solidFill>
                  <a:schemeClr val="tx2">
                    <a:lumMod val="75000"/>
                  </a:schemeClr>
                </a:solidFill>
                <a:latin typeface="Arial" panose="020B0604020202020204" pitchFamily="34" charset="0"/>
                <a:cs typeface="Arial" panose="020B0604020202020204" pitchFamily="34" charset="0"/>
              </a:rPr>
              <a:t>Localizing Accountability</a:t>
            </a:r>
          </a:p>
        </p:txBody>
      </p:sp>
      <p:sp>
        <p:nvSpPr>
          <p:cNvPr id="6" name="TextBox 5"/>
          <p:cNvSpPr txBox="1"/>
          <p:nvPr/>
        </p:nvSpPr>
        <p:spPr>
          <a:xfrm>
            <a:off x="1666895" y="3236433"/>
            <a:ext cx="1654259" cy="892552"/>
          </a:xfrm>
          <a:prstGeom prst="rect">
            <a:avLst/>
          </a:prstGeom>
          <a:noFill/>
        </p:spPr>
        <p:txBody>
          <a:bodyPr wrap="square" rtlCol="0">
            <a:spAutoFit/>
          </a:bodyPr>
          <a:lstStyle/>
          <a:p>
            <a:r>
              <a:rPr lang="en-US" sz="1300" dirty="0">
                <a:solidFill>
                  <a:schemeClr val="tx2">
                    <a:lumMod val="75000"/>
                  </a:schemeClr>
                </a:solidFill>
                <a:latin typeface="Arial"/>
                <a:cs typeface="Arial"/>
              </a:rPr>
              <a:t>Enhancing Transparency</a:t>
            </a:r>
          </a:p>
          <a:p>
            <a:endParaRPr lang="en-US" sz="1300" dirty="0">
              <a:solidFill>
                <a:schemeClr val="tx2">
                  <a:lumMod val="75000"/>
                </a:schemeClr>
              </a:solidFill>
              <a:latin typeface="Arial"/>
              <a:cs typeface="Arial"/>
            </a:endParaRPr>
          </a:p>
          <a:p>
            <a:endParaRPr lang="en-US" sz="1300" dirty="0">
              <a:solidFill>
                <a:schemeClr val="tx2">
                  <a:lumMod val="75000"/>
                </a:schemeClr>
              </a:solidFill>
              <a:latin typeface="Arial"/>
              <a:cs typeface="Arial"/>
            </a:endParaRPr>
          </a:p>
        </p:txBody>
      </p:sp>
      <p:sp>
        <p:nvSpPr>
          <p:cNvPr id="8" name="TextBox 7"/>
          <p:cNvSpPr txBox="1"/>
          <p:nvPr/>
        </p:nvSpPr>
        <p:spPr>
          <a:xfrm>
            <a:off x="2979368" y="3228234"/>
            <a:ext cx="1387886" cy="492443"/>
          </a:xfrm>
          <a:prstGeom prst="rect">
            <a:avLst/>
          </a:prstGeom>
          <a:noFill/>
        </p:spPr>
        <p:txBody>
          <a:bodyPr wrap="square" rtlCol="0">
            <a:spAutoFit/>
          </a:bodyPr>
          <a:lstStyle/>
          <a:p>
            <a:r>
              <a:rPr lang="en-US" sz="1300" dirty="0">
                <a:solidFill>
                  <a:schemeClr val="tx2">
                    <a:lumMod val="75000"/>
                  </a:schemeClr>
                </a:solidFill>
                <a:latin typeface="Arial"/>
                <a:cs typeface="Arial"/>
              </a:rPr>
              <a:t>Encouraging Participation</a:t>
            </a:r>
          </a:p>
        </p:txBody>
      </p:sp>
      <p:sp>
        <p:nvSpPr>
          <p:cNvPr id="9" name="TextBox 8"/>
          <p:cNvSpPr txBox="1"/>
          <p:nvPr/>
        </p:nvSpPr>
        <p:spPr>
          <a:xfrm>
            <a:off x="7024008" y="3228234"/>
            <a:ext cx="1292450" cy="492443"/>
          </a:xfrm>
          <a:prstGeom prst="rect">
            <a:avLst/>
          </a:prstGeom>
          <a:noFill/>
        </p:spPr>
        <p:txBody>
          <a:bodyPr wrap="square" rtlCol="0">
            <a:spAutoFit/>
          </a:bodyPr>
          <a:lstStyle/>
          <a:p>
            <a:r>
              <a:rPr lang="en-US" sz="1300">
                <a:solidFill>
                  <a:schemeClr val="tx2">
                    <a:lumMod val="75000"/>
                  </a:schemeClr>
                </a:solidFill>
                <a:latin typeface="Arial" panose="020B0604020202020204" pitchFamily="34" charset="0"/>
                <a:cs typeface="Arial" panose="020B0604020202020204" pitchFamily="34" charset="0"/>
              </a:rPr>
              <a:t>Improving Equity</a:t>
            </a:r>
          </a:p>
        </p:txBody>
      </p:sp>
      <p:sp>
        <p:nvSpPr>
          <p:cNvPr id="10" name="TextBox 9"/>
          <p:cNvSpPr txBox="1"/>
          <p:nvPr/>
        </p:nvSpPr>
        <p:spPr>
          <a:xfrm>
            <a:off x="5665674" y="3233309"/>
            <a:ext cx="1645879" cy="455766"/>
          </a:xfrm>
          <a:prstGeom prst="rect">
            <a:avLst/>
          </a:prstGeom>
          <a:noFill/>
        </p:spPr>
        <p:txBody>
          <a:bodyPr wrap="square" rtlCol="0">
            <a:spAutoFit/>
          </a:bodyPr>
          <a:lstStyle/>
          <a:p>
            <a:pPr>
              <a:lnSpc>
                <a:spcPct val="90000"/>
              </a:lnSpc>
            </a:pPr>
            <a:r>
              <a:rPr lang="en-US" sz="1300">
                <a:solidFill>
                  <a:schemeClr val="tx2">
                    <a:lumMod val="75000"/>
                  </a:schemeClr>
                </a:solidFill>
                <a:latin typeface="Arial" panose="020B0604020202020204" pitchFamily="34" charset="0"/>
                <a:cs typeface="Arial" panose="020B0604020202020204" pitchFamily="34" charset="0"/>
              </a:rPr>
              <a:t>Building</a:t>
            </a:r>
          </a:p>
          <a:p>
            <a:pPr>
              <a:lnSpc>
                <a:spcPct val="90000"/>
              </a:lnSpc>
            </a:pPr>
            <a:r>
              <a:rPr lang="en-US" sz="1300">
                <a:solidFill>
                  <a:schemeClr val="tx2">
                    <a:lumMod val="75000"/>
                  </a:schemeClr>
                </a:solidFill>
                <a:latin typeface="Arial" panose="020B0604020202020204" pitchFamily="34" charset="0"/>
                <a:cs typeface="Arial" panose="020B0604020202020204" pitchFamily="34" charset="0"/>
              </a:rPr>
              <a:t>Local capacity</a:t>
            </a:r>
          </a:p>
        </p:txBody>
      </p:sp>
      <p:sp>
        <p:nvSpPr>
          <p:cNvPr id="13" name="Oval 12"/>
          <p:cNvSpPr/>
          <p:nvPr/>
        </p:nvSpPr>
        <p:spPr>
          <a:xfrm>
            <a:off x="2381786" y="1449664"/>
            <a:ext cx="1265890" cy="1265890"/>
          </a:xfrm>
          <a:prstGeom prst="ellipse">
            <a:avLst/>
          </a:prstGeom>
          <a:blipFill>
            <a:blip r:embed="rId4" cstate="print">
              <a:extLst>
                <a:ext uri="{28A0092B-C50C-407E-A947-70E740481C1C}">
                  <a14:useLocalDpi xmlns:a14="http://schemas.microsoft.com/office/drawing/2010/main" val="0"/>
                </a:ext>
              </a:extLst>
            </a:blip>
            <a:srcRect/>
            <a:stretch>
              <a:fillRect l="-24000" r="-2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l 13"/>
          <p:cNvSpPr/>
          <p:nvPr/>
        </p:nvSpPr>
        <p:spPr>
          <a:xfrm>
            <a:off x="3726202" y="1441470"/>
            <a:ext cx="1265890" cy="1265890"/>
          </a:xfrm>
          <a:prstGeom prst="ellipse">
            <a:avLst/>
          </a:prstGeom>
          <a:blipFill>
            <a:blip r:embed="rId5" cstate="print">
              <a:extLst>
                <a:ext uri="{28A0092B-C50C-407E-A947-70E740481C1C}">
                  <a14:useLocalDpi xmlns:a14="http://schemas.microsoft.com/office/drawing/2010/main" val="0"/>
                </a:ext>
              </a:extLst>
            </a:blip>
            <a:srcRect/>
            <a:stretch>
              <a:fillRect l="-24000" r="-2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l 14"/>
          <p:cNvSpPr/>
          <p:nvPr/>
        </p:nvSpPr>
        <p:spPr>
          <a:xfrm>
            <a:off x="5070594" y="1449664"/>
            <a:ext cx="1265890" cy="1265890"/>
          </a:xfrm>
          <a:prstGeom prst="ellipse">
            <a:avLst/>
          </a:prstGeom>
          <a:blipFill>
            <a:blip r:embed="rId6" cstate="print">
              <a:extLst>
                <a:ext uri="{28A0092B-C50C-407E-A947-70E740481C1C}">
                  <a14:useLocalDpi xmlns:a14="http://schemas.microsoft.com/office/drawing/2010/main" val="0"/>
                </a:ext>
              </a:extLst>
            </a:blip>
            <a:srcRect/>
            <a:stretch>
              <a:fillRect l="-24000" r="-2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14339" t="17393" r="25369"/>
          <a:stretch/>
        </p:blipFill>
        <p:spPr>
          <a:xfrm>
            <a:off x="6407791" y="1449664"/>
            <a:ext cx="1273980" cy="1265890"/>
          </a:xfrm>
          <a:prstGeom prst="ellipse">
            <a:avLst/>
          </a:prstGeom>
        </p:spPr>
      </p:pic>
      <p:sp>
        <p:nvSpPr>
          <p:cNvPr id="17" name="Oval 16">
            <a:extLst>
              <a:ext uri="{FF2B5EF4-FFF2-40B4-BE49-F238E27FC236}">
                <a16:creationId xmlns:a16="http://schemas.microsoft.com/office/drawing/2014/main" id="{5B350CB2-1579-401A-98B1-8FB5137B278C}"/>
              </a:ext>
            </a:extLst>
          </p:cNvPr>
          <p:cNvSpPr/>
          <p:nvPr/>
        </p:nvSpPr>
        <p:spPr>
          <a:xfrm>
            <a:off x="1044589" y="1441470"/>
            <a:ext cx="1265890" cy="1265890"/>
          </a:xfrm>
          <a:prstGeom prst="ellipse">
            <a:avLst/>
          </a:prstGeom>
          <a:blipFill dpi="0" rotWithShape="1">
            <a:blip r:embed="rId8" cstate="print">
              <a:extLst>
                <a:ext uri="{28A0092B-C50C-407E-A947-70E740481C1C}">
                  <a14:useLocalDpi xmlns:a14="http://schemas.microsoft.com/office/drawing/2010/main" val="0"/>
                </a:ext>
              </a:extLst>
            </a:blip>
            <a:srcRect/>
            <a:stretch>
              <a:fillRect l="-4128" t="585" r="-29872" b="-585"/>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Moon 17">
            <a:extLst>
              <a:ext uri="{FF2B5EF4-FFF2-40B4-BE49-F238E27FC236}">
                <a16:creationId xmlns:a16="http://schemas.microsoft.com/office/drawing/2014/main" id="{AC0E8155-5B0E-4222-8652-257C78A2146E}"/>
              </a:ext>
            </a:extLst>
          </p:cNvPr>
          <p:cNvSpPr/>
          <p:nvPr/>
        </p:nvSpPr>
        <p:spPr>
          <a:xfrm>
            <a:off x="616361" y="1500094"/>
            <a:ext cx="543069" cy="1207266"/>
          </a:xfrm>
          <a:prstGeom prst="mo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49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09" y="223456"/>
            <a:ext cx="7302500" cy="671160"/>
          </a:xfrm>
        </p:spPr>
        <p:txBody>
          <a:bodyPr>
            <a:normAutofit/>
          </a:bodyPr>
          <a:lstStyle/>
          <a:p>
            <a:r>
              <a:rPr lang="en-US" dirty="0"/>
              <a:t>CLD programs generally include these features</a:t>
            </a:r>
          </a:p>
        </p:txBody>
      </p:sp>
      <p:sp>
        <p:nvSpPr>
          <p:cNvPr id="3" name="Slide Number Placeholder 2"/>
          <p:cNvSpPr>
            <a:spLocks noGrp="1"/>
          </p:cNvSpPr>
          <p:nvPr>
            <p:ph type="sldNum" sz="quarter" idx="12"/>
          </p:nvPr>
        </p:nvSpPr>
        <p:spPr/>
        <p:txBody>
          <a:bodyPr/>
          <a:lstStyle/>
          <a:p>
            <a:fld id="{585851CD-1FB3-AA4C-9065-ACB97D9DF7A8}" type="slidenum">
              <a:rPr lang="en-US" smtClean="0"/>
              <a:t>4</a:t>
            </a:fld>
            <a:endParaRPr lang="en-US" dirty="0"/>
          </a:p>
        </p:txBody>
      </p:sp>
      <p:pic>
        <p:nvPicPr>
          <p:cNvPr id="4" name="Picture 3"/>
          <p:cNvPicPr>
            <a:picLocks noChangeAspect="1"/>
          </p:cNvPicPr>
          <p:nvPr/>
        </p:nvPicPr>
        <p:blipFill>
          <a:blip r:embed="rId2"/>
          <a:stretch>
            <a:fillRect/>
          </a:stretch>
        </p:blipFill>
        <p:spPr>
          <a:xfrm>
            <a:off x="1107148" y="1503014"/>
            <a:ext cx="6942041" cy="2995702"/>
          </a:xfrm>
          <a:prstGeom prst="rect">
            <a:avLst/>
          </a:prstGeom>
        </p:spPr>
      </p:pic>
      <p:sp>
        <p:nvSpPr>
          <p:cNvPr id="5" name="TextBox 4"/>
          <p:cNvSpPr txBox="1"/>
          <p:nvPr/>
        </p:nvSpPr>
        <p:spPr>
          <a:xfrm>
            <a:off x="3026383" y="1171065"/>
            <a:ext cx="3095183" cy="289823"/>
          </a:xfrm>
          <a:prstGeom prst="rect">
            <a:avLst/>
          </a:prstGeom>
          <a:noFill/>
        </p:spPr>
        <p:txBody>
          <a:bodyPr wrap="square" rtlCol="0">
            <a:spAutoFit/>
          </a:bodyPr>
          <a:lstStyle/>
          <a:p>
            <a:pPr algn="ctr" fontAlgn="base">
              <a:lnSpc>
                <a:spcPct val="90000"/>
              </a:lnSpc>
            </a:pPr>
            <a:r>
              <a:rPr lang="en-US" sz="1400">
                <a:solidFill>
                  <a:srgbClr val="17375E"/>
                </a:solidFill>
                <a:latin typeface="Arial"/>
                <a:cs typeface="Arial"/>
              </a:rPr>
              <a:t>Community Control of Resources</a:t>
            </a:r>
          </a:p>
        </p:txBody>
      </p:sp>
      <p:sp>
        <p:nvSpPr>
          <p:cNvPr id="6" name="TextBox 5"/>
          <p:cNvSpPr txBox="1"/>
          <p:nvPr/>
        </p:nvSpPr>
        <p:spPr>
          <a:xfrm>
            <a:off x="5727293" y="1195237"/>
            <a:ext cx="2859548" cy="289823"/>
          </a:xfrm>
          <a:prstGeom prst="rect">
            <a:avLst/>
          </a:prstGeom>
          <a:noFill/>
        </p:spPr>
        <p:txBody>
          <a:bodyPr wrap="square" rtlCol="0">
            <a:spAutoFit/>
          </a:bodyPr>
          <a:lstStyle/>
          <a:p>
            <a:pPr algn="ctr" fontAlgn="base">
              <a:lnSpc>
                <a:spcPct val="90000"/>
              </a:lnSpc>
            </a:pPr>
            <a:r>
              <a:rPr lang="en-US" sz="1400">
                <a:solidFill>
                  <a:srgbClr val="17375E"/>
                </a:solidFill>
                <a:latin typeface="Arial"/>
                <a:cs typeface="Arial"/>
              </a:rPr>
              <a:t>Participatory Monitoring</a:t>
            </a:r>
          </a:p>
        </p:txBody>
      </p:sp>
      <p:sp>
        <p:nvSpPr>
          <p:cNvPr id="7" name="TextBox 6"/>
          <p:cNvSpPr txBox="1"/>
          <p:nvPr/>
        </p:nvSpPr>
        <p:spPr>
          <a:xfrm>
            <a:off x="1761613" y="4459487"/>
            <a:ext cx="2990645" cy="483722"/>
          </a:xfrm>
          <a:prstGeom prst="rect">
            <a:avLst/>
          </a:prstGeom>
          <a:noFill/>
        </p:spPr>
        <p:txBody>
          <a:bodyPr wrap="square" rtlCol="0">
            <a:spAutoFit/>
          </a:bodyPr>
          <a:lstStyle/>
          <a:p>
            <a:pPr algn="ctr" fontAlgn="base">
              <a:lnSpc>
                <a:spcPct val="90000"/>
              </a:lnSpc>
            </a:pPr>
            <a:r>
              <a:rPr lang="en-US" sz="1400" dirty="0">
                <a:solidFill>
                  <a:srgbClr val="17375E"/>
                </a:solidFill>
                <a:latin typeface="Arial"/>
                <a:cs typeface="Arial"/>
              </a:rPr>
              <a:t>Community involvement in implementation and O&amp;M</a:t>
            </a:r>
          </a:p>
        </p:txBody>
      </p:sp>
      <p:sp>
        <p:nvSpPr>
          <p:cNvPr id="8" name="TextBox 7"/>
          <p:cNvSpPr txBox="1"/>
          <p:nvPr/>
        </p:nvSpPr>
        <p:spPr>
          <a:xfrm>
            <a:off x="4719482" y="4459487"/>
            <a:ext cx="2269613" cy="307777"/>
          </a:xfrm>
          <a:prstGeom prst="rect">
            <a:avLst/>
          </a:prstGeom>
          <a:noFill/>
        </p:spPr>
        <p:txBody>
          <a:bodyPr wrap="square" rtlCol="0">
            <a:spAutoFit/>
          </a:bodyPr>
          <a:lstStyle/>
          <a:p>
            <a:pPr lvl="0" algn="ctr" fontAlgn="base"/>
            <a:r>
              <a:rPr lang="en-US" sz="1400" dirty="0">
                <a:solidFill>
                  <a:schemeClr val="tx2">
                    <a:lumMod val="75000"/>
                  </a:schemeClr>
                </a:solidFill>
                <a:latin typeface="Arial"/>
                <a:cs typeface="Arial"/>
              </a:rPr>
              <a:t>Participatory Planning</a:t>
            </a:r>
          </a:p>
        </p:txBody>
      </p:sp>
      <p:sp>
        <p:nvSpPr>
          <p:cNvPr id="9" name="TextBox 8"/>
          <p:cNvSpPr txBox="1"/>
          <p:nvPr/>
        </p:nvSpPr>
        <p:spPr>
          <a:xfrm>
            <a:off x="967362" y="1195237"/>
            <a:ext cx="2059021" cy="289823"/>
          </a:xfrm>
          <a:prstGeom prst="rect">
            <a:avLst/>
          </a:prstGeom>
          <a:noFill/>
        </p:spPr>
        <p:txBody>
          <a:bodyPr wrap="square" rtlCol="0">
            <a:spAutoFit/>
          </a:bodyPr>
          <a:lstStyle/>
          <a:p>
            <a:pPr algn="ctr" fontAlgn="base">
              <a:lnSpc>
                <a:spcPct val="90000"/>
              </a:lnSpc>
            </a:pPr>
            <a:r>
              <a:rPr lang="en-US" sz="1400">
                <a:solidFill>
                  <a:srgbClr val="17375E"/>
                </a:solidFill>
                <a:latin typeface="Arial"/>
                <a:cs typeface="Arial"/>
              </a:rPr>
              <a:t>Community Focus</a:t>
            </a:r>
          </a:p>
        </p:txBody>
      </p:sp>
      <p:pic>
        <p:nvPicPr>
          <p:cNvPr id="16" name="Picture 15" descr="shutterstock_502560475.jpg"/>
          <p:cNvPicPr>
            <a:picLocks noChangeAspect="1"/>
          </p:cNvPicPr>
          <p:nvPr/>
        </p:nvPicPr>
        <p:blipFill rotWithShape="1">
          <a:blip r:embed="rId3">
            <a:extLst>
              <a:ext uri="{28A0092B-C50C-407E-A947-70E740481C1C}">
                <a14:useLocalDpi xmlns:a14="http://schemas.microsoft.com/office/drawing/2010/main" val="0"/>
              </a:ext>
            </a:extLst>
          </a:blip>
          <a:srcRect t="8739" r="39170"/>
          <a:stretch/>
        </p:blipFill>
        <p:spPr>
          <a:xfrm>
            <a:off x="1230887" y="1805175"/>
            <a:ext cx="1541982" cy="1542070"/>
          </a:xfrm>
          <a:prstGeom prst="ellipse">
            <a:avLst/>
          </a:prstGeom>
        </p:spPr>
      </p:pic>
      <p:pic>
        <p:nvPicPr>
          <p:cNvPr id="22" name="Picture 21" descr="Laymyetna -- water supply.jpg"/>
          <p:cNvPicPr>
            <a:picLocks noChangeAspect="1"/>
          </p:cNvPicPr>
          <p:nvPr/>
        </p:nvPicPr>
        <p:blipFill rotWithShape="1">
          <a:blip r:embed="rId4">
            <a:extLst>
              <a:ext uri="{28A0092B-C50C-407E-A947-70E740481C1C}">
                <a14:useLocalDpi xmlns:a14="http://schemas.microsoft.com/office/drawing/2010/main" val="0"/>
              </a:ext>
            </a:extLst>
          </a:blip>
          <a:srcRect l="25444" t="30712" r="28559" b="10361"/>
          <a:stretch/>
        </p:blipFill>
        <p:spPr>
          <a:xfrm>
            <a:off x="3768879" y="1812309"/>
            <a:ext cx="1597562" cy="1534935"/>
          </a:xfrm>
          <a:prstGeom prst="ellipse">
            <a:avLst/>
          </a:prstGeom>
        </p:spPr>
      </p:pic>
      <p:pic>
        <p:nvPicPr>
          <p:cNvPr id="23" name="Picture 22" descr="project signboar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980" y="1776781"/>
            <a:ext cx="1602881" cy="1598188"/>
          </a:xfrm>
          <a:prstGeom prst="ellipse">
            <a:avLst/>
          </a:prstGeom>
        </p:spPr>
      </p:pic>
      <p:pic>
        <p:nvPicPr>
          <p:cNvPr id="12" name="Picture 11" descr="community discussion.jpg"/>
          <p:cNvPicPr>
            <a:picLocks noChangeAspect="1"/>
          </p:cNvPicPr>
          <p:nvPr/>
        </p:nvPicPr>
        <p:blipFill rotWithShape="1">
          <a:blip r:embed="rId6">
            <a:extLst>
              <a:ext uri="{28A0092B-C50C-407E-A947-70E740481C1C}">
                <a14:useLocalDpi xmlns:a14="http://schemas.microsoft.com/office/drawing/2010/main" val="0"/>
              </a:ext>
            </a:extLst>
          </a:blip>
          <a:srcRect l="18303" r="18599" b="12151"/>
          <a:stretch/>
        </p:blipFill>
        <p:spPr>
          <a:xfrm>
            <a:off x="2504414" y="2656036"/>
            <a:ext cx="1571466" cy="1553795"/>
          </a:xfrm>
          <a:prstGeom prst="ellipse">
            <a:avLst/>
          </a:prstGeom>
        </p:spPr>
      </p:pic>
      <p:pic>
        <p:nvPicPr>
          <p:cNvPr id="15" name="Picture 14" descr="community discussion.jpg">
            <a:extLst>
              <a:ext uri="{FF2B5EF4-FFF2-40B4-BE49-F238E27FC236}">
                <a16:creationId xmlns:a16="http://schemas.microsoft.com/office/drawing/2014/main" id="{3F6215DA-65E6-44B6-AC80-AFC5BC17CBBF}"/>
              </a:ext>
            </a:extLst>
          </p:cNvPr>
          <p:cNvPicPr>
            <a:picLocks noChangeAspect="1"/>
          </p:cNvPicPr>
          <p:nvPr/>
        </p:nvPicPr>
        <p:blipFill rotWithShape="1">
          <a:blip r:embed="rId6">
            <a:extLst>
              <a:ext uri="{28A0092B-C50C-407E-A947-70E740481C1C}">
                <a14:useLocalDpi xmlns:a14="http://schemas.microsoft.com/office/drawing/2010/main" val="0"/>
              </a:ext>
            </a:extLst>
          </a:blip>
          <a:srcRect l="18303" r="18599" b="12151"/>
          <a:stretch/>
        </p:blipFill>
        <p:spPr>
          <a:xfrm>
            <a:off x="5089961" y="2656036"/>
            <a:ext cx="1571466" cy="1553795"/>
          </a:xfrm>
          <a:prstGeom prst="ellipse">
            <a:avLst/>
          </a:prstGeom>
        </p:spPr>
      </p:pic>
      <p:pic>
        <p:nvPicPr>
          <p:cNvPr id="17" name="Picture 16">
            <a:extLst>
              <a:ext uri="{FF2B5EF4-FFF2-40B4-BE49-F238E27FC236}">
                <a16:creationId xmlns:a16="http://schemas.microsoft.com/office/drawing/2014/main" id="{CCCBBD13-39A6-4F0E-8769-788AC56F09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0" t="-582" r="-340" b="-582"/>
          <a:stretch/>
        </p:blipFill>
        <p:spPr>
          <a:xfrm>
            <a:off x="2486508" y="2638036"/>
            <a:ext cx="1582203" cy="15897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0716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CDD WB Global Portfolio at a Glance</a:t>
            </a:r>
          </a:p>
        </p:txBody>
      </p:sp>
      <p:sp>
        <p:nvSpPr>
          <p:cNvPr id="3" name="Slide Number Placeholder 2"/>
          <p:cNvSpPr>
            <a:spLocks noGrp="1"/>
          </p:cNvSpPr>
          <p:nvPr>
            <p:ph type="sldNum" sz="quarter" idx="12"/>
          </p:nvPr>
        </p:nvSpPr>
        <p:spPr/>
        <p:txBody>
          <a:bodyPr/>
          <a:lstStyle/>
          <a:p>
            <a:fld id="{585851CD-1FB3-AA4C-9065-ACB97D9DF7A8}" type="slidenum">
              <a:rPr lang="en-US" smtClean="0"/>
              <a:t>5</a:t>
            </a:fld>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125" y="3200399"/>
            <a:ext cx="1966796" cy="194310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8049" y="3200399"/>
            <a:ext cx="1966796" cy="194310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6840" y="3200399"/>
            <a:ext cx="1966796" cy="194310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9336" y="3200399"/>
            <a:ext cx="1966796" cy="1943102"/>
          </a:xfrm>
          <a:prstGeom prst="rect">
            <a:avLst/>
          </a:prstGeom>
        </p:spPr>
      </p:pic>
      <p:sp>
        <p:nvSpPr>
          <p:cNvPr id="8" name="TextBox 7"/>
          <p:cNvSpPr txBox="1"/>
          <p:nvPr/>
        </p:nvSpPr>
        <p:spPr>
          <a:xfrm>
            <a:off x="581206" y="3289065"/>
            <a:ext cx="1234633" cy="1323439"/>
          </a:xfrm>
          <a:prstGeom prst="rect">
            <a:avLst/>
          </a:prstGeom>
          <a:noFill/>
        </p:spPr>
        <p:txBody>
          <a:bodyPr wrap="none" rtlCol="0">
            <a:spAutoFit/>
          </a:bodyPr>
          <a:lstStyle/>
          <a:p>
            <a:pPr algn="ctr"/>
            <a:r>
              <a:rPr lang="en-US" sz="3500" b="1">
                <a:solidFill>
                  <a:schemeClr val="tx2">
                    <a:lumMod val="75000"/>
                  </a:schemeClr>
                </a:solidFill>
                <a:latin typeface="Arial"/>
                <a:cs typeface="Arial"/>
              </a:rPr>
              <a:t>373</a:t>
            </a:r>
          </a:p>
          <a:p>
            <a:pPr algn="ctr"/>
            <a:r>
              <a:rPr lang="en-US" sz="1500">
                <a:solidFill>
                  <a:schemeClr val="tx2">
                    <a:lumMod val="75000"/>
                  </a:schemeClr>
                </a:solidFill>
                <a:latin typeface="Arial"/>
                <a:cs typeface="Arial"/>
              </a:rPr>
              <a:t>Ongoing </a:t>
            </a:r>
          </a:p>
          <a:p>
            <a:pPr algn="ctr"/>
            <a:r>
              <a:rPr lang="en-US" sz="1500">
                <a:solidFill>
                  <a:schemeClr val="tx2">
                    <a:lumMod val="75000"/>
                  </a:schemeClr>
                </a:solidFill>
                <a:latin typeface="Arial"/>
                <a:cs typeface="Arial"/>
              </a:rPr>
              <a:t>projects in </a:t>
            </a:r>
          </a:p>
          <a:p>
            <a:pPr algn="ctr"/>
            <a:r>
              <a:rPr lang="en-US" sz="1500">
                <a:solidFill>
                  <a:schemeClr val="tx2">
                    <a:lumMod val="75000"/>
                  </a:schemeClr>
                </a:solidFill>
                <a:latin typeface="Arial"/>
                <a:cs typeface="Arial"/>
              </a:rPr>
              <a:t>93 countries</a:t>
            </a:r>
          </a:p>
        </p:txBody>
      </p:sp>
      <p:sp>
        <p:nvSpPr>
          <p:cNvPr id="9" name="TextBox 8"/>
          <p:cNvSpPr txBox="1"/>
          <p:nvPr/>
        </p:nvSpPr>
        <p:spPr>
          <a:xfrm>
            <a:off x="2799393" y="3372509"/>
            <a:ext cx="1309975" cy="1323439"/>
          </a:xfrm>
          <a:prstGeom prst="rect">
            <a:avLst/>
          </a:prstGeom>
          <a:noFill/>
        </p:spPr>
        <p:txBody>
          <a:bodyPr wrap="none" rtlCol="0">
            <a:spAutoFit/>
          </a:bodyPr>
          <a:lstStyle/>
          <a:p>
            <a:pPr algn="ctr"/>
            <a:r>
              <a:rPr lang="en-US" sz="3500" b="1">
                <a:solidFill>
                  <a:schemeClr val="tx2">
                    <a:lumMod val="75000"/>
                  </a:schemeClr>
                </a:solidFill>
                <a:latin typeface="Arial"/>
                <a:cs typeface="Arial"/>
              </a:rPr>
              <a:t>$42.4</a:t>
            </a:r>
          </a:p>
          <a:p>
            <a:pPr algn="ctr"/>
            <a:r>
              <a:rPr lang="en-US" sz="1500">
                <a:solidFill>
                  <a:schemeClr val="tx2">
                    <a:lumMod val="75000"/>
                  </a:schemeClr>
                </a:solidFill>
                <a:latin typeface="Arial"/>
                <a:cs typeface="Arial"/>
              </a:rPr>
              <a:t>Billion </a:t>
            </a:r>
          </a:p>
          <a:p>
            <a:pPr algn="ctr"/>
            <a:r>
              <a:rPr lang="en-US" sz="1500">
                <a:solidFill>
                  <a:schemeClr val="tx2">
                    <a:lumMod val="75000"/>
                  </a:schemeClr>
                </a:solidFill>
                <a:latin typeface="Arial"/>
                <a:cs typeface="Arial"/>
              </a:rPr>
              <a:t>in active </a:t>
            </a:r>
          </a:p>
          <a:p>
            <a:pPr algn="ctr"/>
            <a:r>
              <a:rPr lang="en-US" sz="1500">
                <a:solidFill>
                  <a:schemeClr val="tx2">
                    <a:lumMod val="75000"/>
                  </a:schemeClr>
                </a:solidFill>
                <a:latin typeface="Arial"/>
                <a:cs typeface="Arial"/>
              </a:rPr>
              <a:t>financing</a:t>
            </a:r>
          </a:p>
        </p:txBody>
      </p:sp>
      <p:sp>
        <p:nvSpPr>
          <p:cNvPr id="10" name="TextBox 9"/>
          <p:cNvSpPr txBox="1"/>
          <p:nvPr/>
        </p:nvSpPr>
        <p:spPr>
          <a:xfrm>
            <a:off x="5076090" y="3372509"/>
            <a:ext cx="1268296" cy="1323439"/>
          </a:xfrm>
          <a:prstGeom prst="rect">
            <a:avLst/>
          </a:prstGeom>
          <a:noFill/>
        </p:spPr>
        <p:txBody>
          <a:bodyPr wrap="none" rtlCol="0">
            <a:spAutoFit/>
          </a:bodyPr>
          <a:lstStyle/>
          <a:p>
            <a:pPr algn="ctr"/>
            <a:r>
              <a:rPr lang="en-US" sz="3500" b="1">
                <a:solidFill>
                  <a:schemeClr val="tx2">
                    <a:lumMod val="75000"/>
                  </a:schemeClr>
                </a:solidFill>
                <a:latin typeface="Arial"/>
                <a:cs typeface="Arial"/>
              </a:rPr>
              <a:t>$6.4</a:t>
            </a:r>
          </a:p>
          <a:p>
            <a:pPr algn="ctr"/>
            <a:r>
              <a:rPr lang="en-US" sz="1500">
                <a:solidFill>
                  <a:schemeClr val="tx2">
                    <a:lumMod val="75000"/>
                  </a:schemeClr>
                </a:solidFill>
                <a:latin typeface="Arial"/>
                <a:cs typeface="Arial"/>
              </a:rPr>
              <a:t>Billion in</a:t>
            </a:r>
          </a:p>
          <a:p>
            <a:pPr algn="ctr"/>
            <a:r>
              <a:rPr lang="en-US" sz="1500">
                <a:solidFill>
                  <a:schemeClr val="tx2">
                    <a:lumMod val="75000"/>
                  </a:schemeClr>
                </a:solidFill>
                <a:latin typeface="Arial"/>
                <a:cs typeface="Arial"/>
              </a:rPr>
              <a:t>new lending </a:t>
            </a:r>
          </a:p>
          <a:p>
            <a:pPr algn="ctr"/>
            <a:r>
              <a:rPr lang="en-US" sz="1500">
                <a:solidFill>
                  <a:schemeClr val="tx2">
                    <a:lumMod val="75000"/>
                  </a:schemeClr>
                </a:solidFill>
                <a:latin typeface="Arial"/>
                <a:cs typeface="Arial"/>
              </a:rPr>
              <a:t>in FY22</a:t>
            </a:r>
          </a:p>
        </p:txBody>
      </p:sp>
      <p:sp>
        <p:nvSpPr>
          <p:cNvPr id="11" name="TextBox 10"/>
          <p:cNvSpPr txBox="1"/>
          <p:nvPr/>
        </p:nvSpPr>
        <p:spPr>
          <a:xfrm>
            <a:off x="7344399" y="3372509"/>
            <a:ext cx="1176669" cy="1323439"/>
          </a:xfrm>
          <a:prstGeom prst="rect">
            <a:avLst/>
          </a:prstGeom>
          <a:noFill/>
        </p:spPr>
        <p:txBody>
          <a:bodyPr wrap="none" rtlCol="0">
            <a:spAutoFit/>
          </a:bodyPr>
          <a:lstStyle/>
          <a:p>
            <a:pPr algn="ctr"/>
            <a:r>
              <a:rPr lang="en-US" sz="3500" b="1">
                <a:solidFill>
                  <a:schemeClr val="tx2">
                    <a:lumMod val="75000"/>
                  </a:schemeClr>
                </a:solidFill>
                <a:latin typeface="Arial"/>
                <a:cs typeface="Arial"/>
              </a:rPr>
              <a:t>9%</a:t>
            </a:r>
          </a:p>
          <a:p>
            <a:pPr algn="ctr"/>
            <a:r>
              <a:rPr lang="en-US" sz="1500">
                <a:solidFill>
                  <a:schemeClr val="tx2">
                    <a:lumMod val="75000"/>
                  </a:schemeClr>
                </a:solidFill>
                <a:latin typeface="Arial"/>
                <a:cs typeface="Arial"/>
              </a:rPr>
              <a:t>of overall</a:t>
            </a:r>
          </a:p>
          <a:p>
            <a:pPr algn="ctr"/>
            <a:r>
              <a:rPr lang="en-US" sz="1500">
                <a:solidFill>
                  <a:schemeClr val="tx2">
                    <a:lumMod val="75000"/>
                  </a:schemeClr>
                </a:solidFill>
                <a:latin typeface="Arial"/>
                <a:cs typeface="Arial"/>
              </a:rPr>
              <a:t>World Bank</a:t>
            </a:r>
          </a:p>
          <a:p>
            <a:pPr algn="ctr"/>
            <a:r>
              <a:rPr lang="en-US" sz="1500">
                <a:solidFill>
                  <a:schemeClr val="tx2">
                    <a:lumMod val="75000"/>
                  </a:schemeClr>
                </a:solidFill>
                <a:latin typeface="Arial"/>
                <a:cs typeface="Arial"/>
              </a:rPr>
              <a:t>lending</a:t>
            </a:r>
          </a:p>
        </p:txBody>
      </p:sp>
      <p:sp>
        <p:nvSpPr>
          <p:cNvPr id="12" name="TextBox 11">
            <a:extLst>
              <a:ext uri="{FF2B5EF4-FFF2-40B4-BE49-F238E27FC236}">
                <a16:creationId xmlns:a16="http://schemas.microsoft.com/office/drawing/2014/main" id="{5A4E103D-3E0C-4039-BCEF-9C785A6FEA99}"/>
              </a:ext>
            </a:extLst>
          </p:cNvPr>
          <p:cNvSpPr txBox="1"/>
          <p:nvPr/>
        </p:nvSpPr>
        <p:spPr>
          <a:xfrm>
            <a:off x="215123" y="4774169"/>
            <a:ext cx="1721741" cy="276999"/>
          </a:xfrm>
          <a:prstGeom prst="rect">
            <a:avLst/>
          </a:prstGeom>
          <a:noFill/>
        </p:spPr>
        <p:txBody>
          <a:bodyPr wrap="square" rtlCol="0">
            <a:spAutoFit/>
          </a:bodyPr>
          <a:lstStyle/>
          <a:p>
            <a:r>
              <a:rPr lang="en-US" sz="1200" i="1"/>
              <a:t>Current as of June 2022</a:t>
            </a:r>
          </a:p>
        </p:txBody>
      </p:sp>
      <p:pic>
        <p:nvPicPr>
          <p:cNvPr id="15" name="Picture 2" descr="H:\photos calendrier PNDP 2009\Photos page 3\PICT0058.JPG">
            <a:extLst>
              <a:ext uri="{FF2B5EF4-FFF2-40B4-BE49-F238E27FC236}">
                <a16:creationId xmlns:a16="http://schemas.microsoft.com/office/drawing/2014/main" id="{BD348AE8-8965-4960-B2F4-05BCCC626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764918"/>
            <a:ext cx="4434845" cy="25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919AA09C-3776-4641-AAFD-35C9214091EF}"/>
              </a:ext>
            </a:extLst>
          </p:cNvPr>
          <p:cNvPicPr>
            <a:picLocks noChangeAspect="1" noChangeArrowheads="1"/>
          </p:cNvPicPr>
          <p:nvPr/>
        </p:nvPicPr>
        <p:blipFill>
          <a:blip r:embed="rId7" cstate="print">
            <a:lum bright="10000"/>
          </a:blip>
          <a:srcRect/>
          <a:stretch>
            <a:fillRect/>
          </a:stretch>
        </p:blipFill>
        <p:spPr bwMode="auto">
          <a:xfrm>
            <a:off x="4434844" y="764918"/>
            <a:ext cx="4634575" cy="2505198"/>
          </a:xfrm>
          <a:prstGeom prst="rect">
            <a:avLst/>
          </a:prstGeom>
          <a:noFill/>
          <a:ln w="38100">
            <a:solidFill>
              <a:schemeClr val="accent6">
                <a:lumMod val="75000"/>
              </a:schemeClr>
            </a:solidFill>
            <a:miter lim="800000"/>
            <a:headEnd/>
            <a:tailEnd/>
          </a:ln>
        </p:spPr>
      </p:pic>
    </p:spTree>
    <p:extLst>
      <p:ext uri="{BB962C8B-B14F-4D97-AF65-F5344CB8AC3E}">
        <p14:creationId xmlns:p14="http://schemas.microsoft.com/office/powerpoint/2010/main" val="35608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CDD Worldwide Reach </a:t>
            </a:r>
          </a:p>
        </p:txBody>
      </p:sp>
      <p:sp>
        <p:nvSpPr>
          <p:cNvPr id="3" name="Slide Number Placeholder 2"/>
          <p:cNvSpPr>
            <a:spLocks noGrp="1"/>
          </p:cNvSpPr>
          <p:nvPr>
            <p:ph type="sldNum" sz="quarter" idx="12"/>
          </p:nvPr>
        </p:nvSpPr>
        <p:spPr/>
        <p:txBody>
          <a:bodyPr/>
          <a:lstStyle/>
          <a:p>
            <a:fld id="{585851CD-1FB3-AA4C-9065-ACB97D9DF7A8}" type="slidenum">
              <a:rPr lang="en-US" smtClean="0"/>
              <a:t>6</a:t>
            </a:fld>
            <a:endParaRPr lang="en-US"/>
          </a:p>
        </p:txBody>
      </p:sp>
      <p:pic>
        <p:nvPicPr>
          <p:cNvPr id="19" name="Picture 18">
            <a:extLst>
              <a:ext uri="{FF2B5EF4-FFF2-40B4-BE49-F238E27FC236}">
                <a16:creationId xmlns:a16="http://schemas.microsoft.com/office/drawing/2014/main" id="{58A077E2-8292-46FD-8985-75D87C79613B}"/>
              </a:ext>
            </a:extLst>
          </p:cNvPr>
          <p:cNvPicPr>
            <a:picLocks noChangeAspect="1"/>
          </p:cNvPicPr>
          <p:nvPr/>
        </p:nvPicPr>
        <p:blipFill>
          <a:blip r:embed="rId2"/>
          <a:stretch>
            <a:fillRect/>
          </a:stretch>
        </p:blipFill>
        <p:spPr>
          <a:xfrm>
            <a:off x="824590" y="800623"/>
            <a:ext cx="7758493" cy="3728107"/>
          </a:xfrm>
          <a:prstGeom prst="rect">
            <a:avLst/>
          </a:prstGeom>
        </p:spPr>
      </p:pic>
    </p:spTree>
    <p:extLst>
      <p:ext uri="{BB962C8B-B14F-4D97-AF65-F5344CB8AC3E}">
        <p14:creationId xmlns:p14="http://schemas.microsoft.com/office/powerpoint/2010/main" val="1921541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Opportunities for CLD Globally </a:t>
            </a:r>
          </a:p>
        </p:txBody>
      </p:sp>
      <p:sp>
        <p:nvSpPr>
          <p:cNvPr id="3" name="Slide Number Placeholder 2"/>
          <p:cNvSpPr>
            <a:spLocks noGrp="1"/>
          </p:cNvSpPr>
          <p:nvPr>
            <p:ph type="sldNum" sz="quarter" idx="12"/>
          </p:nvPr>
        </p:nvSpPr>
        <p:spPr/>
        <p:txBody>
          <a:bodyPr/>
          <a:lstStyle/>
          <a:p>
            <a:fld id="{585851CD-1FB3-AA4C-9065-ACB97D9DF7A8}" type="slidenum">
              <a:rPr lang="en-US" smtClean="0"/>
              <a:t>7</a:t>
            </a:fld>
            <a:endParaRPr lang="en-US"/>
          </a:p>
        </p:txBody>
      </p:sp>
      <p:pic>
        <p:nvPicPr>
          <p:cNvPr id="4" name="Picture 3"/>
          <p:cNvPicPr>
            <a:picLocks noChangeAspect="1"/>
          </p:cNvPicPr>
          <p:nvPr/>
        </p:nvPicPr>
        <p:blipFill>
          <a:blip r:embed="rId2"/>
          <a:stretch>
            <a:fillRect/>
          </a:stretch>
        </p:blipFill>
        <p:spPr>
          <a:xfrm>
            <a:off x="4297903" y="1384136"/>
            <a:ext cx="1899796" cy="3542387"/>
          </a:xfrm>
          <a:prstGeom prst="rect">
            <a:avLst/>
          </a:prstGeom>
        </p:spPr>
      </p:pic>
      <p:pic>
        <p:nvPicPr>
          <p:cNvPr id="5" name="Picture 4"/>
          <p:cNvPicPr>
            <a:picLocks noChangeAspect="1"/>
          </p:cNvPicPr>
          <p:nvPr/>
        </p:nvPicPr>
        <p:blipFill>
          <a:blip r:embed="rId3"/>
          <a:stretch>
            <a:fillRect/>
          </a:stretch>
        </p:blipFill>
        <p:spPr>
          <a:xfrm>
            <a:off x="2200430" y="1375942"/>
            <a:ext cx="1899796" cy="3542387"/>
          </a:xfrm>
          <a:prstGeom prst="rect">
            <a:avLst/>
          </a:prstGeom>
        </p:spPr>
      </p:pic>
      <p:pic>
        <p:nvPicPr>
          <p:cNvPr id="6" name="Picture 5"/>
          <p:cNvPicPr>
            <a:picLocks noChangeAspect="1"/>
          </p:cNvPicPr>
          <p:nvPr/>
        </p:nvPicPr>
        <p:blipFill>
          <a:blip r:embed="rId4"/>
          <a:stretch>
            <a:fillRect/>
          </a:stretch>
        </p:blipFill>
        <p:spPr>
          <a:xfrm>
            <a:off x="145278" y="1384136"/>
            <a:ext cx="1899796" cy="3542387"/>
          </a:xfrm>
          <a:prstGeom prst="rect">
            <a:avLst/>
          </a:prstGeom>
        </p:spPr>
      </p:pic>
      <p:pic>
        <p:nvPicPr>
          <p:cNvPr id="7" name="Picture 6"/>
          <p:cNvPicPr>
            <a:picLocks noChangeAspect="1"/>
          </p:cNvPicPr>
          <p:nvPr/>
        </p:nvPicPr>
        <p:blipFill>
          <a:blip r:embed="rId5"/>
          <a:stretch>
            <a:fillRect/>
          </a:stretch>
        </p:blipFill>
        <p:spPr>
          <a:xfrm>
            <a:off x="6370218" y="1384136"/>
            <a:ext cx="1899796" cy="3542387"/>
          </a:xfrm>
          <a:prstGeom prst="rect">
            <a:avLst/>
          </a:prstGeom>
        </p:spPr>
      </p:pic>
      <p:sp>
        <p:nvSpPr>
          <p:cNvPr id="8" name="Rectangle 7"/>
          <p:cNvSpPr/>
          <p:nvPr/>
        </p:nvSpPr>
        <p:spPr>
          <a:xfrm>
            <a:off x="3156859" y="3569776"/>
            <a:ext cx="1959428" cy="1106486"/>
          </a:xfrm>
          <a:prstGeom prst="rect">
            <a:avLst/>
          </a:prstGeom>
        </p:spPr>
        <p:txBody>
          <a:bodyPr/>
          <a:lstStyle/>
          <a:p>
            <a:pPr lvl="0"/>
            <a:r>
              <a:rPr lang="en-US" sz="1400" b="1" dirty="0">
                <a:solidFill>
                  <a:schemeClr val="tx2">
                    <a:lumMod val="75000"/>
                  </a:schemeClr>
                </a:solidFill>
                <a:latin typeface="Arial"/>
                <a:cs typeface="Arial"/>
              </a:rPr>
              <a:t>Foster local economic development in particular </a:t>
            </a:r>
            <a:r>
              <a:rPr lang="en-US" sz="1400" b="1">
                <a:solidFill>
                  <a:schemeClr val="tx2">
                    <a:lumMod val="75000"/>
                  </a:schemeClr>
                </a:solidFill>
                <a:latin typeface="Arial"/>
                <a:cs typeface="Arial"/>
              </a:rPr>
              <a:t>for vulnerable groups</a:t>
            </a:r>
            <a:endParaRPr lang="en-US" sz="1400" dirty="0">
              <a:solidFill>
                <a:schemeClr val="tx2">
                  <a:lumMod val="75000"/>
                </a:schemeClr>
              </a:solidFill>
              <a:latin typeface="Arial"/>
              <a:cs typeface="Arial"/>
            </a:endParaRPr>
          </a:p>
        </p:txBody>
      </p:sp>
      <p:sp>
        <p:nvSpPr>
          <p:cNvPr id="9" name="Rectangle 8"/>
          <p:cNvSpPr/>
          <p:nvPr/>
        </p:nvSpPr>
        <p:spPr>
          <a:xfrm>
            <a:off x="5244976" y="3569776"/>
            <a:ext cx="1998691" cy="684946"/>
          </a:xfrm>
          <a:prstGeom prst="rect">
            <a:avLst/>
          </a:prstGeom>
        </p:spPr>
        <p:txBody>
          <a:bodyPr/>
          <a:lstStyle/>
          <a:p>
            <a:pPr lvl="0"/>
            <a:r>
              <a:rPr lang="en-US" sz="1400" b="1" dirty="0">
                <a:solidFill>
                  <a:schemeClr val="tx2">
                    <a:lumMod val="75000"/>
                  </a:schemeClr>
                </a:solidFill>
                <a:latin typeface="Arial"/>
                <a:cs typeface="Arial"/>
              </a:rPr>
              <a:t>Increase focus in FCV settings and Lagging Regions</a:t>
            </a:r>
          </a:p>
        </p:txBody>
      </p:sp>
      <p:sp>
        <p:nvSpPr>
          <p:cNvPr id="10" name="Rectangle 9"/>
          <p:cNvSpPr/>
          <p:nvPr/>
        </p:nvSpPr>
        <p:spPr>
          <a:xfrm>
            <a:off x="1091095" y="3565592"/>
            <a:ext cx="2065763" cy="762739"/>
          </a:xfrm>
          <a:prstGeom prst="rect">
            <a:avLst/>
          </a:prstGeom>
        </p:spPr>
        <p:txBody>
          <a:bodyPr/>
          <a:lstStyle/>
          <a:p>
            <a:pPr lvl="0"/>
            <a:r>
              <a:rPr lang="en-US" sz="1400" b="1" dirty="0">
                <a:solidFill>
                  <a:schemeClr val="tx2">
                    <a:lumMod val="75000"/>
                  </a:schemeClr>
                </a:solidFill>
                <a:latin typeface="Arial"/>
                <a:cs typeface="Arial"/>
              </a:rPr>
              <a:t>Strengthen linkages</a:t>
            </a:r>
            <a:br>
              <a:rPr lang="en-US" sz="1400" b="1" dirty="0">
                <a:solidFill>
                  <a:schemeClr val="tx2">
                    <a:lumMod val="75000"/>
                  </a:schemeClr>
                </a:solidFill>
                <a:latin typeface="Arial"/>
                <a:cs typeface="Arial"/>
              </a:rPr>
            </a:br>
            <a:r>
              <a:rPr lang="en-US" sz="1400" b="1" dirty="0">
                <a:solidFill>
                  <a:schemeClr val="tx2">
                    <a:lumMod val="75000"/>
                  </a:schemeClr>
                </a:solidFill>
                <a:latin typeface="Arial"/>
                <a:cs typeface="Arial"/>
              </a:rPr>
              <a:t>with local governments</a:t>
            </a:r>
            <a:endParaRPr lang="en-US" sz="1400" dirty="0">
              <a:solidFill>
                <a:schemeClr val="tx2">
                  <a:lumMod val="75000"/>
                </a:schemeClr>
              </a:solidFill>
              <a:latin typeface="Arial"/>
              <a:cs typeface="Arial"/>
            </a:endParaRPr>
          </a:p>
        </p:txBody>
      </p:sp>
      <p:sp>
        <p:nvSpPr>
          <p:cNvPr id="11" name="Rectangle 10"/>
          <p:cNvSpPr/>
          <p:nvPr/>
        </p:nvSpPr>
        <p:spPr>
          <a:xfrm>
            <a:off x="7333052" y="3569776"/>
            <a:ext cx="1665670" cy="499336"/>
          </a:xfrm>
          <a:prstGeom prst="rect">
            <a:avLst/>
          </a:prstGeom>
        </p:spPr>
        <p:txBody>
          <a:bodyPr/>
          <a:lstStyle/>
          <a:p>
            <a:pPr lvl="0"/>
            <a:r>
              <a:rPr lang="en-US" sz="1400" b="1" dirty="0">
                <a:solidFill>
                  <a:schemeClr val="tx2">
                    <a:lumMod val="75000"/>
                  </a:schemeClr>
                </a:solidFill>
                <a:latin typeface="Arial"/>
                <a:cs typeface="Arial"/>
              </a:rPr>
              <a:t>Support community climate resilience</a:t>
            </a:r>
            <a:endParaRPr lang="en-US" sz="1400" dirty="0">
              <a:solidFill>
                <a:schemeClr val="tx2">
                  <a:lumMod val="75000"/>
                </a:schemeClr>
              </a:solidFill>
              <a:latin typeface="Arial"/>
              <a:cs typeface="Arial"/>
            </a:endParaRPr>
          </a:p>
        </p:txBody>
      </p:sp>
      <p:pic>
        <p:nvPicPr>
          <p:cNvPr id="12" name="Picture 11" descr="Screen Shot 2017-09-20 at 11.57.2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994" y="1503368"/>
            <a:ext cx="1732565" cy="1699045"/>
          </a:xfrm>
          <a:prstGeom prst="ellipse">
            <a:avLst/>
          </a:prstGeom>
        </p:spPr>
      </p:pic>
      <p:pic>
        <p:nvPicPr>
          <p:cNvPr id="13" name="Picture 12" descr="Screen Shot 2017-10-11 at 1.40.4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2758" y="1465595"/>
            <a:ext cx="1731920" cy="1720593"/>
          </a:xfrm>
          <a:prstGeom prst="ellipse">
            <a:avLst/>
          </a:prstGeom>
        </p:spPr>
      </p:pic>
      <p:pic>
        <p:nvPicPr>
          <p:cNvPr id="14" name="Picture 13" descr="Screen Shot 2017-10-11 at 1.42.2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4326" y="1491300"/>
            <a:ext cx="1712685" cy="1699045"/>
          </a:xfrm>
          <a:prstGeom prst="ellipse">
            <a:avLst/>
          </a:prstGeom>
        </p:spPr>
      </p:pic>
      <p:pic>
        <p:nvPicPr>
          <p:cNvPr id="15" name="Picture 14" descr="Screen Shot 2017-10-11 at 1.43.3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5905" y="1480139"/>
            <a:ext cx="1697190" cy="1720593"/>
          </a:xfrm>
          <a:prstGeom prst="ellipse">
            <a:avLst/>
          </a:prstGeom>
        </p:spPr>
      </p:pic>
    </p:spTree>
    <p:extLst>
      <p:ext uri="{BB962C8B-B14F-4D97-AF65-F5344CB8AC3E}">
        <p14:creationId xmlns:p14="http://schemas.microsoft.com/office/powerpoint/2010/main" val="33608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C16E-B144-45E7-94F4-A8D2F630E92D}"/>
              </a:ext>
            </a:extLst>
          </p:cNvPr>
          <p:cNvSpPr>
            <a:spLocks noGrp="1"/>
          </p:cNvSpPr>
          <p:nvPr>
            <p:ph type="title"/>
          </p:nvPr>
        </p:nvSpPr>
        <p:spPr/>
        <p:txBody>
          <a:bodyPr/>
          <a:lstStyle/>
          <a:p>
            <a:r>
              <a:rPr lang="en-US"/>
              <a:t>CLD in FCV</a:t>
            </a:r>
          </a:p>
        </p:txBody>
      </p:sp>
      <p:sp>
        <p:nvSpPr>
          <p:cNvPr id="3" name="Slide Number Placeholder 2">
            <a:extLst>
              <a:ext uri="{FF2B5EF4-FFF2-40B4-BE49-F238E27FC236}">
                <a16:creationId xmlns:a16="http://schemas.microsoft.com/office/drawing/2014/main" id="{ECA8B32C-CFF7-4614-B1BB-B68A818F6129}"/>
              </a:ext>
            </a:extLst>
          </p:cNvPr>
          <p:cNvSpPr>
            <a:spLocks noGrp="1"/>
          </p:cNvSpPr>
          <p:nvPr>
            <p:ph type="sldNum" sz="quarter" idx="12"/>
          </p:nvPr>
        </p:nvSpPr>
        <p:spPr/>
        <p:txBody>
          <a:bodyPr/>
          <a:lstStyle/>
          <a:p>
            <a:fld id="{585851CD-1FB3-AA4C-9065-ACB97D9DF7A8}" type="slidenum">
              <a:rPr lang="en-US" smtClean="0"/>
              <a:pPr/>
              <a:t>8</a:t>
            </a:fld>
            <a:endParaRPr lang="en-US"/>
          </a:p>
        </p:txBody>
      </p:sp>
      <p:sp>
        <p:nvSpPr>
          <p:cNvPr id="7" name="Rectangle 6">
            <a:extLst>
              <a:ext uri="{FF2B5EF4-FFF2-40B4-BE49-F238E27FC236}">
                <a16:creationId xmlns:a16="http://schemas.microsoft.com/office/drawing/2014/main" id="{B69FBF64-DDE9-434A-8AE3-A0B4EBCBC44E}"/>
              </a:ext>
            </a:extLst>
          </p:cNvPr>
          <p:cNvSpPr/>
          <p:nvPr/>
        </p:nvSpPr>
        <p:spPr>
          <a:xfrm>
            <a:off x="3773978" y="194385"/>
            <a:ext cx="5270269" cy="762739"/>
          </a:xfrm>
          <a:prstGeom prst="rect">
            <a:avLst/>
          </a:prstGeom>
        </p:spPr>
        <p:txBody>
          <a:bodyPr/>
          <a:lstStyle/>
          <a:p>
            <a:pPr marL="342900" lvl="0" indent="-342900">
              <a:buAutoNum type="alphaLcParenBoth"/>
            </a:pPr>
            <a:r>
              <a:rPr lang="en-US" b="1" dirty="0">
                <a:solidFill>
                  <a:schemeClr val="tx2">
                    <a:lumMod val="75000"/>
                  </a:schemeClr>
                </a:solidFill>
                <a:latin typeface="Arial"/>
                <a:cs typeface="Arial"/>
              </a:rPr>
              <a:t>Stay Engaged  (b) support local recovery </a:t>
            </a:r>
          </a:p>
          <a:p>
            <a:pPr lvl="0"/>
            <a:r>
              <a:rPr lang="en-US" b="1" dirty="0">
                <a:solidFill>
                  <a:schemeClr val="tx2">
                    <a:lumMod val="75000"/>
                  </a:schemeClr>
                </a:solidFill>
                <a:latin typeface="Arial"/>
                <a:cs typeface="Arial"/>
              </a:rPr>
              <a:t>(c) prevent and build local resilience</a:t>
            </a:r>
            <a:endParaRPr lang="en-US" dirty="0">
              <a:solidFill>
                <a:schemeClr val="tx2">
                  <a:lumMod val="75000"/>
                </a:schemeClr>
              </a:solidFill>
              <a:latin typeface="Arial"/>
              <a:cs typeface="Arial"/>
            </a:endParaRPr>
          </a:p>
        </p:txBody>
      </p:sp>
      <p:pic>
        <p:nvPicPr>
          <p:cNvPr id="4" name="Picture 3">
            <a:extLst>
              <a:ext uri="{FF2B5EF4-FFF2-40B4-BE49-F238E27FC236}">
                <a16:creationId xmlns:a16="http://schemas.microsoft.com/office/drawing/2014/main" id="{95BFED92-89AE-455D-8540-13253FAEDDCF}"/>
              </a:ext>
            </a:extLst>
          </p:cNvPr>
          <p:cNvPicPr>
            <a:picLocks noChangeAspect="1"/>
          </p:cNvPicPr>
          <p:nvPr/>
        </p:nvPicPr>
        <p:blipFill>
          <a:blip r:embed="rId3"/>
          <a:stretch>
            <a:fillRect/>
          </a:stretch>
        </p:blipFill>
        <p:spPr>
          <a:xfrm>
            <a:off x="99753" y="857101"/>
            <a:ext cx="8944493" cy="4286399"/>
          </a:xfrm>
          <a:prstGeom prst="rect">
            <a:avLst/>
          </a:prstGeom>
        </p:spPr>
      </p:pic>
    </p:spTree>
    <p:extLst>
      <p:ext uri="{BB962C8B-B14F-4D97-AF65-F5344CB8AC3E}">
        <p14:creationId xmlns:p14="http://schemas.microsoft.com/office/powerpoint/2010/main" val="120162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97E89-5324-479E-8563-CCA9816803C5}"/>
              </a:ext>
            </a:extLst>
          </p:cNvPr>
          <p:cNvSpPr>
            <a:spLocks noGrp="1"/>
          </p:cNvSpPr>
          <p:nvPr>
            <p:ph type="title"/>
          </p:nvPr>
        </p:nvSpPr>
        <p:spPr/>
        <p:txBody>
          <a:bodyPr/>
          <a:lstStyle/>
          <a:p>
            <a:r>
              <a:rPr lang="en-US"/>
              <a:t>CLD and Climate Resilience</a:t>
            </a:r>
          </a:p>
        </p:txBody>
      </p:sp>
      <p:sp>
        <p:nvSpPr>
          <p:cNvPr id="3" name="Slide Number Placeholder 2">
            <a:extLst>
              <a:ext uri="{FF2B5EF4-FFF2-40B4-BE49-F238E27FC236}">
                <a16:creationId xmlns:a16="http://schemas.microsoft.com/office/drawing/2014/main" id="{2E09EDD7-CE85-4FA7-9B4C-59090357C5BB}"/>
              </a:ext>
            </a:extLst>
          </p:cNvPr>
          <p:cNvSpPr>
            <a:spLocks noGrp="1"/>
          </p:cNvSpPr>
          <p:nvPr>
            <p:ph type="sldNum" sz="quarter" idx="12"/>
          </p:nvPr>
        </p:nvSpPr>
        <p:spPr/>
        <p:txBody>
          <a:bodyPr/>
          <a:lstStyle/>
          <a:p>
            <a:fld id="{585851CD-1FB3-AA4C-9065-ACB97D9DF7A8}" type="slidenum">
              <a:rPr lang="en-US" smtClean="0"/>
              <a:pPr/>
              <a:t>9</a:t>
            </a:fld>
            <a:endParaRPr lang="en-US"/>
          </a:p>
        </p:txBody>
      </p:sp>
      <p:sp>
        <p:nvSpPr>
          <p:cNvPr id="5" name="Rectangle 4">
            <a:extLst>
              <a:ext uri="{FF2B5EF4-FFF2-40B4-BE49-F238E27FC236}">
                <a16:creationId xmlns:a16="http://schemas.microsoft.com/office/drawing/2014/main" id="{4497E222-4E0D-462E-A3E4-B8D8E19DF2AF}"/>
              </a:ext>
            </a:extLst>
          </p:cNvPr>
          <p:cNvSpPr/>
          <p:nvPr/>
        </p:nvSpPr>
        <p:spPr>
          <a:xfrm>
            <a:off x="209946" y="1495723"/>
            <a:ext cx="2065763" cy="762739"/>
          </a:xfrm>
          <a:prstGeom prst="rect">
            <a:avLst/>
          </a:prstGeom>
        </p:spPr>
        <p:txBody>
          <a:bodyPr/>
          <a:lstStyle/>
          <a:p>
            <a:pPr lvl="0"/>
            <a:r>
              <a:rPr lang="en-US" sz="1400" b="1">
                <a:solidFill>
                  <a:schemeClr val="tx2">
                    <a:lumMod val="75000"/>
                  </a:schemeClr>
                </a:solidFill>
                <a:latin typeface="Arial"/>
                <a:cs typeface="Arial"/>
              </a:rPr>
              <a:t>Locally Led Climate Action (diagnostic, financing, monitoring)</a:t>
            </a:r>
          </a:p>
          <a:p>
            <a:pPr lvl="0"/>
            <a:endParaRPr lang="en-US" sz="1400" b="1">
              <a:solidFill>
                <a:schemeClr val="tx2">
                  <a:lumMod val="75000"/>
                </a:schemeClr>
              </a:solidFill>
              <a:latin typeface="Arial"/>
              <a:cs typeface="Arial"/>
            </a:endParaRPr>
          </a:p>
          <a:p>
            <a:pPr lvl="0"/>
            <a:r>
              <a:rPr lang="en-US" sz="1400" b="1">
                <a:solidFill>
                  <a:schemeClr val="tx2">
                    <a:lumMod val="75000"/>
                  </a:schemeClr>
                </a:solidFill>
                <a:latin typeface="Arial"/>
                <a:cs typeface="Arial"/>
              </a:rPr>
              <a:t>Local Climate Finance Monitoring</a:t>
            </a:r>
          </a:p>
          <a:p>
            <a:pPr lvl="0"/>
            <a:endParaRPr lang="en-US" sz="1400" b="1">
              <a:solidFill>
                <a:schemeClr val="tx2">
                  <a:lumMod val="75000"/>
                </a:schemeClr>
              </a:solidFill>
              <a:latin typeface="Arial"/>
              <a:cs typeface="Arial"/>
            </a:endParaRPr>
          </a:p>
          <a:p>
            <a:pPr lvl="0"/>
            <a:r>
              <a:rPr lang="en-US" sz="1400" b="1">
                <a:solidFill>
                  <a:schemeClr val="tx2">
                    <a:lumMod val="75000"/>
                  </a:schemeClr>
                </a:solidFill>
                <a:latin typeface="Arial"/>
                <a:cs typeface="Arial"/>
              </a:rPr>
              <a:t>Creating local awareness and closing feedback loop on climate action</a:t>
            </a:r>
          </a:p>
          <a:p>
            <a:pPr lvl="0"/>
            <a:endParaRPr lang="en-US" sz="1400" b="1">
              <a:solidFill>
                <a:schemeClr val="tx2">
                  <a:lumMod val="75000"/>
                </a:schemeClr>
              </a:solidFill>
              <a:latin typeface="Arial"/>
              <a:cs typeface="Arial"/>
            </a:endParaRPr>
          </a:p>
          <a:p>
            <a:pPr lvl="0"/>
            <a:endParaRPr lang="en-US" sz="1400" b="1">
              <a:solidFill>
                <a:schemeClr val="tx2">
                  <a:lumMod val="75000"/>
                </a:schemeClr>
              </a:solidFill>
              <a:latin typeface="Arial"/>
              <a:cs typeface="Arial"/>
            </a:endParaRPr>
          </a:p>
        </p:txBody>
      </p:sp>
      <p:pic>
        <p:nvPicPr>
          <p:cNvPr id="1026" name="Picture 2">
            <a:extLst>
              <a:ext uri="{FF2B5EF4-FFF2-40B4-BE49-F238E27FC236}">
                <a16:creationId xmlns:a16="http://schemas.microsoft.com/office/drawing/2014/main" id="{188D20FF-5482-419E-947F-036663A51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709" y="1164373"/>
            <a:ext cx="3013191" cy="1301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5F330C9-1CF1-4AA1-A37F-6377DA7E8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516" y="844220"/>
            <a:ext cx="3610322"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524760"/>
      </p:ext>
    </p:extLst>
  </p:cSld>
  <p:clrMapOvr>
    <a:masterClrMapping/>
  </p:clrMapOvr>
</p:sld>
</file>

<file path=ppt/theme/theme1.xml><?xml version="1.0" encoding="utf-8"?>
<a:theme xmlns:a="http://schemas.openxmlformats.org/drawingml/2006/main" name="Office Theme">
  <a:themeElements>
    <a:clrScheme name="WBG - CDD">
      <a:dk1>
        <a:sysClr val="windowText" lastClr="000000"/>
      </a:dk1>
      <a:lt1>
        <a:sysClr val="window" lastClr="FFFFFF"/>
      </a:lt1>
      <a:dk2>
        <a:srgbClr val="1F497D"/>
      </a:dk2>
      <a:lt2>
        <a:srgbClr val="EEECE1"/>
      </a:lt2>
      <a:accent1>
        <a:srgbClr val="62BBD7"/>
      </a:accent1>
      <a:accent2>
        <a:srgbClr val="77BE98"/>
      </a:accent2>
      <a:accent3>
        <a:srgbClr val="8BC04E"/>
      </a:accent3>
      <a:accent4>
        <a:srgbClr val="F7D453"/>
      </a:accent4>
      <a:accent5>
        <a:srgbClr val="EFB15E"/>
      </a:accent5>
      <a:accent6>
        <a:srgbClr val="D8465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OneCMS_Document" ma:contentTypeID="0x010100AF87B42F0C344341B239E919EB90A3670100E6B5CB477763BF47A2F3C632FBE2E8AA" ma:contentTypeVersion="3" ma:contentTypeDescription="OneCMS_Document" ma:contentTypeScope="" ma:versionID="8ba3dad47e98b6e1bd506d484f8c9c35">
  <xsd:schema xmlns:xsd="http://www.w3.org/2001/XMLSchema" xmlns:xs="http://www.w3.org/2001/XMLSchema" xmlns:p="http://schemas.microsoft.com/office/2006/metadata/properties" xmlns:ns1="http://schemas.microsoft.com/sharepoint/v3" xmlns:ns2="3e02667f-0271-471b-bd6e-11a2e16def1d" targetNamespace="http://schemas.microsoft.com/office/2006/metadata/properties" ma:root="true" ma:fieldsID="487a066f55c101e10d44850b69dc1d53" ns1:_="" ns2:_="">
    <xsd:import namespace="http://schemas.microsoft.com/sharepoint/v3"/>
    <xsd:import namespace="3e02667f-0271-471b-bd6e-11a2e16def1d"/>
    <xsd:element name="properties">
      <xsd:complexType>
        <xsd:sequence>
          <xsd:element name="documentManagement">
            <xsd:complexType>
              <xsd:all>
                <xsd:element ref="ns2:h40645383bce4db190f92f65d69cf557" minOccurs="0"/>
                <xsd:element ref="ns2:TaxCatchAll" minOccurs="0"/>
                <xsd:element ref="ns2:TaxCatchAllLabel" minOccurs="0"/>
                <xsd:element ref="ns2:ncc44d6e437c4ee18d4e35566604faa7" minOccurs="0"/>
                <xsd:element ref="ns2:e0919e4a962d4c1aa34dcc9ee85a7530" minOccurs="0"/>
                <xsd:element ref="ns2:n3588c81c2504f79a2ae07b8fc872de1" minOccurs="0"/>
                <xsd:element ref="ns2:le7312e839b9405fb813e48a1ee083cb" minOccurs="0"/>
                <xsd:element ref="ns2:g60ac5c7cc5e48988332aa7f3f7675f4" minOccurs="0"/>
                <xsd:element ref="ns2:f6836c8cfc5146d888b8918e85fd4b0e" minOccurs="0"/>
                <xsd:element ref="ns2:Abstract" minOccurs="0"/>
                <xsd:element ref="ns2:Authors" minOccurs="0"/>
                <xsd:element ref="ns2:TaxKeywordTaxHTField" minOccurs="0"/>
                <xsd:element ref="ns2:fbe16eaccf4749f086104f7c67297f76" minOccurs="0"/>
                <xsd:element ref="ns2:DateLaunch" minOccurs="0"/>
                <xsd:element ref="ns2:ExternalURL" minOccurs="0"/>
                <xsd:element ref="ns2:Feature" minOccurs="0"/>
                <xsd:element ref="ns2:FeatureToTile" minOccurs="0"/>
                <xsd:element ref="ns2:SystemData" minOccurs="0"/>
                <xsd:element ref="ns2:UserData" minOccurs="0"/>
                <xsd:element ref="ns2:o8e900f321d24bb18bb65b4f51774acf" minOccurs="0"/>
                <xsd:element ref="ns2:Contact_x0028_s_x0029_" minOccurs="0"/>
                <xsd:element ref="ns1:ArticleStartDate" minOccurs="0"/>
                <xsd:element ref="ns2:EnableComments" minOccurs="0"/>
                <xsd:element ref="ns2:EnableRating" minOccurs="0"/>
                <xsd:element ref="ns2:PageInfo" minOccurs="0"/>
                <xsd:element ref="ns1:PublishingPageImage" minOccurs="0"/>
                <xsd:element ref="ns2:DocumentCategory" minOccurs="0"/>
                <xsd:element ref="ns2:g24ce987e2a14cd88b1be8bba67dc4d6" minOccurs="0"/>
                <xsd:element ref="ns2:m30f5f85ad26449189da578bd9e06217" minOccurs="0"/>
                <xsd:element ref="ns2:ProjectID" minOccurs="0"/>
                <xsd:element ref="ns1:PublishingContact" minOccurs="0"/>
                <xsd:element ref="ns2:e7fed2b567784b7fb4115fec76c3b6ef" minOccurs="0"/>
                <xsd:element ref="ns2:KBcollectionType" minOccurs="0"/>
                <xsd:element ref="ns2:KBAssetType" minOccurs="0"/>
                <xsd:element ref="ns2:AddToKnowledgeBase" minOccurs="0"/>
                <xsd:element ref="ns2:SubCategory" minOccurs="0"/>
                <xsd:element ref="ns2:_dlc_DocId" minOccurs="0"/>
                <xsd:element ref="ns2:_dlc_DocIdUrl" minOccurs="0"/>
                <xsd:element ref="ns2:_dlc_DocIdPersistId" minOccurs="0"/>
                <xsd:element ref="ns2:Commen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rticleStartDate" ma:index="40" nillable="true" ma:displayName="Article Date" ma:description="Article Date is a site column created by the Publishing feature. It is used on the Article Page Content Type as the date of the page." ma:format="DateOnly" ma:internalName="ArticleStartDate">
      <xsd:simpleType>
        <xsd:restriction base="dms:DateTime"/>
      </xsd:simpleType>
    </xsd:element>
    <xsd:element name="PublishingPageImage" ma:index="44" nillable="true" ma:displayName="Page Image" ma:description="Page Image is a site column created by the Publishing feature. It is used on the Article Page Content Type as the primary image of the page." ma:internalName="PublishingPageImage">
      <xsd:simpleType>
        <xsd:restriction base="dms:Unknown"/>
      </xsd:simpleType>
    </xsd:element>
    <xsd:element name="PublishingContact" ma:index="51" nillable="true" ma:displayName="Contact" ma:description="Contact is a site column created by the Publishing feature. It is used on the Page Content Type as the person or group who is the contact person for the page."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h40645383bce4db190f92f65d69cf557" ma:index="8" nillable="true" ma:taxonomy="true" ma:internalName="h40645383bce4db190f92f65d69cf557" ma:taxonomyFieldName="VPU" ma:displayName="VPU" ma:default="" ma:fieldId="{14064538-3bce-4db1-90f9-2f65d69cf557}" ma:taxonomyMulti="true" ma:sspId="2a6c10d7-b926-4fc0-945e-3cbf5049f6bd" ma:termSetId="d49201c8-9b91-492e-899c-b5b3e12a5ed0"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ed29b22-0053-426a-8863-a5de8c6b2a13}" ma:internalName="TaxCatchAll" ma:showField="CatchAllData" ma:web="6f08e052-6690-4e9f-825b-5b2559a9481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ed29b22-0053-426a-8863-a5de8c6b2a13}" ma:internalName="TaxCatchAllLabel" ma:readOnly="true" ma:showField="CatchAllDataLabel" ma:web="6f08e052-6690-4e9f-825b-5b2559a94815">
      <xsd:complexType>
        <xsd:complexContent>
          <xsd:extension base="dms:MultiChoiceLookup">
            <xsd:sequence>
              <xsd:element name="Value" type="dms:Lookup" maxOccurs="unbounded" minOccurs="0" nillable="true"/>
            </xsd:sequence>
          </xsd:extension>
        </xsd:complexContent>
      </xsd:complexType>
    </xsd:element>
    <xsd:element name="ncc44d6e437c4ee18d4e35566604faa7" ma:index="12" nillable="true" ma:taxonomy="true" ma:internalName="ncc44d6e437c4ee18d4e35566604faa7" ma:taxonomyFieldName="Topics" ma:displayName="Topics" ma:default="" ma:fieldId="{7cc44d6e-437c-4ee1-8d4e-35566604faa7}" ma:taxonomyMulti="true" ma:sspId="2a6c10d7-b926-4fc0-945e-3cbf5049f6bd" ma:termSetId="52c8dc5b-2000-4eb2-836c-73f156eae2f8" ma:anchorId="00000000-0000-0000-0000-000000000000" ma:open="false" ma:isKeyword="false">
      <xsd:complexType>
        <xsd:sequence>
          <xsd:element ref="pc:Terms" minOccurs="0" maxOccurs="1"/>
        </xsd:sequence>
      </xsd:complexType>
    </xsd:element>
    <xsd:element name="e0919e4a962d4c1aa34dcc9ee85a7530" ma:index="14" nillable="true" ma:taxonomy="true" ma:internalName="e0919e4a962d4c1aa34dcc9ee85a7530" ma:taxonomyFieldName="Country" ma:displayName="Country and City" ma:default="" ma:fieldId="{e0919e4a-962d-4c1a-a34d-cc9ee85a7530}" ma:taxonomyMulti="true" ma:sspId="2a6c10d7-b926-4fc0-945e-3cbf5049f6bd" ma:termSetId="d4c2a98a-c9a1-4fb7-a107-4340f5ef9596" ma:anchorId="00000000-0000-0000-0000-000000000000" ma:open="false" ma:isKeyword="false">
      <xsd:complexType>
        <xsd:sequence>
          <xsd:element ref="pc:Terms" minOccurs="0" maxOccurs="1"/>
        </xsd:sequence>
      </xsd:complexType>
    </xsd:element>
    <xsd:element name="n3588c81c2504f79a2ae07b8fc872de1" ma:index="16" nillable="true" ma:taxonomy="true" ma:internalName="n3588c81c2504f79a2ae07b8fc872de1" ma:taxonomyFieldName="InformationClassification" ma:displayName="Information Classification" ma:default="1;#Official Use Only|4119b812-446b-4199-aebc-580c95bfd42a" ma:fieldId="{73588c81-c250-4f79-a2ae-07b8fc872de1}" ma:sspId="2a6c10d7-b926-4fc0-945e-3cbf5049f6bd" ma:termSetId="64584bab-8e1a-4e77-9a74-729fd66acaac" ma:anchorId="00000000-0000-0000-0000-000000000000" ma:open="false" ma:isKeyword="false">
      <xsd:complexType>
        <xsd:sequence>
          <xsd:element ref="pc:Terms" minOccurs="0" maxOccurs="1"/>
        </xsd:sequence>
      </xsd:complexType>
    </xsd:element>
    <xsd:element name="le7312e839b9405fb813e48a1ee083cb" ma:index="18" nillable="true" ma:taxonomy="true" ma:internalName="le7312e839b9405fb813e48a1ee083cb" ma:taxonomyFieldName="Languages" ma:displayName="Languages" ma:default="2;#English|e31af5d6-94ea-4ba5-925e-022fd8479dfd" ma:fieldId="{5e7312e8-39b9-405f-b813-e48a1ee083cb}" ma:sspId="2a6c10d7-b926-4fc0-945e-3cbf5049f6bd" ma:termSetId="df4cdebe-530a-4c7f-82dc-f183711160e8" ma:anchorId="00000000-0000-0000-0000-000000000000" ma:open="false" ma:isKeyword="false">
      <xsd:complexType>
        <xsd:sequence>
          <xsd:element ref="pc:Terms" minOccurs="0" maxOccurs="1"/>
        </xsd:sequence>
      </xsd:complexType>
    </xsd:element>
    <xsd:element name="g60ac5c7cc5e48988332aa7f3f7675f4" ma:index="20" nillable="true" ma:taxonomy="true" ma:internalName="g60ac5c7cc5e48988332aa7f3f7675f4" ma:taxonomyFieldName="Region" ma:displayName="Region and Country" ma:default="4;#World|181f87ec-6d12-43c8-9f7a-dc47bc14aa64" ma:fieldId="{060ac5c7-cc5e-4898-8332-aa7f3f7675f4}" ma:taxonomyMulti="true" ma:sspId="2a6c10d7-b926-4fc0-945e-3cbf5049f6bd" ma:termSetId="bc82f570-771a-4efe-b637-ab15e81e67d6" ma:anchorId="00000000-0000-0000-0000-000000000000" ma:open="false" ma:isKeyword="false">
      <xsd:complexType>
        <xsd:sequence>
          <xsd:element ref="pc:Terms" minOccurs="0" maxOccurs="1"/>
        </xsd:sequence>
      </xsd:complexType>
    </xsd:element>
    <xsd:element name="f6836c8cfc5146d888b8918e85fd4b0e" ma:index="22" nillable="true" ma:taxonomy="true" ma:internalName="f6836c8cfc5146d888b8918e85fd4b0e" ma:taxonomyFieldName="GeographicArea" ma:displayName="Geographic Area" ma:default="4;#World|181f87ec-6d12-43c8-9f7a-dc47bc14aa64" ma:fieldId="{f6836c8c-fc51-46d8-88b8-918e85fd4b0e}" ma:taxonomyMulti="true" ma:sspId="2a6c10d7-b926-4fc0-945e-3cbf5049f6bd" ma:termSetId="bc82f570-771a-4efe-b637-ab15e81e67d6" ma:anchorId="00000000-0000-0000-0000-000000000000" ma:open="false" ma:isKeyword="false">
      <xsd:complexType>
        <xsd:sequence>
          <xsd:element ref="pc:Terms" minOccurs="0" maxOccurs="1"/>
        </xsd:sequence>
      </xsd:complexType>
    </xsd:element>
    <xsd:element name="Abstract" ma:index="24" nillable="true" ma:displayName="Abstract" ma:internalName="Abstract">
      <xsd:simpleType>
        <xsd:restriction base="dms:Note"/>
      </xsd:simpleType>
    </xsd:element>
    <xsd:element name="Authors" ma:index="25" nillable="true" ma:displayName="Authors" ma:internalName="Authors">
      <xsd:simpleType>
        <xsd:restriction base="dms:Note"/>
      </xsd:simpleType>
    </xsd:element>
    <xsd:element name="TaxKeywordTaxHTField" ma:index="26" nillable="true" ma:taxonomy="true" ma:internalName="TaxKeywordTaxHTField" ma:taxonomyFieldName="TaxKeyword" ma:displayName="Enterprise Keywords" ma:fieldId="{23f27201-bee3-471e-b2e7-b64fd8b7ca38}" ma:taxonomyMulti="true" ma:sspId="2a6c10d7-b926-4fc0-945e-3cbf5049f6bd" ma:termSetId="00000000-0000-0000-0000-000000000000" ma:anchorId="00000000-0000-0000-0000-000000000000" ma:open="true" ma:isKeyword="true">
      <xsd:complexType>
        <xsd:sequence>
          <xsd:element ref="pc:Terms" minOccurs="0" maxOccurs="1"/>
        </xsd:sequence>
      </xsd:complexType>
    </xsd:element>
    <xsd:element name="fbe16eaccf4749f086104f7c67297f76" ma:index="28" nillable="true" ma:taxonomy="true" ma:internalName="fbe16eaccf4749f086104f7c67297f76" ma:taxonomyFieldName="Organization" ma:displayName="Organization" ma:default="3;#World Bank|bc205cc9-8a56-48a3-9f30-b099e7707c1b" ma:fieldId="{fbe16eac-cf47-49f0-8610-4f7c67297f76}" ma:taxonomyMulti="true" ma:sspId="2a6c10d7-b926-4fc0-945e-3cbf5049f6bd" ma:termSetId="f1062a45-b171-4440-8f47-0528c2ab8fc7" ma:anchorId="00000000-0000-0000-0000-000000000000" ma:open="false" ma:isKeyword="false">
      <xsd:complexType>
        <xsd:sequence>
          <xsd:element ref="pc:Terms" minOccurs="0" maxOccurs="1"/>
        </xsd:sequence>
      </xsd:complexType>
    </xsd:element>
    <xsd:element name="DateLaunch" ma:index="31" nillable="true" ma:displayName="Date launched on web" ma:format="DateTime" ma:internalName="DateLaunch">
      <xsd:simpleType>
        <xsd:restriction base="dms:DateTime"/>
      </xsd:simpleType>
    </xsd:element>
    <xsd:element name="ExternalURL" ma:index="32" nillable="true" ma:displayName="External URL" ma:internalName="ExternalURL">
      <xsd:simpleType>
        <xsd:restriction base="dms:Text"/>
      </xsd:simpleType>
    </xsd:element>
    <xsd:element name="Feature" ma:index="33" nillable="true" ma:displayName="Add to Featured" ma:default="0" ma:internalName="Feature">
      <xsd:simpleType>
        <xsd:restriction base="dms:Boolean"/>
      </xsd:simpleType>
    </xsd:element>
    <xsd:element name="FeatureToTile" ma:index="34" nillable="true" ma:displayName="Feature To Tile" ma:internalName="FeatureToTile">
      <xsd:simpleType>
        <xsd:restriction base="dms:Boolean"/>
      </xsd:simpleType>
    </xsd:element>
    <xsd:element name="SystemData" ma:index="35" nillable="true" ma:displayName="SystemData" ma:internalName="SystemData">
      <xsd:simpleType>
        <xsd:restriction base="dms:Note"/>
      </xsd:simpleType>
    </xsd:element>
    <xsd:element name="UserData" ma:index="36" nillable="true" ma:displayName="UserData" ma:internalName="UserData">
      <xsd:simpleType>
        <xsd:restriction base="dms:Note"/>
      </xsd:simpleType>
    </xsd:element>
    <xsd:element name="o8e900f321d24bb18bb65b4f51774acf" ma:index="37" nillable="true" ma:taxonomy="true" ma:internalName="o8e900f321d24bb18bb65b4f51774acf" ma:taxonomyFieldName="DocumentType" ma:displayName="Document Type" ma:default="" ma:fieldId="{88e900f3-21d2-4bb1-8bb6-5b4f51774acf}" ma:taxonomyMulti="true" ma:sspId="2a6c10d7-b926-4fc0-945e-3cbf5049f6bd" ma:termSetId="fe5d0590-9a37-47b6-bc2b-3c53aa671283" ma:anchorId="00000000-0000-0000-0000-000000000000" ma:open="false" ma:isKeyword="false">
      <xsd:complexType>
        <xsd:sequence>
          <xsd:element ref="pc:Terms" minOccurs="0" maxOccurs="1"/>
        </xsd:sequence>
      </xsd:complexType>
    </xsd:element>
    <xsd:element name="Contact_x0028_s_x0029_" ma:index="39" nillable="true" ma:displayName="Contact(s)" ma:list="UserInfo" ma:SharePointGroup="0" ma:internalName="Contact_x0028_s_x0029_"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ableComments" ma:index="41" nillable="true" ma:displayName="Enable Comments" ma:internalName="EnableComments">
      <xsd:simpleType>
        <xsd:restriction base="dms:Boolean"/>
      </xsd:simpleType>
    </xsd:element>
    <xsd:element name="EnableRating" ma:index="42" nillable="true" ma:displayName="Enable Rating" ma:internalName="EnableRating">
      <xsd:simpleType>
        <xsd:restriction base="dms:Boolean"/>
      </xsd:simpleType>
    </xsd:element>
    <xsd:element name="PageInfo" ma:index="43" nillable="true" ma:displayName="PageInfo" ma:internalName="PageInfo">
      <xsd:simpleType>
        <xsd:restriction base="dms:Note">
          <xsd:maxLength value="255"/>
        </xsd:restriction>
      </xsd:simpleType>
    </xsd:element>
    <xsd:element name="DocumentCategory" ma:index="45" nillable="true" ma:displayName="Document Category" ma:default="Document" ma:format="Dropdown" ma:internalName="DocumentCategory" ma:readOnly="false">
      <xsd:simpleType>
        <xsd:restriction base="dms:Choice">
          <xsd:enumeration value="Document"/>
          <xsd:enumeration value="KB Document"/>
          <xsd:enumeration value="KB Links"/>
        </xsd:restriction>
      </xsd:simpleType>
    </xsd:element>
    <xsd:element name="g24ce987e2a14cd88b1be8bba67dc4d6" ma:index="46" nillable="true" ma:taxonomy="true" ma:internalName="g24ce987e2a14cd88b1be8bba67dc4d6" ma:taxonomyFieldName="ExternalSponsor" ma:displayName="External Sponsor" ma:default="" ma:fieldId="{024ce987-e2a1-4cd8-8b1b-e8bba67dc4d6}" ma:sspId="2a6c10d7-b926-4fc0-945e-3cbf5049f6bd" ma:termSetId="dfaaa827-5eeb-4880-9a85-fc0311ecbb37" ma:anchorId="00000000-0000-0000-0000-000000000000" ma:open="false" ma:isKeyword="false">
      <xsd:complexType>
        <xsd:sequence>
          <xsd:element ref="pc:Terms" minOccurs="0" maxOccurs="1"/>
        </xsd:sequence>
      </xsd:complexType>
    </xsd:element>
    <xsd:element name="m30f5f85ad26449189da578bd9e06217" ma:index="48" nillable="true" ma:taxonomy="true" ma:internalName="m30f5f85ad26449189da578bd9e06217" ma:taxonomyFieldName="InternalSponsor" ma:displayName="Internal Sponsor" ma:default="" ma:fieldId="{630f5f85-ad26-4491-89da-578bd9e06217}" ma:sspId="2a6c10d7-b926-4fc0-945e-3cbf5049f6bd" ma:termSetId="c1dc34fa-d16b-4d70-bdd2-768a61141102" ma:anchorId="00000000-0000-0000-0000-000000000000" ma:open="false" ma:isKeyword="false">
      <xsd:complexType>
        <xsd:sequence>
          <xsd:element ref="pc:Terms" minOccurs="0" maxOccurs="1"/>
        </xsd:sequence>
      </xsd:complexType>
    </xsd:element>
    <xsd:element name="ProjectID" ma:index="50" nillable="true" ma:displayName="ProjectID" ma:internalName="ProjectID">
      <xsd:simpleType>
        <xsd:restriction base="dms:Text"/>
      </xsd:simpleType>
    </xsd:element>
    <xsd:element name="e7fed2b567784b7fb4115fec76c3b6ef" ma:index="52" nillable="true" ma:taxonomy="true" ma:internalName="e7fed2b567784b7fb4115fec76c3b6ef" ma:taxonomyFieldName="BusinessFunctions" ma:displayName="BusinessFunctions" ma:default="" ma:fieldId="{e7fed2b5-6778-4b7f-b411-5fec76c3b6ef}" ma:taxonomyMulti="true" ma:sspId="2a6c10d7-b926-4fc0-945e-3cbf5049f6bd" ma:termSetId="db3575e5-83ce-417a-a0d0-81b3c1db79e8" ma:anchorId="00000000-0000-0000-0000-000000000000" ma:open="false" ma:isKeyword="false">
      <xsd:complexType>
        <xsd:sequence>
          <xsd:element ref="pc:Terms" minOccurs="0" maxOccurs="1"/>
        </xsd:sequence>
      </xsd:complexType>
    </xsd:element>
    <xsd:element name="KBcollectionType" ma:index="54" nillable="true" ma:displayName="KBcollectionType" ma:internalName="KBcollectionType">
      <xsd:simpleType>
        <xsd:restriction base="dms:Text">
          <xsd:maxLength value="255"/>
        </xsd:restriction>
      </xsd:simpleType>
    </xsd:element>
    <xsd:element name="KBAssetType" ma:index="55" nillable="true" ma:displayName="KBAssetType" ma:internalName="KBAssetType">
      <xsd:simpleType>
        <xsd:restriction base="dms:Text">
          <xsd:maxLength value="255"/>
        </xsd:restriction>
      </xsd:simpleType>
    </xsd:element>
    <xsd:element name="AddToKnowledgeBase" ma:index="56" nillable="true" ma:displayName="AddToKnowledgeBase" ma:default="0" ma:internalName="AddToKnowledgeBase">
      <xsd:simpleType>
        <xsd:restriction base="dms:Boolean"/>
      </xsd:simpleType>
    </xsd:element>
    <xsd:element name="SubCategory" ma:index="58" nillable="true" ma:displayName="SubCategory" ma:internalName="SubCategory">
      <xsd:simpleType>
        <xsd:restriction base="dms:Text">
          <xsd:maxLength value="255"/>
        </xsd:restriction>
      </xsd:simpleType>
    </xsd:element>
    <xsd:element name="_dlc_DocId" ma:index="59" nillable="true" ma:displayName="Document ID Value" ma:description="The value of the document ID assigned to this item." ma:internalName="_dlc_DocId" ma:readOnly="true">
      <xsd:simpleType>
        <xsd:restriction base="dms:Text"/>
      </xsd:simpleType>
    </xsd:element>
    <xsd:element name="_dlc_DocIdUrl" ma:index="6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1" nillable="true" ma:displayName="Persist ID" ma:description="Keep ID on add." ma:hidden="true" ma:internalName="_dlc_DocIdPersistId" ma:readOnly="true">
      <xsd:simpleType>
        <xsd:restriction base="dms:Boolean"/>
      </xsd:simpleType>
    </xsd:element>
    <xsd:element name="CommentID" ma:index="62" nillable="true" ma:displayName="CommentID" ma:internalName="CommentI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3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57"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a6c10d7-b926-4fc0-945e-3cbf5049f6bd" ContentTypeId="0x010100AF87B42F0C344341B239E919EB90A36701" PreviousValue="false"/>
</file>

<file path=customXml/item4.xml><?xml version="1.0" encoding="utf-8"?>
<p:properties xmlns:p="http://schemas.microsoft.com/office/2006/metadata/properties" xmlns:xsi="http://www.w3.org/2001/XMLSchema-instance" xmlns:pc="http://schemas.microsoft.com/office/infopath/2007/PartnerControls">
  <documentManagement>
    <SystemData xmlns="3e02667f-0271-471b-bd6e-11a2e16def1d" xsi:nil="true"/>
    <PageInfo xmlns="3e02667f-0271-471b-bd6e-11a2e16def1d" xsi:nil="true"/>
    <ExternalURL xmlns="3e02667f-0271-471b-bd6e-11a2e16def1d" xsi:nil="true"/>
    <f6836c8cfc5146d888b8918e85fd4b0e xmlns="3e02667f-0271-471b-bd6e-11a2e16def1d">
      <Terms xmlns="http://schemas.microsoft.com/office/infopath/2007/PartnerControls">
        <TermInfo xmlns="http://schemas.microsoft.com/office/infopath/2007/PartnerControls">
          <TermName xmlns="http://schemas.microsoft.com/office/infopath/2007/PartnerControls">World</TermName>
          <TermId xmlns="http://schemas.microsoft.com/office/infopath/2007/PartnerControls">181f87ec-6d12-43c8-9f7a-dc47bc14aa64</TermId>
        </TermInfo>
      </Terms>
    </f6836c8cfc5146d888b8918e85fd4b0e>
    <ProjectID xmlns="3e02667f-0271-471b-bd6e-11a2e16def1d" xsi:nil="true"/>
    <TaxKeywordTaxHTField xmlns="3e02667f-0271-471b-bd6e-11a2e16def1d">
      <Terms xmlns="http://schemas.microsoft.com/office/infopath/2007/PartnerControls"/>
    </TaxKeywordTaxHTField>
    <h40645383bce4db190f92f65d69cf557 xmlns="3e02667f-0271-471b-bd6e-11a2e16def1d">
      <Terms xmlns="http://schemas.microsoft.com/office/infopath/2007/PartnerControls">
        <TermInfo xmlns="http://schemas.microsoft.com/office/infopath/2007/PartnerControls">
          <TermName xmlns="http://schemas.microsoft.com/office/infopath/2007/PartnerControls">Social Development (SOC)</TermName>
          <TermId xmlns="http://schemas.microsoft.com/office/infopath/2007/PartnerControls">bb460d7f-2cb6-4ce1-965d-7ec42c3c3be7</TermId>
        </TermInfo>
      </Terms>
    </h40645383bce4db190f92f65d69cf557>
    <UserData xmlns="3e02667f-0271-471b-bd6e-11a2e16def1d">{"UserData":{"Contacts":[{"FullName":"Anastasiia Krasilnikova","PictureURL":"https://zoom.worldbank.org/photo/people/000548325.jpg","UserLinkURL":"https://intranet.worldbank.org/people/profile?id=000548325","JobTitle":"Consultant","Unit":"SSIGL","UPI":"000548325","Email":"akrasilnikova@worldbank.org","Location":"WASHINGTON, DC (IBRD)"}]}}</UserData>
    <EnableRating xmlns="3e02667f-0271-471b-bd6e-11a2e16def1d">false</EnableRating>
    <fbe16eaccf4749f086104f7c67297f76 xmlns="3e02667f-0271-471b-bd6e-11a2e16def1d">
      <Terms xmlns="http://schemas.microsoft.com/office/infopath/2007/PartnerControls">
        <TermInfo xmlns="http://schemas.microsoft.com/office/infopath/2007/PartnerControls">
          <TermName xmlns="http://schemas.microsoft.com/office/infopath/2007/PartnerControls">World Bank</TermName>
          <TermId xmlns="http://schemas.microsoft.com/office/infopath/2007/PartnerControls">bc205cc9-8a56-48a3-9f30-b099e7707c1b</TermId>
        </TermInfo>
      </Terms>
    </fbe16eaccf4749f086104f7c67297f76>
    <e7fed2b567784b7fb4115fec76c3b6ef xmlns="3e02667f-0271-471b-bd6e-11a2e16def1d">
      <Terms xmlns="http://schemas.microsoft.com/office/infopath/2007/PartnerControls"/>
    </e7fed2b567784b7fb4115fec76c3b6ef>
    <SubCategory xmlns="3e02667f-0271-471b-bd6e-11a2e16def1d" xsi:nil="true"/>
    <le7312e839b9405fb813e48a1ee083cb xmlns="3e02667f-0271-471b-bd6e-11a2e16def1d">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e31af5d6-94ea-4ba5-925e-022fd8479dfd</TermId>
        </TermInfo>
      </Terms>
    </le7312e839b9405fb813e48a1ee083cb>
    <Contact_x0028_s_x0029_ xmlns="3e02667f-0271-471b-bd6e-11a2e16def1d">
      <UserInfo>
        <DisplayName>54</DisplayName>
        <AccountId>54</AccountId>
        <AccountType/>
      </UserInfo>
    </Contact_x0028_s_x0029_>
    <n3588c81c2504f79a2ae07b8fc872de1 xmlns="3e02667f-0271-471b-bd6e-11a2e16def1d">
      <Terms xmlns="http://schemas.microsoft.com/office/infopath/2007/PartnerControls">
        <TermInfo xmlns="http://schemas.microsoft.com/office/infopath/2007/PartnerControls">
          <TermName xmlns="http://schemas.microsoft.com/office/infopath/2007/PartnerControls">Official Use Only</TermName>
          <TermId xmlns="http://schemas.microsoft.com/office/infopath/2007/PartnerControls">4119b812-446b-4199-aebc-580c95bfd42a</TermId>
        </TermInfo>
      </Terms>
    </n3588c81c2504f79a2ae07b8fc872de1>
    <m30f5f85ad26449189da578bd9e06217 xmlns="3e02667f-0271-471b-bd6e-11a2e16def1d">
      <Terms xmlns="http://schemas.microsoft.com/office/infopath/2007/PartnerControls"/>
    </m30f5f85ad26449189da578bd9e06217>
    <e0919e4a962d4c1aa34dcc9ee85a7530 xmlns="3e02667f-0271-471b-bd6e-11a2e16def1d">
      <Terms xmlns="http://schemas.microsoft.com/office/infopath/2007/PartnerControls"/>
    </e0919e4a962d4c1aa34dcc9ee85a7530>
    <g60ac5c7cc5e48988332aa7f3f7675f4 xmlns="3e02667f-0271-471b-bd6e-11a2e16def1d">
      <Terms xmlns="http://schemas.microsoft.com/office/infopath/2007/PartnerControls">
        <TermInfo xmlns="http://schemas.microsoft.com/office/infopath/2007/PartnerControls">
          <TermName xmlns="http://schemas.microsoft.com/office/infopath/2007/PartnerControls">World</TermName>
          <TermId xmlns="http://schemas.microsoft.com/office/infopath/2007/PartnerControls">181f87ec-6d12-43c8-9f7a-dc47bc14aa64</TermId>
        </TermInfo>
      </Terms>
    </g60ac5c7cc5e48988332aa7f3f7675f4>
    <FeatureToTile xmlns="3e02667f-0271-471b-bd6e-11a2e16def1d" xsi:nil="true"/>
    <ArticleStartDate xmlns="http://schemas.microsoft.com/sharepoint/v3">2021-03-29T14:00:00+00:00</ArticleStartDate>
    <AddToKnowledgeBase xmlns="3e02667f-0271-471b-bd6e-11a2e16def1d">false</AddToKnowledgeBase>
    <Abstract xmlns="3e02667f-0271-471b-bd6e-11a2e16def1d">SSI CLP CDD session</Abstract>
    <ncc44d6e437c4ee18d4e35566604faa7 xmlns="3e02667f-0271-471b-bd6e-11a2e16def1d">
      <Terms xmlns="http://schemas.microsoft.com/office/infopath/2007/PartnerControls"/>
    </ncc44d6e437c4ee18d4e35566604faa7>
    <PublishingPageImage xmlns="http://schemas.microsoft.com/sharepoint/v3" xsi:nil="true"/>
    <DocumentCategory xmlns="3e02667f-0271-471b-bd6e-11a2e16def1d">Document</DocumentCategory>
    <KBcollectionType xmlns="3e02667f-0271-471b-bd6e-11a2e16def1d" xsi:nil="true"/>
    <KBAssetType xmlns="3e02667f-0271-471b-bd6e-11a2e16def1d" xsi:nil="true"/>
    <TaxCatchAll xmlns="3e02667f-0271-471b-bd6e-11a2e16def1d">
      <Value>269</Value>
      <Value>634</Value>
      <Value>4</Value>
      <Value>3</Value>
      <Value>2</Value>
      <Value>1</Value>
    </TaxCatchAll>
    <Feature xmlns="3e02667f-0271-471b-bd6e-11a2e16def1d">false</Feature>
    <EnableComments xmlns="3e02667f-0271-471b-bd6e-11a2e16def1d">false</EnableComments>
    <Authors xmlns="3e02667f-0271-471b-bd6e-11a2e16def1d" xsi:nil="true"/>
    <g24ce987e2a14cd88b1be8bba67dc4d6 xmlns="3e02667f-0271-471b-bd6e-11a2e16def1d">
      <Terms xmlns="http://schemas.microsoft.com/office/infopath/2007/PartnerControls"/>
    </g24ce987e2a14cd88b1be8bba67dc4d6>
    <PublishingContact xmlns="http://schemas.microsoft.com/sharepoint/v3">
      <UserInfo>
        <DisplayName>Anastasiia Krasilnikova</DisplayName>
        <AccountId>54</AccountId>
        <AccountType/>
      </UserInfo>
    </PublishingContact>
    <CommentID xmlns="3e02667f-0271-471b-bd6e-11a2e16def1d" xsi:nil="true"/>
    <DateLaunch xmlns="3e02667f-0271-471b-bd6e-11a2e16def1d">2021-03-29T14:00:00+00:00</DateLaunch>
    <o8e900f321d24bb18bb65b4f51774acf xmlns="3e02667f-0271-471b-bd6e-11a2e16def1d">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b37606ea-9b33-4fd1-ab32-e865c6f97079</TermId>
        </TermInfo>
      </Terms>
    </o8e900f321d24bb18bb65b4f51774acf>
  </documentManagement>
</p:properties>
</file>

<file path=customXml/itemProps1.xml><?xml version="1.0" encoding="utf-8"?>
<ds:datastoreItem xmlns:ds="http://schemas.openxmlformats.org/officeDocument/2006/customXml" ds:itemID="{275C8FA7-94A5-44C7-A604-5A6105189458}">
  <ds:schemaRefs>
    <ds:schemaRef ds:uri="http://schemas.microsoft.com/sharepoint/v3/contenttype/forms"/>
  </ds:schemaRefs>
</ds:datastoreItem>
</file>

<file path=customXml/itemProps2.xml><?xml version="1.0" encoding="utf-8"?>
<ds:datastoreItem xmlns:ds="http://schemas.openxmlformats.org/officeDocument/2006/customXml" ds:itemID="{15BA7EC9-E1B6-4CB7-BBC8-1D155620C70E}">
  <ds:schemaRefs>
    <ds:schemaRef ds:uri="3e02667f-0271-471b-bd6e-11a2e16def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170F05-B2B0-4C32-8423-560242CDDFA8}">
  <ds:schemaRefs>
    <ds:schemaRef ds:uri="Microsoft.SharePoint.Taxonomy.ContentTypeSync"/>
  </ds:schemaRefs>
</ds:datastoreItem>
</file>

<file path=customXml/itemProps4.xml><?xml version="1.0" encoding="utf-8"?>
<ds:datastoreItem xmlns:ds="http://schemas.openxmlformats.org/officeDocument/2006/customXml" ds:itemID="{ADF47E29-6965-4DAF-A2FB-51E3FA6C24E3}">
  <ds:schemaRefs>
    <ds:schemaRef ds:uri="3e02667f-0271-471b-bd6e-11a2e16def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146</TotalTime>
  <Words>508</Words>
  <Application>Microsoft Office PowerPoint</Application>
  <PresentationFormat>On-screen Show (16:9)</PresentationFormat>
  <Paragraphs>84</Paragraphs>
  <Slides>11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Andes</vt:lpstr>
      <vt:lpstr>Arial</vt:lpstr>
      <vt:lpstr>Calibri</vt:lpstr>
      <vt:lpstr>Office Theme</vt:lpstr>
      <vt:lpstr> Community and  Local Development  Partnering with Communities and their institutions to Deliver Change  East Asia Pacific Conference December 2022</vt:lpstr>
      <vt:lpstr>PowerPoint Presentation</vt:lpstr>
      <vt:lpstr>CLD’s Guiding Principles</vt:lpstr>
      <vt:lpstr>CLD programs generally include these features</vt:lpstr>
      <vt:lpstr>CDD WB Global Portfolio at a Glance</vt:lpstr>
      <vt:lpstr>CDD Worldwide Reach </vt:lpstr>
      <vt:lpstr> Opportunities for CLD Globally </vt:lpstr>
      <vt:lpstr>CLD in FCV</vt:lpstr>
      <vt:lpstr>CLD and Climate Resilience</vt:lpstr>
      <vt:lpstr>CLD and Inclusion</vt:lpstr>
      <vt:lpstr>Learn more, and join the conversation</vt:lpstr>
    </vt:vector>
  </TitlesOfParts>
  <Manager/>
  <Company>Base Three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SSI CLP CDD session</dc:title>
  <dc:subject/>
  <dc:creator>Ashutosh Raina</dc:creator>
  <cp:keywords/>
  <dc:description/>
  <cp:lastModifiedBy>Nicolas Perrin</cp:lastModifiedBy>
  <cp:revision>2</cp:revision>
  <cp:lastPrinted>2018-02-28T17:10:11Z</cp:lastPrinted>
  <dcterms:created xsi:type="dcterms:W3CDTF">2017-05-26T14:44:04Z</dcterms:created>
  <dcterms:modified xsi:type="dcterms:W3CDTF">2022-12-01T22:01:44Z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0x010100AF87B42F0C344341B239E919EB90A3670100E6B5CB477763BF47A2F3C632FBE2E8AA</vt:lpwstr>
  </property>
  <property fmtid="{D5CDD505-2E9C-101B-9397-08002B2CF9AE}" pid="3" name="InformationClassification">
    <vt:lpwstr>1;#Official Use Only|4119b812-446b-4199-aebc-580c95bfd42a</vt:lpwstr>
  </property>
  <property fmtid="{D5CDD505-2E9C-101B-9397-08002B2CF9AE}" pid="4" name="OwnershipUnit">
    <vt:lpwstr>439;#Community Driven Development|f58cdd8d-687e-422f-aae0-4be5d4cb4394</vt:lpwstr>
  </property>
  <property fmtid="{D5CDD505-2E9C-101B-9397-08002B2CF9AE}" pid="5" name="TaxKeyword">
    <vt:lpwstr/>
  </property>
  <property fmtid="{D5CDD505-2E9C-101B-9397-08002B2CF9AE}" pid="6" name="Topic(s)">
    <vt:lpwstr>150;#Community Driven Development|5751af10-48e2-474f-891d-bfb0c6b127b5</vt:lpwstr>
  </property>
  <property fmtid="{D5CDD505-2E9C-101B-9397-08002B2CF9AE}" pid="7" name="Source_x002d_Sponsor">
    <vt:lpwstr/>
  </property>
  <property fmtid="{D5CDD505-2E9C-101B-9397-08002B2CF9AE}" pid="8" name="HashTags">
    <vt:lpwstr/>
  </property>
  <property fmtid="{D5CDD505-2E9C-101B-9397-08002B2CF9AE}" pid="9" name="DocumentType">
    <vt:lpwstr>634;#Presentation|b37606ea-9b33-4fd1-ab32-e865c6f97079</vt:lpwstr>
  </property>
  <property fmtid="{D5CDD505-2E9C-101B-9397-08002B2CF9AE}" pid="10" name="Development_x0020_Challenge">
    <vt:lpwstr/>
  </property>
  <property fmtid="{D5CDD505-2E9C-101B-9397-08002B2CF9AE}" pid="11" name="GeographicArea">
    <vt:lpwstr>4;#World|181f87ec-6d12-43c8-9f7a-dc47bc14aa64</vt:lpwstr>
  </property>
  <property fmtid="{D5CDD505-2E9C-101B-9397-08002B2CF9AE}" pid="12" name="Source-Sponsor">
    <vt:lpwstr/>
  </property>
  <property fmtid="{D5CDD505-2E9C-101B-9397-08002B2CF9AE}" pid="13" name="Development Challenge">
    <vt:lpwstr/>
  </property>
  <property fmtid="{D5CDD505-2E9C-101B-9397-08002B2CF9AE}" pid="14" name="OwnershipUnitLabel">
    <vt:lpwstr>Community Driven Development</vt:lpwstr>
  </property>
  <property fmtid="{D5CDD505-2E9C-101B-9397-08002B2CF9AE}" pid="15" name="Order">
    <vt:r8>195600</vt:r8>
  </property>
  <property fmtid="{D5CDD505-2E9C-101B-9397-08002B2CF9AE}" pid="16" name="PublishingRollupImage">
    <vt:lpwstr/>
  </property>
  <property fmtid="{D5CDD505-2E9C-101B-9397-08002B2CF9AE}" pid="17" name="EventId">
    <vt:lpwstr/>
  </property>
  <property fmtid="{D5CDD505-2E9C-101B-9397-08002B2CF9AE}" pid="18" name="p176ae130422436a8ff7a482f3ab88f6">
    <vt:lpwstr>Community Driven Development|f58cdd8d-687e-422f-aae0-4be5d4cb4394</vt:lpwstr>
  </property>
  <property fmtid="{D5CDD505-2E9C-101B-9397-08002B2CF9AE}" pid="19" name="ContactLoginName">
    <vt:lpwstr/>
  </property>
  <property fmtid="{D5CDD505-2E9C-101B-9397-08002B2CF9AE}" pid="20" name="ContactUPI">
    <vt:lpwstr/>
  </property>
  <property fmtid="{D5CDD505-2E9C-101B-9397-08002B2CF9AE}" pid="21" name="UniqueItemId">
    <vt:lpwstr>CDD_DOCUM_1956</vt:lpwstr>
  </property>
  <property fmtid="{D5CDD505-2E9C-101B-9397-08002B2CF9AE}" pid="22" name="InternalSponsor">
    <vt:lpwstr/>
  </property>
  <property fmtid="{D5CDD505-2E9C-101B-9397-08002B2CF9AE}" pid="23" name="Topics">
    <vt:lpwstr/>
  </property>
  <property fmtid="{D5CDD505-2E9C-101B-9397-08002B2CF9AE}" pid="24" name="c8251775ec7d4b78a080c2108a22e48e">
    <vt:lpwstr/>
  </property>
  <property fmtid="{D5CDD505-2E9C-101B-9397-08002B2CF9AE}" pid="25" name="ExternalSponsor">
    <vt:lpwstr/>
  </property>
  <property fmtid="{D5CDD505-2E9C-101B-9397-08002B2CF9AE}" pid="26" name="Region">
    <vt:lpwstr>4;#World|181f87ec-6d12-43c8-9f7a-dc47bc14aa64</vt:lpwstr>
  </property>
  <property fmtid="{D5CDD505-2E9C-101B-9397-08002B2CF9AE}" pid="27" name="Country">
    <vt:lpwstr/>
  </property>
  <property fmtid="{D5CDD505-2E9C-101B-9397-08002B2CF9AE}" pid="28" name="Organization">
    <vt:lpwstr>3;#World Bank|bc205cc9-8a56-48a3-9f30-b099e7707c1b</vt:lpwstr>
  </property>
  <property fmtid="{D5CDD505-2E9C-101B-9397-08002B2CF9AE}" pid="29" name="VPU">
    <vt:lpwstr>269;#Social Development (SOC)|bb460d7f-2cb6-4ce1-965d-7ec42c3c3be7</vt:lpwstr>
  </property>
  <property fmtid="{D5CDD505-2E9C-101B-9397-08002B2CF9AE}" pid="30" name="Languages">
    <vt:lpwstr>2;#English|e31af5d6-94ea-4ba5-925e-022fd8479dfd</vt:lpwstr>
  </property>
  <property fmtid="{D5CDD505-2E9C-101B-9397-08002B2CF9AE}" pid="31" name="BusinessFunctions">
    <vt:lpwstr/>
  </property>
  <property fmtid="{D5CDD505-2E9C-101B-9397-08002B2CF9AE}" pid="32" name="FocusArea">
    <vt:lpwstr/>
  </property>
  <property fmtid="{D5CDD505-2E9C-101B-9397-08002B2CF9AE}" pid="33" name="OPCSProducts">
    <vt:lpwstr/>
  </property>
  <property fmtid="{D5CDD505-2E9C-101B-9397-08002B2CF9AE}" pid="34" name="n6fe6fd242f84069a75339ec49b379dc">
    <vt:lpwstr/>
  </property>
  <property fmtid="{D5CDD505-2E9C-101B-9397-08002B2CF9AE}" pid="35" name="leaa343eb3f94e2c809bf000956b2630">
    <vt:lpwstr/>
  </property>
  <property fmtid="{D5CDD505-2E9C-101B-9397-08002B2CF9AE}" pid="36" name="b65fbee52b47437c99395d61e3710927">
    <vt:lpwstr/>
  </property>
  <property fmtid="{D5CDD505-2E9C-101B-9397-08002B2CF9AE}" pid="37" name="OPCSServices">
    <vt:lpwstr/>
  </property>
  <property fmtid="{D5CDD505-2E9C-101B-9397-08002B2CF9AE}" pid="38" name="SharedWithUsers">
    <vt:lpwstr>21922;#Sandra Luvisutto</vt:lpwstr>
  </property>
</Properties>
</file>