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5"/>
  </p:notesMasterIdLst>
  <p:sldIdLst>
    <p:sldId id="4188" r:id="rId6"/>
    <p:sldId id="4184" r:id="rId7"/>
    <p:sldId id="4183" r:id="rId8"/>
    <p:sldId id="4186" r:id="rId9"/>
    <p:sldId id="1067" r:id="rId10"/>
    <p:sldId id="4175" r:id="rId11"/>
    <p:sldId id="921" r:id="rId12"/>
    <p:sldId id="4176" r:id="rId13"/>
    <p:sldId id="4162" r:id="rId14"/>
    <p:sldId id="1069" r:id="rId15"/>
    <p:sldId id="3502" r:id="rId16"/>
    <p:sldId id="3501" r:id="rId17"/>
    <p:sldId id="3500" r:id="rId18"/>
    <p:sldId id="3503" r:id="rId19"/>
    <p:sldId id="4163" r:id="rId20"/>
    <p:sldId id="4164" r:id="rId21"/>
    <p:sldId id="311" r:id="rId22"/>
    <p:sldId id="323" r:id="rId23"/>
    <p:sldId id="324" r:id="rId24"/>
    <p:sldId id="4165" r:id="rId25"/>
    <p:sldId id="450" r:id="rId26"/>
    <p:sldId id="4166" r:id="rId27"/>
    <p:sldId id="456" r:id="rId28"/>
    <p:sldId id="4167" r:id="rId29"/>
    <p:sldId id="1225" r:id="rId30"/>
    <p:sldId id="4168" r:id="rId31"/>
    <p:sldId id="4169" r:id="rId32"/>
    <p:sldId id="4170" r:id="rId33"/>
    <p:sldId id="4172" r:id="rId34"/>
    <p:sldId id="4171" r:id="rId35"/>
    <p:sldId id="4173" r:id="rId36"/>
    <p:sldId id="4174" r:id="rId37"/>
    <p:sldId id="4180" r:id="rId38"/>
    <p:sldId id="4178" r:id="rId39"/>
    <p:sldId id="4181" r:id="rId40"/>
    <p:sldId id="4177" r:id="rId41"/>
    <p:sldId id="4179" r:id="rId42"/>
    <p:sldId id="4187" r:id="rId43"/>
    <p:sldId id="418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AE00"/>
    <a:srgbClr val="F385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A98B88-556A-4BA6-B430-69BA67A4DD99}" v="221" dt="2020-12-02T02:21:24.599"/>
    <p1510:client id="{B17E5C00-D5C2-F442-EFCD-429A445279C1}" v="175" dt="2020-12-01T07:53:52.7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F2792-0DFE-41B9-9BE3-418D858FA753}" type="datetimeFigureOut">
              <a:rPr lang="en-US" smtClean="0"/>
              <a:t>12/2/2020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BAF16B-8114-4F60-A98A-484A78886234}" type="slidenum">
              <a:rPr lang="en-US" smtClean="0"/>
              <a:t>‹#›</a:t>
            </a:fld>
            <a:endParaRPr lang="en-US"/>
          </a:p>
        </p:txBody>
      </p:sp>
    </p:spTree>
    <p:extLst>
      <p:ext uri="{BB962C8B-B14F-4D97-AF65-F5344CB8AC3E}">
        <p14:creationId xmlns:p14="http://schemas.microsoft.com/office/powerpoint/2010/main" val="3087695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ur01.safelinks.protection.outlook.com/?url=https://www.careaction.org/blog/5-minutes-inspiration-solidarity-and-savings-graduate-families-out-poverty&amp;data=04|01|Vidhya.Sriram@care.org|91c4403928e44974019608d881ac2933|e83233b748134ff5893ff60f400bfcba|0|0|637401923730895411|Unknown|TWFpbGZsb3d8eyJWIjoiMC4wLjAwMDAiLCJQIjoiV2luMzIiLCJBTiI6Ik1haWwiLCJXVCI6Mn0%3D|1000&amp;sdata=rHgFHO8Flt0HAJfa7ubH9HHRB3o24I8H4OMLsY14Pro%3D&amp;reserved=0" TargetMode="External"/><Relationship Id="rId3" Type="http://schemas.openxmlformats.org/officeDocument/2006/relationships/hyperlink" Target="#_ftn1"/><Relationship Id="rId7" Type="http://schemas.openxmlformats.org/officeDocument/2006/relationships/hyperlink" Target="#_ftnref2"/><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eur01.safelinks.protection.outlook.com/?url=http://www.cashlearning.org/downloads/pa00t2bx.pdf&amp;data=04|01|Vidhya.Sriram@care.org|91c4403928e44974019608d881ac2933|e83233b748134ff5893ff60f400bfcba|0|0|637401923730885420|Unknown|TWFpbGZsb3d8eyJWIjoiMC4wLjAwMDAiLCJQIjoiV2luMzIiLCJBTiI6Ik1haWwiLCJXVCI6Mn0%3D|1000&amp;sdata=He5albxApe9Xw7FDmcr8uxldnhUdR9cgS6oxbYhVGks%3D&amp;reserved=0" TargetMode="External"/><Relationship Id="rId5" Type="http://schemas.openxmlformats.org/officeDocument/2006/relationships/hyperlink" Target="#_ftnref1"/><Relationship Id="rId4" Type="http://schemas.openxmlformats.org/officeDocument/2006/relationships/hyperlink" Target="#_ftn2"/></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A05229C-8A8D-4D36-B41E-7FFDF7742E5C}" type="slidenum">
              <a:rPr lang="en-US" smtClean="0"/>
              <a:t>6</a:t>
            </a:fld>
            <a:endParaRPr lang="en-US"/>
          </a:p>
        </p:txBody>
      </p:sp>
    </p:spTree>
    <p:extLst>
      <p:ext uri="{BB962C8B-B14F-4D97-AF65-F5344CB8AC3E}">
        <p14:creationId xmlns:p14="http://schemas.microsoft.com/office/powerpoint/2010/main" val="3787104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During COVID 19 our team was able to leverage connections with</a:t>
            </a:r>
            <a:r>
              <a:rPr lang="en-GB" baseline="0"/>
              <a:t> Self Help Groups to reach people quickly and effectively. Even in the period where we had to operate almost entirely remoted</a:t>
            </a:r>
          </a:p>
          <a:p>
            <a:pPr marL="171450" indent="-171450">
              <a:buFont typeface="Arial" panose="020B0604020202020204" pitchFamily="34" charset="0"/>
              <a:buChar char="•"/>
            </a:pPr>
            <a:r>
              <a:rPr lang="en-GB" baseline="0"/>
              <a:t>Short term, we focused on supporting enterprises to operate where/how they could, and to pivot their output towards products that were essential during lockdown and which served to protect households during the pandemic</a:t>
            </a:r>
          </a:p>
          <a:p>
            <a:pPr marL="171450" indent="-171450">
              <a:buFont typeface="Arial" panose="020B0604020202020204" pitchFamily="34" charset="0"/>
              <a:buChar char="•"/>
            </a:pPr>
            <a:r>
              <a:rPr lang="en-GB" baseline="0"/>
              <a:t>Longer term, the pandemic has intensified our focus on programme adaptations and interventions that effectively consolidate income gains for members, and support resilient local markets as opposed to relying on global value chains. </a:t>
            </a:r>
            <a:endParaRPr lang="en-GB"/>
          </a:p>
        </p:txBody>
      </p:sp>
      <p:sp>
        <p:nvSpPr>
          <p:cNvPr id="4" name="Slide Number Placeholder 3"/>
          <p:cNvSpPr>
            <a:spLocks noGrp="1"/>
          </p:cNvSpPr>
          <p:nvPr>
            <p:ph type="sldNum" sz="quarter" idx="10"/>
          </p:nvPr>
        </p:nvSpPr>
        <p:spPr/>
        <p:txBody>
          <a:bodyPr/>
          <a:lstStyle/>
          <a:p>
            <a:fld id="{BAB9868D-0FAA-4400-826D-CED192E981F4}" type="slidenum">
              <a:rPr lang="en-US" smtClean="0"/>
              <a:t>18</a:t>
            </a:fld>
            <a:endParaRPr lang="en-US"/>
          </a:p>
        </p:txBody>
      </p:sp>
    </p:spTree>
    <p:extLst>
      <p:ext uri="{BB962C8B-B14F-4D97-AF65-F5344CB8AC3E}">
        <p14:creationId xmlns:p14="http://schemas.microsoft.com/office/powerpoint/2010/main" val="1822214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To be added</a:t>
            </a:r>
          </a:p>
        </p:txBody>
      </p:sp>
      <p:sp>
        <p:nvSpPr>
          <p:cNvPr id="4" name="Slide Number Placeholder 3"/>
          <p:cNvSpPr>
            <a:spLocks noGrp="1"/>
          </p:cNvSpPr>
          <p:nvPr>
            <p:ph type="sldNum" sz="quarter" idx="10"/>
          </p:nvPr>
        </p:nvSpPr>
        <p:spPr/>
        <p:txBody>
          <a:bodyPr/>
          <a:lstStyle/>
          <a:p>
            <a:fld id="{BAB9868D-0FAA-4400-826D-CED192E981F4}" type="slidenum">
              <a:rPr lang="en-US" smtClean="0"/>
              <a:t>19</a:t>
            </a:fld>
            <a:endParaRPr lang="en-US"/>
          </a:p>
        </p:txBody>
      </p:sp>
    </p:spTree>
    <p:extLst>
      <p:ext uri="{BB962C8B-B14F-4D97-AF65-F5344CB8AC3E}">
        <p14:creationId xmlns:p14="http://schemas.microsoft.com/office/powerpoint/2010/main" val="2145338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ZA"/>
          </a:p>
        </p:txBody>
      </p:sp>
      <p:sp>
        <p:nvSpPr>
          <p:cNvPr id="4" name="Slide Number Placeholder 3"/>
          <p:cNvSpPr>
            <a:spLocks noGrp="1"/>
          </p:cNvSpPr>
          <p:nvPr>
            <p:ph type="sldNum" sz="quarter" idx="10"/>
          </p:nvPr>
        </p:nvSpPr>
        <p:spPr/>
        <p:txBody>
          <a:bodyPr/>
          <a:lstStyle/>
          <a:p>
            <a:fld id="{92CFF2CC-4B06-CB47-A2DC-DD9E6CE0C0AD}" type="slidenum">
              <a:rPr lang="en-US" smtClean="0"/>
              <a:pPr/>
              <a:t>21</a:t>
            </a:fld>
            <a:endParaRPr lang="en-US"/>
          </a:p>
        </p:txBody>
      </p:sp>
    </p:spTree>
    <p:extLst>
      <p:ext uri="{BB962C8B-B14F-4D97-AF65-F5344CB8AC3E}">
        <p14:creationId xmlns:p14="http://schemas.microsoft.com/office/powerpoint/2010/main" val="765991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ZA"/>
          </a:p>
        </p:txBody>
      </p:sp>
      <p:sp>
        <p:nvSpPr>
          <p:cNvPr id="4" name="Slide Number Placeholder 3"/>
          <p:cNvSpPr>
            <a:spLocks noGrp="1"/>
          </p:cNvSpPr>
          <p:nvPr>
            <p:ph type="sldNum" sz="quarter" idx="10"/>
          </p:nvPr>
        </p:nvSpPr>
        <p:spPr/>
        <p:txBody>
          <a:bodyPr/>
          <a:lstStyle/>
          <a:p>
            <a:fld id="{92CFF2CC-4B06-CB47-A2DC-DD9E6CE0C0AD}" type="slidenum">
              <a:rPr lang="en-US" smtClean="0"/>
              <a:pPr/>
              <a:t>22</a:t>
            </a:fld>
            <a:endParaRPr lang="en-US"/>
          </a:p>
        </p:txBody>
      </p:sp>
    </p:spTree>
    <p:extLst>
      <p:ext uri="{BB962C8B-B14F-4D97-AF65-F5344CB8AC3E}">
        <p14:creationId xmlns:p14="http://schemas.microsoft.com/office/powerpoint/2010/main" val="209668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ZA"/>
          </a:p>
        </p:txBody>
      </p:sp>
      <p:sp>
        <p:nvSpPr>
          <p:cNvPr id="4" name="Slide Number Placeholder 3"/>
          <p:cNvSpPr>
            <a:spLocks noGrp="1"/>
          </p:cNvSpPr>
          <p:nvPr>
            <p:ph type="sldNum" sz="quarter" idx="10"/>
          </p:nvPr>
        </p:nvSpPr>
        <p:spPr/>
        <p:txBody>
          <a:bodyPr/>
          <a:lstStyle/>
          <a:p>
            <a:fld id="{92CFF2CC-4B06-CB47-A2DC-DD9E6CE0C0AD}" type="slidenum">
              <a:rPr lang="en-US" smtClean="0"/>
              <a:pPr/>
              <a:t>23</a:t>
            </a:fld>
            <a:endParaRPr lang="en-US"/>
          </a:p>
        </p:txBody>
      </p:sp>
    </p:spTree>
    <p:extLst>
      <p:ext uri="{BB962C8B-B14F-4D97-AF65-F5344CB8AC3E}">
        <p14:creationId xmlns:p14="http://schemas.microsoft.com/office/powerpoint/2010/main" val="1257181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A05229C-8A8D-4D36-B41E-7FFDF7742E5C}" type="slidenum">
              <a:rPr lang="en-US" smtClean="0"/>
              <a:t>7</a:t>
            </a:fld>
            <a:endParaRPr lang="en-US"/>
          </a:p>
        </p:txBody>
      </p:sp>
    </p:spTree>
    <p:extLst>
      <p:ext uri="{BB962C8B-B14F-4D97-AF65-F5344CB8AC3E}">
        <p14:creationId xmlns:p14="http://schemas.microsoft.com/office/powerpoint/2010/main" val="1187771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A05229C-8A8D-4D36-B41E-7FFDF7742E5C}" type="slidenum">
              <a:rPr lang="en-US" smtClean="0"/>
              <a:t>8</a:t>
            </a:fld>
            <a:endParaRPr lang="en-US"/>
          </a:p>
        </p:txBody>
      </p:sp>
    </p:spTree>
    <p:extLst>
      <p:ext uri="{BB962C8B-B14F-4D97-AF65-F5344CB8AC3E}">
        <p14:creationId xmlns:p14="http://schemas.microsoft.com/office/powerpoint/2010/main" val="4063850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end poverty and reach the sustainable development goals, we need to reach the 650M people who live under $1.25 a day. Between 60 and 80% of VSLA members live between $1 and $2/day. So VSLAs directly reach the poor and extreme poor. </a:t>
            </a:r>
          </a:p>
          <a:p>
            <a:endParaRPr lang="en-US"/>
          </a:p>
          <a:p>
            <a:r>
              <a:rPr lang="en-US"/>
              <a:t>VSLAs also deepen the impact of any programs we build on it, but it’s ripe for scale because in contrast to any number of other poverty reduction efforts, VSLAs are a proven model for sustainability. 88% of VSLAs stay together for 5 years or more.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value proposition to invest in VSLA-enabled programs is that it will ensure </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US" sz="1200" b="0" i="0" kern="1200">
                <a:solidFill>
                  <a:schemeClr val="tx1"/>
                </a:solidFill>
                <a:effectLst/>
                <a:latin typeface="+mn-lt"/>
                <a:ea typeface="+mn-ea"/>
                <a:cs typeface="+mn-cs"/>
              </a:rPr>
              <a:t>you're </a:t>
            </a:r>
            <a:r>
              <a:rPr lang="en-US" sz="1200" b="1" i="0" kern="1200">
                <a:solidFill>
                  <a:schemeClr val="tx1"/>
                </a:solidFill>
                <a:effectLst/>
                <a:latin typeface="+mn-lt"/>
                <a:ea typeface="+mn-ea"/>
                <a:cs typeface="+mn-cs"/>
              </a:rPr>
              <a:t>engaging the last mile in terms of global poverty </a:t>
            </a:r>
            <a:r>
              <a:rPr lang="en-US" sz="1200" b="0" i="0" kern="1200">
                <a:solidFill>
                  <a:schemeClr val="tx1"/>
                </a:solidFill>
                <a:effectLst/>
                <a:latin typeface="+mn-lt"/>
                <a:ea typeface="+mn-ea"/>
                <a:cs typeface="+mn-cs"/>
              </a:rPr>
              <a:t>(e.g. </a:t>
            </a:r>
            <a:r>
              <a:rPr lang="en-US" sz="1200" b="1" i="0" kern="1200">
                <a:solidFill>
                  <a:schemeClr val="tx1"/>
                </a:solidFill>
                <a:effectLst/>
                <a:latin typeface="+mn-lt"/>
                <a:ea typeface="+mn-ea"/>
                <a:cs typeface="+mn-cs"/>
              </a:rPr>
              <a:t>low-income women</a:t>
            </a:r>
            <a:r>
              <a:rPr lang="en-US" sz="1200" b="0" i="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 you're building a stable / resilient foundation on which other </a:t>
            </a:r>
            <a:r>
              <a:rPr lang="en-US" sz="1200" b="1" i="0" kern="1200">
                <a:solidFill>
                  <a:schemeClr val="tx1"/>
                </a:solidFill>
                <a:effectLst/>
                <a:latin typeface="+mn-lt"/>
                <a:ea typeface="+mn-ea"/>
                <a:cs typeface="+mn-cs"/>
              </a:rPr>
              <a:t>complimentary interventions can easily be layered</a:t>
            </a:r>
            <a:r>
              <a:rPr lang="en-US" sz="1200" b="0" i="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c) you're getting this for </a:t>
            </a:r>
            <a:r>
              <a:rPr lang="en-US" sz="1200" b="1" i="0" kern="1200">
                <a:solidFill>
                  <a:schemeClr val="tx1"/>
                </a:solidFill>
                <a:effectLst/>
                <a:latin typeface="+mn-lt"/>
                <a:ea typeface="+mn-ea"/>
                <a:cs typeface="+mn-cs"/>
              </a:rPr>
              <a:t>less than $22 / person </a:t>
            </a:r>
            <a:r>
              <a:rPr lang="en-US" sz="1200" b="0" i="0" kern="1200">
                <a:solidFill>
                  <a:schemeClr val="tx1"/>
                </a:solidFill>
                <a:effectLst/>
                <a:latin typeface="+mn-lt"/>
                <a:ea typeface="+mn-ea"/>
                <a:cs typeface="+mn-cs"/>
              </a:rPr>
              <a:t>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d) it's going to </a:t>
            </a:r>
            <a:r>
              <a:rPr lang="en-US" sz="1200" b="1" i="0" kern="1200">
                <a:solidFill>
                  <a:schemeClr val="tx1"/>
                </a:solidFill>
                <a:effectLst/>
                <a:latin typeface="+mn-lt"/>
                <a:ea typeface="+mn-ea"/>
                <a:cs typeface="+mn-cs"/>
              </a:rPr>
              <a:t>self-replicate</a:t>
            </a:r>
            <a:r>
              <a:rPr lang="en-US" sz="1200" b="0" i="0" kern="1200">
                <a:solidFill>
                  <a:schemeClr val="tx1"/>
                </a:solidFill>
                <a:effectLst/>
                <a:latin typeface="+mn-lt"/>
                <a:ea typeface="+mn-ea"/>
                <a:cs typeface="+mn-cs"/>
              </a:rPr>
              <a:t>, bringing your </a:t>
            </a:r>
            <a:r>
              <a:rPr lang="en-US" sz="1200" b="1" i="0" kern="1200">
                <a:solidFill>
                  <a:schemeClr val="tx1"/>
                </a:solidFill>
                <a:effectLst/>
                <a:latin typeface="+mn-lt"/>
                <a:ea typeface="+mn-ea"/>
                <a:cs typeface="+mn-cs"/>
              </a:rPr>
              <a:t>cost / member down even further</a:t>
            </a:r>
            <a:r>
              <a:rPr lang="en-US" sz="1200" b="0" i="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71823-05FA-4DC1-BCE8-F8CA754CB085}"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300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By ensuring that the SG are not perceived as a financial inclusion tool only, but as major driver for women economic empowerment and platform for improving health, tackle GBV,  nutrition, agricultural productivity and a space for women collective action and participation.   </a:t>
            </a:r>
          </a:p>
          <a:p>
            <a:pPr lvl="0"/>
            <a:r>
              <a:rPr lang="en-US" sz="1200" kern="1200">
                <a:solidFill>
                  <a:schemeClr val="tx1"/>
                </a:solidFill>
                <a:effectLst/>
                <a:latin typeface="+mn-lt"/>
                <a:ea typeface="+mn-ea"/>
                <a:cs typeface="+mn-cs"/>
              </a:rPr>
              <a:t>To be successful  and inhibit women’s full economic participation, in addition to economic interventions such as (e.g. entrepreneurship training, access to finance), it is key to focus as well on social norms: </a:t>
            </a:r>
          </a:p>
          <a:p>
            <a:pPr lvl="0"/>
            <a:r>
              <a:rPr lang="en-US" sz="1200" kern="1200">
                <a:solidFill>
                  <a:schemeClr val="tx1"/>
                </a:solidFill>
                <a:effectLst/>
                <a:latin typeface="+mn-lt"/>
                <a:ea typeface="+mn-ea"/>
                <a:cs typeface="+mn-cs"/>
              </a:rPr>
              <a:t>CARE’s experience shows for instance that tools like household gender dialogues and engaging ‘role model’ men can enable VSLAs to achieve much greater impact and achieve structural change. In Rwanda for </a:t>
            </a:r>
            <a:r>
              <a:rPr lang="en-US" sz="1200" kern="1200" err="1">
                <a:solidFill>
                  <a:schemeClr val="tx1"/>
                </a:solidFill>
                <a:effectLst/>
                <a:latin typeface="+mn-lt"/>
                <a:ea typeface="+mn-ea"/>
                <a:cs typeface="+mn-cs"/>
              </a:rPr>
              <a:t>eg</a:t>
            </a:r>
            <a:r>
              <a:rPr lang="en-US" sz="1200" kern="1200">
                <a:solidFill>
                  <a:schemeClr val="tx1"/>
                </a:solidFill>
                <a:effectLst/>
                <a:latin typeface="+mn-lt"/>
                <a:ea typeface="+mn-ea"/>
                <a:cs typeface="+mn-cs"/>
              </a:rPr>
              <a:t> we have observed a reduction of GBV by 55% in CARE program areas.</a:t>
            </a:r>
          </a:p>
          <a:p>
            <a:pPr lvl="0"/>
            <a:r>
              <a:rPr lang="en-US" sz="1200" kern="1200">
                <a:solidFill>
                  <a:schemeClr val="tx1"/>
                </a:solidFill>
                <a:effectLst/>
                <a:latin typeface="+mn-lt"/>
                <a:ea typeface="+mn-ea"/>
                <a:cs typeface="+mn-cs"/>
              </a:rPr>
              <a:t>Engaging adolescent girls and combining VSLAs with health interventions prevented hundreds of child marriages in Ethiopia and supported married adolescent girls to increase influence within their household</a:t>
            </a:r>
          </a:p>
          <a:p>
            <a:pPr lvl="0"/>
            <a:r>
              <a:rPr lang="en-US" sz="1200" kern="1200">
                <a:solidFill>
                  <a:schemeClr val="tx1"/>
                </a:solidFill>
                <a:effectLst/>
                <a:latin typeface="+mn-lt"/>
                <a:ea typeface="+mn-ea"/>
                <a:cs typeface="+mn-cs"/>
              </a:rPr>
              <a:t>Engaging Savings Groups in networks in Niger has also enabled women to use their voices, defend their rights, and participate in decision making processes at local, national and regional levels. Leading to Women being elected in public office at a higher number. In the upcoming elections we are seeing many of them (with a big number from SGs)  running. </a:t>
            </a:r>
          </a:p>
          <a:p>
            <a:endParaRPr lang="en-US"/>
          </a:p>
          <a:p>
            <a:pPr marL="171450" indent="-171450">
              <a:buFont typeface="Arial" panose="020B0604020202020204" pitchFamily="34" charset="0"/>
              <a:buChar char="•"/>
            </a:pPr>
            <a:r>
              <a:rPr lang="en-US"/>
              <a:t>In a place like Rwanda, which has some of the highest rates of gender-based violence in the world, CARE works with mature VSLA members to introduce couples dialogue to address HH social norms around intimate partner violence. And those a combination of financial access and couples dialogue, we saw a 55% reduction in intimate partner violence along with a  20% increase in incomes.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In the GRAD program in Ethiopia, which works with 65,000 households to graduate them off of long-term food assistance, we worked with VSLA members to graduate 80 of these households into longer term food security so that they no longer have to rely on cycle after cycle of food distributions. CARE also helped these households learn new farming methods and engage in new income generating activities to increase incomes over 84% on average.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Through our women on the move initiative in West Africa, we have seen the power of women who come together through VSLAs and connect with each other to build a vast network of women who advocate collectively to affect policy change along a range of issues. These women are also running for office and in Niger, we have seen a 900% increase in women holding position in local office -  67% of these women were VSLA members. </a:t>
            </a:r>
          </a:p>
          <a:p>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71823-05FA-4DC1-BCE8-F8CA754CB085}"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699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a:solidFill>
                  <a:schemeClr val="tx1"/>
                </a:solidFill>
                <a:effectLst/>
                <a:latin typeface="+mn-lt"/>
                <a:ea typeface="+mn-ea"/>
                <a:cs typeface="+mn-cs"/>
              </a:rPr>
              <a:t>Reference to different research: Building forward</a:t>
            </a:r>
            <a:r>
              <a:rPr lang="en-US" sz="1200" b="1" kern="1200" baseline="0">
                <a:solidFill>
                  <a:schemeClr val="tx1"/>
                </a:solidFill>
                <a:effectLst/>
                <a:latin typeface="+mn-lt"/>
                <a:ea typeface="+mn-ea"/>
                <a:cs typeface="+mn-cs"/>
              </a:rPr>
              <a:t> report, RGA, also listening to women:</a:t>
            </a:r>
            <a:endParaRPr lang="en-US" sz="1200" b="1"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CARE is listening to women have surveyed over 10,000 women across 38 countries to find out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How women and girls are being impacted by COVID-19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How women and girls are adapting to the crisis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What support or action women and girls want to see in support of their efforts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How responses to these questions vary by context and demographic group</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How responses to those questions are evolving over time </a:t>
            </a:r>
          </a:p>
          <a:p>
            <a:pPr lvl="0"/>
            <a:endParaRPr lang="en-US" sz="1200" b="1"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We have already seen the impact of VSLAs as first responders during a crisis: </a:t>
            </a:r>
          </a:p>
          <a:p>
            <a:pPr lvl="0"/>
            <a:r>
              <a:rPr lang="en-US" sz="1200" b="1" kern="1200">
                <a:solidFill>
                  <a:schemeClr val="tx1"/>
                </a:solidFill>
                <a:effectLst/>
                <a:latin typeface="+mn-lt"/>
                <a:ea typeface="+mn-ea"/>
                <a:cs typeface="+mn-cs"/>
              </a:rPr>
              <a:t>Existing VSLAs are often first responders</a:t>
            </a:r>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In </a:t>
            </a:r>
            <a:r>
              <a:rPr lang="en-US" sz="1200" b="1" kern="1200">
                <a:solidFill>
                  <a:schemeClr val="tx1"/>
                </a:solidFill>
                <a:effectLst/>
                <a:latin typeface="+mn-lt"/>
                <a:ea typeface="+mn-ea"/>
                <a:cs typeface="+mn-cs"/>
              </a:rPr>
              <a:t>Haiti</a:t>
            </a:r>
            <a:r>
              <a:rPr lang="en-US" sz="1200" kern="1200">
                <a:solidFill>
                  <a:schemeClr val="tx1"/>
                </a:solidFill>
                <a:effectLst/>
                <a:latin typeface="+mn-lt"/>
                <a:ea typeface="+mn-ea"/>
                <a:cs typeface="+mn-cs"/>
              </a:rPr>
              <a:t> after Hurricane Matthew</a:t>
            </a:r>
            <a:r>
              <a:rPr lang="en-US" sz="1200" u="sng" kern="1200" baseline="30000">
                <a:solidFill>
                  <a:schemeClr val="tx1"/>
                </a:solidFill>
                <a:effectLst/>
                <a:latin typeface="+mn-lt"/>
                <a:ea typeface="+mn-ea"/>
                <a:cs typeface="+mn-cs"/>
                <a:hlinkClick r:id="rId3" action="ppaction://hlinkfile"/>
              </a:rPr>
              <a:t>[1]</a:t>
            </a:r>
            <a:r>
              <a:rPr lang="en-US" sz="1200" kern="1200">
                <a:solidFill>
                  <a:schemeClr val="tx1"/>
                </a:solidFill>
                <a:effectLst/>
                <a:latin typeface="+mn-lt"/>
                <a:ea typeface="+mn-ea"/>
                <a:cs typeface="+mn-cs"/>
              </a:rPr>
              <a:t>, VSLA members cashed out their savings to contribute $40,000 to recovery efforts supporting their communities.</a:t>
            </a:r>
          </a:p>
          <a:p>
            <a:pPr lvl="0"/>
            <a:endParaRPr lang="en-US" sz="1200" b="1"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Engaging existing VSLAs can ensure response and recovery are tailored to women’s priorities and needs</a:t>
            </a:r>
          </a:p>
          <a:p>
            <a:pPr lvl="0"/>
            <a:r>
              <a:rPr lang="en-US" sz="1200" kern="1200">
                <a:solidFill>
                  <a:schemeClr val="tx1"/>
                </a:solidFill>
                <a:effectLst/>
                <a:latin typeface="+mn-lt"/>
                <a:ea typeface="+mn-ea"/>
                <a:cs typeface="+mn-cs"/>
              </a:rPr>
              <a:t>VSLA members in DRC pooled their savings to assist IDPs fleeing inter-ethnic conflict and provided 15 houses for three months along with daily meals for 300 IDPs.</a:t>
            </a:r>
            <a:r>
              <a:rPr lang="en-US" sz="1200" u="sng" kern="1200" baseline="30000">
                <a:solidFill>
                  <a:schemeClr val="tx1"/>
                </a:solidFill>
                <a:effectLst/>
                <a:latin typeface="+mn-lt"/>
                <a:ea typeface="+mn-ea"/>
                <a:cs typeface="+mn-cs"/>
                <a:hlinkClick r:id="rId4" action="ppaction://hlinkfile"/>
              </a:rPr>
              <a:t>[2]</a:t>
            </a:r>
            <a:r>
              <a:rPr lang="en-US" sz="1200" kern="1200">
                <a:solidFill>
                  <a:schemeClr val="tx1"/>
                </a:solidFill>
                <a:effectLst/>
                <a:latin typeface="+mn-lt"/>
                <a:ea typeface="+mn-ea"/>
                <a:cs typeface="+mn-cs"/>
              </a:rPr>
              <a:t>  </a:t>
            </a:r>
          </a:p>
          <a:p>
            <a:r>
              <a:rPr lang="en-GB" sz="1200" u="sng" kern="1200" baseline="30000">
                <a:solidFill>
                  <a:schemeClr val="tx1"/>
                </a:solidFill>
                <a:effectLst/>
                <a:latin typeface="+mn-lt"/>
                <a:ea typeface="+mn-ea"/>
                <a:cs typeface="+mn-cs"/>
                <a:hlinkClick r:id="rId5" action="ppaction://hlinkfile"/>
              </a:rPr>
              <a:t>[1]</a:t>
            </a:r>
            <a:r>
              <a:rPr lang="en-GB" sz="1200" kern="1200">
                <a:solidFill>
                  <a:schemeClr val="tx1"/>
                </a:solidFill>
                <a:effectLst/>
                <a:latin typeface="+mn-lt"/>
                <a:ea typeface="+mn-ea"/>
                <a:cs typeface="+mn-cs"/>
              </a:rPr>
              <a:t> </a:t>
            </a:r>
            <a:r>
              <a:rPr lang="en-GB" sz="1200" u="sng" kern="1200">
                <a:solidFill>
                  <a:schemeClr val="tx1"/>
                </a:solidFill>
                <a:effectLst/>
                <a:latin typeface="+mn-lt"/>
                <a:ea typeface="+mn-ea"/>
                <a:cs typeface="+mn-cs"/>
                <a:hlinkClick r:id="rId6"/>
              </a:rPr>
              <a:t>http://www.cashlearning.org/downloads/pa00t2bx.pdf</a:t>
            </a:r>
            <a:r>
              <a:rPr lang="en-GB"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GB" sz="1200" u="sng" kern="1200" baseline="30000">
                <a:solidFill>
                  <a:schemeClr val="tx1"/>
                </a:solidFill>
                <a:effectLst/>
                <a:latin typeface="+mn-lt"/>
                <a:ea typeface="+mn-ea"/>
                <a:cs typeface="+mn-cs"/>
                <a:hlinkClick r:id="rId7" action="ppaction://hlinkfile"/>
              </a:rPr>
              <a:t>[2]</a:t>
            </a:r>
            <a:r>
              <a:rPr lang="en-GB" sz="1200" kern="1200">
                <a:solidFill>
                  <a:schemeClr val="tx1"/>
                </a:solidFill>
                <a:effectLst/>
                <a:latin typeface="+mn-lt"/>
                <a:ea typeface="+mn-ea"/>
                <a:cs typeface="+mn-cs"/>
              </a:rPr>
              <a:t> </a:t>
            </a:r>
            <a:r>
              <a:rPr lang="en-GB" sz="1200" u="sng" kern="1200">
                <a:solidFill>
                  <a:schemeClr val="tx1"/>
                </a:solidFill>
                <a:effectLst/>
                <a:latin typeface="+mn-lt"/>
                <a:ea typeface="+mn-ea"/>
                <a:cs typeface="+mn-cs"/>
                <a:hlinkClick r:id="rId8"/>
              </a:rPr>
              <a:t>https://www.careaction.org/blog/5-minutes-inspiration-solidarity-and-savings-graduate-families-out-poverty</a:t>
            </a:r>
            <a:endParaRPr lang="en-US"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Supporting new VSLA formation can support recovery and be combined with acute humanitarian action</a:t>
            </a:r>
            <a:r>
              <a:rPr lang="en-US" sz="1200" kern="1200">
                <a:solidFill>
                  <a:schemeClr val="tx1"/>
                </a:solidFill>
                <a:effectLst/>
                <a:latin typeface="+mn-lt"/>
                <a:ea typeface="+mn-ea"/>
                <a:cs typeface="+mn-cs"/>
              </a:rPr>
              <a:t> (e.g. cash transfers).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CARE began implementing VSLAs in Yemen at the height of conflict in 2017. Combined with sustained cash transfers over 9 months has helped groups meet immediate needs while preparing for future shocks.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 pilot project in Idlib, </a:t>
            </a:r>
            <a:r>
              <a:rPr lang="en-US" sz="1200" b="1" kern="1200">
                <a:solidFill>
                  <a:schemeClr val="tx1"/>
                </a:solidFill>
                <a:effectLst/>
                <a:latin typeface="+mn-lt"/>
                <a:ea typeface="+mn-ea"/>
                <a:cs typeface="+mn-cs"/>
              </a:rPr>
              <a:t>Syria</a:t>
            </a:r>
            <a:r>
              <a:rPr lang="en-US" sz="1200" kern="1200">
                <a:solidFill>
                  <a:schemeClr val="tx1"/>
                </a:solidFill>
                <a:effectLst/>
                <a:latin typeface="+mn-lt"/>
                <a:ea typeface="+mn-ea"/>
                <a:cs typeface="+mn-cs"/>
              </a:rPr>
              <a:t> with 30 groups (500 people) was comprised of host community members, IDPs, farmers and business owners. People who participated in VSLAs were mostly neighbors and saved $25K in one year.</a:t>
            </a:r>
          </a:p>
          <a:p>
            <a:r>
              <a:rPr lang="en-GB" sz="1200" u="sng" kern="1200" baseline="30000">
                <a:solidFill>
                  <a:schemeClr val="tx1"/>
                </a:solidFill>
                <a:effectLst/>
                <a:latin typeface="+mn-lt"/>
                <a:ea typeface="+mn-ea"/>
                <a:cs typeface="+mn-cs"/>
                <a:hlinkClick r:id="rId5" action="ppaction://hlinkfile"/>
              </a:rPr>
              <a:t>[1]</a:t>
            </a:r>
            <a:r>
              <a:rPr lang="en-GB" sz="1200" kern="1200">
                <a:solidFill>
                  <a:schemeClr val="tx1"/>
                </a:solidFill>
                <a:effectLst/>
                <a:latin typeface="+mn-lt"/>
                <a:ea typeface="+mn-ea"/>
                <a:cs typeface="+mn-cs"/>
              </a:rPr>
              <a:t> </a:t>
            </a:r>
            <a:r>
              <a:rPr lang="en-GB" sz="1200" u="sng" kern="1200">
                <a:solidFill>
                  <a:schemeClr val="tx1"/>
                </a:solidFill>
                <a:effectLst/>
                <a:latin typeface="+mn-lt"/>
                <a:ea typeface="+mn-ea"/>
                <a:cs typeface="+mn-cs"/>
                <a:hlinkClick r:id="rId6"/>
              </a:rPr>
              <a:t>http://www.cashlearning.org/downloads/pa00t2bx.pdf</a:t>
            </a:r>
            <a:r>
              <a:rPr lang="en-GB"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71823-05FA-4DC1-BCE8-F8CA754CB085}"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682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71823-05FA-4DC1-BCE8-F8CA754CB085}"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112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200" kern="1200">
                <a:solidFill>
                  <a:schemeClr val="tx1"/>
                </a:solidFill>
                <a:effectLst/>
                <a:latin typeface="+mn-lt"/>
                <a:ea typeface="+mn-ea"/>
                <a:cs typeface="+mn-cs"/>
              </a:rPr>
              <a:t>- We see local economic development and women’s empowerment as</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happening through entrepreneurship and employment. </a:t>
            </a:r>
          </a:p>
          <a:p>
            <a:pPr marL="0" indent="0">
              <a:buFontTx/>
              <a:buNone/>
            </a:pPr>
            <a:r>
              <a:rPr lang="en-GB" sz="1200" kern="1200">
                <a:solidFill>
                  <a:schemeClr val="tx1"/>
                </a:solidFill>
                <a:effectLst/>
                <a:latin typeface="+mn-lt"/>
                <a:ea typeface="+mn-ea"/>
                <a:cs typeface="+mn-cs"/>
              </a:rPr>
              <a:t>- Our 4 step model….</a:t>
            </a:r>
          </a:p>
          <a:p>
            <a:pPr marL="0" indent="0">
              <a:buFontTx/>
              <a:buNone/>
            </a:pPr>
            <a:r>
              <a:rPr lang="en-GB" sz="1200" kern="1200">
                <a:solidFill>
                  <a:schemeClr val="tx1"/>
                </a:solidFill>
                <a:effectLst/>
                <a:latin typeface="+mn-lt"/>
                <a:ea typeface="+mn-ea"/>
                <a:cs typeface="+mn-cs"/>
              </a:rPr>
              <a:t>- This model has</a:t>
            </a:r>
            <a:r>
              <a:rPr lang="en-GB" sz="1200" kern="1200" baseline="0">
                <a:solidFill>
                  <a:schemeClr val="tx1"/>
                </a:solidFill>
                <a:effectLst/>
                <a:latin typeface="+mn-lt"/>
                <a:ea typeface="+mn-ea"/>
                <a:cs typeface="+mn-cs"/>
              </a:rPr>
              <a:t> been rolled out in 14+ countries, achieving scale in vastly different contexts.</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This creates a systemic approach for grassroots led development with women at its centre.</a:t>
            </a:r>
            <a:endParaRPr lang="en-GB"/>
          </a:p>
        </p:txBody>
      </p:sp>
      <p:sp>
        <p:nvSpPr>
          <p:cNvPr id="4" name="Slide Number Placeholder 3"/>
          <p:cNvSpPr>
            <a:spLocks noGrp="1"/>
          </p:cNvSpPr>
          <p:nvPr>
            <p:ph type="sldNum" sz="quarter" idx="10"/>
          </p:nvPr>
        </p:nvSpPr>
        <p:spPr/>
        <p:txBody>
          <a:bodyPr/>
          <a:lstStyle/>
          <a:p>
            <a:fld id="{BAB9868D-0FAA-4400-826D-CED192E981F4}" type="slidenum">
              <a:rPr lang="en-US" smtClean="0"/>
              <a:t>16</a:t>
            </a:fld>
            <a:endParaRPr lang="en-US"/>
          </a:p>
        </p:txBody>
      </p:sp>
    </p:spTree>
    <p:extLst>
      <p:ext uri="{BB962C8B-B14F-4D97-AF65-F5344CB8AC3E}">
        <p14:creationId xmlns:p14="http://schemas.microsoft.com/office/powerpoint/2010/main" val="1281784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Reach:  305,000 enterprises and 410,000 jobs in Kenya since 2010.</a:t>
            </a:r>
            <a:r>
              <a:rPr lang="en-GB" baseline="0"/>
              <a:t> M</a:t>
            </a:r>
            <a:r>
              <a:rPr lang="en-GB"/>
              <a:t>ore</a:t>
            </a:r>
            <a:r>
              <a:rPr lang="en-GB" baseline="0"/>
              <a:t> worldwide. </a:t>
            </a:r>
          </a:p>
          <a:p>
            <a:endParaRPr lang="en-GB" baseline="0"/>
          </a:p>
          <a:p>
            <a:pPr marL="171450" indent="-171450">
              <a:buFont typeface="Arial" panose="020B0604020202020204" pitchFamily="34" charset="0"/>
              <a:buChar char="•"/>
            </a:pPr>
            <a:r>
              <a:rPr lang="en-GB" baseline="0"/>
              <a:t>9 months after training: 100% of savings groups still meet and incomes are up by 100% on average</a:t>
            </a:r>
          </a:p>
          <a:p>
            <a:endParaRPr lang="en-GB" baseline="0"/>
          </a:p>
          <a:p>
            <a:pPr marL="171450" indent="-171450">
              <a:buFont typeface="Arial" panose="020B0604020202020204" pitchFamily="34" charset="0"/>
              <a:buChar char="•"/>
            </a:pPr>
            <a:r>
              <a:rPr lang="en-GB" baseline="0"/>
              <a:t>Up to 2 years after leaving our programmes: 95% of members are still using the training and 95% report an improved quality of life based on their participation in the programme</a:t>
            </a:r>
          </a:p>
          <a:p>
            <a:endParaRPr lang="en-GB" baseline="0"/>
          </a:p>
          <a:p>
            <a:pPr marL="171450" indent="-171450">
              <a:buFont typeface="Arial" panose="020B0604020202020204" pitchFamily="34" charset="0"/>
              <a:buChar char="•"/>
            </a:pPr>
            <a:r>
              <a:rPr lang="en-GB" baseline="0"/>
              <a:t>When </a:t>
            </a:r>
            <a:r>
              <a:rPr lang="en-GB" baseline="0" err="1"/>
              <a:t>Covid</a:t>
            </a:r>
            <a:r>
              <a:rPr lang="en-GB" baseline="0"/>
              <a:t> 19 hit: 95% of our members had savings to help them through lockdowns and income loss. However after 3 months of lockdown resources had eroded significantly and 54% of members noted that finance to help them restart their enterprise was one of their biggest needs. </a:t>
            </a:r>
          </a:p>
        </p:txBody>
      </p:sp>
      <p:sp>
        <p:nvSpPr>
          <p:cNvPr id="4" name="Slide Number Placeholder 3"/>
          <p:cNvSpPr>
            <a:spLocks noGrp="1"/>
          </p:cNvSpPr>
          <p:nvPr>
            <p:ph type="sldNum" sz="quarter" idx="10"/>
          </p:nvPr>
        </p:nvSpPr>
        <p:spPr/>
        <p:txBody>
          <a:bodyPr/>
          <a:lstStyle/>
          <a:p>
            <a:fld id="{BAB9868D-0FAA-4400-826D-CED192E981F4}" type="slidenum">
              <a:rPr lang="en-US" smtClean="0"/>
              <a:t>17</a:t>
            </a:fld>
            <a:endParaRPr lang="en-US"/>
          </a:p>
        </p:txBody>
      </p:sp>
    </p:spTree>
    <p:extLst>
      <p:ext uri="{BB962C8B-B14F-4D97-AF65-F5344CB8AC3E}">
        <p14:creationId xmlns:p14="http://schemas.microsoft.com/office/powerpoint/2010/main" val="1810718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D1-4FD5-45E7-B43E-A5B3456112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4D47BC-C980-434D-A24C-60F07C9BD7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42435C-2A34-4A6C-A410-72C6A1624F76}"/>
              </a:ext>
            </a:extLst>
          </p:cNvPr>
          <p:cNvSpPr>
            <a:spLocks noGrp="1"/>
          </p:cNvSpPr>
          <p:nvPr>
            <p:ph type="dt" sz="half" idx="10"/>
          </p:nvPr>
        </p:nvSpPr>
        <p:spPr/>
        <p:txBody>
          <a:bodyPr/>
          <a:lstStyle/>
          <a:p>
            <a:fld id="{1449C3D7-7188-468B-9ABF-B001510D784D}" type="datetimeFigureOut">
              <a:rPr lang="en-US" smtClean="0"/>
              <a:t>12/2/2020</a:t>
            </a:fld>
            <a:endParaRPr lang="en-US"/>
          </a:p>
        </p:txBody>
      </p:sp>
      <p:sp>
        <p:nvSpPr>
          <p:cNvPr id="5" name="Footer Placeholder 4">
            <a:extLst>
              <a:ext uri="{FF2B5EF4-FFF2-40B4-BE49-F238E27FC236}">
                <a16:creationId xmlns:a16="http://schemas.microsoft.com/office/drawing/2014/main" id="{CECDFE8B-B8D7-40BD-B057-66B1B46107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913516-28A1-45B4-958B-7970E646536C}"/>
              </a:ext>
            </a:extLst>
          </p:cNvPr>
          <p:cNvSpPr>
            <a:spLocks noGrp="1"/>
          </p:cNvSpPr>
          <p:nvPr>
            <p:ph type="sldNum" sz="quarter" idx="12"/>
          </p:nvPr>
        </p:nvSpPr>
        <p:spPr/>
        <p:txBody>
          <a:bodyPr/>
          <a:lstStyle/>
          <a:p>
            <a:fld id="{996F1949-B692-4E26-AF8D-70F73A7C5A57}" type="slidenum">
              <a:rPr lang="en-US" smtClean="0"/>
              <a:t>‹#›</a:t>
            </a:fld>
            <a:endParaRPr lang="en-US"/>
          </a:p>
        </p:txBody>
      </p:sp>
    </p:spTree>
    <p:extLst>
      <p:ext uri="{BB962C8B-B14F-4D97-AF65-F5344CB8AC3E}">
        <p14:creationId xmlns:p14="http://schemas.microsoft.com/office/powerpoint/2010/main" val="873108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258D9-EA31-42BD-9051-F22E490CC1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952ABC-31E2-4C95-80D7-DC9AC29A56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B6AA6-C315-4EF5-BA25-DE468247984E}"/>
              </a:ext>
            </a:extLst>
          </p:cNvPr>
          <p:cNvSpPr>
            <a:spLocks noGrp="1"/>
          </p:cNvSpPr>
          <p:nvPr>
            <p:ph type="dt" sz="half" idx="10"/>
          </p:nvPr>
        </p:nvSpPr>
        <p:spPr/>
        <p:txBody>
          <a:bodyPr/>
          <a:lstStyle/>
          <a:p>
            <a:fld id="{1449C3D7-7188-468B-9ABF-B001510D784D}" type="datetimeFigureOut">
              <a:rPr lang="en-US" smtClean="0"/>
              <a:t>12/2/2020</a:t>
            </a:fld>
            <a:endParaRPr lang="en-US"/>
          </a:p>
        </p:txBody>
      </p:sp>
      <p:sp>
        <p:nvSpPr>
          <p:cNvPr id="5" name="Footer Placeholder 4">
            <a:extLst>
              <a:ext uri="{FF2B5EF4-FFF2-40B4-BE49-F238E27FC236}">
                <a16:creationId xmlns:a16="http://schemas.microsoft.com/office/drawing/2014/main" id="{62F1B87F-6E8C-4772-BD7E-3BE1F4595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5EE45-D9D8-4119-91A5-59776398B405}"/>
              </a:ext>
            </a:extLst>
          </p:cNvPr>
          <p:cNvSpPr>
            <a:spLocks noGrp="1"/>
          </p:cNvSpPr>
          <p:nvPr>
            <p:ph type="sldNum" sz="quarter" idx="12"/>
          </p:nvPr>
        </p:nvSpPr>
        <p:spPr/>
        <p:txBody>
          <a:bodyPr/>
          <a:lstStyle/>
          <a:p>
            <a:fld id="{996F1949-B692-4E26-AF8D-70F73A7C5A57}" type="slidenum">
              <a:rPr lang="en-US" smtClean="0"/>
              <a:t>‹#›</a:t>
            </a:fld>
            <a:endParaRPr lang="en-US"/>
          </a:p>
        </p:txBody>
      </p:sp>
    </p:spTree>
    <p:extLst>
      <p:ext uri="{BB962C8B-B14F-4D97-AF65-F5344CB8AC3E}">
        <p14:creationId xmlns:p14="http://schemas.microsoft.com/office/powerpoint/2010/main" val="2217767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C1FF24-57CF-4E89-A712-76924B3729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A6E9FD-871A-45C6-9633-CD1E992028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FD1899-8559-44B6-8886-02E35F4277BB}"/>
              </a:ext>
            </a:extLst>
          </p:cNvPr>
          <p:cNvSpPr>
            <a:spLocks noGrp="1"/>
          </p:cNvSpPr>
          <p:nvPr>
            <p:ph type="dt" sz="half" idx="10"/>
          </p:nvPr>
        </p:nvSpPr>
        <p:spPr/>
        <p:txBody>
          <a:bodyPr/>
          <a:lstStyle/>
          <a:p>
            <a:fld id="{1449C3D7-7188-468B-9ABF-B001510D784D}" type="datetimeFigureOut">
              <a:rPr lang="en-US" smtClean="0"/>
              <a:t>12/2/2020</a:t>
            </a:fld>
            <a:endParaRPr lang="en-US"/>
          </a:p>
        </p:txBody>
      </p:sp>
      <p:sp>
        <p:nvSpPr>
          <p:cNvPr id="5" name="Footer Placeholder 4">
            <a:extLst>
              <a:ext uri="{FF2B5EF4-FFF2-40B4-BE49-F238E27FC236}">
                <a16:creationId xmlns:a16="http://schemas.microsoft.com/office/drawing/2014/main" id="{CE7B2D5C-7C8B-491F-BD10-AF0EE80BF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9D35D-81FA-4076-9441-3BB1C76F8EE6}"/>
              </a:ext>
            </a:extLst>
          </p:cNvPr>
          <p:cNvSpPr>
            <a:spLocks noGrp="1"/>
          </p:cNvSpPr>
          <p:nvPr>
            <p:ph type="sldNum" sz="quarter" idx="12"/>
          </p:nvPr>
        </p:nvSpPr>
        <p:spPr/>
        <p:txBody>
          <a:bodyPr/>
          <a:lstStyle/>
          <a:p>
            <a:fld id="{996F1949-B692-4E26-AF8D-70F73A7C5A57}" type="slidenum">
              <a:rPr lang="en-US" smtClean="0"/>
              <a:t>‹#›</a:t>
            </a:fld>
            <a:endParaRPr lang="en-US"/>
          </a:p>
        </p:txBody>
      </p:sp>
    </p:spTree>
    <p:extLst>
      <p:ext uri="{BB962C8B-B14F-4D97-AF65-F5344CB8AC3E}">
        <p14:creationId xmlns:p14="http://schemas.microsoft.com/office/powerpoint/2010/main" val="1351857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Jack_Cover_slide">
    <p:bg>
      <p:bgPr>
        <a:solidFill>
          <a:schemeClr val="tx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11227" y="867837"/>
            <a:ext cx="9451975" cy="865716"/>
          </a:xfrm>
        </p:spPr>
        <p:txBody>
          <a:bodyPr lIns="0" tIns="0" rIns="0" bIns="0" anchor="t">
            <a:noAutofit/>
          </a:bodyPr>
          <a:lstStyle>
            <a:lvl1pPr algn="l">
              <a:lnSpc>
                <a:spcPct val="90000"/>
              </a:lnSpc>
              <a:defRPr sz="5333" b="1" i="0">
                <a:solidFill>
                  <a:srgbClr val="FF6600"/>
                </a:solidFill>
                <a:latin typeface="Gill Sans"/>
                <a:cs typeface="Gill Sans"/>
              </a:defRPr>
            </a:lvl1pPr>
          </a:lstStyle>
          <a:p>
            <a:r>
              <a:rPr lang="en-US" noProof="0"/>
              <a:t>Heading here</a:t>
            </a:r>
          </a:p>
        </p:txBody>
      </p:sp>
      <p:sp>
        <p:nvSpPr>
          <p:cNvPr id="4" name="Text Placeholder 14"/>
          <p:cNvSpPr>
            <a:spLocks noGrp="1"/>
          </p:cNvSpPr>
          <p:nvPr>
            <p:ph type="body" sz="quarter" idx="11"/>
          </p:nvPr>
        </p:nvSpPr>
        <p:spPr>
          <a:xfrm>
            <a:off x="897998" y="2575562"/>
            <a:ext cx="9465204" cy="2574873"/>
          </a:xfrm>
          <a:noFill/>
          <a:ln>
            <a:noFill/>
          </a:ln>
        </p:spPr>
        <p:txBody>
          <a:bodyPr lIns="0" tIns="0" rIns="0" bIns="0">
            <a:noAutofit/>
          </a:bodyPr>
          <a:lstStyle>
            <a:lvl1pPr marL="0" indent="0">
              <a:lnSpc>
                <a:spcPct val="90000"/>
              </a:lnSpc>
              <a:spcBef>
                <a:spcPts val="400"/>
              </a:spcBef>
              <a:buFont typeface="Wingdings" panose="05000000000000000000" pitchFamily="2" charset="2"/>
              <a:buNone/>
              <a:defRPr sz="2667" b="0">
                <a:solidFill>
                  <a:schemeClr val="bg1"/>
                </a:solidFill>
                <a:latin typeface="+mn-lt"/>
                <a:cs typeface="Arial" panose="020B0604020202020204" pitchFamily="34" charset="0"/>
              </a:defRPr>
            </a:lvl1pPr>
            <a:lvl2pPr marL="609585" indent="0">
              <a:buFontTx/>
              <a:buNone/>
              <a:defRPr sz="2667">
                <a:solidFill>
                  <a:schemeClr val="bg1"/>
                </a:solidFill>
                <a:latin typeface="Franklin Gothic Book" panose="020B0503020102020204" pitchFamily="34" charset="0"/>
              </a:defRPr>
            </a:lvl2pPr>
            <a:lvl3pPr marL="1219170" indent="0">
              <a:buFontTx/>
              <a:buNone/>
              <a:defRPr sz="2400">
                <a:solidFill>
                  <a:schemeClr val="bg1"/>
                </a:solidFill>
                <a:latin typeface="Franklin Gothic Book" panose="020B0503020102020204" pitchFamily="34" charset="0"/>
              </a:defRPr>
            </a:lvl3pPr>
            <a:lvl4pPr marL="1828754" indent="0">
              <a:buFontTx/>
              <a:buNone/>
              <a:defRPr sz="2133">
                <a:solidFill>
                  <a:schemeClr val="bg1"/>
                </a:solidFill>
                <a:latin typeface="Franklin Gothic Book" panose="020B0503020102020204" pitchFamily="34" charset="0"/>
              </a:defRPr>
            </a:lvl4pPr>
            <a:lvl5pPr marL="2438339" indent="0">
              <a:buFontTx/>
              <a:buNone/>
              <a:defRPr sz="2133">
                <a:solidFill>
                  <a:schemeClr val="bg1"/>
                </a:solidFill>
                <a:latin typeface="Franklin Gothic Book" panose="020B0503020102020204" pitchFamily="34" charset="0"/>
              </a:defRPr>
            </a:lvl5pPr>
          </a:lstStyle>
          <a:p>
            <a:pPr lvl="0"/>
            <a:r>
              <a:rPr lang="en-US" noProof="0"/>
              <a:t>Edit Master text styles</a:t>
            </a:r>
          </a:p>
        </p:txBody>
      </p:sp>
    </p:spTree>
    <p:extLst>
      <p:ext uri="{BB962C8B-B14F-4D97-AF65-F5344CB8AC3E}">
        <p14:creationId xmlns:p14="http://schemas.microsoft.com/office/powerpoint/2010/main" val="410632499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bIns="0"/>
          <a:lstStyle/>
          <a:p>
            <a:r>
              <a:rPr lang="en-US"/>
              <a:t>Click to edit Master title style</a:t>
            </a:r>
          </a:p>
        </p:txBody>
      </p:sp>
      <p:sp>
        <p:nvSpPr>
          <p:cNvPr id="6" name="Content Placeholder 2"/>
          <p:cNvSpPr>
            <a:spLocks noGrp="1"/>
          </p:cNvSpPr>
          <p:nvPr>
            <p:ph sz="half" idx="1"/>
          </p:nvPr>
        </p:nvSpPr>
        <p:spPr>
          <a:xfrm>
            <a:off x="609600" y="2057400"/>
            <a:ext cx="5384800" cy="3124200"/>
          </a:xfrm>
        </p:spPr>
        <p:txBody>
          <a:bodyPr/>
          <a:lstStyle>
            <a:lvl1pPr marL="0" indent="0">
              <a:defRPr sz="2800"/>
            </a:lvl1pPr>
            <a:lvl2pPr>
              <a:defRPr sz="24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half" idx="10"/>
          </p:nvPr>
        </p:nvSpPr>
        <p:spPr>
          <a:xfrm>
            <a:off x="6197600" y="2057400"/>
            <a:ext cx="5384800" cy="3124200"/>
          </a:xfrm>
        </p:spPr>
        <p:txBody>
          <a:bodyPr/>
          <a:lstStyle>
            <a:lvl1pPr marL="0" indent="0">
              <a:defRPr sz="2800"/>
            </a:lvl1pPr>
            <a:lvl2pPr>
              <a:defRPr sz="24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761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59D2616-AA6F-F645-9FE1-B11CABD9418A}"/>
              </a:ext>
            </a:extLst>
          </p:cNvPr>
          <p:cNvSpPr/>
          <p:nvPr userDrawn="1"/>
        </p:nvSpPr>
        <p:spPr>
          <a:xfrm>
            <a:off x="-1" y="0"/>
            <a:ext cx="12192001" cy="26289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0" i="0">
              <a:latin typeface="Helvetica Neue" panose="02000503000000020004" pitchFamily="2" charset="0"/>
            </a:endParaRPr>
          </a:p>
        </p:txBody>
      </p:sp>
      <p:sp>
        <p:nvSpPr>
          <p:cNvPr id="2" name="Title 1">
            <a:extLst>
              <a:ext uri="{FF2B5EF4-FFF2-40B4-BE49-F238E27FC236}">
                <a16:creationId xmlns:a16="http://schemas.microsoft.com/office/drawing/2014/main" id="{3F819FC1-2F18-D542-9068-60907EFFE2FF}"/>
              </a:ext>
            </a:extLst>
          </p:cNvPr>
          <p:cNvSpPr>
            <a:spLocks noGrp="1"/>
          </p:cNvSpPr>
          <p:nvPr>
            <p:ph type="ctrTitle"/>
          </p:nvPr>
        </p:nvSpPr>
        <p:spPr>
          <a:xfrm>
            <a:off x="838201" y="800106"/>
            <a:ext cx="10515600" cy="1409699"/>
          </a:xfrm>
        </p:spPr>
        <p:txBody>
          <a:bodyPr anchor="b">
            <a:normAutofit/>
          </a:bodyPr>
          <a:lstStyle>
            <a:lvl1pPr algn="ctr">
              <a:lnSpc>
                <a:spcPct val="110000"/>
              </a:lnSpc>
              <a:defRPr sz="3399"/>
            </a:lvl1pPr>
          </a:lstStyle>
          <a:p>
            <a:r>
              <a:rPr lang="en-US"/>
              <a:t>Click to edit Master title style</a:t>
            </a:r>
          </a:p>
        </p:txBody>
      </p:sp>
      <p:sp>
        <p:nvSpPr>
          <p:cNvPr id="3" name="Subtitle 2">
            <a:extLst>
              <a:ext uri="{FF2B5EF4-FFF2-40B4-BE49-F238E27FC236}">
                <a16:creationId xmlns:a16="http://schemas.microsoft.com/office/drawing/2014/main" id="{4CE66C9A-0DD5-B040-8236-9DCDAC967658}"/>
              </a:ext>
            </a:extLst>
          </p:cNvPr>
          <p:cNvSpPr>
            <a:spLocks noGrp="1"/>
          </p:cNvSpPr>
          <p:nvPr>
            <p:ph type="subTitle" idx="1"/>
          </p:nvPr>
        </p:nvSpPr>
        <p:spPr>
          <a:xfrm>
            <a:off x="838201" y="5069765"/>
            <a:ext cx="10515600" cy="465667"/>
          </a:xfrm>
        </p:spPr>
        <p:txBody>
          <a:bodyPr>
            <a:normAutofit/>
          </a:bodyPr>
          <a:lstStyle>
            <a:lvl1pPr marL="0" indent="0" algn="ctr">
              <a:buNone/>
              <a:defRPr sz="1600">
                <a:solidFill>
                  <a:srgbClr val="414141"/>
                </a:solidFill>
              </a:defRPr>
            </a:lvl1pPr>
            <a:lvl2pPr marL="457030" indent="0" algn="ctr">
              <a:buNone/>
              <a:defRPr sz="1999"/>
            </a:lvl2pPr>
            <a:lvl3pPr marL="914058" indent="0" algn="ctr">
              <a:buNone/>
              <a:defRPr sz="1799"/>
            </a:lvl3pPr>
            <a:lvl4pPr marL="1371087" indent="0" algn="ctr">
              <a:buNone/>
              <a:defRPr sz="1600"/>
            </a:lvl4pPr>
            <a:lvl5pPr marL="1828115" indent="0" algn="ctr">
              <a:buNone/>
              <a:defRPr sz="1600"/>
            </a:lvl5pPr>
            <a:lvl6pPr marL="2285144" indent="0" algn="ctr">
              <a:buNone/>
              <a:defRPr sz="1600"/>
            </a:lvl6pPr>
            <a:lvl7pPr marL="2742171" indent="0" algn="ctr">
              <a:buNone/>
              <a:defRPr sz="1600"/>
            </a:lvl7pPr>
            <a:lvl8pPr marL="3199200" indent="0" algn="ctr">
              <a:buNone/>
              <a:defRPr sz="1600"/>
            </a:lvl8pPr>
            <a:lvl9pPr marL="3656230" indent="0" algn="ctr">
              <a:buNone/>
              <a:defRPr sz="1600"/>
            </a:lvl9pPr>
          </a:lstStyle>
          <a:p>
            <a:r>
              <a:rPr lang="en-US"/>
              <a:t>Click to edit Master subtitle style</a:t>
            </a:r>
          </a:p>
        </p:txBody>
      </p:sp>
      <p:sp>
        <p:nvSpPr>
          <p:cNvPr id="16" name="Picture Placeholder 9">
            <a:extLst>
              <a:ext uri="{FF2B5EF4-FFF2-40B4-BE49-F238E27FC236}">
                <a16:creationId xmlns:a16="http://schemas.microsoft.com/office/drawing/2014/main" id="{6972B32A-CCD0-5645-BFC5-EA4C7C617036}"/>
              </a:ext>
            </a:extLst>
          </p:cNvPr>
          <p:cNvSpPr>
            <a:spLocks noGrp="1"/>
          </p:cNvSpPr>
          <p:nvPr>
            <p:ph type="pic" sz="quarter" idx="11"/>
          </p:nvPr>
        </p:nvSpPr>
        <p:spPr>
          <a:xfrm>
            <a:off x="2" y="2743200"/>
            <a:ext cx="3352800" cy="2057400"/>
          </a:xfrm>
        </p:spPr>
        <p:txBody>
          <a:bodyPr>
            <a:normAutofit/>
          </a:bodyPr>
          <a:lstStyle>
            <a:lvl1pPr>
              <a:defRPr sz="1000" b="1">
                <a:solidFill>
                  <a:schemeClr val="tx2"/>
                </a:solidFill>
              </a:defRPr>
            </a:lvl1pPr>
          </a:lstStyle>
          <a:p>
            <a:r>
              <a:rPr lang="en-US"/>
              <a:t>Click icon to add picture</a:t>
            </a:r>
          </a:p>
        </p:txBody>
      </p:sp>
      <p:sp>
        <p:nvSpPr>
          <p:cNvPr id="17" name="Picture Placeholder 9">
            <a:extLst>
              <a:ext uri="{FF2B5EF4-FFF2-40B4-BE49-F238E27FC236}">
                <a16:creationId xmlns:a16="http://schemas.microsoft.com/office/drawing/2014/main" id="{090FC056-4265-A54A-BA78-4F0334B955AC}"/>
              </a:ext>
            </a:extLst>
          </p:cNvPr>
          <p:cNvSpPr>
            <a:spLocks noGrp="1"/>
          </p:cNvSpPr>
          <p:nvPr>
            <p:ph type="pic" sz="quarter" idx="12"/>
          </p:nvPr>
        </p:nvSpPr>
        <p:spPr>
          <a:xfrm>
            <a:off x="6896097" y="2743200"/>
            <a:ext cx="5295898" cy="2057400"/>
          </a:xfrm>
        </p:spPr>
        <p:txBody>
          <a:bodyPr>
            <a:normAutofit/>
          </a:bodyPr>
          <a:lstStyle>
            <a:lvl1pPr>
              <a:defRPr sz="1000" b="1">
                <a:solidFill>
                  <a:schemeClr val="tx2"/>
                </a:solidFill>
              </a:defRPr>
            </a:lvl1pPr>
          </a:lstStyle>
          <a:p>
            <a:r>
              <a:rPr lang="en-US"/>
              <a:t>Click icon to add picture</a:t>
            </a:r>
          </a:p>
        </p:txBody>
      </p:sp>
      <p:sp>
        <p:nvSpPr>
          <p:cNvPr id="18" name="Picture Placeholder 9">
            <a:extLst>
              <a:ext uri="{FF2B5EF4-FFF2-40B4-BE49-F238E27FC236}">
                <a16:creationId xmlns:a16="http://schemas.microsoft.com/office/drawing/2014/main" id="{7CF7B6BA-B96A-934A-9437-71D3E594D7C7}"/>
              </a:ext>
            </a:extLst>
          </p:cNvPr>
          <p:cNvSpPr>
            <a:spLocks noGrp="1"/>
          </p:cNvSpPr>
          <p:nvPr>
            <p:ph type="pic" sz="quarter" idx="13"/>
          </p:nvPr>
        </p:nvSpPr>
        <p:spPr>
          <a:xfrm>
            <a:off x="3467100" y="2743200"/>
            <a:ext cx="3314700" cy="2057400"/>
          </a:xfrm>
        </p:spPr>
        <p:txBody>
          <a:bodyPr>
            <a:normAutofit/>
          </a:bodyPr>
          <a:lstStyle>
            <a:lvl1pPr>
              <a:defRPr sz="1000" b="1">
                <a:solidFill>
                  <a:schemeClr val="tx2"/>
                </a:solidFill>
              </a:defRPr>
            </a:lvl1pPr>
          </a:lstStyle>
          <a:p>
            <a:r>
              <a:rPr lang="en-US"/>
              <a:t>Click icon to add picture</a:t>
            </a:r>
          </a:p>
        </p:txBody>
      </p:sp>
      <p:pic>
        <p:nvPicPr>
          <p:cNvPr id="11" name="Picture 10">
            <a:extLst>
              <a:ext uri="{FF2B5EF4-FFF2-40B4-BE49-F238E27FC236}">
                <a16:creationId xmlns:a16="http://schemas.microsoft.com/office/drawing/2014/main" id="{7A189F70-CAF7-4946-BAF7-CD103F474E78}"/>
              </a:ext>
            </a:extLst>
          </p:cNvPr>
          <p:cNvPicPr>
            <a:picLocks noChangeAspect="1"/>
          </p:cNvPicPr>
          <p:nvPr userDrawn="1"/>
        </p:nvPicPr>
        <p:blipFill>
          <a:blip r:embed="rId2"/>
          <a:stretch>
            <a:fillRect/>
          </a:stretch>
        </p:blipFill>
        <p:spPr>
          <a:xfrm>
            <a:off x="4568184" y="5598294"/>
            <a:ext cx="3014751" cy="1099497"/>
          </a:xfrm>
          <a:prstGeom prst="rect">
            <a:avLst/>
          </a:prstGeom>
        </p:spPr>
      </p:pic>
      <p:pic>
        <p:nvPicPr>
          <p:cNvPr id="13" name="Picture 12">
            <a:extLst>
              <a:ext uri="{FF2B5EF4-FFF2-40B4-BE49-F238E27FC236}">
                <a16:creationId xmlns:a16="http://schemas.microsoft.com/office/drawing/2014/main" id="{56C4231B-AF99-1747-8F05-D65DF6252937}"/>
              </a:ext>
            </a:extLst>
          </p:cNvPr>
          <p:cNvPicPr>
            <a:picLocks/>
          </p:cNvPicPr>
          <p:nvPr userDrawn="1"/>
        </p:nvPicPr>
        <p:blipFill>
          <a:blip r:embed="rId3"/>
          <a:stretch>
            <a:fillRect/>
          </a:stretch>
        </p:blipFill>
        <p:spPr>
          <a:xfrm>
            <a:off x="1" y="6805416"/>
            <a:ext cx="12192000" cy="64008"/>
          </a:xfrm>
          <a:prstGeom prst="rect">
            <a:avLst/>
          </a:prstGeom>
        </p:spPr>
      </p:pic>
    </p:spTree>
    <p:extLst>
      <p:ext uri="{BB962C8B-B14F-4D97-AF65-F5344CB8AC3E}">
        <p14:creationId xmlns:p14="http://schemas.microsoft.com/office/powerpoint/2010/main" val="289022224"/>
      </p:ext>
    </p:extLst>
  </p:cSld>
  <p:clrMapOvr>
    <a:masterClrMapping/>
  </p:clrMapOvr>
  <p:extLst>
    <p:ext uri="{DCECCB84-F9BA-43D5-87BE-67443E8EF086}">
      <p15:sldGuideLst xmlns:p15="http://schemas.microsoft.com/office/powerpoint/2012/main">
        <p15:guide id="1" orient="horz" pos="1392">
          <p15:clr>
            <a:srgbClr val="FBAE40"/>
          </p15:clr>
        </p15:guide>
        <p15:guide id="2" pos="3840">
          <p15:clr>
            <a:srgbClr val="FBAE40"/>
          </p15:clr>
        </p15:guide>
        <p15:guide id="3" orient="horz" pos="1656">
          <p15:clr>
            <a:srgbClr val="FBAE40"/>
          </p15:clr>
        </p15:guide>
        <p15:guide id="4" orient="horz" pos="1728">
          <p15:clr>
            <a:srgbClr val="FBAE40"/>
          </p15:clr>
        </p15:guide>
        <p15:guide id="5" pos="2112">
          <p15:clr>
            <a:srgbClr val="FBAE40"/>
          </p15:clr>
        </p15:guide>
        <p15:guide id="6" pos="2184">
          <p15:clr>
            <a:srgbClr val="FBAE40"/>
          </p15:clr>
        </p15:guide>
        <p15:guide id="7" pos="4344">
          <p15:clr>
            <a:srgbClr val="FBAE40"/>
          </p15:clr>
        </p15:guide>
        <p15:guide id="8" orient="horz" pos="3024">
          <p15:clr>
            <a:srgbClr val="FBAE40"/>
          </p15:clr>
        </p15:guide>
        <p15:guide id="9" pos="427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E41E0-8C32-D840-9399-927D988A38F3}"/>
              </a:ext>
            </a:extLst>
          </p:cNvPr>
          <p:cNvSpPr>
            <a:spLocks noGrp="1"/>
          </p:cNvSpPr>
          <p:nvPr>
            <p:ph type="title"/>
          </p:nvPr>
        </p:nvSpPr>
        <p:spPr/>
        <p:txBody>
          <a:bodyPr/>
          <a:lstStyle/>
          <a:p>
            <a:r>
              <a:rPr lang="en-US"/>
              <a:t>Click to edit Master title style</a:t>
            </a:r>
          </a:p>
        </p:txBody>
      </p:sp>
      <p:sp>
        <p:nvSpPr>
          <p:cNvPr id="4" name="Content Placeholder 2">
            <a:extLst>
              <a:ext uri="{FF2B5EF4-FFF2-40B4-BE49-F238E27FC236}">
                <a16:creationId xmlns:a16="http://schemas.microsoft.com/office/drawing/2014/main" id="{C6D1164B-6128-9D41-96F3-157AEB959BE0}"/>
              </a:ext>
            </a:extLst>
          </p:cNvPr>
          <p:cNvSpPr>
            <a:spLocks noGrp="1"/>
          </p:cNvSpPr>
          <p:nvPr>
            <p:ph idx="1"/>
          </p:nvPr>
        </p:nvSpPr>
        <p:spPr>
          <a:xfrm>
            <a:off x="838201" y="1828801"/>
            <a:ext cx="10515600" cy="41565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4900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_photostr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E41E0-8C32-D840-9399-927D988A38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39608A-1229-8647-85B0-7860A395CBC7}"/>
              </a:ext>
            </a:extLst>
          </p:cNvPr>
          <p:cNvSpPr>
            <a:spLocks noGrp="1"/>
          </p:cNvSpPr>
          <p:nvPr>
            <p:ph idx="1"/>
          </p:nvPr>
        </p:nvSpPr>
        <p:spPr>
          <a:xfrm>
            <a:off x="2875936" y="3429000"/>
            <a:ext cx="6430297" cy="255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9">
            <a:extLst>
              <a:ext uri="{FF2B5EF4-FFF2-40B4-BE49-F238E27FC236}">
                <a16:creationId xmlns:a16="http://schemas.microsoft.com/office/drawing/2014/main" id="{D99E95F5-B707-C347-A929-AE089B6DBE5B}"/>
              </a:ext>
            </a:extLst>
          </p:cNvPr>
          <p:cNvSpPr>
            <a:spLocks noGrp="1"/>
          </p:cNvSpPr>
          <p:nvPr>
            <p:ph type="pic" sz="quarter" idx="10"/>
          </p:nvPr>
        </p:nvSpPr>
        <p:spPr>
          <a:xfrm>
            <a:off x="5" y="914400"/>
            <a:ext cx="3352799" cy="2057400"/>
          </a:xfrm>
        </p:spPr>
        <p:txBody>
          <a:bodyPr>
            <a:normAutofit/>
          </a:bodyPr>
          <a:lstStyle>
            <a:lvl1pPr>
              <a:defRPr sz="1000" b="1">
                <a:solidFill>
                  <a:schemeClr val="tx2"/>
                </a:solidFill>
              </a:defRPr>
            </a:lvl1pPr>
          </a:lstStyle>
          <a:p>
            <a:r>
              <a:rPr lang="en-US"/>
              <a:t>Click icon to add picture</a:t>
            </a:r>
          </a:p>
        </p:txBody>
      </p:sp>
      <p:sp>
        <p:nvSpPr>
          <p:cNvPr id="8" name="Picture Placeholder 9">
            <a:extLst>
              <a:ext uri="{FF2B5EF4-FFF2-40B4-BE49-F238E27FC236}">
                <a16:creationId xmlns:a16="http://schemas.microsoft.com/office/drawing/2014/main" id="{AEE92E7C-AD89-A741-A7A9-5B0FF82E6F21}"/>
              </a:ext>
            </a:extLst>
          </p:cNvPr>
          <p:cNvSpPr>
            <a:spLocks noGrp="1"/>
          </p:cNvSpPr>
          <p:nvPr>
            <p:ph type="pic" sz="quarter" idx="11"/>
          </p:nvPr>
        </p:nvSpPr>
        <p:spPr>
          <a:xfrm>
            <a:off x="3467103" y="914400"/>
            <a:ext cx="3314700" cy="2054812"/>
          </a:xfrm>
        </p:spPr>
        <p:txBody>
          <a:bodyPr>
            <a:normAutofit/>
          </a:bodyPr>
          <a:lstStyle>
            <a:lvl1pPr>
              <a:defRPr sz="1000" b="1">
                <a:solidFill>
                  <a:schemeClr val="tx2"/>
                </a:solidFill>
              </a:defRPr>
            </a:lvl1pPr>
          </a:lstStyle>
          <a:p>
            <a:r>
              <a:rPr lang="en-US"/>
              <a:t>Click icon to add picture</a:t>
            </a:r>
          </a:p>
        </p:txBody>
      </p:sp>
      <p:sp>
        <p:nvSpPr>
          <p:cNvPr id="9" name="Picture Placeholder 9">
            <a:extLst>
              <a:ext uri="{FF2B5EF4-FFF2-40B4-BE49-F238E27FC236}">
                <a16:creationId xmlns:a16="http://schemas.microsoft.com/office/drawing/2014/main" id="{036C8436-1378-5C41-89FC-0974BA3D52D9}"/>
              </a:ext>
            </a:extLst>
          </p:cNvPr>
          <p:cNvSpPr>
            <a:spLocks noGrp="1"/>
          </p:cNvSpPr>
          <p:nvPr>
            <p:ph type="pic" sz="quarter" idx="12"/>
          </p:nvPr>
        </p:nvSpPr>
        <p:spPr>
          <a:xfrm>
            <a:off x="6896102" y="914400"/>
            <a:ext cx="5295899" cy="2057400"/>
          </a:xfrm>
        </p:spPr>
        <p:txBody>
          <a:bodyPr>
            <a:normAutofit/>
          </a:bodyPr>
          <a:lstStyle>
            <a:lvl1pPr>
              <a:defRPr sz="1000" b="1">
                <a:solidFill>
                  <a:schemeClr val="tx2"/>
                </a:solidFill>
              </a:defRPr>
            </a:lvl1pPr>
          </a:lstStyle>
          <a:p>
            <a:r>
              <a:rPr lang="en-US"/>
              <a:t>Click icon to add picture</a:t>
            </a:r>
          </a:p>
        </p:txBody>
      </p:sp>
    </p:spTree>
    <p:extLst>
      <p:ext uri="{BB962C8B-B14F-4D97-AF65-F5344CB8AC3E}">
        <p14:creationId xmlns:p14="http://schemas.microsoft.com/office/powerpoint/2010/main" val="425396305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orient="horz" pos="576">
          <p15:clr>
            <a:srgbClr val="FBAE40"/>
          </p15:clr>
        </p15:guide>
        <p15:guide id="4" orient="horz" pos="187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_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E41E0-8C32-D840-9399-927D988A38F3}"/>
              </a:ext>
            </a:extLst>
          </p:cNvPr>
          <p:cNvSpPr>
            <a:spLocks noGrp="1"/>
          </p:cNvSpPr>
          <p:nvPr>
            <p:ph type="title"/>
          </p:nvPr>
        </p:nvSpPr>
        <p:spPr>
          <a:xfrm>
            <a:off x="838201" y="227109"/>
            <a:ext cx="10515600" cy="683737"/>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C39608A-1229-8647-85B0-7860A395CBC7}"/>
              </a:ext>
            </a:extLst>
          </p:cNvPr>
          <p:cNvSpPr>
            <a:spLocks noGrp="1"/>
          </p:cNvSpPr>
          <p:nvPr>
            <p:ph idx="1"/>
          </p:nvPr>
        </p:nvSpPr>
        <p:spPr>
          <a:xfrm>
            <a:off x="6324600" y="1825626"/>
            <a:ext cx="5029200" cy="4159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46AE8366-D71A-3245-BD31-7AC3DE635A60}"/>
              </a:ext>
            </a:extLst>
          </p:cNvPr>
          <p:cNvSpPr>
            <a:spLocks noGrp="1"/>
          </p:cNvSpPr>
          <p:nvPr>
            <p:ph type="pic" sz="quarter" idx="10"/>
          </p:nvPr>
        </p:nvSpPr>
        <p:spPr>
          <a:xfrm>
            <a:off x="1" y="1000785"/>
            <a:ext cx="5867401" cy="5630109"/>
          </a:xfrm>
        </p:spPr>
        <p:txBody>
          <a:bodyPr>
            <a:normAutofit/>
          </a:bodyPr>
          <a:lstStyle>
            <a:lvl1pPr>
              <a:defRPr sz="1000" b="1">
                <a:solidFill>
                  <a:schemeClr val="tx2"/>
                </a:solidFill>
              </a:defRPr>
            </a:lvl1pPr>
          </a:lstStyle>
          <a:p>
            <a:r>
              <a:rPr lang="en-US"/>
              <a:t>Click icon to add picture</a:t>
            </a:r>
          </a:p>
        </p:txBody>
      </p:sp>
    </p:spTree>
    <p:extLst>
      <p:ext uri="{BB962C8B-B14F-4D97-AF65-F5344CB8AC3E}">
        <p14:creationId xmlns:p14="http://schemas.microsoft.com/office/powerpoint/2010/main" val="438776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DEF33-2167-6540-980B-6D2CEF36ABF5}"/>
              </a:ext>
            </a:extLst>
          </p:cNvPr>
          <p:cNvSpPr>
            <a:spLocks noGrp="1"/>
          </p:cNvSpPr>
          <p:nvPr>
            <p:ph type="title"/>
          </p:nvPr>
        </p:nvSpPr>
        <p:spPr>
          <a:xfrm>
            <a:off x="838201" y="230416"/>
            <a:ext cx="10515600" cy="6858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E2F5E09-55D5-B04C-A732-1DF7A602EDD4}"/>
              </a:ext>
            </a:extLst>
          </p:cNvPr>
          <p:cNvSpPr>
            <a:spLocks noGrp="1"/>
          </p:cNvSpPr>
          <p:nvPr>
            <p:ph sz="half" idx="1"/>
          </p:nvPr>
        </p:nvSpPr>
        <p:spPr>
          <a:xfrm>
            <a:off x="838200" y="1825629"/>
            <a:ext cx="5029200" cy="41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7E9834-AB6B-E841-B5AF-8965EC7DB115}"/>
              </a:ext>
            </a:extLst>
          </p:cNvPr>
          <p:cNvSpPr>
            <a:spLocks noGrp="1"/>
          </p:cNvSpPr>
          <p:nvPr>
            <p:ph sz="half" idx="2"/>
          </p:nvPr>
        </p:nvSpPr>
        <p:spPr>
          <a:xfrm>
            <a:off x="6324600" y="1825629"/>
            <a:ext cx="5029200" cy="41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9281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5E67B-B577-C04F-9C12-B2E767BABF30}"/>
              </a:ext>
            </a:extLst>
          </p:cNvPr>
          <p:cNvSpPr>
            <a:spLocks noGrp="1"/>
          </p:cNvSpPr>
          <p:nvPr>
            <p:ph type="title"/>
          </p:nvPr>
        </p:nvSpPr>
        <p:spPr>
          <a:xfrm>
            <a:off x="839788" y="230414"/>
            <a:ext cx="10515600" cy="6858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FECB02-AC70-F940-A77C-21D11C0C8D07}"/>
              </a:ext>
            </a:extLst>
          </p:cNvPr>
          <p:cNvSpPr>
            <a:spLocks noGrp="1"/>
          </p:cNvSpPr>
          <p:nvPr>
            <p:ph type="body" idx="1"/>
          </p:nvPr>
        </p:nvSpPr>
        <p:spPr>
          <a:xfrm>
            <a:off x="839791" y="1508360"/>
            <a:ext cx="5027612" cy="823912"/>
          </a:xfrm>
        </p:spPr>
        <p:txBody>
          <a:bodyPr anchor="b">
            <a:normAutofit/>
          </a:bodyPr>
          <a:lstStyle>
            <a:lvl1pPr marL="0" indent="0">
              <a:lnSpc>
                <a:spcPct val="110000"/>
              </a:lnSpc>
              <a:buNone/>
              <a:defRPr sz="1999" b="1">
                <a:solidFill>
                  <a:schemeClr val="accent4"/>
                </a:solidFill>
              </a:defRPr>
            </a:lvl1pPr>
            <a:lvl2pPr marL="457030" indent="0">
              <a:buNone/>
              <a:defRPr sz="1999" b="1"/>
            </a:lvl2pPr>
            <a:lvl3pPr marL="914058" indent="0">
              <a:buNone/>
              <a:defRPr sz="1799" b="1"/>
            </a:lvl3pPr>
            <a:lvl4pPr marL="1371087" indent="0">
              <a:buNone/>
              <a:defRPr sz="1600" b="1"/>
            </a:lvl4pPr>
            <a:lvl5pPr marL="1828115" indent="0">
              <a:buNone/>
              <a:defRPr sz="1600" b="1"/>
            </a:lvl5pPr>
            <a:lvl6pPr marL="2285144" indent="0">
              <a:buNone/>
              <a:defRPr sz="1600" b="1"/>
            </a:lvl6pPr>
            <a:lvl7pPr marL="2742171" indent="0">
              <a:buNone/>
              <a:defRPr sz="1600" b="1"/>
            </a:lvl7pPr>
            <a:lvl8pPr marL="3199200" indent="0">
              <a:buNone/>
              <a:defRPr sz="1600" b="1"/>
            </a:lvl8pPr>
            <a:lvl9pPr marL="365623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6E4321-C788-8742-8FAD-BA111E331F94}"/>
              </a:ext>
            </a:extLst>
          </p:cNvPr>
          <p:cNvSpPr>
            <a:spLocks noGrp="1"/>
          </p:cNvSpPr>
          <p:nvPr>
            <p:ph sz="half" idx="2"/>
          </p:nvPr>
        </p:nvSpPr>
        <p:spPr>
          <a:xfrm>
            <a:off x="839791" y="2505077"/>
            <a:ext cx="5027612" cy="34766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6EC057-588C-3B4A-99B5-8CFC3FB9F2D2}"/>
              </a:ext>
            </a:extLst>
          </p:cNvPr>
          <p:cNvSpPr>
            <a:spLocks noGrp="1"/>
          </p:cNvSpPr>
          <p:nvPr>
            <p:ph type="body" sz="quarter" idx="3"/>
          </p:nvPr>
        </p:nvSpPr>
        <p:spPr>
          <a:xfrm>
            <a:off x="6324601" y="1508360"/>
            <a:ext cx="5030789" cy="823912"/>
          </a:xfrm>
        </p:spPr>
        <p:txBody>
          <a:bodyPr anchor="b">
            <a:normAutofit/>
          </a:bodyPr>
          <a:lstStyle>
            <a:lvl1pPr marL="0" indent="0">
              <a:lnSpc>
                <a:spcPct val="110000"/>
              </a:lnSpc>
              <a:buNone/>
              <a:defRPr sz="1999" b="1">
                <a:solidFill>
                  <a:schemeClr val="accent4"/>
                </a:solidFill>
              </a:defRPr>
            </a:lvl1pPr>
            <a:lvl2pPr marL="457030" indent="0">
              <a:buNone/>
              <a:defRPr sz="1999" b="1"/>
            </a:lvl2pPr>
            <a:lvl3pPr marL="914058" indent="0">
              <a:buNone/>
              <a:defRPr sz="1799" b="1"/>
            </a:lvl3pPr>
            <a:lvl4pPr marL="1371087" indent="0">
              <a:buNone/>
              <a:defRPr sz="1600" b="1"/>
            </a:lvl4pPr>
            <a:lvl5pPr marL="1828115" indent="0">
              <a:buNone/>
              <a:defRPr sz="1600" b="1"/>
            </a:lvl5pPr>
            <a:lvl6pPr marL="2285144" indent="0">
              <a:buNone/>
              <a:defRPr sz="1600" b="1"/>
            </a:lvl6pPr>
            <a:lvl7pPr marL="2742171" indent="0">
              <a:buNone/>
              <a:defRPr sz="1600" b="1"/>
            </a:lvl7pPr>
            <a:lvl8pPr marL="3199200" indent="0">
              <a:buNone/>
              <a:defRPr sz="1600" b="1"/>
            </a:lvl8pPr>
            <a:lvl9pPr marL="365623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8D3F17-B298-4740-9801-DBCBCEC6194B}"/>
              </a:ext>
            </a:extLst>
          </p:cNvPr>
          <p:cNvSpPr>
            <a:spLocks noGrp="1"/>
          </p:cNvSpPr>
          <p:nvPr>
            <p:ph sz="quarter" idx="4"/>
          </p:nvPr>
        </p:nvSpPr>
        <p:spPr>
          <a:xfrm>
            <a:off x="6324603" y="2505077"/>
            <a:ext cx="5030788" cy="34766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8615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CD94C-E325-4B44-B6BE-4452745873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BE36B3-1888-4171-8E37-3302AD4788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F140D-B59F-4AA7-A238-9A394A337E15}"/>
              </a:ext>
            </a:extLst>
          </p:cNvPr>
          <p:cNvSpPr>
            <a:spLocks noGrp="1"/>
          </p:cNvSpPr>
          <p:nvPr>
            <p:ph type="dt" sz="half" idx="10"/>
          </p:nvPr>
        </p:nvSpPr>
        <p:spPr/>
        <p:txBody>
          <a:bodyPr/>
          <a:lstStyle/>
          <a:p>
            <a:fld id="{1449C3D7-7188-468B-9ABF-B001510D784D}" type="datetimeFigureOut">
              <a:rPr lang="en-US" smtClean="0"/>
              <a:t>12/2/2020</a:t>
            </a:fld>
            <a:endParaRPr lang="en-US"/>
          </a:p>
        </p:txBody>
      </p:sp>
      <p:sp>
        <p:nvSpPr>
          <p:cNvPr id="5" name="Footer Placeholder 4">
            <a:extLst>
              <a:ext uri="{FF2B5EF4-FFF2-40B4-BE49-F238E27FC236}">
                <a16:creationId xmlns:a16="http://schemas.microsoft.com/office/drawing/2014/main" id="{C791B139-0B58-4D0B-B4F0-7D720894A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99BDB-25C9-43CB-A1A0-700D5A8187DF}"/>
              </a:ext>
            </a:extLst>
          </p:cNvPr>
          <p:cNvSpPr>
            <a:spLocks noGrp="1"/>
          </p:cNvSpPr>
          <p:nvPr>
            <p:ph type="sldNum" sz="quarter" idx="12"/>
          </p:nvPr>
        </p:nvSpPr>
        <p:spPr/>
        <p:txBody>
          <a:bodyPr/>
          <a:lstStyle/>
          <a:p>
            <a:fld id="{996F1949-B692-4E26-AF8D-70F73A7C5A57}" type="slidenum">
              <a:rPr lang="en-US" smtClean="0"/>
              <a:t>‹#›</a:t>
            </a:fld>
            <a:endParaRPr lang="en-US"/>
          </a:p>
        </p:txBody>
      </p:sp>
    </p:spTree>
    <p:extLst>
      <p:ext uri="{BB962C8B-B14F-4D97-AF65-F5344CB8AC3E}">
        <p14:creationId xmlns:p14="http://schemas.microsoft.com/office/powerpoint/2010/main" val="3757791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E6A8D-EA4D-0B47-B047-DEFB22014483}"/>
              </a:ext>
            </a:extLst>
          </p:cNvPr>
          <p:cNvSpPr>
            <a:spLocks noGrp="1"/>
          </p:cNvSpPr>
          <p:nvPr>
            <p:ph type="title"/>
          </p:nvPr>
        </p:nvSpPr>
        <p:spPr>
          <a:xfrm>
            <a:off x="838201" y="230419"/>
            <a:ext cx="10515600" cy="683737"/>
          </a:xfrm>
        </p:spPr>
        <p:txBody>
          <a:bodyPr/>
          <a:lstStyle/>
          <a:p>
            <a:r>
              <a:rPr lang="en-US"/>
              <a:t>Click to edit Master title style</a:t>
            </a:r>
          </a:p>
        </p:txBody>
      </p:sp>
    </p:spTree>
    <p:extLst>
      <p:ext uri="{BB962C8B-B14F-4D97-AF65-F5344CB8AC3E}">
        <p14:creationId xmlns:p14="http://schemas.microsoft.com/office/powerpoint/2010/main" val="2216512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848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26D37-02EC-4D8D-98D3-6B4D6BF75B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BBB8D2-217A-4843-880A-0DB777225D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A1C69A-7499-467D-8DAC-DD07CBBFEC38}"/>
              </a:ext>
            </a:extLst>
          </p:cNvPr>
          <p:cNvSpPr>
            <a:spLocks noGrp="1"/>
          </p:cNvSpPr>
          <p:nvPr>
            <p:ph type="dt" sz="half" idx="10"/>
          </p:nvPr>
        </p:nvSpPr>
        <p:spPr/>
        <p:txBody>
          <a:bodyPr/>
          <a:lstStyle/>
          <a:p>
            <a:fld id="{1449C3D7-7188-468B-9ABF-B001510D784D}" type="datetimeFigureOut">
              <a:rPr lang="en-US" smtClean="0"/>
              <a:t>12/2/2020</a:t>
            </a:fld>
            <a:endParaRPr lang="en-US"/>
          </a:p>
        </p:txBody>
      </p:sp>
      <p:sp>
        <p:nvSpPr>
          <p:cNvPr id="5" name="Footer Placeholder 4">
            <a:extLst>
              <a:ext uri="{FF2B5EF4-FFF2-40B4-BE49-F238E27FC236}">
                <a16:creationId xmlns:a16="http://schemas.microsoft.com/office/drawing/2014/main" id="{5A762C12-AC28-4CE1-86E7-B896B18E3F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BB98F-BC9F-4B34-8439-E1A6A5F89E03}"/>
              </a:ext>
            </a:extLst>
          </p:cNvPr>
          <p:cNvSpPr>
            <a:spLocks noGrp="1"/>
          </p:cNvSpPr>
          <p:nvPr>
            <p:ph type="sldNum" sz="quarter" idx="12"/>
          </p:nvPr>
        </p:nvSpPr>
        <p:spPr/>
        <p:txBody>
          <a:bodyPr/>
          <a:lstStyle/>
          <a:p>
            <a:fld id="{996F1949-B692-4E26-AF8D-70F73A7C5A57}" type="slidenum">
              <a:rPr lang="en-US" smtClean="0"/>
              <a:t>‹#›</a:t>
            </a:fld>
            <a:endParaRPr lang="en-US"/>
          </a:p>
        </p:txBody>
      </p:sp>
    </p:spTree>
    <p:extLst>
      <p:ext uri="{BB962C8B-B14F-4D97-AF65-F5344CB8AC3E}">
        <p14:creationId xmlns:p14="http://schemas.microsoft.com/office/powerpoint/2010/main" val="3876929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30755-012D-4F58-9147-2D2620A391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643884-38B9-4B48-B901-7FF125D6F2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48758C-A33E-4B9E-86E9-F0F8996869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0694B-D1E5-483E-811B-C989B24D8F5A}"/>
              </a:ext>
            </a:extLst>
          </p:cNvPr>
          <p:cNvSpPr>
            <a:spLocks noGrp="1"/>
          </p:cNvSpPr>
          <p:nvPr>
            <p:ph type="dt" sz="half" idx="10"/>
          </p:nvPr>
        </p:nvSpPr>
        <p:spPr/>
        <p:txBody>
          <a:bodyPr/>
          <a:lstStyle/>
          <a:p>
            <a:fld id="{1449C3D7-7188-468B-9ABF-B001510D784D}" type="datetimeFigureOut">
              <a:rPr lang="en-US" smtClean="0"/>
              <a:t>12/2/2020</a:t>
            </a:fld>
            <a:endParaRPr lang="en-US"/>
          </a:p>
        </p:txBody>
      </p:sp>
      <p:sp>
        <p:nvSpPr>
          <p:cNvPr id="6" name="Footer Placeholder 5">
            <a:extLst>
              <a:ext uri="{FF2B5EF4-FFF2-40B4-BE49-F238E27FC236}">
                <a16:creationId xmlns:a16="http://schemas.microsoft.com/office/drawing/2014/main" id="{B327EC70-1D04-490E-AF51-A5B4ADEE7D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0DAB03-F6E1-4A20-916D-FBAD76B98086}"/>
              </a:ext>
            </a:extLst>
          </p:cNvPr>
          <p:cNvSpPr>
            <a:spLocks noGrp="1"/>
          </p:cNvSpPr>
          <p:nvPr>
            <p:ph type="sldNum" sz="quarter" idx="12"/>
          </p:nvPr>
        </p:nvSpPr>
        <p:spPr/>
        <p:txBody>
          <a:bodyPr/>
          <a:lstStyle/>
          <a:p>
            <a:fld id="{996F1949-B692-4E26-AF8D-70F73A7C5A57}" type="slidenum">
              <a:rPr lang="en-US" smtClean="0"/>
              <a:t>‹#›</a:t>
            </a:fld>
            <a:endParaRPr lang="en-US"/>
          </a:p>
        </p:txBody>
      </p:sp>
    </p:spTree>
    <p:extLst>
      <p:ext uri="{BB962C8B-B14F-4D97-AF65-F5344CB8AC3E}">
        <p14:creationId xmlns:p14="http://schemas.microsoft.com/office/powerpoint/2010/main" val="3415945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45DDB-771B-431F-8CF4-4854BFC26A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8CE6E1-97D9-4F38-9E8D-EAFB0B043E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E2952E-F91D-410B-9844-8FD0C0ED68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B1AEAA-70B1-4255-9D5F-2C304F3B90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C70CFB-0480-465A-AFEB-0F999F633A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EC058-3CBA-4AEE-9783-8F3D335ECE67}"/>
              </a:ext>
            </a:extLst>
          </p:cNvPr>
          <p:cNvSpPr>
            <a:spLocks noGrp="1"/>
          </p:cNvSpPr>
          <p:nvPr>
            <p:ph type="dt" sz="half" idx="10"/>
          </p:nvPr>
        </p:nvSpPr>
        <p:spPr/>
        <p:txBody>
          <a:bodyPr/>
          <a:lstStyle/>
          <a:p>
            <a:fld id="{1449C3D7-7188-468B-9ABF-B001510D784D}" type="datetimeFigureOut">
              <a:rPr lang="en-US" smtClean="0"/>
              <a:t>12/2/2020</a:t>
            </a:fld>
            <a:endParaRPr lang="en-US"/>
          </a:p>
        </p:txBody>
      </p:sp>
      <p:sp>
        <p:nvSpPr>
          <p:cNvPr id="8" name="Footer Placeholder 7">
            <a:extLst>
              <a:ext uri="{FF2B5EF4-FFF2-40B4-BE49-F238E27FC236}">
                <a16:creationId xmlns:a16="http://schemas.microsoft.com/office/drawing/2014/main" id="{FB172950-1DB1-4B8A-9A68-7118C5B4A6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91EE54-8996-473C-A139-F76DE9F82F68}"/>
              </a:ext>
            </a:extLst>
          </p:cNvPr>
          <p:cNvSpPr>
            <a:spLocks noGrp="1"/>
          </p:cNvSpPr>
          <p:nvPr>
            <p:ph type="sldNum" sz="quarter" idx="12"/>
          </p:nvPr>
        </p:nvSpPr>
        <p:spPr/>
        <p:txBody>
          <a:bodyPr/>
          <a:lstStyle/>
          <a:p>
            <a:fld id="{996F1949-B692-4E26-AF8D-70F73A7C5A57}" type="slidenum">
              <a:rPr lang="en-US" smtClean="0"/>
              <a:t>‹#›</a:t>
            </a:fld>
            <a:endParaRPr lang="en-US"/>
          </a:p>
        </p:txBody>
      </p:sp>
    </p:spTree>
    <p:extLst>
      <p:ext uri="{BB962C8B-B14F-4D97-AF65-F5344CB8AC3E}">
        <p14:creationId xmlns:p14="http://schemas.microsoft.com/office/powerpoint/2010/main" val="2014735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65E47-8A5A-4A3A-ACF5-8DEE9CB78D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7C6B0A-9285-4FA5-9B8F-C4076008FDB7}"/>
              </a:ext>
            </a:extLst>
          </p:cNvPr>
          <p:cNvSpPr>
            <a:spLocks noGrp="1"/>
          </p:cNvSpPr>
          <p:nvPr>
            <p:ph type="dt" sz="half" idx="10"/>
          </p:nvPr>
        </p:nvSpPr>
        <p:spPr/>
        <p:txBody>
          <a:bodyPr/>
          <a:lstStyle/>
          <a:p>
            <a:fld id="{1449C3D7-7188-468B-9ABF-B001510D784D}" type="datetimeFigureOut">
              <a:rPr lang="en-US" smtClean="0"/>
              <a:t>12/2/2020</a:t>
            </a:fld>
            <a:endParaRPr lang="en-US"/>
          </a:p>
        </p:txBody>
      </p:sp>
      <p:sp>
        <p:nvSpPr>
          <p:cNvPr id="4" name="Footer Placeholder 3">
            <a:extLst>
              <a:ext uri="{FF2B5EF4-FFF2-40B4-BE49-F238E27FC236}">
                <a16:creationId xmlns:a16="http://schemas.microsoft.com/office/drawing/2014/main" id="{DCC494EE-BED3-480B-A041-1D24722CE6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539563-6357-48E2-A1DD-23615B38CEAC}"/>
              </a:ext>
            </a:extLst>
          </p:cNvPr>
          <p:cNvSpPr>
            <a:spLocks noGrp="1"/>
          </p:cNvSpPr>
          <p:nvPr>
            <p:ph type="sldNum" sz="quarter" idx="12"/>
          </p:nvPr>
        </p:nvSpPr>
        <p:spPr/>
        <p:txBody>
          <a:bodyPr/>
          <a:lstStyle/>
          <a:p>
            <a:fld id="{996F1949-B692-4E26-AF8D-70F73A7C5A57}" type="slidenum">
              <a:rPr lang="en-US" smtClean="0"/>
              <a:t>‹#›</a:t>
            </a:fld>
            <a:endParaRPr lang="en-US"/>
          </a:p>
        </p:txBody>
      </p:sp>
    </p:spTree>
    <p:extLst>
      <p:ext uri="{BB962C8B-B14F-4D97-AF65-F5344CB8AC3E}">
        <p14:creationId xmlns:p14="http://schemas.microsoft.com/office/powerpoint/2010/main" val="4191004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F5B7DC-CFFD-4406-A0AB-50D9F92B5686}"/>
              </a:ext>
            </a:extLst>
          </p:cNvPr>
          <p:cNvSpPr>
            <a:spLocks noGrp="1"/>
          </p:cNvSpPr>
          <p:nvPr>
            <p:ph type="dt" sz="half" idx="10"/>
          </p:nvPr>
        </p:nvSpPr>
        <p:spPr/>
        <p:txBody>
          <a:bodyPr/>
          <a:lstStyle/>
          <a:p>
            <a:fld id="{1449C3D7-7188-468B-9ABF-B001510D784D}" type="datetimeFigureOut">
              <a:rPr lang="en-US" smtClean="0"/>
              <a:t>12/2/2020</a:t>
            </a:fld>
            <a:endParaRPr lang="en-US"/>
          </a:p>
        </p:txBody>
      </p:sp>
      <p:sp>
        <p:nvSpPr>
          <p:cNvPr id="3" name="Footer Placeholder 2">
            <a:extLst>
              <a:ext uri="{FF2B5EF4-FFF2-40B4-BE49-F238E27FC236}">
                <a16:creationId xmlns:a16="http://schemas.microsoft.com/office/drawing/2014/main" id="{702BBD04-55C3-4CCA-9288-3554B37BB6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04F8BE-89D1-4907-AABD-EC9ACE134CB9}"/>
              </a:ext>
            </a:extLst>
          </p:cNvPr>
          <p:cNvSpPr>
            <a:spLocks noGrp="1"/>
          </p:cNvSpPr>
          <p:nvPr>
            <p:ph type="sldNum" sz="quarter" idx="12"/>
          </p:nvPr>
        </p:nvSpPr>
        <p:spPr/>
        <p:txBody>
          <a:bodyPr/>
          <a:lstStyle/>
          <a:p>
            <a:fld id="{996F1949-B692-4E26-AF8D-70F73A7C5A57}" type="slidenum">
              <a:rPr lang="en-US" smtClean="0"/>
              <a:t>‹#›</a:t>
            </a:fld>
            <a:endParaRPr lang="en-US"/>
          </a:p>
        </p:txBody>
      </p:sp>
    </p:spTree>
    <p:extLst>
      <p:ext uri="{BB962C8B-B14F-4D97-AF65-F5344CB8AC3E}">
        <p14:creationId xmlns:p14="http://schemas.microsoft.com/office/powerpoint/2010/main" val="2798339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90909-D3AE-482D-8160-8CC18819B7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8D5355-1FE9-4151-9A98-0735D69D65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D40A8-231B-480F-BE2A-A402B6E4F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CFB37-4357-40B5-946C-CCC1F76FEFAA}"/>
              </a:ext>
            </a:extLst>
          </p:cNvPr>
          <p:cNvSpPr>
            <a:spLocks noGrp="1"/>
          </p:cNvSpPr>
          <p:nvPr>
            <p:ph type="dt" sz="half" idx="10"/>
          </p:nvPr>
        </p:nvSpPr>
        <p:spPr/>
        <p:txBody>
          <a:bodyPr/>
          <a:lstStyle/>
          <a:p>
            <a:fld id="{1449C3D7-7188-468B-9ABF-B001510D784D}" type="datetimeFigureOut">
              <a:rPr lang="en-US" smtClean="0"/>
              <a:t>12/2/2020</a:t>
            </a:fld>
            <a:endParaRPr lang="en-US"/>
          </a:p>
        </p:txBody>
      </p:sp>
      <p:sp>
        <p:nvSpPr>
          <p:cNvPr id="6" name="Footer Placeholder 5">
            <a:extLst>
              <a:ext uri="{FF2B5EF4-FFF2-40B4-BE49-F238E27FC236}">
                <a16:creationId xmlns:a16="http://schemas.microsoft.com/office/drawing/2014/main" id="{B6D43341-EED7-48D8-A683-A748863F36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6B41F4-A4D4-432F-A326-FF765D5B6CAA}"/>
              </a:ext>
            </a:extLst>
          </p:cNvPr>
          <p:cNvSpPr>
            <a:spLocks noGrp="1"/>
          </p:cNvSpPr>
          <p:nvPr>
            <p:ph type="sldNum" sz="quarter" idx="12"/>
          </p:nvPr>
        </p:nvSpPr>
        <p:spPr/>
        <p:txBody>
          <a:bodyPr/>
          <a:lstStyle/>
          <a:p>
            <a:fld id="{996F1949-B692-4E26-AF8D-70F73A7C5A57}" type="slidenum">
              <a:rPr lang="en-US" smtClean="0"/>
              <a:t>‹#›</a:t>
            </a:fld>
            <a:endParaRPr lang="en-US"/>
          </a:p>
        </p:txBody>
      </p:sp>
    </p:spTree>
    <p:extLst>
      <p:ext uri="{BB962C8B-B14F-4D97-AF65-F5344CB8AC3E}">
        <p14:creationId xmlns:p14="http://schemas.microsoft.com/office/powerpoint/2010/main" val="2186523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9AE0D-2176-43E5-855C-B5FDCF7FA6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20D13-F043-436E-8FBD-74CD2F48C5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63FCFE-B9CB-446C-8360-F2EDE5022B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81D005-9683-43C9-97CF-C97FD1F88DF5}"/>
              </a:ext>
            </a:extLst>
          </p:cNvPr>
          <p:cNvSpPr>
            <a:spLocks noGrp="1"/>
          </p:cNvSpPr>
          <p:nvPr>
            <p:ph type="dt" sz="half" idx="10"/>
          </p:nvPr>
        </p:nvSpPr>
        <p:spPr/>
        <p:txBody>
          <a:bodyPr/>
          <a:lstStyle/>
          <a:p>
            <a:fld id="{1449C3D7-7188-468B-9ABF-B001510D784D}" type="datetimeFigureOut">
              <a:rPr lang="en-US" smtClean="0"/>
              <a:t>12/2/2020</a:t>
            </a:fld>
            <a:endParaRPr lang="en-US"/>
          </a:p>
        </p:txBody>
      </p:sp>
      <p:sp>
        <p:nvSpPr>
          <p:cNvPr id="6" name="Footer Placeholder 5">
            <a:extLst>
              <a:ext uri="{FF2B5EF4-FFF2-40B4-BE49-F238E27FC236}">
                <a16:creationId xmlns:a16="http://schemas.microsoft.com/office/drawing/2014/main" id="{0EB49403-6483-4B19-8DE8-7CC4F5A3FF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6199DD-4959-4ED9-915C-49E11BD6BE1E}"/>
              </a:ext>
            </a:extLst>
          </p:cNvPr>
          <p:cNvSpPr>
            <a:spLocks noGrp="1"/>
          </p:cNvSpPr>
          <p:nvPr>
            <p:ph type="sldNum" sz="quarter" idx="12"/>
          </p:nvPr>
        </p:nvSpPr>
        <p:spPr/>
        <p:txBody>
          <a:bodyPr/>
          <a:lstStyle/>
          <a:p>
            <a:fld id="{996F1949-B692-4E26-AF8D-70F73A7C5A57}" type="slidenum">
              <a:rPr lang="en-US" smtClean="0"/>
              <a:t>‹#›</a:t>
            </a:fld>
            <a:endParaRPr lang="en-US"/>
          </a:p>
        </p:txBody>
      </p:sp>
    </p:spTree>
    <p:extLst>
      <p:ext uri="{BB962C8B-B14F-4D97-AF65-F5344CB8AC3E}">
        <p14:creationId xmlns:p14="http://schemas.microsoft.com/office/powerpoint/2010/main" val="851108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2.emf"/><Relationship Id="rId5" Type="http://schemas.openxmlformats.org/officeDocument/2006/relationships/slideLayout" Target="../slideLayouts/slideLayout18.xml"/><Relationship Id="rId10" Type="http://schemas.openxmlformats.org/officeDocument/2006/relationships/image" Target="../media/image1.emf"/><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818153-EE4A-412F-BE7C-AEAB4FF48F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8124AD-8944-4BAA-AA2E-7073F63E16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36719-69C4-49D5-AD45-ED7249377A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49C3D7-7188-468B-9ABF-B001510D784D}" type="datetimeFigureOut">
              <a:rPr lang="en-US" smtClean="0"/>
              <a:t>12/2/2020</a:t>
            </a:fld>
            <a:endParaRPr lang="en-US"/>
          </a:p>
        </p:txBody>
      </p:sp>
      <p:sp>
        <p:nvSpPr>
          <p:cNvPr id="5" name="Footer Placeholder 4">
            <a:extLst>
              <a:ext uri="{FF2B5EF4-FFF2-40B4-BE49-F238E27FC236}">
                <a16:creationId xmlns:a16="http://schemas.microsoft.com/office/drawing/2014/main" id="{90B352F7-9097-42AD-AF03-599DF5EE3F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EFA973-7EE2-4704-9F06-F553F6D733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6F1949-B692-4E26-AF8D-70F73A7C5A57}" type="slidenum">
              <a:rPr lang="en-US" smtClean="0"/>
              <a:t>‹#›</a:t>
            </a:fld>
            <a:endParaRPr lang="en-US"/>
          </a:p>
        </p:txBody>
      </p:sp>
    </p:spTree>
    <p:extLst>
      <p:ext uri="{BB962C8B-B14F-4D97-AF65-F5344CB8AC3E}">
        <p14:creationId xmlns:p14="http://schemas.microsoft.com/office/powerpoint/2010/main" val="4003412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9" r:id="rId12"/>
    <p:sldLayoutId id="214748367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E1F470-6EF3-2647-961B-943DE4E74245}"/>
              </a:ext>
            </a:extLst>
          </p:cNvPr>
          <p:cNvPicPr>
            <a:picLocks noChangeAspect="1"/>
          </p:cNvPicPr>
          <p:nvPr userDrawn="1"/>
        </p:nvPicPr>
        <p:blipFill>
          <a:blip r:embed="rId10"/>
          <a:stretch>
            <a:fillRect/>
          </a:stretch>
        </p:blipFill>
        <p:spPr>
          <a:xfrm>
            <a:off x="9960202" y="6035173"/>
            <a:ext cx="1987731" cy="724937"/>
          </a:xfrm>
          <a:prstGeom prst="rect">
            <a:avLst/>
          </a:prstGeom>
        </p:spPr>
      </p:pic>
      <p:sp>
        <p:nvSpPr>
          <p:cNvPr id="4" name="Rectangle 3">
            <a:extLst>
              <a:ext uri="{FF2B5EF4-FFF2-40B4-BE49-F238E27FC236}">
                <a16:creationId xmlns:a16="http://schemas.microsoft.com/office/drawing/2014/main" id="{76689BDB-77B6-C645-AB3A-512BD5F007E5}"/>
              </a:ext>
            </a:extLst>
          </p:cNvPr>
          <p:cNvSpPr/>
          <p:nvPr userDrawn="1"/>
        </p:nvSpPr>
        <p:spPr>
          <a:xfrm>
            <a:off x="1" y="0"/>
            <a:ext cx="12192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0" i="0">
              <a:latin typeface="Helvetica Neue" panose="02000503000000020004" pitchFamily="2" charset="0"/>
            </a:endParaRPr>
          </a:p>
        </p:txBody>
      </p:sp>
      <p:sp>
        <p:nvSpPr>
          <p:cNvPr id="3" name="Text Placeholder 2">
            <a:extLst>
              <a:ext uri="{FF2B5EF4-FFF2-40B4-BE49-F238E27FC236}">
                <a16:creationId xmlns:a16="http://schemas.microsoft.com/office/drawing/2014/main" id="{16A70F08-0F2A-C944-ACA4-95394F2EB051}"/>
              </a:ext>
            </a:extLst>
          </p:cNvPr>
          <p:cNvSpPr>
            <a:spLocks noGrp="1"/>
          </p:cNvSpPr>
          <p:nvPr>
            <p:ph type="body" idx="1"/>
          </p:nvPr>
        </p:nvSpPr>
        <p:spPr>
          <a:xfrm>
            <a:off x="838201" y="1825626"/>
            <a:ext cx="10515600" cy="4159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7261A621-DB2C-054D-9F10-20A169AACA2D}"/>
              </a:ext>
            </a:extLst>
          </p:cNvPr>
          <p:cNvSpPr>
            <a:spLocks noGrp="1"/>
          </p:cNvSpPr>
          <p:nvPr>
            <p:ph type="title"/>
          </p:nvPr>
        </p:nvSpPr>
        <p:spPr>
          <a:xfrm>
            <a:off x="838201" y="227109"/>
            <a:ext cx="10515600" cy="683737"/>
          </a:xfrm>
          <a:prstGeom prst="rect">
            <a:avLst/>
          </a:prstGeom>
        </p:spPr>
        <p:txBody>
          <a:bodyPr vert="horz" lIns="91440" tIns="45720" rIns="91440" bIns="45720" rtlCol="0" anchor="ctr">
            <a:normAutofit/>
          </a:bodyPr>
          <a:lstStyle/>
          <a:p>
            <a:r>
              <a:rPr lang="en-US"/>
              <a:t>Click to edit Master title style</a:t>
            </a:r>
          </a:p>
        </p:txBody>
      </p:sp>
      <p:pic>
        <p:nvPicPr>
          <p:cNvPr id="14" name="Picture 13">
            <a:extLst>
              <a:ext uri="{FF2B5EF4-FFF2-40B4-BE49-F238E27FC236}">
                <a16:creationId xmlns:a16="http://schemas.microsoft.com/office/drawing/2014/main" id="{11B11B1A-6AB3-6042-B398-B193867D70E2}"/>
              </a:ext>
            </a:extLst>
          </p:cNvPr>
          <p:cNvPicPr>
            <a:picLocks/>
          </p:cNvPicPr>
          <p:nvPr userDrawn="1"/>
        </p:nvPicPr>
        <p:blipFill>
          <a:blip r:embed="rId11"/>
          <a:stretch>
            <a:fillRect/>
          </a:stretch>
        </p:blipFill>
        <p:spPr>
          <a:xfrm>
            <a:off x="1" y="6805416"/>
            <a:ext cx="12192000" cy="64008"/>
          </a:xfrm>
          <a:prstGeom prst="rect">
            <a:avLst/>
          </a:prstGeom>
        </p:spPr>
      </p:pic>
      <p:sp>
        <p:nvSpPr>
          <p:cNvPr id="7" name="Slide Number Placeholder 4">
            <a:extLst>
              <a:ext uri="{FF2B5EF4-FFF2-40B4-BE49-F238E27FC236}">
                <a16:creationId xmlns:a16="http://schemas.microsoft.com/office/drawing/2014/main" id="{DB2763F9-3927-634A-978D-2CE1E7C6F976}"/>
              </a:ext>
            </a:extLst>
          </p:cNvPr>
          <p:cNvSpPr txBox="1">
            <a:spLocks/>
          </p:cNvSpPr>
          <p:nvPr userDrawn="1"/>
        </p:nvSpPr>
        <p:spPr>
          <a:xfrm>
            <a:off x="351671" y="6356352"/>
            <a:ext cx="2743200" cy="365125"/>
          </a:xfrm>
          <a:prstGeom prst="rect">
            <a:avLst/>
          </a:prstGeom>
        </p:spPr>
        <p:txBody>
          <a:bodyPr vert="horz" lIns="91416" tIns="45708" rIns="91416" bIns="45708" rtlCol="0" anchor="ctr"/>
          <a:lstStyle>
            <a:defPPr>
              <a:defRPr lang="en-US"/>
            </a:defPPr>
            <a:lvl1pPr marL="0" algn="l" defTabSz="914340" rtl="0" eaLnBrk="1" latinLnBrk="0" hangingPunct="1">
              <a:defRPr sz="1000" b="0" i="0" kern="120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170" algn="l" defTabSz="914340" rtl="0" eaLnBrk="1" latinLnBrk="0" hangingPunct="1">
              <a:defRPr sz="1800" kern="1200">
                <a:solidFill>
                  <a:schemeClr val="tx1"/>
                </a:solidFill>
                <a:latin typeface="+mn-lt"/>
                <a:ea typeface="+mn-ea"/>
                <a:cs typeface="+mn-cs"/>
              </a:defRPr>
            </a:lvl2pPr>
            <a:lvl3pPr marL="914340" algn="l" defTabSz="914340" rtl="0" eaLnBrk="1" latinLnBrk="0" hangingPunct="1">
              <a:defRPr sz="1800" kern="1200">
                <a:solidFill>
                  <a:schemeClr val="tx1"/>
                </a:solidFill>
                <a:latin typeface="+mn-lt"/>
                <a:ea typeface="+mn-ea"/>
                <a:cs typeface="+mn-cs"/>
              </a:defRPr>
            </a:lvl3pPr>
            <a:lvl4pPr marL="1371511" algn="l" defTabSz="914340" rtl="0" eaLnBrk="1" latinLnBrk="0" hangingPunct="1">
              <a:defRPr sz="1800" kern="1200">
                <a:solidFill>
                  <a:schemeClr val="tx1"/>
                </a:solidFill>
                <a:latin typeface="+mn-lt"/>
                <a:ea typeface="+mn-ea"/>
                <a:cs typeface="+mn-cs"/>
              </a:defRPr>
            </a:lvl4pPr>
            <a:lvl5pPr marL="1828681" algn="l" defTabSz="914340" rtl="0" eaLnBrk="1" latinLnBrk="0" hangingPunct="1">
              <a:defRPr sz="1800" kern="1200">
                <a:solidFill>
                  <a:schemeClr val="tx1"/>
                </a:solidFill>
                <a:latin typeface="+mn-lt"/>
                <a:ea typeface="+mn-ea"/>
                <a:cs typeface="+mn-cs"/>
              </a:defRPr>
            </a:lvl5pPr>
            <a:lvl6pPr marL="2285852" algn="l" defTabSz="914340" rtl="0" eaLnBrk="1" latinLnBrk="0" hangingPunct="1">
              <a:defRPr sz="1800" kern="1200">
                <a:solidFill>
                  <a:schemeClr val="tx1"/>
                </a:solidFill>
                <a:latin typeface="+mn-lt"/>
                <a:ea typeface="+mn-ea"/>
                <a:cs typeface="+mn-cs"/>
              </a:defRPr>
            </a:lvl6pPr>
            <a:lvl7pPr marL="2743021" algn="l" defTabSz="914340" rtl="0" eaLnBrk="1" latinLnBrk="0" hangingPunct="1">
              <a:defRPr sz="1800" kern="1200">
                <a:solidFill>
                  <a:schemeClr val="tx1"/>
                </a:solidFill>
                <a:latin typeface="+mn-lt"/>
                <a:ea typeface="+mn-ea"/>
                <a:cs typeface="+mn-cs"/>
              </a:defRPr>
            </a:lvl7pPr>
            <a:lvl8pPr marL="3200193" algn="l" defTabSz="914340" rtl="0" eaLnBrk="1" latinLnBrk="0" hangingPunct="1">
              <a:defRPr sz="1800" kern="1200">
                <a:solidFill>
                  <a:schemeClr val="tx1"/>
                </a:solidFill>
                <a:latin typeface="+mn-lt"/>
                <a:ea typeface="+mn-ea"/>
                <a:cs typeface="+mn-cs"/>
              </a:defRPr>
            </a:lvl8pPr>
            <a:lvl9pPr marL="3657363" algn="l" defTabSz="914340" rtl="0" eaLnBrk="1" latinLnBrk="0" hangingPunct="1">
              <a:defRPr sz="1800" kern="1200">
                <a:solidFill>
                  <a:schemeClr val="tx1"/>
                </a:solidFill>
                <a:latin typeface="+mn-lt"/>
                <a:ea typeface="+mn-ea"/>
                <a:cs typeface="+mn-cs"/>
              </a:defRPr>
            </a:lvl9pPr>
          </a:lstStyle>
          <a:p>
            <a:fld id="{8C1A00F7-2F6E-EC41-A1CD-E0BF1D40BA98}" type="slidenum">
              <a:rPr lang="en-US" sz="800" smtClean="0"/>
              <a:pPr/>
              <a:t>‹#›</a:t>
            </a:fld>
            <a:endParaRPr lang="en-US" sz="800"/>
          </a:p>
        </p:txBody>
      </p:sp>
    </p:spTree>
    <p:extLst>
      <p:ext uri="{BB962C8B-B14F-4D97-AF65-F5344CB8AC3E}">
        <p14:creationId xmlns:p14="http://schemas.microsoft.com/office/powerpoint/2010/main" val="15414098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defTabSz="914058" rtl="0" eaLnBrk="1" latinLnBrk="0" hangingPunct="1">
        <a:lnSpc>
          <a:spcPct val="90000"/>
        </a:lnSpc>
        <a:spcBef>
          <a:spcPct val="0"/>
        </a:spcBef>
        <a:buNone/>
        <a:defRPr sz="2799" b="0"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177747" indent="-177747" algn="l" defTabSz="914058" rtl="0" eaLnBrk="1" latinLnBrk="0" hangingPunct="1">
        <a:lnSpc>
          <a:spcPct val="120000"/>
        </a:lnSpc>
        <a:spcBef>
          <a:spcPts val="1400"/>
        </a:spcBef>
        <a:buClr>
          <a:schemeClr val="accent4"/>
        </a:buClr>
        <a:buSzPct val="120000"/>
        <a:buFont typeface="Arial" panose="020B0604020202020204" pitchFamily="34" charset="0"/>
        <a:buChar char="•"/>
        <a:tabLst/>
        <a:defRPr sz="1999"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30002" indent="-172974" algn="l" defTabSz="914058" rtl="0" eaLnBrk="1" latinLnBrk="0" hangingPunct="1">
        <a:lnSpc>
          <a:spcPct val="120000"/>
        </a:lnSpc>
        <a:spcBef>
          <a:spcPts val="800"/>
        </a:spcBef>
        <a:buClr>
          <a:schemeClr val="accent4"/>
        </a:buClr>
        <a:buSzPct val="120000"/>
        <a:buFont typeface="Arial" panose="020B0604020202020204" pitchFamily="34" charset="0"/>
        <a:buChar char="•"/>
        <a:tabLst/>
        <a:defRPr sz="1799"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087029" indent="-172974" algn="l" defTabSz="914058" rtl="0" eaLnBrk="1" latinLnBrk="0" hangingPunct="1">
        <a:lnSpc>
          <a:spcPct val="120000"/>
        </a:lnSpc>
        <a:spcBef>
          <a:spcPts val="800"/>
        </a:spcBef>
        <a:buClr>
          <a:schemeClr val="accent4"/>
        </a:buClr>
        <a:buSzPct val="120000"/>
        <a:buFont typeface="Arial" panose="020B0604020202020204" pitchFamily="34" charset="0"/>
        <a:buChar char="•"/>
        <a:tabLst/>
        <a:defRPr sz="16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488516" indent="-117431" algn="l" defTabSz="914058" rtl="0" eaLnBrk="1" latinLnBrk="0" hangingPunct="1">
        <a:lnSpc>
          <a:spcPct val="120000"/>
        </a:lnSpc>
        <a:spcBef>
          <a:spcPts val="700"/>
        </a:spcBef>
        <a:buClr>
          <a:schemeClr val="accent4"/>
        </a:buClr>
        <a:buSzPct val="120000"/>
        <a:buFont typeface="Arial" panose="020B0604020202020204" pitchFamily="34" charset="0"/>
        <a:buChar char="•"/>
        <a:tabLst/>
        <a:defRPr sz="1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943959" indent="-115845" algn="l" defTabSz="914058" rtl="0" eaLnBrk="1" latinLnBrk="0" hangingPunct="1">
        <a:lnSpc>
          <a:spcPct val="120000"/>
        </a:lnSpc>
        <a:spcBef>
          <a:spcPts val="700"/>
        </a:spcBef>
        <a:buClr>
          <a:schemeClr val="accent4"/>
        </a:buClr>
        <a:buSzPct val="120000"/>
        <a:buFont typeface="Arial" panose="020B0604020202020204" pitchFamily="34" charset="0"/>
        <a:buChar char="•"/>
        <a:tabLst/>
        <a:defRPr sz="1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3658" indent="-228515" algn="l" defTabSz="91405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87" indent="-228515" algn="l" defTabSz="91405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15" indent="-228515" algn="l" defTabSz="91405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44" indent="-228515" algn="l" defTabSz="91405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058" rtl="0" eaLnBrk="1" latinLnBrk="0" hangingPunct="1">
        <a:defRPr sz="1799" kern="1200">
          <a:solidFill>
            <a:schemeClr val="tx1"/>
          </a:solidFill>
          <a:latin typeface="+mn-lt"/>
          <a:ea typeface="+mn-ea"/>
          <a:cs typeface="+mn-cs"/>
        </a:defRPr>
      </a:lvl1pPr>
      <a:lvl2pPr marL="457030" algn="l" defTabSz="914058" rtl="0" eaLnBrk="1" latinLnBrk="0" hangingPunct="1">
        <a:defRPr sz="1799" kern="1200">
          <a:solidFill>
            <a:schemeClr val="tx1"/>
          </a:solidFill>
          <a:latin typeface="+mn-lt"/>
          <a:ea typeface="+mn-ea"/>
          <a:cs typeface="+mn-cs"/>
        </a:defRPr>
      </a:lvl2pPr>
      <a:lvl3pPr marL="914058" algn="l" defTabSz="914058" rtl="0" eaLnBrk="1" latinLnBrk="0" hangingPunct="1">
        <a:defRPr sz="1799" kern="1200">
          <a:solidFill>
            <a:schemeClr val="tx1"/>
          </a:solidFill>
          <a:latin typeface="+mn-lt"/>
          <a:ea typeface="+mn-ea"/>
          <a:cs typeface="+mn-cs"/>
        </a:defRPr>
      </a:lvl3pPr>
      <a:lvl4pPr marL="1371087" algn="l" defTabSz="914058" rtl="0" eaLnBrk="1" latinLnBrk="0" hangingPunct="1">
        <a:defRPr sz="1799" kern="1200">
          <a:solidFill>
            <a:schemeClr val="tx1"/>
          </a:solidFill>
          <a:latin typeface="+mn-lt"/>
          <a:ea typeface="+mn-ea"/>
          <a:cs typeface="+mn-cs"/>
        </a:defRPr>
      </a:lvl4pPr>
      <a:lvl5pPr marL="1828115" algn="l" defTabSz="914058" rtl="0" eaLnBrk="1" latinLnBrk="0" hangingPunct="1">
        <a:defRPr sz="1799" kern="1200">
          <a:solidFill>
            <a:schemeClr val="tx1"/>
          </a:solidFill>
          <a:latin typeface="+mn-lt"/>
          <a:ea typeface="+mn-ea"/>
          <a:cs typeface="+mn-cs"/>
        </a:defRPr>
      </a:lvl5pPr>
      <a:lvl6pPr marL="2285144" algn="l" defTabSz="914058" rtl="0" eaLnBrk="1" latinLnBrk="0" hangingPunct="1">
        <a:defRPr sz="1799" kern="1200">
          <a:solidFill>
            <a:schemeClr val="tx1"/>
          </a:solidFill>
          <a:latin typeface="+mn-lt"/>
          <a:ea typeface="+mn-ea"/>
          <a:cs typeface="+mn-cs"/>
        </a:defRPr>
      </a:lvl6pPr>
      <a:lvl7pPr marL="2742171" algn="l" defTabSz="914058" rtl="0" eaLnBrk="1" latinLnBrk="0" hangingPunct="1">
        <a:defRPr sz="1799" kern="1200">
          <a:solidFill>
            <a:schemeClr val="tx1"/>
          </a:solidFill>
          <a:latin typeface="+mn-lt"/>
          <a:ea typeface="+mn-ea"/>
          <a:cs typeface="+mn-cs"/>
        </a:defRPr>
      </a:lvl7pPr>
      <a:lvl8pPr marL="3199200" algn="l" defTabSz="914058" rtl="0" eaLnBrk="1" latinLnBrk="0" hangingPunct="1">
        <a:defRPr sz="1799" kern="1200">
          <a:solidFill>
            <a:schemeClr val="tx1"/>
          </a:solidFill>
          <a:latin typeface="+mn-lt"/>
          <a:ea typeface="+mn-ea"/>
          <a:cs typeface="+mn-cs"/>
        </a:defRPr>
      </a:lvl8pPr>
      <a:lvl9pPr marL="3656230" algn="l" defTabSz="914058"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528">
          <p15:clr>
            <a:srgbClr val="F26B43"/>
          </p15:clr>
        </p15:guide>
        <p15:guide id="4" pos="7152">
          <p15:clr>
            <a:srgbClr val="F26B43"/>
          </p15:clr>
        </p15:guide>
        <p15:guide id="5" orient="horz" pos="72">
          <p15:clr>
            <a:srgbClr val="F26B43"/>
          </p15:clr>
        </p15:guide>
        <p15:guide id="6" orient="horz" pos="3768">
          <p15:clr>
            <a:srgbClr val="F26B43"/>
          </p15:clr>
        </p15:guide>
        <p15:guide id="7" orient="horz" pos="1152">
          <p15:clr>
            <a:srgbClr val="F26B43"/>
          </p15:clr>
        </p15:guide>
        <p15:guide id="8" pos="3696">
          <p15:clr>
            <a:srgbClr val="F26B43"/>
          </p15:clr>
        </p15:guide>
        <p15:guide id="9" pos="3984">
          <p15:clr>
            <a:srgbClr val="F26B43"/>
          </p15:clr>
        </p15:guide>
        <p15:guide id="10" orient="horz" pos="504">
          <p15:clr>
            <a:srgbClr val="F26B43"/>
          </p15:clr>
        </p15:guide>
        <p15:guide id="11" orient="horz" pos="4200">
          <p15:clr>
            <a:srgbClr val="F26B43"/>
          </p15:clr>
        </p15:guide>
        <p15:guide id="12" orient="horz" pos="6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8.jpe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2.xml"/><Relationship Id="rId7" Type="http://schemas.openxmlformats.org/officeDocument/2006/relationships/image" Target="../media/image42.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41.emf"/><Relationship Id="rId5" Type="http://schemas.openxmlformats.org/officeDocument/2006/relationships/oleObject" Target="../embeddings/oleObject1.bin"/><Relationship Id="rId4"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tags" Target="../tags/tag4.xml"/><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41.emf"/><Relationship Id="rId11" Type="http://schemas.openxmlformats.org/officeDocument/2006/relationships/image" Target="../media/image47.png"/><Relationship Id="rId5" Type="http://schemas.openxmlformats.org/officeDocument/2006/relationships/oleObject" Target="../embeddings/oleObject1.bin"/><Relationship Id="rId10" Type="http://schemas.openxmlformats.org/officeDocument/2006/relationships/image" Target="../media/image46.png"/><Relationship Id="rId4" Type="http://schemas.openxmlformats.org/officeDocument/2006/relationships/slideLayout" Target="../slideLayouts/slideLayout13.xml"/><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tags" Target="../tags/tag6.xml"/><Relationship Id="rId7" Type="http://schemas.openxmlformats.org/officeDocument/2006/relationships/image" Target="../media/image43.pn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41.emf"/><Relationship Id="rId5" Type="http://schemas.openxmlformats.org/officeDocument/2006/relationships/oleObject" Target="../embeddings/oleObject1.bin"/><Relationship Id="rId4" Type="http://schemas.openxmlformats.org/officeDocument/2006/relationships/slideLayout" Target="../slideLayouts/slideLayout13.xml"/><Relationship Id="rId9" Type="http://schemas.openxmlformats.org/officeDocument/2006/relationships/image" Target="../media/image51.jpeg"/></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tinyurl.com/WBLED"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imeline&#10;&#10;Description automatically generated">
            <a:extLst>
              <a:ext uri="{FF2B5EF4-FFF2-40B4-BE49-F238E27FC236}">
                <a16:creationId xmlns:a16="http://schemas.microsoft.com/office/drawing/2014/main" id="{ACC0458E-886E-46D2-BC6B-F7A677276751}"/>
              </a:ext>
            </a:extLst>
          </p:cNvPr>
          <p:cNvPicPr>
            <a:picLocks noChangeAspect="1"/>
          </p:cNvPicPr>
          <p:nvPr/>
        </p:nvPicPr>
        <p:blipFill>
          <a:blip r:embed="rId2"/>
          <a:stretch>
            <a:fillRect/>
          </a:stretch>
        </p:blipFill>
        <p:spPr>
          <a:xfrm>
            <a:off x="375008" y="508572"/>
            <a:ext cx="11450546" cy="5755238"/>
          </a:xfrm>
          <a:prstGeom prst="rect">
            <a:avLst/>
          </a:prstGeom>
        </p:spPr>
      </p:pic>
    </p:spTree>
    <p:extLst>
      <p:ext uri="{BB962C8B-B14F-4D97-AF65-F5344CB8AC3E}">
        <p14:creationId xmlns:p14="http://schemas.microsoft.com/office/powerpoint/2010/main" val="615103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bird&#10;&#10;Description automatically generated">
            <a:extLst>
              <a:ext uri="{FF2B5EF4-FFF2-40B4-BE49-F238E27FC236}">
                <a16:creationId xmlns:a16="http://schemas.microsoft.com/office/drawing/2014/main" id="{5F48215C-89D9-44C4-A8B9-8018E0BC1F83}"/>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350" y="0"/>
            <a:ext cx="12192000" cy="4638907"/>
          </a:xfrm>
          <a:prstGeom prst="rect">
            <a:avLst/>
          </a:prstGeom>
        </p:spPr>
      </p:pic>
      <p:sp>
        <p:nvSpPr>
          <p:cNvPr id="2" name="Title 1">
            <a:extLst>
              <a:ext uri="{FF2B5EF4-FFF2-40B4-BE49-F238E27FC236}">
                <a16:creationId xmlns:a16="http://schemas.microsoft.com/office/drawing/2014/main" id="{CCA4A1CD-EB79-4B94-96A9-E41EEBF08110}"/>
              </a:ext>
            </a:extLst>
          </p:cNvPr>
          <p:cNvSpPr>
            <a:spLocks noGrp="1"/>
          </p:cNvSpPr>
          <p:nvPr>
            <p:ph type="title"/>
          </p:nvPr>
        </p:nvSpPr>
        <p:spPr>
          <a:xfrm>
            <a:off x="844550" y="4005263"/>
            <a:ext cx="10515600" cy="2852737"/>
          </a:xfrm>
        </p:spPr>
        <p:txBody>
          <a:bodyPr anchor="ctr">
            <a:normAutofit/>
          </a:bodyPr>
          <a:lstStyle/>
          <a:p>
            <a:pPr algn="ctr"/>
            <a:r>
              <a:rPr lang="en-US" b="1"/>
              <a:t>Aisha Rahamatali</a:t>
            </a:r>
            <a:endParaRPr lang="en-US"/>
          </a:p>
        </p:txBody>
      </p:sp>
      <p:sp>
        <p:nvSpPr>
          <p:cNvPr id="3" name="Text Placeholder 2">
            <a:extLst>
              <a:ext uri="{FF2B5EF4-FFF2-40B4-BE49-F238E27FC236}">
                <a16:creationId xmlns:a16="http://schemas.microsoft.com/office/drawing/2014/main" id="{662FA3D5-D9E1-4AD8-BD3B-F64CA868DDE7}"/>
              </a:ext>
            </a:extLst>
          </p:cNvPr>
          <p:cNvSpPr>
            <a:spLocks noGrp="1"/>
          </p:cNvSpPr>
          <p:nvPr>
            <p:ph type="body" idx="1"/>
          </p:nvPr>
        </p:nvSpPr>
        <p:spPr>
          <a:xfrm>
            <a:off x="831850" y="6017264"/>
            <a:ext cx="10515600" cy="1500187"/>
          </a:xfrm>
        </p:spPr>
        <p:txBody>
          <a:bodyPr/>
          <a:lstStyle/>
          <a:p>
            <a:pPr algn="ctr">
              <a:lnSpc>
                <a:spcPct val="100000"/>
              </a:lnSpc>
              <a:spcBef>
                <a:spcPts val="0"/>
              </a:spcBef>
            </a:pPr>
            <a:r>
              <a:rPr lang="en-US"/>
              <a:t>Senior Advisor, Women Economic Justice and Rights Action Coalition</a:t>
            </a:r>
          </a:p>
          <a:p>
            <a:pPr algn="ctr">
              <a:lnSpc>
                <a:spcPct val="100000"/>
              </a:lnSpc>
              <a:spcBef>
                <a:spcPts val="0"/>
              </a:spcBef>
            </a:pPr>
            <a:r>
              <a:rPr lang="en-US"/>
              <a:t> CARE International</a:t>
            </a:r>
          </a:p>
        </p:txBody>
      </p:sp>
    </p:spTree>
    <p:extLst>
      <p:ext uri="{BB962C8B-B14F-4D97-AF65-F5344CB8AC3E}">
        <p14:creationId xmlns:p14="http://schemas.microsoft.com/office/powerpoint/2010/main" val="2411818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560" y="280513"/>
            <a:ext cx="11564139" cy="738822"/>
          </a:xfrm>
        </p:spPr>
        <p:txBody>
          <a:bodyPr/>
          <a:lstStyle/>
          <a:p>
            <a:r>
              <a:rPr lang="en-US"/>
              <a:t>Savings Groups – Demonstrated Scalability</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E9CA59-817F-4B44-9FB0-12C5C4D0C521}" type="slidenum">
              <a:rPr kumimoji="0" lang="en-US" sz="1400" b="1"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nvGrpSpPr>
          <p:cNvPr id="5" name="Group 4">
            <a:extLst>
              <a:ext uri="{FF2B5EF4-FFF2-40B4-BE49-F238E27FC236}">
                <a16:creationId xmlns:a16="http://schemas.microsoft.com/office/drawing/2014/main" id="{8F171314-27F5-46DC-B8E3-BB4FD7CEA32A}"/>
              </a:ext>
            </a:extLst>
          </p:cNvPr>
          <p:cNvGrpSpPr/>
          <p:nvPr/>
        </p:nvGrpSpPr>
        <p:grpSpPr>
          <a:xfrm flipH="1">
            <a:off x="384241" y="1086010"/>
            <a:ext cx="357190" cy="50114"/>
            <a:chOff x="9072742" y="259789"/>
            <a:chExt cx="1860271" cy="260996"/>
          </a:xfrm>
          <a:solidFill>
            <a:srgbClr val="FDB924"/>
          </a:solidFill>
        </p:grpSpPr>
        <p:sp>
          <p:nvSpPr>
            <p:cNvPr id="6" name="Rectangle: Rounded Corners 15">
              <a:extLst>
                <a:ext uri="{FF2B5EF4-FFF2-40B4-BE49-F238E27FC236}">
                  <a16:creationId xmlns:a16="http://schemas.microsoft.com/office/drawing/2014/main" id="{3D06FBBF-59F7-4879-BF54-F9A9E688B663}"/>
                </a:ext>
              </a:extLst>
            </p:cNvPr>
            <p:cNvSpPr/>
            <p:nvPr/>
          </p:nvSpPr>
          <p:spPr>
            <a:xfrm>
              <a:off x="9433088" y="259789"/>
              <a:ext cx="1499925" cy="260996"/>
            </a:xfrm>
            <a:prstGeom prst="roundRect">
              <a:avLst>
                <a:gd name="adj" fmla="val 50000"/>
              </a:avLst>
            </a:prstGeom>
            <a:grp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6FDB0E65-F7AF-4306-8961-E5EBA5D68B0D}"/>
                </a:ext>
              </a:extLst>
            </p:cNvPr>
            <p:cNvSpPr/>
            <p:nvPr/>
          </p:nvSpPr>
          <p:spPr>
            <a:xfrm>
              <a:off x="9072742" y="259789"/>
              <a:ext cx="260998" cy="2609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90DEF56A-EE86-43E2-9362-2C4EE0CC808A}"/>
              </a:ext>
            </a:extLst>
          </p:cNvPr>
          <p:cNvPicPr>
            <a:picLocks noChangeAspect="1"/>
          </p:cNvPicPr>
          <p:nvPr/>
        </p:nvPicPr>
        <p:blipFill>
          <a:blip r:embed="rId3"/>
          <a:stretch>
            <a:fillRect/>
          </a:stretch>
        </p:blipFill>
        <p:spPr>
          <a:xfrm>
            <a:off x="898985" y="1900357"/>
            <a:ext cx="10285287" cy="3529159"/>
          </a:xfrm>
          <a:prstGeom prst="rect">
            <a:avLst/>
          </a:prstGeom>
        </p:spPr>
      </p:pic>
      <p:sp>
        <p:nvSpPr>
          <p:cNvPr id="8" name="Rectangle 7"/>
          <p:cNvSpPr/>
          <p:nvPr/>
        </p:nvSpPr>
        <p:spPr>
          <a:xfrm>
            <a:off x="1862668" y="1397001"/>
            <a:ext cx="7984066" cy="369332"/>
          </a:xfrm>
          <a:prstGeom prst="rect">
            <a:avLst/>
          </a:prstGeom>
        </p:spPr>
        <p:txBody>
          <a:bodyPr wrap="square">
            <a:spAutoFit/>
          </a:bodyPr>
          <a:lstStyle/>
          <a:p>
            <a:r>
              <a:rPr lang="en-US" b="1">
                <a:solidFill>
                  <a:schemeClr val="accent2"/>
                </a:solidFill>
              </a:rPr>
              <a:t>CARE has supported 10.2M women and men across 54 countries to form VSLAs</a:t>
            </a:r>
            <a:endParaRPr lang="en-US"/>
          </a:p>
        </p:txBody>
      </p:sp>
    </p:spTree>
    <p:extLst>
      <p:ext uri="{BB962C8B-B14F-4D97-AF65-F5344CB8AC3E}">
        <p14:creationId xmlns:p14="http://schemas.microsoft.com/office/powerpoint/2010/main" val="4186912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620" y="300471"/>
            <a:ext cx="11564139" cy="738822"/>
          </a:xfrm>
        </p:spPr>
        <p:txBody>
          <a:bodyPr/>
          <a:lstStyle/>
          <a:p>
            <a:r>
              <a:rPr lang="en-US" sz="4400"/>
              <a:t>VSLAs – A Platform for Impact </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E9CA59-817F-4B44-9FB0-12C5C4D0C521}" type="slidenum">
              <a:rPr kumimoji="0" lang="en-US" sz="1400" b="1"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nvGrpSpPr>
          <p:cNvPr id="5" name="Group 4">
            <a:extLst>
              <a:ext uri="{FF2B5EF4-FFF2-40B4-BE49-F238E27FC236}">
                <a16:creationId xmlns:a16="http://schemas.microsoft.com/office/drawing/2014/main" id="{8F171314-27F5-46DC-B8E3-BB4FD7CEA32A}"/>
              </a:ext>
            </a:extLst>
          </p:cNvPr>
          <p:cNvGrpSpPr/>
          <p:nvPr/>
        </p:nvGrpSpPr>
        <p:grpSpPr>
          <a:xfrm flipH="1">
            <a:off x="384241" y="1086010"/>
            <a:ext cx="357190" cy="50114"/>
            <a:chOff x="9072742" y="259789"/>
            <a:chExt cx="1860271" cy="260996"/>
          </a:xfrm>
          <a:solidFill>
            <a:srgbClr val="FDB924"/>
          </a:solidFill>
        </p:grpSpPr>
        <p:sp>
          <p:nvSpPr>
            <p:cNvPr id="6" name="Rectangle: Rounded Corners 15">
              <a:extLst>
                <a:ext uri="{FF2B5EF4-FFF2-40B4-BE49-F238E27FC236}">
                  <a16:creationId xmlns:a16="http://schemas.microsoft.com/office/drawing/2014/main" id="{3D06FBBF-59F7-4879-BF54-F9A9E688B663}"/>
                </a:ext>
              </a:extLst>
            </p:cNvPr>
            <p:cNvSpPr/>
            <p:nvPr/>
          </p:nvSpPr>
          <p:spPr>
            <a:xfrm>
              <a:off x="9433088" y="259789"/>
              <a:ext cx="1499925" cy="260996"/>
            </a:xfrm>
            <a:prstGeom prst="roundRect">
              <a:avLst>
                <a:gd name="adj" fmla="val 50000"/>
              </a:avLst>
            </a:prstGeom>
            <a:grp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6FDB0E65-F7AF-4306-8961-E5EBA5D68B0D}"/>
                </a:ext>
              </a:extLst>
            </p:cNvPr>
            <p:cNvSpPr/>
            <p:nvPr/>
          </p:nvSpPr>
          <p:spPr>
            <a:xfrm>
              <a:off x="9072742" y="259789"/>
              <a:ext cx="260998" cy="2609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2" name="Content Placeholder 12" descr="A person standing next to a tree&#10;&#10;Description automatically generated">
            <a:extLst>
              <a:ext uri="{FF2B5EF4-FFF2-40B4-BE49-F238E27FC236}">
                <a16:creationId xmlns:a16="http://schemas.microsoft.com/office/drawing/2014/main" id="{AA0E60F7-F0D7-482D-8EF7-781EF7EADF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5000"/>
          <a:stretch/>
        </p:blipFill>
        <p:spPr>
          <a:xfrm flipH="1">
            <a:off x="297285" y="1876926"/>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4" name="Picture 13" descr="A picture containing grass, outdoor, person, boy&#10;&#10;Description automatically generated">
            <a:extLst>
              <a:ext uri="{FF2B5EF4-FFF2-40B4-BE49-F238E27FC236}">
                <a16:creationId xmlns:a16="http://schemas.microsoft.com/office/drawing/2014/main" id="{5B7DEC7E-CF72-412D-84B6-F11586A77BAD}"/>
              </a:ext>
            </a:extLst>
          </p:cNvPr>
          <p:cNvPicPr>
            <a:picLocks noChangeAspect="1"/>
          </p:cNvPicPr>
          <p:nvPr/>
        </p:nvPicPr>
        <p:blipFill rotWithShape="1">
          <a:blip r:embed="rId4">
            <a:extLst>
              <a:ext uri="{28A0092B-C50C-407E-A947-70E740481C1C}">
                <a14:useLocalDpi xmlns:a14="http://schemas.microsoft.com/office/drawing/2010/main" val="0"/>
              </a:ext>
            </a:extLst>
          </a:blip>
          <a:srcRect t="251" b="33000"/>
          <a:stretch/>
        </p:blipFill>
        <p:spPr>
          <a:xfrm>
            <a:off x="3361655" y="1949895"/>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5" name="Picture 14" descr="A picture containing table, sitting, woman, holding&#10;&#10;Description automatically generated">
            <a:extLst>
              <a:ext uri="{FF2B5EF4-FFF2-40B4-BE49-F238E27FC236}">
                <a16:creationId xmlns:a16="http://schemas.microsoft.com/office/drawing/2014/main" id="{5B73FC09-B739-4F60-90CC-FA6357528F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65" r="25185"/>
          <a:stretch/>
        </p:blipFill>
        <p:spPr>
          <a:xfrm>
            <a:off x="6604581" y="1876926"/>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6" name="Picture 15" descr="A group of people around each other&#10;&#10;Description automatically generated">
            <a:extLst>
              <a:ext uri="{FF2B5EF4-FFF2-40B4-BE49-F238E27FC236}">
                <a16:creationId xmlns:a16="http://schemas.microsoft.com/office/drawing/2014/main" id="{E76F1F15-1D46-4244-B115-2C4F28BF1CA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651" r="13599"/>
          <a:stretch/>
        </p:blipFill>
        <p:spPr>
          <a:xfrm>
            <a:off x="9524341" y="1932849"/>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17" name="TextBox 16">
            <a:extLst>
              <a:ext uri="{FF2B5EF4-FFF2-40B4-BE49-F238E27FC236}">
                <a16:creationId xmlns:a16="http://schemas.microsoft.com/office/drawing/2014/main" id="{4840D206-01FF-4535-B1C1-FF4EA49198DC}"/>
              </a:ext>
            </a:extLst>
          </p:cNvPr>
          <p:cNvSpPr txBox="1"/>
          <p:nvPr/>
        </p:nvSpPr>
        <p:spPr>
          <a:xfrm>
            <a:off x="198712" y="4508451"/>
            <a:ext cx="2678256" cy="1569660"/>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Fira Sans Condensed" panose="020B0503050000020004"/>
                <a:ea typeface="+mn-ea"/>
                <a:cs typeface="+mn-cs"/>
              </a:rPr>
              <a:t>VSLA + Couples Dialogues + Community Activism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ira Sans Condensed" panose="020B05030500000200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Fira Sans Condensed" panose="020B0503050000020004"/>
                <a:ea typeface="+mn-ea"/>
                <a:cs typeface="+mn-cs"/>
              </a:rPr>
              <a:t>55% decline in domestic violence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Fira Sans Condensed" panose="020B0503050000020004"/>
                <a:ea typeface="+mn-ea"/>
                <a:cs typeface="+mn-cs"/>
              </a:rPr>
              <a:t>20% increase in incomes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6F1E"/>
              </a:solidFill>
              <a:effectLst/>
              <a:uLnTx/>
              <a:uFillTx/>
              <a:latin typeface="Fira Sans Condensed" panose="020B0503050000020004"/>
              <a:ea typeface="+mn-ea"/>
              <a:cs typeface="+mn-cs"/>
            </a:endParaRPr>
          </a:p>
        </p:txBody>
      </p:sp>
      <p:sp>
        <p:nvSpPr>
          <p:cNvPr id="19" name="TextBox 18">
            <a:extLst>
              <a:ext uri="{FF2B5EF4-FFF2-40B4-BE49-F238E27FC236}">
                <a16:creationId xmlns:a16="http://schemas.microsoft.com/office/drawing/2014/main" id="{8DB7FC52-5232-42F7-8325-8FE04203FF50}"/>
              </a:ext>
            </a:extLst>
          </p:cNvPr>
          <p:cNvSpPr txBox="1"/>
          <p:nvPr/>
        </p:nvSpPr>
        <p:spPr>
          <a:xfrm>
            <a:off x="3174671" y="4467528"/>
            <a:ext cx="2802602" cy="1508105"/>
          </a:xfrm>
          <a:prstGeom prst="rect">
            <a:avLst/>
          </a:prstGeom>
          <a:noFill/>
          <a:ln w="28575">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Fira Sans Condensed" panose="020B0503050000020004"/>
                <a:ea typeface="+mn-ea"/>
                <a:cs typeface="+mn-cs"/>
              </a:rPr>
              <a:t>VSLA + Cash Transfers + Food and Nutrition Package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ira Sans Condensed" panose="020B05030500000200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Fira Sans Condensed" panose="020B0503050000020004"/>
                <a:ea typeface="+mn-ea"/>
                <a:cs typeface="+mn-cs"/>
              </a:rPr>
              <a:t>80% increase in food security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Fira Sans Condensed" panose="020B0503050000020004"/>
                <a:ea typeface="+mn-ea"/>
                <a:cs typeface="+mn-cs"/>
              </a:rPr>
              <a:t>84% increase in incomes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Fira Sans Condensed" panose="020B0503050000020004"/>
                <a:ea typeface="+mn-ea"/>
                <a:cs typeface="+mn-cs"/>
              </a:rPr>
              <a:t>12x increase in savings </a:t>
            </a:r>
          </a:p>
        </p:txBody>
      </p:sp>
      <p:sp>
        <p:nvSpPr>
          <p:cNvPr id="20" name="TextBox 19">
            <a:extLst>
              <a:ext uri="{FF2B5EF4-FFF2-40B4-BE49-F238E27FC236}">
                <a16:creationId xmlns:a16="http://schemas.microsoft.com/office/drawing/2014/main" id="{98A6261D-18D5-4F44-9DC5-758A3FCE7BAF}"/>
              </a:ext>
            </a:extLst>
          </p:cNvPr>
          <p:cNvSpPr txBox="1"/>
          <p:nvPr/>
        </p:nvSpPr>
        <p:spPr>
          <a:xfrm>
            <a:off x="6604581" y="4465622"/>
            <a:ext cx="2697188" cy="1723549"/>
          </a:xfrm>
          <a:prstGeom prst="rect">
            <a:avLst/>
          </a:prstGeom>
          <a:noFill/>
          <a:ln w="28575">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Fira Sans Condensed" panose="020B0503050000020004"/>
                <a:ea typeface="+mn-ea"/>
                <a:cs typeface="+mn-cs"/>
              </a:rPr>
              <a:t>VSLA + VSLA Networks + Political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ira Sans Condensed" panose="020B05030500000200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Fira Sans Condensed" panose="020B0503050000020004"/>
                <a:ea typeface="+mn-ea"/>
                <a:cs typeface="+mn-cs"/>
              </a:rPr>
              <a:t>900% gain in women in local office since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Fira Sans Condensed" panose="020B0503050000020004"/>
                <a:ea typeface="+mn-ea"/>
                <a:cs typeface="+mn-cs"/>
              </a:rPr>
              <a:t>67% come up through the CARE program </a:t>
            </a:r>
          </a:p>
        </p:txBody>
      </p:sp>
      <p:sp>
        <p:nvSpPr>
          <p:cNvPr id="21" name="TextBox 20">
            <a:extLst>
              <a:ext uri="{FF2B5EF4-FFF2-40B4-BE49-F238E27FC236}">
                <a16:creationId xmlns:a16="http://schemas.microsoft.com/office/drawing/2014/main" id="{176179C2-F703-42BE-BF1E-D68530302334}"/>
              </a:ext>
            </a:extLst>
          </p:cNvPr>
          <p:cNvSpPr txBox="1"/>
          <p:nvPr/>
        </p:nvSpPr>
        <p:spPr>
          <a:xfrm>
            <a:off x="9494811" y="4505454"/>
            <a:ext cx="2697188" cy="1477328"/>
          </a:xfrm>
          <a:prstGeom prst="rect">
            <a:avLst/>
          </a:prstGeom>
          <a:noFill/>
          <a:ln w="28575">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Fira Sans Condensed" panose="020B0503050000020004"/>
                <a:ea typeface="+mn-ea"/>
                <a:cs typeface="+mn-cs"/>
              </a:rPr>
              <a:t>VSLA + FSPs &amp; Agribusiness + Gender Committees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Fira Sans Condensed" panose="020B05030500000200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prstClr val="black"/>
                </a:solidFill>
                <a:latin typeface="Fira Sans Condensed" panose="020B0503050000020004"/>
              </a:rPr>
              <a:t>2x women’s household influence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Fira Sans Condensed" panose="020B0503050000020004"/>
                <a:ea typeface="+mn-ea"/>
                <a:cs typeface="+mn-cs"/>
              </a:rPr>
              <a:t>86% increase in HHs eating &gt;2 meals / day</a:t>
            </a:r>
          </a:p>
        </p:txBody>
      </p:sp>
      <p:sp>
        <p:nvSpPr>
          <p:cNvPr id="3" name="TextBox 2">
            <a:extLst>
              <a:ext uri="{FF2B5EF4-FFF2-40B4-BE49-F238E27FC236}">
                <a16:creationId xmlns:a16="http://schemas.microsoft.com/office/drawing/2014/main" id="{93A4AE61-872A-854A-B820-93FF147875FF}"/>
              </a:ext>
            </a:extLst>
          </p:cNvPr>
          <p:cNvSpPr txBox="1"/>
          <p:nvPr/>
        </p:nvSpPr>
        <p:spPr>
          <a:xfrm>
            <a:off x="691317" y="1467760"/>
            <a:ext cx="1520609" cy="369332"/>
          </a:xfrm>
          <a:prstGeom prst="rect">
            <a:avLst/>
          </a:prstGeom>
          <a:noFill/>
        </p:spPr>
        <p:txBody>
          <a:bodyPr wrap="none" rtlCol="0">
            <a:spAutoFit/>
          </a:bodyPr>
          <a:lstStyle/>
          <a:p>
            <a:r>
              <a:rPr lang="en-US" b="1">
                <a:solidFill>
                  <a:schemeClr val="accent2"/>
                </a:solidFill>
              </a:rPr>
              <a:t>Reducing GBV</a:t>
            </a:r>
          </a:p>
        </p:txBody>
      </p:sp>
      <p:sp>
        <p:nvSpPr>
          <p:cNvPr id="9" name="TextBox 8">
            <a:extLst>
              <a:ext uri="{FF2B5EF4-FFF2-40B4-BE49-F238E27FC236}">
                <a16:creationId xmlns:a16="http://schemas.microsoft.com/office/drawing/2014/main" id="{F4BA0CA5-80AE-AB49-AD0C-CD166DA7FFF6}"/>
              </a:ext>
            </a:extLst>
          </p:cNvPr>
          <p:cNvSpPr txBox="1"/>
          <p:nvPr/>
        </p:nvSpPr>
        <p:spPr>
          <a:xfrm>
            <a:off x="3430532" y="1430620"/>
            <a:ext cx="2505879" cy="369332"/>
          </a:xfrm>
          <a:prstGeom prst="rect">
            <a:avLst/>
          </a:prstGeom>
          <a:noFill/>
        </p:spPr>
        <p:txBody>
          <a:bodyPr wrap="none" rtlCol="0">
            <a:spAutoFit/>
          </a:bodyPr>
          <a:lstStyle/>
          <a:p>
            <a:r>
              <a:rPr lang="en-US" b="1">
                <a:solidFill>
                  <a:schemeClr val="accent2"/>
                </a:solidFill>
              </a:rPr>
              <a:t>Improving Food Security</a:t>
            </a:r>
          </a:p>
        </p:txBody>
      </p:sp>
      <p:sp>
        <p:nvSpPr>
          <p:cNvPr id="13" name="TextBox 12">
            <a:extLst>
              <a:ext uri="{FF2B5EF4-FFF2-40B4-BE49-F238E27FC236}">
                <a16:creationId xmlns:a16="http://schemas.microsoft.com/office/drawing/2014/main" id="{5DCE2E49-9D42-1A43-93DC-15D8F7F3F51D}"/>
              </a:ext>
            </a:extLst>
          </p:cNvPr>
          <p:cNvSpPr txBox="1"/>
          <p:nvPr/>
        </p:nvSpPr>
        <p:spPr>
          <a:xfrm>
            <a:off x="6500337" y="1413574"/>
            <a:ext cx="2655599" cy="369332"/>
          </a:xfrm>
          <a:prstGeom prst="rect">
            <a:avLst/>
          </a:prstGeom>
          <a:noFill/>
        </p:spPr>
        <p:txBody>
          <a:bodyPr wrap="none" rtlCol="0">
            <a:spAutoFit/>
          </a:bodyPr>
          <a:lstStyle/>
          <a:p>
            <a:r>
              <a:rPr lang="en-US" b="1">
                <a:solidFill>
                  <a:schemeClr val="accent2"/>
                </a:solidFill>
              </a:rPr>
              <a:t>Elevating Women’s Voices</a:t>
            </a:r>
          </a:p>
        </p:txBody>
      </p:sp>
      <p:sp>
        <p:nvSpPr>
          <p:cNvPr id="22" name="TextBox 21">
            <a:extLst>
              <a:ext uri="{FF2B5EF4-FFF2-40B4-BE49-F238E27FC236}">
                <a16:creationId xmlns:a16="http://schemas.microsoft.com/office/drawing/2014/main" id="{04C14DF5-A21B-8E4D-86D6-B4477911CC01}"/>
              </a:ext>
            </a:extLst>
          </p:cNvPr>
          <p:cNvSpPr txBox="1"/>
          <p:nvPr/>
        </p:nvSpPr>
        <p:spPr>
          <a:xfrm>
            <a:off x="9254910" y="1401110"/>
            <a:ext cx="2782621" cy="369332"/>
          </a:xfrm>
          <a:prstGeom prst="rect">
            <a:avLst/>
          </a:prstGeom>
          <a:noFill/>
        </p:spPr>
        <p:txBody>
          <a:bodyPr wrap="none" rtlCol="0">
            <a:spAutoFit/>
          </a:bodyPr>
          <a:lstStyle/>
          <a:p>
            <a:pPr algn="ctr"/>
            <a:r>
              <a:rPr lang="en-US" b="1">
                <a:solidFill>
                  <a:schemeClr val="accent2"/>
                </a:solidFill>
              </a:rPr>
              <a:t>Enhancing Local Economies</a:t>
            </a:r>
          </a:p>
        </p:txBody>
      </p:sp>
    </p:spTree>
    <p:extLst>
      <p:ext uri="{BB962C8B-B14F-4D97-AF65-F5344CB8AC3E}">
        <p14:creationId xmlns:p14="http://schemas.microsoft.com/office/powerpoint/2010/main" val="2360990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560" y="165613"/>
            <a:ext cx="11564139" cy="738822"/>
          </a:xfrm>
        </p:spPr>
        <p:txBody>
          <a:bodyPr/>
          <a:lstStyle/>
          <a:p>
            <a:r>
              <a:rPr lang="en-US"/>
              <a:t>Savings Groups - Women Responding to Crisis</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E9CA59-817F-4B44-9FB0-12C5C4D0C521}" type="slidenum">
              <a:rPr kumimoji="0" lang="en-US" sz="1400" b="1"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nvGrpSpPr>
          <p:cNvPr id="5" name="Group 4">
            <a:extLst>
              <a:ext uri="{FF2B5EF4-FFF2-40B4-BE49-F238E27FC236}">
                <a16:creationId xmlns:a16="http://schemas.microsoft.com/office/drawing/2014/main" id="{8F171314-27F5-46DC-B8E3-BB4FD7CEA32A}"/>
              </a:ext>
            </a:extLst>
          </p:cNvPr>
          <p:cNvGrpSpPr/>
          <p:nvPr/>
        </p:nvGrpSpPr>
        <p:grpSpPr>
          <a:xfrm flipH="1">
            <a:off x="384241" y="1086010"/>
            <a:ext cx="357190" cy="50114"/>
            <a:chOff x="9072742" y="259789"/>
            <a:chExt cx="1860271" cy="260996"/>
          </a:xfrm>
          <a:solidFill>
            <a:srgbClr val="FDB924"/>
          </a:solidFill>
        </p:grpSpPr>
        <p:sp>
          <p:nvSpPr>
            <p:cNvPr id="6" name="Rectangle: Rounded Corners 15">
              <a:extLst>
                <a:ext uri="{FF2B5EF4-FFF2-40B4-BE49-F238E27FC236}">
                  <a16:creationId xmlns:a16="http://schemas.microsoft.com/office/drawing/2014/main" id="{3D06FBBF-59F7-4879-BF54-F9A9E688B663}"/>
                </a:ext>
              </a:extLst>
            </p:cNvPr>
            <p:cNvSpPr/>
            <p:nvPr/>
          </p:nvSpPr>
          <p:spPr>
            <a:xfrm>
              <a:off x="9433088" y="259789"/>
              <a:ext cx="1499925" cy="260996"/>
            </a:xfrm>
            <a:prstGeom prst="roundRect">
              <a:avLst>
                <a:gd name="adj" fmla="val 50000"/>
              </a:avLst>
            </a:prstGeom>
            <a:grp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6FDB0E65-F7AF-4306-8961-E5EBA5D68B0D}"/>
                </a:ext>
              </a:extLst>
            </p:cNvPr>
            <p:cNvSpPr/>
            <p:nvPr/>
          </p:nvSpPr>
          <p:spPr>
            <a:xfrm>
              <a:off x="9072742" y="259789"/>
              <a:ext cx="260998" cy="2609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FC41E6AA-4FE0-4E5F-9171-1BA65688EDD9}"/>
              </a:ext>
            </a:extLst>
          </p:cNvPr>
          <p:cNvSpPr/>
          <p:nvPr/>
        </p:nvSpPr>
        <p:spPr>
          <a:xfrm>
            <a:off x="8066326" y="904435"/>
            <a:ext cx="3741433" cy="6021905"/>
          </a:xfrm>
          <a:prstGeom prst="rect">
            <a:avLst/>
          </a:prstGeom>
        </p:spPr>
        <p:txBody>
          <a:bodyPr wrap="square">
            <a:spAutoFit/>
          </a:bodyPr>
          <a:lstStyle/>
          <a:p>
            <a:pPr marL="342900" marR="0" lvl="0" indent="-342900" algn="just">
              <a:lnSpc>
                <a:spcPct val="115000"/>
              </a:lnSpc>
              <a:spcBef>
                <a:spcPts val="0"/>
              </a:spcBef>
              <a:spcAft>
                <a:spcPts val="0"/>
              </a:spcAft>
              <a:buFont typeface="Symbol" panose="05050102010706020507" pitchFamily="18" charset="2"/>
              <a:buChar char=""/>
            </a:pPr>
            <a:r>
              <a:rPr lang="en-US" sz="1600" b="1">
                <a:ea typeface="OfficinaSansStd-Book"/>
                <a:cs typeface="Times New Roman" panose="02020603050405020304" pitchFamily="18" charset="0"/>
              </a:rPr>
              <a:t>Livelihoods are shrinking faster for women: </a:t>
            </a:r>
            <a:r>
              <a:rPr lang="en-US" sz="1600">
                <a:ea typeface="OfficinaSansStd-Book"/>
                <a:cs typeface="Times New Roman" panose="02020603050405020304" pitchFamily="18" charset="0"/>
              </a:rPr>
              <a:t>55% of the women report  income loss as one of the biggest impacts, compared to only 34% of men. They are also having a harder time accessing safety nets when they lose their jobs.</a:t>
            </a:r>
          </a:p>
          <a:p>
            <a:pPr marR="0" lvl="0" algn="just">
              <a:lnSpc>
                <a:spcPct val="115000"/>
              </a:lnSpc>
              <a:spcBef>
                <a:spcPts val="0"/>
              </a:spcBef>
              <a:spcAft>
                <a:spcPts val="0"/>
              </a:spcAft>
            </a:pPr>
            <a:endParaRPr lang="en-US" sz="1600">
              <a:ea typeface="OfficinaSansStd-Book"/>
              <a:cs typeface="OfficinaSansStd-Book"/>
            </a:endParaRPr>
          </a:p>
          <a:p>
            <a:pPr marL="342900" marR="0" lvl="0" indent="-342900" algn="just">
              <a:lnSpc>
                <a:spcPct val="115000"/>
              </a:lnSpc>
              <a:spcBef>
                <a:spcPts val="0"/>
              </a:spcBef>
              <a:spcAft>
                <a:spcPts val="0"/>
              </a:spcAft>
              <a:buFont typeface="Symbol" panose="05050102010706020507" pitchFamily="18" charset="2"/>
              <a:buChar char=""/>
            </a:pPr>
            <a:r>
              <a:rPr lang="en-US" sz="1600" b="1">
                <a:ea typeface="OfficinaSansStd-Book"/>
                <a:cs typeface="Times New Roman" panose="02020603050405020304" pitchFamily="18" charset="0"/>
              </a:rPr>
              <a:t>Women prioritize food security:</a:t>
            </a:r>
            <a:r>
              <a:rPr lang="en-US" sz="1600">
                <a:ea typeface="OfficinaSansStd-Book"/>
                <a:cs typeface="Times New Roman" panose="02020603050405020304" pitchFamily="18" charset="0"/>
              </a:rPr>
              <a:t> 41% of women and 30% of men report lack of food as a key impact on their lives. </a:t>
            </a:r>
          </a:p>
          <a:p>
            <a:pPr marL="342900" marR="0" lvl="0" indent="-342900" algn="just">
              <a:lnSpc>
                <a:spcPct val="115000"/>
              </a:lnSpc>
              <a:spcBef>
                <a:spcPts val="0"/>
              </a:spcBef>
              <a:spcAft>
                <a:spcPts val="0"/>
              </a:spcAft>
              <a:buFont typeface="Symbol" panose="05050102010706020507" pitchFamily="18" charset="2"/>
              <a:buChar char=""/>
            </a:pPr>
            <a:endParaRPr lang="en-US" sz="1600">
              <a:ea typeface="OfficinaSansStd-Book"/>
              <a:cs typeface="OfficinaSansStd-Book"/>
            </a:endParaRPr>
          </a:p>
          <a:p>
            <a:pPr marL="342900" marR="0" lvl="0" indent="-342900" algn="just">
              <a:lnSpc>
                <a:spcPct val="115000"/>
              </a:lnSpc>
              <a:spcBef>
                <a:spcPts val="0"/>
              </a:spcBef>
              <a:spcAft>
                <a:spcPts val="0"/>
              </a:spcAft>
              <a:buFont typeface="Symbol" panose="05050102010706020507" pitchFamily="18" charset="2"/>
              <a:buChar char=""/>
            </a:pPr>
            <a:r>
              <a:rPr lang="en-US" sz="1600" b="1">
                <a:ea typeface="OfficinaSansStd-Book"/>
                <a:cs typeface="Times New Roman" panose="02020603050405020304" pitchFamily="18" charset="0"/>
              </a:rPr>
              <a:t>Mental Health is a major concern for women:</a:t>
            </a:r>
            <a:r>
              <a:rPr lang="en-US" sz="1600">
                <a:ea typeface="OfficinaSansStd-Book"/>
                <a:cs typeface="Times New Roman" panose="02020603050405020304" pitchFamily="18" charset="0"/>
              </a:rPr>
              <a:t> 27% of women report mental health as a key impact of COVID-19—compared to only 10% of men. They point out especially point to skyrocketing unpaid care burdens as a source of this stress, in addition to worries about livelihoods, food, and health care. </a:t>
            </a:r>
            <a:endParaRPr lang="en-US" sz="1600">
              <a:ea typeface="OfficinaSansStd-Book"/>
              <a:cs typeface="OfficinaSansStd-Book"/>
            </a:endParaRPr>
          </a:p>
        </p:txBody>
      </p:sp>
      <p:pic>
        <p:nvPicPr>
          <p:cNvPr id="12" name="Content Placeholder 3">
            <a:extLst>
              <a:ext uri="{FF2B5EF4-FFF2-40B4-BE49-F238E27FC236}">
                <a16:creationId xmlns:a16="http://schemas.microsoft.com/office/drawing/2014/main" id="{C29B380E-9775-459C-95B2-7ACF79888D54}"/>
              </a:ext>
            </a:extLst>
          </p:cNvPr>
          <p:cNvPicPr>
            <a:picLocks noGrp="1" noChangeAspect="1"/>
          </p:cNvPicPr>
          <p:nvPr>
            <p:ph idx="1"/>
          </p:nvPr>
        </p:nvPicPr>
        <p:blipFill rotWithShape="1">
          <a:blip r:embed="rId3"/>
          <a:srcRect t="6850" b="970"/>
          <a:stretch/>
        </p:blipFill>
        <p:spPr>
          <a:xfrm>
            <a:off x="70157" y="1136123"/>
            <a:ext cx="7684864" cy="5684805"/>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362843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560" y="280513"/>
            <a:ext cx="11564139" cy="738822"/>
          </a:xfrm>
        </p:spPr>
        <p:txBody>
          <a:bodyPr/>
          <a:lstStyle/>
          <a:p>
            <a:r>
              <a:rPr lang="en-US"/>
              <a:t>VSLAs Scaling Through Governments</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E9CA59-817F-4B44-9FB0-12C5C4D0C521}" type="slidenum">
              <a:rPr kumimoji="0" lang="en-US" sz="1400" b="1"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nvGrpSpPr>
          <p:cNvPr id="5" name="Group 4">
            <a:extLst>
              <a:ext uri="{FF2B5EF4-FFF2-40B4-BE49-F238E27FC236}">
                <a16:creationId xmlns:a16="http://schemas.microsoft.com/office/drawing/2014/main" id="{8F171314-27F5-46DC-B8E3-BB4FD7CEA32A}"/>
              </a:ext>
            </a:extLst>
          </p:cNvPr>
          <p:cNvGrpSpPr/>
          <p:nvPr/>
        </p:nvGrpSpPr>
        <p:grpSpPr>
          <a:xfrm flipH="1">
            <a:off x="384241" y="1086010"/>
            <a:ext cx="357190" cy="50114"/>
            <a:chOff x="9072742" y="259789"/>
            <a:chExt cx="1860271" cy="260996"/>
          </a:xfrm>
          <a:solidFill>
            <a:srgbClr val="FDB924"/>
          </a:solidFill>
        </p:grpSpPr>
        <p:sp>
          <p:nvSpPr>
            <p:cNvPr id="6" name="Rectangle: Rounded Corners 15">
              <a:extLst>
                <a:ext uri="{FF2B5EF4-FFF2-40B4-BE49-F238E27FC236}">
                  <a16:creationId xmlns:a16="http://schemas.microsoft.com/office/drawing/2014/main" id="{3D06FBBF-59F7-4879-BF54-F9A9E688B663}"/>
                </a:ext>
              </a:extLst>
            </p:cNvPr>
            <p:cNvSpPr/>
            <p:nvPr/>
          </p:nvSpPr>
          <p:spPr>
            <a:xfrm>
              <a:off x="9433088" y="259789"/>
              <a:ext cx="1499925" cy="260996"/>
            </a:xfrm>
            <a:prstGeom prst="roundRect">
              <a:avLst>
                <a:gd name="adj" fmla="val 50000"/>
              </a:avLst>
            </a:prstGeom>
            <a:grp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6FDB0E65-F7AF-4306-8961-E5EBA5D68B0D}"/>
                </a:ext>
              </a:extLst>
            </p:cNvPr>
            <p:cNvSpPr/>
            <p:nvPr/>
          </p:nvSpPr>
          <p:spPr>
            <a:xfrm>
              <a:off x="9072742" y="259789"/>
              <a:ext cx="260998" cy="2609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Content Placeholder 2">
            <a:extLst>
              <a:ext uri="{FF2B5EF4-FFF2-40B4-BE49-F238E27FC236}">
                <a16:creationId xmlns:a16="http://schemas.microsoft.com/office/drawing/2014/main" id="{0D765F20-CF34-47C2-9845-75244ECE9637}"/>
              </a:ext>
            </a:extLst>
          </p:cNvPr>
          <p:cNvSpPr txBox="1">
            <a:spLocks/>
          </p:cNvSpPr>
          <p:nvPr/>
        </p:nvSpPr>
        <p:spPr>
          <a:xfrm>
            <a:off x="1248354" y="1243180"/>
            <a:ext cx="9421024" cy="4528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a:solidFill>
                  <a:schemeClr val="accent2"/>
                </a:solidFill>
              </a:rPr>
              <a:t>Governments are the most promising path to creating Savings Groups and at scale</a:t>
            </a:r>
            <a:endParaRPr lang="en-US" sz="1600">
              <a:solidFill>
                <a:schemeClr val="accent2"/>
              </a:solidFill>
            </a:endParaRPr>
          </a:p>
        </p:txBody>
      </p:sp>
      <p:pic>
        <p:nvPicPr>
          <p:cNvPr id="18" name="Picture 17" descr="A close up of a map&#10;&#10;Description generated with high confidence">
            <a:extLst>
              <a:ext uri="{FF2B5EF4-FFF2-40B4-BE49-F238E27FC236}">
                <a16:creationId xmlns:a16="http://schemas.microsoft.com/office/drawing/2014/main" id="{AB87E7A2-F15B-7F49-88AF-5AA6365D28A9}"/>
              </a:ext>
            </a:extLst>
          </p:cNvPr>
          <p:cNvPicPr>
            <a:picLocks noChangeAspect="1"/>
          </p:cNvPicPr>
          <p:nvPr/>
        </p:nvPicPr>
        <p:blipFill>
          <a:blip r:embed="rId3"/>
          <a:stretch>
            <a:fillRect/>
          </a:stretch>
        </p:blipFill>
        <p:spPr>
          <a:xfrm>
            <a:off x="0" y="1919870"/>
            <a:ext cx="3360099" cy="4002944"/>
          </a:xfrm>
          <a:prstGeom prst="rect">
            <a:avLst/>
          </a:prstGeom>
        </p:spPr>
      </p:pic>
      <p:sp>
        <p:nvSpPr>
          <p:cNvPr id="13" name="Rectangle 12"/>
          <p:cNvSpPr/>
          <p:nvPr/>
        </p:nvSpPr>
        <p:spPr>
          <a:xfrm>
            <a:off x="3041660" y="2382459"/>
            <a:ext cx="3779520" cy="3077766"/>
          </a:xfrm>
          <a:prstGeom prst="rect">
            <a:avLst/>
          </a:prstGeom>
        </p:spPr>
        <p:txBody>
          <a:bodyPr wrap="square">
            <a:spAutoFit/>
          </a:bodyPr>
          <a:lstStyle/>
          <a:p>
            <a:pPr>
              <a:buNone/>
            </a:pPr>
            <a:r>
              <a:rPr lang="en-US" sz="1600" b="1"/>
              <a:t>74 government initiatives </a:t>
            </a:r>
            <a:r>
              <a:rPr lang="en-US" sz="1600"/>
              <a:t>with an explicit Savings Group component</a:t>
            </a:r>
          </a:p>
          <a:p>
            <a:pPr>
              <a:buNone/>
            </a:pPr>
            <a:endParaRPr lang="en-US" sz="1600"/>
          </a:p>
          <a:p>
            <a:pPr>
              <a:buNone/>
            </a:pPr>
            <a:r>
              <a:rPr lang="en-US" sz="1600" b="1"/>
              <a:t>Across 20 countries</a:t>
            </a:r>
          </a:p>
          <a:p>
            <a:pPr>
              <a:buNone/>
            </a:pPr>
            <a:endParaRPr lang="en-US" sz="1600"/>
          </a:p>
          <a:p>
            <a:pPr>
              <a:buNone/>
            </a:pPr>
            <a:r>
              <a:rPr lang="en-US" sz="1600" b="1"/>
              <a:t>By 38 government institutions</a:t>
            </a:r>
          </a:p>
          <a:p>
            <a:pPr>
              <a:buNone/>
            </a:pPr>
            <a:r>
              <a:rPr lang="en-US" sz="1400" i="1"/>
              <a:t>Ministries of finance and planning, agriculture and natural resources, youth, women, gender, children, </a:t>
            </a:r>
            <a:r>
              <a:rPr lang="en-US" sz="1400" i="1" err="1"/>
              <a:t>labour</a:t>
            </a:r>
            <a:r>
              <a:rPr lang="en-US" sz="1400" i="1"/>
              <a:t>, social protection, social affairs, local government, cooperatives, rural development, officers for prime ministers and presidents, community development and central banks</a:t>
            </a:r>
          </a:p>
        </p:txBody>
      </p:sp>
      <p:sp>
        <p:nvSpPr>
          <p:cNvPr id="3" name="Rectangle 2"/>
          <p:cNvSpPr/>
          <p:nvPr/>
        </p:nvSpPr>
        <p:spPr>
          <a:xfrm>
            <a:off x="7310966" y="2248502"/>
            <a:ext cx="4512733" cy="3231654"/>
          </a:xfrm>
          <a:prstGeom prst="rect">
            <a:avLst/>
          </a:prstGeom>
        </p:spPr>
        <p:txBody>
          <a:bodyPr wrap="square">
            <a:spAutoFit/>
          </a:bodyPr>
          <a:lstStyle/>
          <a:p>
            <a:pPr algn="ctr"/>
            <a:r>
              <a:rPr lang="en-US"/>
              <a:t> </a:t>
            </a:r>
            <a:r>
              <a:rPr lang="en-US" sz="2400" b="1">
                <a:solidFill>
                  <a:schemeClr val="accent2"/>
                </a:solidFill>
              </a:rPr>
              <a:t>Defragment SG Ecosystem</a:t>
            </a:r>
          </a:p>
          <a:p>
            <a:endParaRPr lang="en-US" b="1"/>
          </a:p>
          <a:p>
            <a:r>
              <a:rPr lang="en-US" b="1"/>
              <a:t>Convene stakeholders </a:t>
            </a:r>
            <a:r>
              <a:rPr lang="en-US"/>
              <a:t>who can scale and support Savings Groups that are gender transformative</a:t>
            </a:r>
          </a:p>
          <a:p>
            <a:endParaRPr lang="en-US"/>
          </a:p>
          <a:p>
            <a:r>
              <a:rPr lang="en-US" b="1"/>
              <a:t>Strengthen technical capacities</a:t>
            </a:r>
          </a:p>
          <a:p>
            <a:endParaRPr lang="en-US"/>
          </a:p>
          <a:p>
            <a:r>
              <a:rPr lang="en-US"/>
              <a:t>Create Savings Groups with </a:t>
            </a:r>
            <a:r>
              <a:rPr lang="en-US" b="1"/>
              <a:t>planned pathway to women empowerment from the beginning </a:t>
            </a:r>
          </a:p>
          <a:p>
            <a:endParaRPr lang="en-US"/>
          </a:p>
        </p:txBody>
      </p:sp>
    </p:spTree>
    <p:extLst>
      <p:ext uri="{BB962C8B-B14F-4D97-AF65-F5344CB8AC3E}">
        <p14:creationId xmlns:p14="http://schemas.microsoft.com/office/powerpoint/2010/main" val="4078622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bird&#10;&#10;Description automatically generated">
            <a:extLst>
              <a:ext uri="{FF2B5EF4-FFF2-40B4-BE49-F238E27FC236}">
                <a16:creationId xmlns:a16="http://schemas.microsoft.com/office/drawing/2014/main" id="{5F48215C-89D9-44C4-A8B9-8018E0BC1F83}"/>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350" y="0"/>
            <a:ext cx="12192000" cy="4638907"/>
          </a:xfrm>
          <a:prstGeom prst="rect">
            <a:avLst/>
          </a:prstGeom>
        </p:spPr>
      </p:pic>
      <p:sp>
        <p:nvSpPr>
          <p:cNvPr id="2" name="Title 1">
            <a:extLst>
              <a:ext uri="{FF2B5EF4-FFF2-40B4-BE49-F238E27FC236}">
                <a16:creationId xmlns:a16="http://schemas.microsoft.com/office/drawing/2014/main" id="{CCA4A1CD-EB79-4B94-96A9-E41EEBF08110}"/>
              </a:ext>
            </a:extLst>
          </p:cNvPr>
          <p:cNvSpPr>
            <a:spLocks noGrp="1"/>
          </p:cNvSpPr>
          <p:nvPr>
            <p:ph type="title"/>
          </p:nvPr>
        </p:nvSpPr>
        <p:spPr>
          <a:xfrm>
            <a:off x="844550" y="4005263"/>
            <a:ext cx="10515600" cy="2852737"/>
          </a:xfrm>
        </p:spPr>
        <p:txBody>
          <a:bodyPr anchor="ctr">
            <a:normAutofit/>
          </a:bodyPr>
          <a:lstStyle/>
          <a:p>
            <a:pPr algn="ctr"/>
            <a:r>
              <a:rPr lang="en-US" b="1"/>
              <a:t>Japheth </a:t>
            </a:r>
            <a:r>
              <a:rPr lang="en-US" b="1" err="1"/>
              <a:t>Muli</a:t>
            </a:r>
            <a:endParaRPr lang="en-US"/>
          </a:p>
        </p:txBody>
      </p:sp>
      <p:sp>
        <p:nvSpPr>
          <p:cNvPr id="3" name="Text Placeholder 2">
            <a:extLst>
              <a:ext uri="{FF2B5EF4-FFF2-40B4-BE49-F238E27FC236}">
                <a16:creationId xmlns:a16="http://schemas.microsoft.com/office/drawing/2014/main" id="{662FA3D5-D9E1-4AD8-BD3B-F64CA868DDE7}"/>
              </a:ext>
            </a:extLst>
          </p:cNvPr>
          <p:cNvSpPr>
            <a:spLocks noGrp="1"/>
          </p:cNvSpPr>
          <p:nvPr>
            <p:ph type="body" idx="1"/>
          </p:nvPr>
        </p:nvSpPr>
        <p:spPr>
          <a:xfrm>
            <a:off x="831850" y="6017264"/>
            <a:ext cx="10515600" cy="1500187"/>
          </a:xfrm>
        </p:spPr>
        <p:txBody>
          <a:bodyPr/>
          <a:lstStyle/>
          <a:p>
            <a:pPr algn="ctr">
              <a:lnSpc>
                <a:spcPct val="100000"/>
              </a:lnSpc>
              <a:spcBef>
                <a:spcPts val="0"/>
              </a:spcBef>
            </a:pPr>
            <a:r>
              <a:rPr lang="en-US"/>
              <a:t>Chief Operations Officer, Eastern Africa</a:t>
            </a:r>
          </a:p>
          <a:p>
            <a:pPr algn="ctr">
              <a:lnSpc>
                <a:spcPct val="100000"/>
              </a:lnSpc>
              <a:spcBef>
                <a:spcPts val="0"/>
              </a:spcBef>
            </a:pPr>
            <a:r>
              <a:rPr lang="en-US"/>
              <a:t>Hand in Hand International</a:t>
            </a:r>
          </a:p>
        </p:txBody>
      </p:sp>
    </p:spTree>
    <p:extLst>
      <p:ext uri="{BB962C8B-B14F-4D97-AF65-F5344CB8AC3E}">
        <p14:creationId xmlns:p14="http://schemas.microsoft.com/office/powerpoint/2010/main" val="4092818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8586" y="0"/>
            <a:ext cx="3345712" cy="1174611"/>
          </a:xfrm>
        </p:spPr>
        <p:txBody>
          <a:bodyPr>
            <a:normAutofit fontScale="90000"/>
          </a:bodyPr>
          <a:lstStyle/>
          <a:p>
            <a:r>
              <a:rPr lang="en-GB" sz="5400">
                <a:solidFill>
                  <a:srgbClr val="007DC5"/>
                </a:solidFill>
              </a:rPr>
              <a:t>OUR MODEL</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868" y="301506"/>
            <a:ext cx="2376264" cy="682648"/>
          </a:xfrm>
          <a:prstGeom prst="rect">
            <a:avLst/>
          </a:prstGeom>
        </p:spPr>
      </p:pic>
      <p:sp>
        <p:nvSpPr>
          <p:cNvPr id="7" name="Rectangle 6"/>
          <p:cNvSpPr/>
          <p:nvPr/>
        </p:nvSpPr>
        <p:spPr>
          <a:xfrm>
            <a:off x="1524000" y="1174611"/>
            <a:ext cx="9144000" cy="116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FE2D915-EFBF-42C4-8E4B-A9788030B8F7}"/>
              </a:ext>
            </a:extLst>
          </p:cNvPr>
          <p:cNvSpPr txBox="1"/>
          <p:nvPr/>
        </p:nvSpPr>
        <p:spPr>
          <a:xfrm>
            <a:off x="2438236" y="1759810"/>
            <a:ext cx="792088" cy="584775"/>
          </a:xfrm>
          <a:prstGeom prst="rect">
            <a:avLst/>
          </a:prstGeom>
          <a:noFill/>
        </p:spPr>
        <p:txBody>
          <a:bodyPr wrap="square" rtlCol="0">
            <a:spAutoFit/>
          </a:bodyPr>
          <a:lstStyle/>
          <a:p>
            <a:r>
              <a:rPr lang="en-GB" sz="3200">
                <a:latin typeface="Gotham Narrow Black" pitchFamily="50" charset="0"/>
              </a:rPr>
              <a:t>1.</a:t>
            </a:r>
          </a:p>
        </p:txBody>
      </p:sp>
      <p:sp>
        <p:nvSpPr>
          <p:cNvPr id="8" name="TextBox 7">
            <a:extLst>
              <a:ext uri="{FF2B5EF4-FFF2-40B4-BE49-F238E27FC236}">
                <a16:creationId xmlns:a16="http://schemas.microsoft.com/office/drawing/2014/main" id="{47C3A0FA-A621-42D3-A501-59026109962C}"/>
              </a:ext>
            </a:extLst>
          </p:cNvPr>
          <p:cNvSpPr txBox="1"/>
          <p:nvPr/>
        </p:nvSpPr>
        <p:spPr>
          <a:xfrm>
            <a:off x="6908124" y="1735677"/>
            <a:ext cx="792088" cy="584775"/>
          </a:xfrm>
          <a:prstGeom prst="rect">
            <a:avLst/>
          </a:prstGeom>
          <a:noFill/>
        </p:spPr>
        <p:txBody>
          <a:bodyPr wrap="square" rtlCol="0">
            <a:spAutoFit/>
          </a:bodyPr>
          <a:lstStyle/>
          <a:p>
            <a:r>
              <a:rPr lang="en-GB" sz="3200">
                <a:latin typeface="Gotham Narrow Black" pitchFamily="50" charset="0"/>
              </a:rPr>
              <a:t>2.</a:t>
            </a:r>
          </a:p>
        </p:txBody>
      </p:sp>
      <p:sp>
        <p:nvSpPr>
          <p:cNvPr id="9" name="TextBox 8">
            <a:extLst>
              <a:ext uri="{FF2B5EF4-FFF2-40B4-BE49-F238E27FC236}">
                <a16:creationId xmlns:a16="http://schemas.microsoft.com/office/drawing/2014/main" id="{F4AF09FD-85DD-4A5B-BB42-70881B3E032A}"/>
              </a:ext>
            </a:extLst>
          </p:cNvPr>
          <p:cNvSpPr txBox="1"/>
          <p:nvPr/>
        </p:nvSpPr>
        <p:spPr>
          <a:xfrm>
            <a:off x="2457287" y="4000708"/>
            <a:ext cx="792088" cy="584775"/>
          </a:xfrm>
          <a:prstGeom prst="rect">
            <a:avLst/>
          </a:prstGeom>
          <a:noFill/>
        </p:spPr>
        <p:txBody>
          <a:bodyPr wrap="square" rtlCol="0">
            <a:spAutoFit/>
          </a:bodyPr>
          <a:lstStyle/>
          <a:p>
            <a:r>
              <a:rPr lang="en-GB" sz="3200">
                <a:latin typeface="Gotham Narrow Black" pitchFamily="50" charset="0"/>
              </a:rPr>
              <a:t>3.</a:t>
            </a:r>
          </a:p>
        </p:txBody>
      </p:sp>
      <p:sp>
        <p:nvSpPr>
          <p:cNvPr id="10" name="TextBox 9">
            <a:extLst>
              <a:ext uri="{FF2B5EF4-FFF2-40B4-BE49-F238E27FC236}">
                <a16:creationId xmlns:a16="http://schemas.microsoft.com/office/drawing/2014/main" id="{EA08DFB9-D156-4886-BE3E-8CC89879248E}"/>
              </a:ext>
            </a:extLst>
          </p:cNvPr>
          <p:cNvSpPr txBox="1"/>
          <p:nvPr/>
        </p:nvSpPr>
        <p:spPr>
          <a:xfrm>
            <a:off x="6952177" y="4170223"/>
            <a:ext cx="792088" cy="584775"/>
          </a:xfrm>
          <a:prstGeom prst="rect">
            <a:avLst/>
          </a:prstGeom>
          <a:noFill/>
        </p:spPr>
        <p:txBody>
          <a:bodyPr wrap="square" rtlCol="0">
            <a:spAutoFit/>
          </a:bodyPr>
          <a:lstStyle/>
          <a:p>
            <a:r>
              <a:rPr lang="en-GB" sz="3200">
                <a:latin typeface="Gotham Narrow Black" pitchFamily="50" charset="0"/>
              </a:rPr>
              <a:t>4.</a:t>
            </a:r>
          </a:p>
        </p:txBody>
      </p:sp>
      <p:pic>
        <p:nvPicPr>
          <p:cNvPr id="11" name="Picture 10">
            <a:extLst>
              <a:ext uri="{FF2B5EF4-FFF2-40B4-BE49-F238E27FC236}">
                <a16:creationId xmlns:a16="http://schemas.microsoft.com/office/drawing/2014/main" id="{6EC623C5-B740-4B5D-9B51-298952E0AC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3212" y="4318317"/>
            <a:ext cx="1848108" cy="1991003"/>
          </a:xfrm>
          <a:prstGeom prst="rect">
            <a:avLst/>
          </a:prstGeom>
        </p:spPr>
      </p:pic>
      <p:pic>
        <p:nvPicPr>
          <p:cNvPr id="12" name="Picture 11">
            <a:extLst>
              <a:ext uri="{FF2B5EF4-FFF2-40B4-BE49-F238E27FC236}">
                <a16:creationId xmlns:a16="http://schemas.microsoft.com/office/drawing/2014/main" id="{77154F95-FAFA-4020-9F16-4CA0B15945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8794" y="4293095"/>
            <a:ext cx="1876687" cy="1981477"/>
          </a:xfrm>
          <a:prstGeom prst="rect">
            <a:avLst/>
          </a:prstGeom>
        </p:spPr>
      </p:pic>
      <p:pic>
        <p:nvPicPr>
          <p:cNvPr id="13" name="Picture 12">
            <a:extLst>
              <a:ext uri="{FF2B5EF4-FFF2-40B4-BE49-F238E27FC236}">
                <a16:creationId xmlns:a16="http://schemas.microsoft.com/office/drawing/2014/main" id="{AB09BBD2-9C90-4421-A470-2193A245FF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1936" y="1844824"/>
            <a:ext cx="2029108" cy="1971950"/>
          </a:xfrm>
          <a:prstGeom prst="rect">
            <a:avLst/>
          </a:prstGeom>
        </p:spPr>
      </p:pic>
      <p:pic>
        <p:nvPicPr>
          <p:cNvPr id="14" name="Picture 13">
            <a:extLst>
              <a:ext uri="{FF2B5EF4-FFF2-40B4-BE49-F238E27FC236}">
                <a16:creationId xmlns:a16="http://schemas.microsoft.com/office/drawing/2014/main" id="{02179DBA-2950-4DD7-8C44-7B78B4F9CD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8800" y="1844824"/>
            <a:ext cx="1895740" cy="2000529"/>
          </a:xfrm>
          <a:prstGeom prst="rect">
            <a:avLst/>
          </a:prstGeom>
        </p:spPr>
      </p:pic>
    </p:spTree>
    <p:extLst>
      <p:ext uri="{BB962C8B-B14F-4D97-AF65-F5344CB8AC3E}">
        <p14:creationId xmlns:p14="http://schemas.microsoft.com/office/powerpoint/2010/main" val="2132388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9262" y="0"/>
            <a:ext cx="2359225" cy="1214330"/>
          </a:xfrm>
        </p:spPr>
        <p:txBody>
          <a:bodyPr/>
          <a:lstStyle/>
          <a:p>
            <a:r>
              <a:rPr lang="en-GB" sz="5400">
                <a:solidFill>
                  <a:srgbClr val="007DC5"/>
                </a:solidFill>
              </a:rPr>
              <a:t>IMPACT</a:t>
            </a:r>
          </a:p>
        </p:txBody>
      </p:sp>
      <p:sp>
        <p:nvSpPr>
          <p:cNvPr id="3" name="Content Placeholder 2"/>
          <p:cNvSpPr>
            <a:spLocks noGrp="1"/>
          </p:cNvSpPr>
          <p:nvPr>
            <p:ph idx="1"/>
          </p:nvPr>
        </p:nvSpPr>
        <p:spPr>
          <a:xfrm>
            <a:off x="1768209" y="1713212"/>
            <a:ext cx="1872208" cy="480180"/>
          </a:xfrm>
        </p:spPr>
        <p:txBody>
          <a:bodyPr>
            <a:normAutofit/>
          </a:bodyPr>
          <a:lstStyle/>
          <a:p>
            <a:pPr marL="0" indent="0">
              <a:buNone/>
            </a:pPr>
            <a:r>
              <a:rPr lang="en-GB" sz="2400">
                <a:latin typeface="Gotham Narrow Bold" pitchFamily="50" charset="0"/>
              </a:rPr>
              <a:t>REACH</a:t>
            </a:r>
          </a:p>
          <a:p>
            <a:pPr marL="0" indent="0">
              <a:buNone/>
            </a:pPr>
            <a:endParaRPr lang="en-GB">
              <a:solidFill>
                <a:srgbClr val="007DC5"/>
              </a:solidFill>
            </a:endParaRPr>
          </a:p>
          <a:p>
            <a:pPr marL="0" indent="0">
              <a:buNone/>
            </a:pPr>
            <a:endParaRPr lang="en-GB">
              <a:solidFill>
                <a:srgbClr val="007DC5"/>
              </a:solidFill>
            </a:endParaRPr>
          </a:p>
          <a:p>
            <a:pPr marL="0" indent="0">
              <a:buNone/>
            </a:pPr>
            <a:endParaRPr lang="en-GB">
              <a:solidFill>
                <a:srgbClr val="007DC5"/>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868" y="301506"/>
            <a:ext cx="2376264" cy="682648"/>
          </a:xfrm>
          <a:prstGeom prst="rect">
            <a:avLst/>
          </a:prstGeom>
        </p:spPr>
      </p:pic>
      <p:sp>
        <p:nvSpPr>
          <p:cNvPr id="7" name="Rectangle 6"/>
          <p:cNvSpPr/>
          <p:nvPr/>
        </p:nvSpPr>
        <p:spPr>
          <a:xfrm>
            <a:off x="1524000" y="1174611"/>
            <a:ext cx="9144000" cy="116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709521" y="2838101"/>
            <a:ext cx="2355085" cy="830997"/>
          </a:xfrm>
          <a:prstGeom prst="rect">
            <a:avLst/>
          </a:prstGeom>
          <a:noFill/>
        </p:spPr>
        <p:txBody>
          <a:bodyPr wrap="square" rtlCol="0">
            <a:spAutoFit/>
          </a:bodyPr>
          <a:lstStyle/>
          <a:p>
            <a:r>
              <a:rPr lang="en-GB" sz="2400">
                <a:latin typeface="Gotham Narrow Bold" pitchFamily="50" charset="0"/>
              </a:rPr>
              <a:t>SHORT-TERM OUTCOMES</a:t>
            </a:r>
          </a:p>
        </p:txBody>
      </p:sp>
      <p:sp>
        <p:nvSpPr>
          <p:cNvPr id="11" name="TextBox 10"/>
          <p:cNvSpPr txBox="1"/>
          <p:nvPr/>
        </p:nvSpPr>
        <p:spPr>
          <a:xfrm>
            <a:off x="1722169" y="4217344"/>
            <a:ext cx="2060152" cy="1107996"/>
          </a:xfrm>
          <a:prstGeom prst="rect">
            <a:avLst/>
          </a:prstGeom>
          <a:noFill/>
        </p:spPr>
        <p:txBody>
          <a:bodyPr wrap="square" rtlCol="0">
            <a:spAutoFit/>
          </a:bodyPr>
          <a:lstStyle/>
          <a:p>
            <a:r>
              <a:rPr lang="en-GB" sz="2400">
                <a:latin typeface="Gotham Narrow Bold" pitchFamily="50" charset="0"/>
              </a:rPr>
              <a:t>LONG-TERM OUTCOMES</a:t>
            </a:r>
          </a:p>
          <a:p>
            <a:endParaRPr lang="en-GB"/>
          </a:p>
        </p:txBody>
      </p:sp>
      <p:sp>
        <p:nvSpPr>
          <p:cNvPr id="12" name="TextBox 11"/>
          <p:cNvSpPr txBox="1"/>
          <p:nvPr/>
        </p:nvSpPr>
        <p:spPr>
          <a:xfrm>
            <a:off x="1722169" y="5477144"/>
            <a:ext cx="2520280" cy="830997"/>
          </a:xfrm>
          <a:prstGeom prst="rect">
            <a:avLst/>
          </a:prstGeom>
          <a:noFill/>
        </p:spPr>
        <p:txBody>
          <a:bodyPr wrap="square" rtlCol="0">
            <a:spAutoFit/>
          </a:bodyPr>
          <a:lstStyle/>
          <a:p>
            <a:r>
              <a:rPr lang="en-GB" sz="2400">
                <a:latin typeface="Gotham Narrow Bold" pitchFamily="50" charset="0"/>
              </a:rPr>
              <a:t>COVID-19 </a:t>
            </a:r>
          </a:p>
          <a:p>
            <a:r>
              <a:rPr lang="en-GB" sz="2400">
                <a:latin typeface="Gotham Narrow Bold" pitchFamily="50" charset="0"/>
              </a:rPr>
              <a:t>RESILIENCE</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0697" y="1462325"/>
            <a:ext cx="2828063" cy="831783"/>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9667" y="1436279"/>
            <a:ext cx="2916613" cy="85782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6696" y="2651949"/>
            <a:ext cx="3516064" cy="103413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4606" y="4215856"/>
            <a:ext cx="1311315" cy="786789"/>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5974" y="4220349"/>
            <a:ext cx="2876814" cy="846122"/>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6121" y="5641293"/>
            <a:ext cx="1404055" cy="848135"/>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60822" y="2636912"/>
            <a:ext cx="1834302" cy="1108030"/>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41010" y="5477144"/>
            <a:ext cx="1353428" cy="817553"/>
          </a:xfrm>
          <a:prstGeom prst="rect">
            <a:avLst/>
          </a:prstGeom>
        </p:spPr>
      </p:pic>
      <p:sp>
        <p:nvSpPr>
          <p:cNvPr id="21" name="TextBox 20"/>
          <p:cNvSpPr txBox="1"/>
          <p:nvPr/>
        </p:nvSpPr>
        <p:spPr>
          <a:xfrm>
            <a:off x="5494438" y="1620755"/>
            <a:ext cx="2041722" cy="646331"/>
          </a:xfrm>
          <a:prstGeom prst="rect">
            <a:avLst/>
          </a:prstGeom>
          <a:noFill/>
        </p:spPr>
        <p:txBody>
          <a:bodyPr wrap="square" rtlCol="0">
            <a:spAutoFit/>
          </a:bodyPr>
          <a:lstStyle/>
          <a:p>
            <a:r>
              <a:rPr lang="en-GB">
                <a:latin typeface="Gotham Narrow Book" pitchFamily="50" charset="0"/>
              </a:rPr>
              <a:t>305,000</a:t>
            </a:r>
          </a:p>
          <a:p>
            <a:r>
              <a:rPr lang="en-GB">
                <a:latin typeface="Gotham Narrow Book" pitchFamily="50" charset="0"/>
              </a:rPr>
              <a:t>micro-enterprises</a:t>
            </a:r>
          </a:p>
        </p:txBody>
      </p:sp>
      <p:sp>
        <p:nvSpPr>
          <p:cNvPr id="22" name="TextBox 21"/>
          <p:cNvSpPr txBox="1"/>
          <p:nvPr/>
        </p:nvSpPr>
        <p:spPr>
          <a:xfrm>
            <a:off x="8420544" y="1620755"/>
            <a:ext cx="2139952" cy="646331"/>
          </a:xfrm>
          <a:prstGeom prst="rect">
            <a:avLst/>
          </a:prstGeom>
          <a:noFill/>
        </p:spPr>
        <p:txBody>
          <a:bodyPr wrap="square" rtlCol="0">
            <a:spAutoFit/>
          </a:bodyPr>
          <a:lstStyle/>
          <a:p>
            <a:r>
              <a:rPr lang="en-GB">
                <a:latin typeface="Gotham Narrow Book" pitchFamily="50" charset="0"/>
              </a:rPr>
              <a:t>410,000</a:t>
            </a:r>
          </a:p>
          <a:p>
            <a:r>
              <a:rPr lang="en-GB">
                <a:latin typeface="Gotham Narrow Book" pitchFamily="50" charset="0"/>
              </a:rPr>
              <a:t>jobs</a:t>
            </a:r>
          </a:p>
        </p:txBody>
      </p:sp>
      <p:sp>
        <p:nvSpPr>
          <p:cNvPr id="23" name="TextBox 22"/>
          <p:cNvSpPr txBox="1"/>
          <p:nvPr/>
        </p:nvSpPr>
        <p:spPr>
          <a:xfrm>
            <a:off x="5528312" y="2756964"/>
            <a:ext cx="1803206" cy="1200329"/>
          </a:xfrm>
          <a:prstGeom prst="rect">
            <a:avLst/>
          </a:prstGeom>
          <a:noFill/>
        </p:spPr>
        <p:txBody>
          <a:bodyPr wrap="square" rtlCol="0">
            <a:spAutoFit/>
          </a:bodyPr>
          <a:lstStyle/>
          <a:p>
            <a:r>
              <a:rPr lang="en-GB">
                <a:latin typeface="Gotham Narrow Book" pitchFamily="50" charset="0"/>
              </a:rPr>
              <a:t>100% of Savings Groups still meeting after 9 months</a:t>
            </a:r>
          </a:p>
        </p:txBody>
      </p:sp>
      <p:sp>
        <p:nvSpPr>
          <p:cNvPr id="24" name="TextBox 23"/>
          <p:cNvSpPr txBox="1"/>
          <p:nvPr/>
        </p:nvSpPr>
        <p:spPr>
          <a:xfrm>
            <a:off x="8420544" y="2821612"/>
            <a:ext cx="1995936" cy="923330"/>
          </a:xfrm>
          <a:prstGeom prst="rect">
            <a:avLst/>
          </a:prstGeom>
          <a:noFill/>
        </p:spPr>
        <p:txBody>
          <a:bodyPr wrap="square" rtlCol="0">
            <a:spAutoFit/>
          </a:bodyPr>
          <a:lstStyle/>
          <a:p>
            <a:r>
              <a:rPr lang="en-GB">
                <a:latin typeface="Gotham Narrow Book" pitchFamily="50" charset="0"/>
              </a:rPr>
              <a:t>Incomes increased over 30%, on average</a:t>
            </a:r>
          </a:p>
        </p:txBody>
      </p:sp>
      <p:sp>
        <p:nvSpPr>
          <p:cNvPr id="25" name="TextBox 24"/>
          <p:cNvSpPr txBox="1"/>
          <p:nvPr/>
        </p:nvSpPr>
        <p:spPr>
          <a:xfrm>
            <a:off x="5518875" y="4253984"/>
            <a:ext cx="1801583" cy="923330"/>
          </a:xfrm>
          <a:prstGeom prst="rect">
            <a:avLst/>
          </a:prstGeom>
          <a:noFill/>
        </p:spPr>
        <p:txBody>
          <a:bodyPr wrap="square" rtlCol="0">
            <a:spAutoFit/>
          </a:bodyPr>
          <a:lstStyle/>
          <a:p>
            <a:r>
              <a:rPr lang="en-GB">
                <a:latin typeface="Gotham Narrow Book" pitchFamily="50" charset="0"/>
              </a:rPr>
              <a:t>95% still apply training after 2 years</a:t>
            </a:r>
          </a:p>
        </p:txBody>
      </p:sp>
      <p:sp>
        <p:nvSpPr>
          <p:cNvPr id="26" name="TextBox 25"/>
          <p:cNvSpPr txBox="1"/>
          <p:nvPr/>
        </p:nvSpPr>
        <p:spPr>
          <a:xfrm>
            <a:off x="8454788" y="4319763"/>
            <a:ext cx="1762983" cy="923330"/>
          </a:xfrm>
          <a:prstGeom prst="rect">
            <a:avLst/>
          </a:prstGeom>
          <a:noFill/>
        </p:spPr>
        <p:txBody>
          <a:bodyPr wrap="square" rtlCol="0">
            <a:spAutoFit/>
          </a:bodyPr>
          <a:lstStyle/>
          <a:p>
            <a:r>
              <a:rPr lang="en-GB">
                <a:latin typeface="Gotham Narrow Book" pitchFamily="50" charset="0"/>
              </a:rPr>
              <a:t>95% report improved quality of life</a:t>
            </a:r>
          </a:p>
        </p:txBody>
      </p:sp>
      <p:sp>
        <p:nvSpPr>
          <p:cNvPr id="27" name="TextBox 26"/>
          <p:cNvSpPr txBox="1"/>
          <p:nvPr/>
        </p:nvSpPr>
        <p:spPr>
          <a:xfrm>
            <a:off x="5519936" y="5477144"/>
            <a:ext cx="1680942" cy="1200329"/>
          </a:xfrm>
          <a:prstGeom prst="rect">
            <a:avLst/>
          </a:prstGeom>
          <a:noFill/>
        </p:spPr>
        <p:txBody>
          <a:bodyPr wrap="square" rtlCol="0">
            <a:spAutoFit/>
          </a:bodyPr>
          <a:lstStyle/>
          <a:p>
            <a:r>
              <a:rPr lang="en-GB">
                <a:latin typeface="Gotham Narrow Book" pitchFamily="50" charset="0"/>
              </a:rPr>
              <a:t>95% had savings to help see them through</a:t>
            </a:r>
          </a:p>
        </p:txBody>
      </p:sp>
      <p:sp>
        <p:nvSpPr>
          <p:cNvPr id="28" name="TextBox 27"/>
          <p:cNvSpPr txBox="1"/>
          <p:nvPr/>
        </p:nvSpPr>
        <p:spPr>
          <a:xfrm>
            <a:off x="8472265" y="5528433"/>
            <a:ext cx="1762983" cy="1477328"/>
          </a:xfrm>
          <a:prstGeom prst="rect">
            <a:avLst/>
          </a:prstGeom>
          <a:noFill/>
        </p:spPr>
        <p:txBody>
          <a:bodyPr wrap="square" rtlCol="0">
            <a:spAutoFit/>
          </a:bodyPr>
          <a:lstStyle/>
          <a:p>
            <a:r>
              <a:rPr lang="en-GB">
                <a:latin typeface="Gotham Narrow Book" pitchFamily="50" charset="0"/>
              </a:rPr>
              <a:t>54% cited enterprise finance as most important need</a:t>
            </a:r>
          </a:p>
        </p:txBody>
      </p:sp>
      <p:cxnSp>
        <p:nvCxnSpPr>
          <p:cNvPr id="32" name="Straight Connector 31"/>
          <p:cNvCxnSpPr/>
          <p:nvPr/>
        </p:nvCxnSpPr>
        <p:spPr>
          <a:xfrm>
            <a:off x="1847528" y="2492896"/>
            <a:ext cx="83702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47528" y="4106792"/>
            <a:ext cx="83702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847528" y="5330928"/>
            <a:ext cx="837024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261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8821" y="1525218"/>
            <a:ext cx="1910926" cy="1154316"/>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3100" y="5013176"/>
            <a:ext cx="2155029" cy="1294114"/>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3145" y="5095812"/>
            <a:ext cx="2024011" cy="1222626"/>
          </a:xfrm>
          <a:prstGeom prst="rect">
            <a:avLst/>
          </a:prstGeom>
        </p:spPr>
      </p:pic>
      <p:sp>
        <p:nvSpPr>
          <p:cNvPr id="2" name="Title 1"/>
          <p:cNvSpPr>
            <a:spLocks noGrp="1"/>
          </p:cNvSpPr>
          <p:nvPr>
            <p:ph type="title"/>
          </p:nvPr>
        </p:nvSpPr>
        <p:spPr>
          <a:xfrm>
            <a:off x="4450432" y="20463"/>
            <a:ext cx="2878194" cy="1143000"/>
          </a:xfrm>
        </p:spPr>
        <p:txBody>
          <a:bodyPr/>
          <a:lstStyle/>
          <a:p>
            <a:r>
              <a:rPr lang="en-GB" sz="5400">
                <a:solidFill>
                  <a:srgbClr val="007DC5"/>
                </a:solidFill>
              </a:rPr>
              <a:t>COVID-19</a:t>
            </a:r>
          </a:p>
        </p:txBody>
      </p:sp>
      <p:sp>
        <p:nvSpPr>
          <p:cNvPr id="3" name="Content Placeholder 2"/>
          <p:cNvSpPr>
            <a:spLocks noGrp="1"/>
          </p:cNvSpPr>
          <p:nvPr>
            <p:ph idx="1"/>
          </p:nvPr>
        </p:nvSpPr>
        <p:spPr>
          <a:xfrm>
            <a:off x="1718296" y="1488320"/>
            <a:ext cx="2565988" cy="1270833"/>
          </a:xfrm>
        </p:spPr>
        <p:txBody>
          <a:bodyPr>
            <a:normAutofit lnSpcReduction="10000"/>
          </a:bodyPr>
          <a:lstStyle/>
          <a:p>
            <a:pPr marL="0" indent="0">
              <a:buNone/>
            </a:pPr>
            <a:r>
              <a:rPr lang="en-GB" sz="2400"/>
              <a:t>EMERGENCY</a:t>
            </a:r>
          </a:p>
          <a:p>
            <a:pPr marL="0" indent="0">
              <a:buNone/>
            </a:pPr>
            <a:r>
              <a:rPr lang="en-GB" sz="2400"/>
              <a:t>RESPONSE</a:t>
            </a:r>
          </a:p>
          <a:p>
            <a:pPr marL="0" indent="0">
              <a:buNone/>
            </a:pPr>
            <a:r>
              <a:rPr lang="en-GB" sz="2400"/>
              <a:t>(3 MTHS)</a:t>
            </a:r>
            <a:endParaRPr lang="en-GB">
              <a:solidFill>
                <a:srgbClr val="007DC5"/>
              </a:solidFill>
            </a:endParaRPr>
          </a:p>
          <a:p>
            <a:pPr marL="0" indent="0">
              <a:buNone/>
            </a:pPr>
            <a:endParaRPr lang="en-GB">
              <a:solidFill>
                <a:srgbClr val="007DC5"/>
              </a:solidFill>
            </a:endParaRPr>
          </a:p>
          <a:p>
            <a:pPr marL="0" indent="0">
              <a:buNone/>
            </a:pPr>
            <a:endParaRPr lang="en-GB">
              <a:solidFill>
                <a:srgbClr val="007DC5"/>
              </a:solidFill>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868" y="217010"/>
            <a:ext cx="2376264" cy="682648"/>
          </a:xfrm>
          <a:prstGeom prst="rect">
            <a:avLst/>
          </a:prstGeom>
        </p:spPr>
      </p:pic>
      <p:sp>
        <p:nvSpPr>
          <p:cNvPr id="7" name="Rectangle 6"/>
          <p:cNvSpPr/>
          <p:nvPr/>
        </p:nvSpPr>
        <p:spPr>
          <a:xfrm>
            <a:off x="1524000" y="1174611"/>
            <a:ext cx="9144000" cy="116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688309" y="3168469"/>
            <a:ext cx="2355085" cy="1569660"/>
          </a:xfrm>
          <a:prstGeom prst="rect">
            <a:avLst/>
          </a:prstGeom>
          <a:noFill/>
        </p:spPr>
        <p:txBody>
          <a:bodyPr wrap="square" rtlCol="0">
            <a:spAutoFit/>
          </a:bodyPr>
          <a:lstStyle/>
          <a:p>
            <a:r>
              <a:rPr lang="en-GB" sz="2400">
                <a:latin typeface="Gotham Narrow Bold" pitchFamily="50" charset="0"/>
              </a:rPr>
              <a:t>SUPPORTING GRASSROOTS, MARKET-LED RESPONSE</a:t>
            </a:r>
          </a:p>
        </p:txBody>
      </p:sp>
      <p:sp>
        <p:nvSpPr>
          <p:cNvPr id="12" name="TextBox 11"/>
          <p:cNvSpPr txBox="1"/>
          <p:nvPr/>
        </p:nvSpPr>
        <p:spPr>
          <a:xfrm>
            <a:off x="1729812" y="5276197"/>
            <a:ext cx="2520280" cy="830997"/>
          </a:xfrm>
          <a:prstGeom prst="rect">
            <a:avLst/>
          </a:prstGeom>
          <a:noFill/>
        </p:spPr>
        <p:txBody>
          <a:bodyPr wrap="square" rtlCol="0">
            <a:spAutoFit/>
          </a:bodyPr>
          <a:lstStyle/>
          <a:p>
            <a:r>
              <a:rPr lang="en-GB" sz="2400">
                <a:latin typeface="Gotham Narrow Bold" pitchFamily="50" charset="0"/>
              </a:rPr>
              <a:t>LONG-TERM</a:t>
            </a:r>
          </a:p>
          <a:p>
            <a:r>
              <a:rPr lang="en-GB" sz="2400">
                <a:latin typeface="Gotham Narrow Bold" pitchFamily="50" charset="0"/>
              </a:rPr>
              <a:t>ADAPTATIONS</a:t>
            </a:r>
          </a:p>
        </p:txBody>
      </p:sp>
      <p:sp>
        <p:nvSpPr>
          <p:cNvPr id="22" name="TextBox 21"/>
          <p:cNvSpPr txBox="1"/>
          <p:nvPr/>
        </p:nvSpPr>
        <p:spPr>
          <a:xfrm>
            <a:off x="4975616" y="1523405"/>
            <a:ext cx="5777587" cy="1200329"/>
          </a:xfrm>
          <a:prstGeom prst="rect">
            <a:avLst/>
          </a:prstGeom>
          <a:noFill/>
        </p:spPr>
        <p:txBody>
          <a:bodyPr wrap="square" rtlCol="0">
            <a:spAutoFit/>
          </a:bodyPr>
          <a:lstStyle/>
          <a:p>
            <a:pPr marL="285750" indent="-285750">
              <a:buFont typeface="Arial" panose="020B0604020202020204" pitchFamily="34" charset="0"/>
              <a:buChar char="•"/>
            </a:pPr>
            <a:r>
              <a:rPr lang="en-GB">
                <a:latin typeface="Gotham Narrow Book" pitchFamily="50" charset="0"/>
              </a:rPr>
              <a:t>Provided soap, facemasks to 25,000 members. </a:t>
            </a:r>
          </a:p>
          <a:p>
            <a:pPr marL="285750" indent="-285750">
              <a:buFont typeface="Arial" panose="020B0604020202020204" pitchFamily="34" charset="0"/>
              <a:buChar char="•"/>
            </a:pPr>
            <a:r>
              <a:rPr lang="en-GB">
                <a:latin typeface="Gotham Narrow Book" pitchFamily="50" charset="0"/>
              </a:rPr>
              <a:t>Reached 75,000 more via mobile, SMS to deliver vital health messages, signpost to health services and counter false narratives.</a:t>
            </a:r>
          </a:p>
        </p:txBody>
      </p:sp>
      <p:sp>
        <p:nvSpPr>
          <p:cNvPr id="24" name="TextBox 23"/>
          <p:cNvSpPr txBox="1"/>
          <p:nvPr/>
        </p:nvSpPr>
        <p:spPr>
          <a:xfrm>
            <a:off x="6074846" y="3398599"/>
            <a:ext cx="4572311" cy="1200329"/>
          </a:xfrm>
          <a:prstGeom prst="rect">
            <a:avLst/>
          </a:prstGeom>
          <a:noFill/>
        </p:spPr>
        <p:txBody>
          <a:bodyPr wrap="square" rtlCol="0">
            <a:spAutoFit/>
          </a:bodyPr>
          <a:lstStyle/>
          <a:p>
            <a:r>
              <a:rPr lang="en-GB">
                <a:latin typeface="Gotham Narrow Book" pitchFamily="50" charset="0"/>
              </a:rPr>
              <a:t>Provided advice, training on business adaptation strategies, pivoting to produce in-demand items such as facemasks and soap.</a:t>
            </a:r>
          </a:p>
        </p:txBody>
      </p:sp>
      <p:sp>
        <p:nvSpPr>
          <p:cNvPr id="28" name="TextBox 27"/>
          <p:cNvSpPr txBox="1"/>
          <p:nvPr/>
        </p:nvSpPr>
        <p:spPr>
          <a:xfrm>
            <a:off x="6905035" y="5106962"/>
            <a:ext cx="3816424" cy="1200329"/>
          </a:xfrm>
          <a:prstGeom prst="rect">
            <a:avLst/>
          </a:prstGeom>
          <a:noFill/>
        </p:spPr>
        <p:txBody>
          <a:bodyPr wrap="square" rtlCol="0">
            <a:spAutoFit/>
          </a:bodyPr>
          <a:lstStyle/>
          <a:p>
            <a:pPr marL="285750" indent="-285750">
              <a:buFont typeface="Arial" panose="020B0604020202020204" pitchFamily="34" charset="0"/>
              <a:buChar char="•"/>
            </a:pPr>
            <a:r>
              <a:rPr lang="en-GB">
                <a:latin typeface="Gotham Narrow Book" pitchFamily="50" charset="0"/>
              </a:rPr>
              <a:t>Urban: micro-enterprise accelerators</a:t>
            </a:r>
          </a:p>
          <a:p>
            <a:pPr marL="285750" indent="-285750">
              <a:buFont typeface="Arial" panose="020B0604020202020204" pitchFamily="34" charset="0"/>
              <a:buChar char="•"/>
            </a:pPr>
            <a:r>
              <a:rPr lang="en-GB">
                <a:latin typeface="Gotham Narrow Book" pitchFamily="50" charset="0"/>
              </a:rPr>
              <a:t>Rural: regenerative agriculture, circular economies</a:t>
            </a: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3394" y="3284985"/>
            <a:ext cx="1846135" cy="1384601"/>
          </a:xfrm>
          <a:prstGeom prst="rect">
            <a:avLst/>
          </a:prstGeom>
        </p:spPr>
      </p:pic>
      <p:cxnSp>
        <p:nvCxnSpPr>
          <p:cNvPr id="32" name="Straight Connector 31"/>
          <p:cNvCxnSpPr/>
          <p:nvPr/>
        </p:nvCxnSpPr>
        <p:spPr>
          <a:xfrm>
            <a:off x="1837708" y="2996952"/>
            <a:ext cx="83702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37708" y="4869160"/>
            <a:ext cx="837024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950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010" y="2925435"/>
            <a:ext cx="2274480" cy="1373925"/>
          </a:xfrm>
          <a:prstGeom prst="rect">
            <a:avLst/>
          </a:prstGeom>
        </p:spPr>
      </p:pic>
      <p:sp>
        <p:nvSpPr>
          <p:cNvPr id="2" name="Title 1"/>
          <p:cNvSpPr>
            <a:spLocks noGrp="1"/>
          </p:cNvSpPr>
          <p:nvPr>
            <p:ph type="title"/>
          </p:nvPr>
        </p:nvSpPr>
        <p:spPr>
          <a:xfrm>
            <a:off x="3149562" y="26023"/>
            <a:ext cx="5892876" cy="1088773"/>
          </a:xfrm>
        </p:spPr>
        <p:txBody>
          <a:bodyPr/>
          <a:lstStyle/>
          <a:p>
            <a:r>
              <a:rPr lang="en-GB" sz="4000">
                <a:solidFill>
                  <a:srgbClr val="007DC5"/>
                </a:solidFill>
              </a:rPr>
              <a:t>WORK WITH GOVERNMENT </a:t>
            </a:r>
          </a:p>
        </p:txBody>
      </p:sp>
      <p:sp>
        <p:nvSpPr>
          <p:cNvPr id="3" name="Content Placeholder 2"/>
          <p:cNvSpPr>
            <a:spLocks noGrp="1"/>
          </p:cNvSpPr>
          <p:nvPr>
            <p:ph idx="1"/>
          </p:nvPr>
        </p:nvSpPr>
        <p:spPr>
          <a:xfrm>
            <a:off x="1729812" y="1741127"/>
            <a:ext cx="2349964" cy="902538"/>
          </a:xfrm>
        </p:spPr>
        <p:txBody>
          <a:bodyPr>
            <a:normAutofit/>
          </a:bodyPr>
          <a:lstStyle/>
          <a:p>
            <a:pPr marL="0" indent="0">
              <a:buNone/>
            </a:pPr>
            <a:r>
              <a:rPr lang="en-GB" sz="2400"/>
              <a:t>WORK WITH</a:t>
            </a:r>
          </a:p>
          <a:p>
            <a:pPr marL="0" indent="0">
              <a:buNone/>
            </a:pPr>
            <a:r>
              <a:rPr lang="en-GB" sz="2400"/>
              <a:t>GOVERNMENT</a:t>
            </a:r>
          </a:p>
          <a:p>
            <a:pPr marL="0" indent="0">
              <a:buNone/>
            </a:pPr>
            <a:endParaRPr lang="en-GB">
              <a:solidFill>
                <a:srgbClr val="007DC5"/>
              </a:solidFill>
            </a:endParaRPr>
          </a:p>
          <a:p>
            <a:pPr marL="0" indent="0">
              <a:buNone/>
            </a:pPr>
            <a:endParaRPr lang="en-GB">
              <a:solidFill>
                <a:srgbClr val="007DC5"/>
              </a:solidFill>
            </a:endParaRPr>
          </a:p>
          <a:p>
            <a:pPr marL="0" indent="0">
              <a:buNone/>
            </a:pPr>
            <a:endParaRPr lang="en-GB">
              <a:solidFill>
                <a:srgbClr val="007DC5"/>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690" y="308322"/>
            <a:ext cx="1824620" cy="524173"/>
          </a:xfrm>
          <a:prstGeom prst="rect">
            <a:avLst/>
          </a:prstGeom>
        </p:spPr>
      </p:pic>
      <p:sp>
        <p:nvSpPr>
          <p:cNvPr id="7" name="Rectangle 6"/>
          <p:cNvSpPr/>
          <p:nvPr/>
        </p:nvSpPr>
        <p:spPr>
          <a:xfrm>
            <a:off x="1524000" y="1174611"/>
            <a:ext cx="9144000" cy="116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4451577" y="1612588"/>
            <a:ext cx="5773629" cy="2985433"/>
          </a:xfrm>
          <a:prstGeom prst="rect">
            <a:avLst/>
          </a:prstGeom>
          <a:noFill/>
        </p:spPr>
        <p:txBody>
          <a:bodyPr wrap="square" rtlCol="0">
            <a:spAutoFit/>
          </a:bodyPr>
          <a:lstStyle/>
          <a:p>
            <a:r>
              <a:rPr lang="en-GB" sz="2200">
                <a:latin typeface="Gotham Narrow Bold" pitchFamily="50" charset="0"/>
              </a:rPr>
              <a:t>Agricultural programmes</a:t>
            </a:r>
          </a:p>
          <a:p>
            <a:endParaRPr lang="en-GB">
              <a:latin typeface="Gotham Narrow Bold" pitchFamily="50" charset="0"/>
            </a:endParaRPr>
          </a:p>
          <a:p>
            <a:pPr marL="285750" indent="-285750">
              <a:buFont typeface="Arial" panose="020B0604020202020204" pitchFamily="34" charset="0"/>
              <a:buChar char="•"/>
            </a:pPr>
            <a:r>
              <a:rPr lang="en-GB">
                <a:latin typeface="Gotham Narrow Book" pitchFamily="50" charset="0"/>
              </a:rPr>
              <a:t>Agricultural Sector Development Program (ADSDP)</a:t>
            </a:r>
          </a:p>
          <a:p>
            <a:pPr marL="285750" indent="-285750">
              <a:buFont typeface="Arial" panose="020B0604020202020204" pitchFamily="34" charset="0"/>
              <a:buChar char="•"/>
            </a:pPr>
            <a:r>
              <a:rPr lang="en-GB">
                <a:latin typeface="Gotham Narrow Book" pitchFamily="50" charset="0"/>
              </a:rPr>
              <a:t>Kenya Agricultural &amp; Livestock Research Organization (KALRO)</a:t>
            </a:r>
          </a:p>
          <a:p>
            <a:pPr marL="285750" indent="-285750">
              <a:buFont typeface="Arial" panose="020B0604020202020204" pitchFamily="34" charset="0"/>
              <a:buChar char="•"/>
            </a:pPr>
            <a:endParaRPr lang="en-GB">
              <a:latin typeface="Gotham Narrow Book" pitchFamily="50" charset="0"/>
            </a:endParaRPr>
          </a:p>
          <a:p>
            <a:r>
              <a:rPr lang="en-GB" sz="2200">
                <a:latin typeface="Gotham Narrow Bold" pitchFamily="50" charset="0"/>
              </a:rPr>
              <a:t>COVID-19 response</a:t>
            </a:r>
          </a:p>
          <a:p>
            <a:endParaRPr lang="en-GB">
              <a:latin typeface="Gotham Narrow Book" pitchFamily="50" charset="0"/>
            </a:endParaRPr>
          </a:p>
          <a:p>
            <a:pPr marL="285750" indent="-285750">
              <a:buFont typeface="Arial" panose="020B0604020202020204" pitchFamily="34" charset="0"/>
              <a:buChar char="•"/>
            </a:pPr>
            <a:r>
              <a:rPr lang="en-GB">
                <a:latin typeface="Gotham Narrow Book" pitchFamily="50" charset="0"/>
              </a:rPr>
              <a:t>Ministry of Health</a:t>
            </a:r>
          </a:p>
          <a:p>
            <a:pPr marL="285750" indent="-285750">
              <a:buFont typeface="Arial" panose="020B0604020202020204" pitchFamily="34" charset="0"/>
              <a:buChar char="•"/>
            </a:pPr>
            <a:r>
              <a:rPr lang="en-GB">
                <a:latin typeface="Gotham Narrow Book" pitchFamily="50" charset="0"/>
              </a:rPr>
              <a:t>National, county governments</a:t>
            </a:r>
          </a:p>
        </p:txBody>
      </p:sp>
      <p:sp>
        <p:nvSpPr>
          <p:cNvPr id="11" name="TextBox 10"/>
          <p:cNvSpPr txBox="1"/>
          <p:nvPr/>
        </p:nvSpPr>
        <p:spPr>
          <a:xfrm>
            <a:off x="4451577" y="5013176"/>
            <a:ext cx="6300193" cy="1754326"/>
          </a:xfrm>
          <a:prstGeom prst="rect">
            <a:avLst/>
          </a:prstGeom>
          <a:noFill/>
        </p:spPr>
        <p:txBody>
          <a:bodyPr wrap="square" rtlCol="0">
            <a:spAutoFit/>
          </a:bodyPr>
          <a:lstStyle/>
          <a:p>
            <a:pPr marL="285750" indent="-285750">
              <a:buFont typeface="Arial" panose="020B0604020202020204" pitchFamily="34" charset="0"/>
              <a:buChar char="•"/>
            </a:pPr>
            <a:r>
              <a:rPr lang="en-GB">
                <a:latin typeface="Gotham Narrow Book" pitchFamily="50" charset="0"/>
              </a:rPr>
              <a:t>Co-ordinate efforts of currently disparate NGOs, thematically and geographically.</a:t>
            </a:r>
          </a:p>
          <a:p>
            <a:pPr marL="285750" indent="-285750">
              <a:buFont typeface="Arial" panose="020B0604020202020204" pitchFamily="34" charset="0"/>
              <a:buChar char="•"/>
            </a:pPr>
            <a:r>
              <a:rPr lang="en-GB">
                <a:latin typeface="Gotham Narrow Book" pitchFamily="50" charset="0"/>
              </a:rPr>
              <a:t>Involve Savings Groups in local planning and decision-making.</a:t>
            </a:r>
          </a:p>
          <a:p>
            <a:pPr marL="285750" indent="-285750">
              <a:buFont typeface="Arial" panose="020B0604020202020204" pitchFamily="34" charset="0"/>
              <a:buChar char="•"/>
            </a:pPr>
            <a:r>
              <a:rPr lang="en-GB">
                <a:latin typeface="Gotham Narrow Book" pitchFamily="50" charset="0"/>
              </a:rPr>
              <a:t>Provide NGOs with funds, mandate to implement large-scale entrepreneurship programmes on the ground.</a:t>
            </a:r>
          </a:p>
        </p:txBody>
      </p:sp>
      <p:sp>
        <p:nvSpPr>
          <p:cNvPr id="18" name="Content Placeholder 2"/>
          <p:cNvSpPr txBox="1">
            <a:spLocks/>
          </p:cNvSpPr>
          <p:nvPr/>
        </p:nvSpPr>
        <p:spPr>
          <a:xfrm>
            <a:off x="1740321" y="5013176"/>
            <a:ext cx="2627487" cy="129614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Gotham Narrow Bold"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Gotham Narrow Book" pitchFamily="50"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Gotham Narrow Book" pitchFamily="50"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Gotham Narrow Light" pitchFamily="50"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Gotham Narrow Light" pitchFamily="50"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a:solidFill>
                  <a:schemeClr val="tx1"/>
                </a:solidFill>
              </a:rPr>
              <a:t>HOW</a:t>
            </a:r>
          </a:p>
          <a:p>
            <a:pPr marL="0" indent="0">
              <a:buNone/>
            </a:pPr>
            <a:r>
              <a:rPr lang="en-GB" sz="2400">
                <a:solidFill>
                  <a:schemeClr val="tx1"/>
                </a:solidFill>
              </a:rPr>
              <a:t>GOVERNMENT</a:t>
            </a:r>
          </a:p>
          <a:p>
            <a:pPr marL="0" indent="0">
              <a:buNone/>
            </a:pPr>
            <a:r>
              <a:rPr lang="en-GB" sz="2400">
                <a:solidFill>
                  <a:schemeClr val="tx1"/>
                </a:solidFill>
              </a:rPr>
              <a:t>CAN HELP</a:t>
            </a:r>
          </a:p>
          <a:p>
            <a:pPr marL="0" indent="0">
              <a:buNone/>
            </a:pPr>
            <a:endParaRPr lang="en-GB">
              <a:solidFill>
                <a:srgbClr val="007DC5"/>
              </a:solidFill>
            </a:endParaRPr>
          </a:p>
          <a:p>
            <a:pPr marL="0" indent="0">
              <a:buNone/>
            </a:pPr>
            <a:endParaRPr lang="en-GB">
              <a:solidFill>
                <a:srgbClr val="007DC5"/>
              </a:solidFill>
            </a:endParaRPr>
          </a:p>
          <a:p>
            <a:pPr marL="0" indent="0">
              <a:buNone/>
            </a:pPr>
            <a:endParaRPr lang="en-GB">
              <a:solidFill>
                <a:srgbClr val="007DC5"/>
              </a:solidFill>
            </a:endParaRPr>
          </a:p>
        </p:txBody>
      </p:sp>
      <p:cxnSp>
        <p:nvCxnSpPr>
          <p:cNvPr id="19" name="Straight Connector 18"/>
          <p:cNvCxnSpPr/>
          <p:nvPr/>
        </p:nvCxnSpPr>
        <p:spPr>
          <a:xfrm>
            <a:off x="1847528" y="4797152"/>
            <a:ext cx="837024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60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9C2F-6F4C-4A22-92E0-7F4733974BDF}"/>
              </a:ext>
            </a:extLst>
          </p:cNvPr>
          <p:cNvSpPr>
            <a:spLocks noGrp="1"/>
          </p:cNvSpPr>
          <p:nvPr>
            <p:ph type="title"/>
          </p:nvPr>
        </p:nvSpPr>
        <p:spPr>
          <a:xfrm>
            <a:off x="1223480" y="-131459"/>
            <a:ext cx="4667893" cy="1325563"/>
          </a:xfrm>
        </p:spPr>
        <p:txBody>
          <a:bodyPr/>
          <a:lstStyle/>
          <a:p>
            <a:pPr algn="ctr"/>
            <a:r>
              <a:rPr lang="en-US">
                <a:cs typeface="Calibri Light"/>
              </a:rPr>
              <a:t>Webinar Structure</a:t>
            </a:r>
          </a:p>
        </p:txBody>
      </p:sp>
      <p:sp>
        <p:nvSpPr>
          <p:cNvPr id="3" name="Content Placeholder 2">
            <a:extLst>
              <a:ext uri="{FF2B5EF4-FFF2-40B4-BE49-F238E27FC236}">
                <a16:creationId xmlns:a16="http://schemas.microsoft.com/office/drawing/2014/main" id="{DE63F1AC-114A-42A1-8C2C-0542098979CD}"/>
              </a:ext>
            </a:extLst>
          </p:cNvPr>
          <p:cNvSpPr>
            <a:spLocks noGrp="1"/>
          </p:cNvSpPr>
          <p:nvPr>
            <p:ph idx="1"/>
          </p:nvPr>
        </p:nvSpPr>
        <p:spPr>
          <a:xfrm>
            <a:off x="230312" y="926637"/>
            <a:ext cx="6654230" cy="5892460"/>
          </a:xfrm>
        </p:spPr>
        <p:txBody>
          <a:bodyPr vert="horz" lIns="91440" tIns="45720" rIns="91440" bIns="45720" rtlCol="0" anchor="t">
            <a:normAutofit fontScale="55000" lnSpcReduction="20000"/>
          </a:bodyPr>
          <a:lstStyle/>
          <a:p>
            <a:pPr marL="0" indent="0" algn="ctr">
              <a:buNone/>
            </a:pPr>
            <a:r>
              <a:rPr lang="en-US" b="1">
                <a:ea typeface="+mn-lt"/>
                <a:cs typeface="+mn-lt"/>
              </a:rPr>
              <a:t>Opening remarks:</a:t>
            </a:r>
          </a:p>
          <a:p>
            <a:pPr marL="0" indent="0">
              <a:lnSpc>
                <a:spcPct val="120000"/>
              </a:lnSpc>
              <a:spcBef>
                <a:spcPts val="0"/>
              </a:spcBef>
              <a:spcAft>
                <a:spcPts val="400"/>
              </a:spcAft>
              <a:buNone/>
            </a:pPr>
            <a:r>
              <a:rPr lang="en-US" b="1">
                <a:ea typeface="+mn-lt"/>
                <a:cs typeface="+mn-lt"/>
              </a:rPr>
              <a:t>Helene Carlsson Rex, </a:t>
            </a:r>
            <a:r>
              <a:rPr lang="en-US">
                <a:ea typeface="+mn-lt"/>
                <a:cs typeface="+mn-lt"/>
              </a:rPr>
              <a:t>Practice Manager, Social Sustainability and Inclusion Global Practice, World Bank</a:t>
            </a:r>
            <a:endParaRPr lang="en-US">
              <a:cs typeface="Calibri" panose="020F0502020204030204"/>
            </a:endParaRPr>
          </a:p>
          <a:p>
            <a:pPr marL="0" indent="0">
              <a:lnSpc>
                <a:spcPct val="120000"/>
              </a:lnSpc>
              <a:spcBef>
                <a:spcPts val="0"/>
              </a:spcBef>
              <a:buNone/>
            </a:pPr>
            <a:r>
              <a:rPr lang="en-US" b="1">
                <a:ea typeface="+mn-lt"/>
                <a:cs typeface="+mn-lt"/>
              </a:rPr>
              <a:t>David Panetta, </a:t>
            </a:r>
            <a:r>
              <a:rPr lang="en-US">
                <a:ea typeface="+mn-lt"/>
                <a:cs typeface="+mn-lt"/>
              </a:rPr>
              <a:t>Program Director, Savings Groups, The SEEP Network</a:t>
            </a:r>
          </a:p>
          <a:p>
            <a:pPr marL="0" indent="0">
              <a:lnSpc>
                <a:spcPct val="120000"/>
              </a:lnSpc>
              <a:spcBef>
                <a:spcPts val="0"/>
              </a:spcBef>
              <a:buNone/>
            </a:pPr>
            <a:endParaRPr lang="en-US">
              <a:ea typeface="+mn-lt"/>
              <a:cs typeface="+mn-lt"/>
            </a:endParaRPr>
          </a:p>
          <a:p>
            <a:pPr marL="0" indent="0" algn="ctr">
              <a:buNone/>
            </a:pPr>
            <a:r>
              <a:rPr lang="en-US" b="1">
                <a:ea typeface="+mn-lt"/>
                <a:cs typeface="+mn-lt"/>
              </a:rPr>
              <a:t>Fireside chat</a:t>
            </a:r>
          </a:p>
          <a:p>
            <a:pPr marL="0" indent="0">
              <a:buNone/>
            </a:pPr>
            <a:r>
              <a:rPr lang="en-US">
                <a:ea typeface="+mn-lt"/>
                <a:cs typeface="+mn-lt"/>
              </a:rPr>
              <a:t>Moderator: </a:t>
            </a:r>
          </a:p>
          <a:p>
            <a:pPr marL="0" indent="0">
              <a:buNone/>
            </a:pPr>
            <a:r>
              <a:rPr lang="en-US" b="1">
                <a:ea typeface="+mn-lt"/>
                <a:cs typeface="+mn-lt"/>
              </a:rPr>
              <a:t>Sybil Chidiac, </a:t>
            </a:r>
            <a:r>
              <a:rPr lang="en-US">
                <a:ea typeface="+mn-lt"/>
                <a:cs typeface="+mn-lt"/>
              </a:rPr>
              <a:t>Senior Program Officer, Bill and Melinda Gates Foundation</a:t>
            </a:r>
            <a:endParaRPr lang="en-US">
              <a:cs typeface="Calibri"/>
            </a:endParaRPr>
          </a:p>
          <a:p>
            <a:pPr marL="0" indent="0">
              <a:buNone/>
            </a:pPr>
            <a:r>
              <a:rPr lang="en-US">
                <a:ea typeface="+mn-lt"/>
                <a:cs typeface="+mn-lt"/>
              </a:rPr>
              <a:t>Speakers:</a:t>
            </a:r>
          </a:p>
          <a:p>
            <a:pPr marL="0" indent="0">
              <a:buNone/>
            </a:pPr>
            <a:r>
              <a:rPr lang="en-US" b="1">
                <a:ea typeface="+mn-lt"/>
                <a:cs typeface="+mn-lt"/>
              </a:rPr>
              <a:t>Aisha </a:t>
            </a:r>
            <a:r>
              <a:rPr lang="en-US" b="1" err="1">
                <a:ea typeface="+mn-lt"/>
                <a:cs typeface="+mn-lt"/>
              </a:rPr>
              <a:t>Rahamatali</a:t>
            </a:r>
            <a:r>
              <a:rPr lang="en-US" b="1">
                <a:ea typeface="+mn-lt"/>
                <a:cs typeface="+mn-lt"/>
              </a:rPr>
              <a:t>,</a:t>
            </a:r>
            <a:r>
              <a:rPr lang="en-US">
                <a:ea typeface="+mn-lt"/>
                <a:cs typeface="+mn-lt"/>
              </a:rPr>
              <a:t> Senior Advisor, Economic Justice and Rights Action Coalition, CARE International</a:t>
            </a:r>
          </a:p>
          <a:p>
            <a:pPr marL="0" indent="0">
              <a:buNone/>
            </a:pPr>
            <a:r>
              <a:rPr lang="en-US" b="1">
                <a:ea typeface="+mn-lt"/>
                <a:cs typeface="+mn-lt"/>
              </a:rPr>
              <a:t>Japheth Muli</a:t>
            </a:r>
            <a:r>
              <a:rPr lang="en-US">
                <a:ea typeface="+mn-lt"/>
                <a:cs typeface="+mn-lt"/>
              </a:rPr>
              <a:t>, Chief Operations Officer, East Africa, Hand in Hand International</a:t>
            </a:r>
          </a:p>
          <a:p>
            <a:pPr marL="0" indent="0">
              <a:buNone/>
            </a:pPr>
            <a:r>
              <a:rPr lang="en-US" b="1">
                <a:ea typeface="+mn-lt"/>
                <a:cs typeface="+mn-lt"/>
              </a:rPr>
              <a:t>Angeline </a:t>
            </a:r>
            <a:r>
              <a:rPr lang="en-US" b="1" err="1">
                <a:ea typeface="+mn-lt"/>
                <a:cs typeface="+mn-lt"/>
              </a:rPr>
              <a:t>Munzara</a:t>
            </a:r>
            <a:r>
              <a:rPr lang="en-US">
                <a:ea typeface="+mn-lt"/>
                <a:cs typeface="+mn-lt"/>
              </a:rPr>
              <a:t>, Senior Advisor, External Engagement &amp; Savings Groups, World Vision International</a:t>
            </a:r>
          </a:p>
          <a:p>
            <a:pPr marL="0" indent="0">
              <a:buNone/>
            </a:pPr>
            <a:r>
              <a:rPr lang="en-US" b="1">
                <a:ea typeface="+mn-lt"/>
                <a:cs typeface="+mn-lt"/>
              </a:rPr>
              <a:t>Brian </a:t>
            </a:r>
            <a:r>
              <a:rPr lang="en-US" b="1" err="1">
                <a:ea typeface="+mn-lt"/>
                <a:cs typeface="+mn-lt"/>
              </a:rPr>
              <a:t>Ssebunya</a:t>
            </a:r>
            <a:r>
              <a:rPr lang="en-US">
                <a:ea typeface="+mn-lt"/>
                <a:cs typeface="+mn-lt"/>
              </a:rPr>
              <a:t>, Senior Technical Advisor, Enterprise Development and Employment, International Rescue Committee</a:t>
            </a:r>
          </a:p>
          <a:p>
            <a:pPr marL="0" indent="0">
              <a:buNone/>
            </a:pPr>
            <a:r>
              <a:rPr lang="en-US" b="1">
                <a:ea typeface="+mn-lt"/>
                <a:cs typeface="+mn-lt"/>
              </a:rPr>
              <a:t>Edwin </a:t>
            </a:r>
            <a:r>
              <a:rPr lang="en-US" b="1" err="1">
                <a:ea typeface="+mn-lt"/>
                <a:cs typeface="+mn-lt"/>
              </a:rPr>
              <a:t>Ocharo</a:t>
            </a:r>
            <a:r>
              <a:rPr lang="en-US">
                <a:ea typeface="+mn-lt"/>
                <a:cs typeface="+mn-lt"/>
              </a:rPr>
              <a:t>, Senior Projects Officer, Kenya Post Office Savings Bank</a:t>
            </a:r>
            <a:r>
              <a:rPr lang="en-US" b="1">
                <a:ea typeface="+mn-lt"/>
                <a:cs typeface="+mn-lt"/>
              </a:rPr>
              <a:t> </a:t>
            </a:r>
            <a:endParaRPr lang="en-US">
              <a:ea typeface="+mn-lt"/>
              <a:cs typeface="+mn-lt"/>
            </a:endParaRPr>
          </a:p>
          <a:p>
            <a:pPr marL="0" indent="0" algn="just">
              <a:buNone/>
            </a:pPr>
            <a:endParaRPr lang="en-US" b="1">
              <a:ea typeface="+mn-lt"/>
              <a:cs typeface="+mn-lt"/>
            </a:endParaRPr>
          </a:p>
          <a:p>
            <a:pPr marL="0" indent="0" algn="ctr">
              <a:buNone/>
            </a:pPr>
            <a:r>
              <a:rPr lang="en-US" b="1">
                <a:ea typeface="+mn-lt"/>
                <a:cs typeface="+mn-lt"/>
              </a:rPr>
              <a:t>Closing remarks:</a:t>
            </a:r>
          </a:p>
          <a:p>
            <a:pPr marL="0" indent="0">
              <a:buNone/>
            </a:pPr>
            <a:r>
              <a:rPr lang="en-US" b="1">
                <a:ea typeface="+mn-lt"/>
                <a:cs typeface="+mn-lt"/>
              </a:rPr>
              <a:t>Shobha Shetty</a:t>
            </a:r>
            <a:r>
              <a:rPr lang="en-US">
                <a:ea typeface="+mn-lt"/>
                <a:cs typeface="+mn-lt"/>
              </a:rPr>
              <a:t>,</a:t>
            </a:r>
            <a:r>
              <a:rPr lang="en-US" b="1">
                <a:ea typeface="+mn-lt"/>
                <a:cs typeface="+mn-lt"/>
              </a:rPr>
              <a:t> </a:t>
            </a:r>
            <a:r>
              <a:rPr lang="en-US">
                <a:ea typeface="+mn-lt"/>
                <a:cs typeface="+mn-lt"/>
              </a:rPr>
              <a:t>Practice Manager, Agriculture and Food Global Practice, World Bank</a:t>
            </a:r>
            <a:endParaRPr lang="en-US"/>
          </a:p>
          <a:p>
            <a:pPr marL="0" indent="0">
              <a:buNone/>
            </a:pPr>
            <a:endParaRPr lang="en-US">
              <a:cs typeface="Calibri"/>
            </a:endParaRPr>
          </a:p>
        </p:txBody>
      </p:sp>
      <p:pic>
        <p:nvPicPr>
          <p:cNvPr id="5" name="Picture 5" descr="A screenshot of a person holding a sign&#10;&#10;Description automatically generated">
            <a:extLst>
              <a:ext uri="{FF2B5EF4-FFF2-40B4-BE49-F238E27FC236}">
                <a16:creationId xmlns:a16="http://schemas.microsoft.com/office/drawing/2014/main" id="{58197877-A02D-4D15-8456-78DAC0A8A7E5}"/>
              </a:ext>
            </a:extLst>
          </p:cNvPr>
          <p:cNvPicPr>
            <a:picLocks noChangeAspect="1"/>
          </p:cNvPicPr>
          <p:nvPr/>
        </p:nvPicPr>
        <p:blipFill>
          <a:blip r:embed="rId2"/>
          <a:stretch>
            <a:fillRect/>
          </a:stretch>
        </p:blipFill>
        <p:spPr>
          <a:xfrm>
            <a:off x="7053209" y="-856"/>
            <a:ext cx="5140503" cy="6859712"/>
          </a:xfrm>
          <a:prstGeom prst="rect">
            <a:avLst/>
          </a:prstGeom>
        </p:spPr>
      </p:pic>
    </p:spTree>
    <p:extLst>
      <p:ext uri="{BB962C8B-B14F-4D97-AF65-F5344CB8AC3E}">
        <p14:creationId xmlns:p14="http://schemas.microsoft.com/office/powerpoint/2010/main" val="1225839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bird&#10;&#10;Description automatically generated">
            <a:extLst>
              <a:ext uri="{FF2B5EF4-FFF2-40B4-BE49-F238E27FC236}">
                <a16:creationId xmlns:a16="http://schemas.microsoft.com/office/drawing/2014/main" id="{5F48215C-89D9-44C4-A8B9-8018E0BC1F83}"/>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350" y="0"/>
            <a:ext cx="12192000" cy="4638907"/>
          </a:xfrm>
          <a:prstGeom prst="rect">
            <a:avLst/>
          </a:prstGeom>
        </p:spPr>
      </p:pic>
      <p:sp>
        <p:nvSpPr>
          <p:cNvPr id="2" name="Title 1">
            <a:extLst>
              <a:ext uri="{FF2B5EF4-FFF2-40B4-BE49-F238E27FC236}">
                <a16:creationId xmlns:a16="http://schemas.microsoft.com/office/drawing/2014/main" id="{CCA4A1CD-EB79-4B94-96A9-E41EEBF08110}"/>
              </a:ext>
            </a:extLst>
          </p:cNvPr>
          <p:cNvSpPr>
            <a:spLocks noGrp="1"/>
          </p:cNvSpPr>
          <p:nvPr>
            <p:ph type="title"/>
          </p:nvPr>
        </p:nvSpPr>
        <p:spPr>
          <a:xfrm>
            <a:off x="844550" y="4005263"/>
            <a:ext cx="10515600" cy="2852737"/>
          </a:xfrm>
        </p:spPr>
        <p:txBody>
          <a:bodyPr anchor="ctr">
            <a:normAutofit/>
          </a:bodyPr>
          <a:lstStyle/>
          <a:p>
            <a:pPr algn="ctr"/>
            <a:r>
              <a:rPr lang="en-US" b="1"/>
              <a:t>Angeline Munzara</a:t>
            </a:r>
            <a:endParaRPr lang="en-US"/>
          </a:p>
        </p:txBody>
      </p:sp>
      <p:sp>
        <p:nvSpPr>
          <p:cNvPr id="3" name="Text Placeholder 2">
            <a:extLst>
              <a:ext uri="{FF2B5EF4-FFF2-40B4-BE49-F238E27FC236}">
                <a16:creationId xmlns:a16="http://schemas.microsoft.com/office/drawing/2014/main" id="{662FA3D5-D9E1-4AD8-BD3B-F64CA868DDE7}"/>
              </a:ext>
            </a:extLst>
          </p:cNvPr>
          <p:cNvSpPr>
            <a:spLocks noGrp="1"/>
          </p:cNvSpPr>
          <p:nvPr>
            <p:ph type="body" idx="1"/>
          </p:nvPr>
        </p:nvSpPr>
        <p:spPr>
          <a:xfrm>
            <a:off x="831850" y="6017264"/>
            <a:ext cx="10515600" cy="1500187"/>
          </a:xfrm>
        </p:spPr>
        <p:txBody>
          <a:bodyPr/>
          <a:lstStyle/>
          <a:p>
            <a:pPr algn="ctr">
              <a:lnSpc>
                <a:spcPct val="100000"/>
              </a:lnSpc>
              <a:spcBef>
                <a:spcPts val="0"/>
              </a:spcBef>
            </a:pPr>
            <a:r>
              <a:rPr lang="en-US"/>
              <a:t>Senior Advisor, External Engagement &amp; Savings Groups</a:t>
            </a:r>
          </a:p>
          <a:p>
            <a:pPr algn="ctr">
              <a:lnSpc>
                <a:spcPct val="100000"/>
              </a:lnSpc>
              <a:spcBef>
                <a:spcPts val="0"/>
              </a:spcBef>
            </a:pPr>
            <a:r>
              <a:rPr lang="en-US"/>
              <a:t>World Vision</a:t>
            </a:r>
          </a:p>
        </p:txBody>
      </p:sp>
    </p:spTree>
    <p:extLst>
      <p:ext uri="{BB962C8B-B14F-4D97-AF65-F5344CB8AC3E}">
        <p14:creationId xmlns:p14="http://schemas.microsoft.com/office/powerpoint/2010/main" val="615514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76446" y="124395"/>
            <a:ext cx="11799303" cy="1337749"/>
          </a:xfrm>
          <a:solidFill>
            <a:srgbClr val="FF6B00"/>
          </a:solidFill>
        </p:spPr>
        <p:style>
          <a:lnRef idx="2">
            <a:schemeClr val="accent2"/>
          </a:lnRef>
          <a:fillRef idx="1">
            <a:schemeClr val="lt1"/>
          </a:fillRef>
          <a:effectRef idx="0">
            <a:schemeClr val="accent2"/>
          </a:effectRef>
          <a:fontRef idx="minor">
            <a:schemeClr val="dk1"/>
          </a:fontRef>
        </p:style>
        <p:txBody>
          <a:bodyPr vert="horz" lIns="0" tIns="0" rIns="0" bIns="0" rtlCol="0" anchor="t">
            <a:noAutofit/>
          </a:bodyPr>
          <a:lstStyle/>
          <a:p>
            <a:r>
              <a:rPr lang="en-US" sz="3600" b="1">
                <a:cs typeface="Arial"/>
              </a:rPr>
              <a:t>                                      Savings Groups</a:t>
            </a:r>
            <a:endParaRPr lang="en-ZA" sz="3600" b="1">
              <a:cs typeface="Arial"/>
            </a:endParaRPr>
          </a:p>
          <a:p>
            <a:r>
              <a:rPr lang="en-US" sz="3600" b="1">
                <a:cs typeface="Arial"/>
              </a:rPr>
              <a:t>   A bedrock for COVID-19  economic response and recovery</a:t>
            </a:r>
            <a:endParaRPr lang="en-ZA" sz="3600" b="1">
              <a:cs typeface="Aria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918" y="5970363"/>
            <a:ext cx="4158521" cy="884379"/>
          </a:xfrm>
          <a:prstGeom prst="rect">
            <a:avLst/>
          </a:prstGeom>
        </p:spPr>
      </p:pic>
      <p:sp>
        <p:nvSpPr>
          <p:cNvPr id="10" name="TextBox 9"/>
          <p:cNvSpPr txBox="1"/>
          <p:nvPr/>
        </p:nvSpPr>
        <p:spPr>
          <a:xfrm>
            <a:off x="4975389" y="1603038"/>
            <a:ext cx="6910956" cy="5119852"/>
          </a:xfrm>
          <a:prstGeom prst="rect">
            <a:avLst/>
          </a:prstGeom>
          <a:noFill/>
        </p:spPr>
        <p:txBody>
          <a:bodyPr wrap="square" lIns="91440" tIns="45720" rIns="91440" bIns="45720" rtlCol="0" anchor="t">
            <a:noAutofit/>
          </a:bodyPr>
          <a:lstStyle/>
          <a:p>
            <a:pPr>
              <a:spcAft>
                <a:spcPts val="800"/>
              </a:spcAft>
              <a:buSzPct val="100000"/>
            </a:pPr>
            <a:endParaRPr lang="en-US" sz="1200" b="1" i="1">
              <a:solidFill>
                <a:schemeClr val="accent6"/>
              </a:solidFill>
            </a:endParaRPr>
          </a:p>
          <a:p>
            <a:pPr>
              <a:spcAft>
                <a:spcPts val="800"/>
              </a:spcAft>
              <a:buSzPct val="100000"/>
            </a:pPr>
            <a:r>
              <a:rPr lang="en-US" sz="2400" b="1" i="1">
                <a:solidFill>
                  <a:schemeClr val="accent6"/>
                </a:solidFill>
              </a:rPr>
              <a:t>                       PR0GRAM MODELS</a:t>
            </a:r>
            <a:endParaRPr lang="en-US" sz="2400" b="1" i="1">
              <a:solidFill>
                <a:schemeClr val="accent6"/>
              </a:solidFill>
              <a:cs typeface="Calibri"/>
            </a:endParaRPr>
          </a:p>
          <a:p>
            <a:pPr marL="971550" lvl="1" indent="-514350">
              <a:spcAft>
                <a:spcPts val="800"/>
              </a:spcAft>
              <a:buSzPct val="100000"/>
              <a:buFont typeface="+mj-lt"/>
              <a:buAutoNum type="arabicPeriod"/>
            </a:pPr>
            <a:r>
              <a:rPr lang="en-US" sz="2800">
                <a:solidFill>
                  <a:schemeClr val="bg1"/>
                </a:solidFill>
              </a:rPr>
              <a:t>Standalone Savings Groups</a:t>
            </a:r>
            <a:endParaRPr lang="en-US" sz="2800">
              <a:solidFill>
                <a:schemeClr val="bg1"/>
              </a:solidFill>
              <a:cs typeface="Gill Sans MT Pro Light"/>
            </a:endParaRPr>
          </a:p>
          <a:p>
            <a:pPr marL="971550" lvl="1" indent="-514350">
              <a:spcAft>
                <a:spcPts val="800"/>
              </a:spcAft>
              <a:buSzPct val="100000"/>
              <a:buFont typeface="+mj-lt"/>
              <a:buAutoNum type="arabicPeriod"/>
            </a:pPr>
            <a:r>
              <a:rPr lang="en-US" sz="2800">
                <a:solidFill>
                  <a:schemeClr val="bg1"/>
                </a:solidFill>
              </a:rPr>
              <a:t>SGs + Child Protection Embedded Education</a:t>
            </a:r>
            <a:endParaRPr lang="en-US" sz="2800">
              <a:solidFill>
                <a:schemeClr val="bg1"/>
              </a:solidFill>
              <a:cs typeface="Calibri"/>
            </a:endParaRPr>
          </a:p>
          <a:p>
            <a:pPr marL="971550" lvl="1" indent="-514350">
              <a:spcAft>
                <a:spcPts val="800"/>
              </a:spcAft>
              <a:buSzPct val="100000"/>
              <a:buFont typeface="+mj-lt"/>
              <a:buAutoNum type="arabicPeriod"/>
            </a:pPr>
            <a:r>
              <a:rPr lang="en-US" sz="2800">
                <a:solidFill>
                  <a:schemeClr val="bg1"/>
                </a:solidFill>
              </a:rPr>
              <a:t>SGs + Women Economic Empowerment</a:t>
            </a:r>
            <a:endParaRPr lang="en-US" sz="2800">
              <a:solidFill>
                <a:schemeClr val="bg1"/>
              </a:solidFill>
              <a:cs typeface="Calibri"/>
            </a:endParaRPr>
          </a:p>
          <a:p>
            <a:pPr marL="971550" lvl="1" indent="-514350">
              <a:spcAft>
                <a:spcPts val="800"/>
              </a:spcAft>
              <a:buSzPct val="100000"/>
              <a:buFont typeface="+mj-lt"/>
              <a:buAutoNum type="arabicPeriod"/>
            </a:pPr>
            <a:r>
              <a:rPr lang="en-US" sz="2800">
                <a:solidFill>
                  <a:schemeClr val="bg1"/>
                </a:solidFill>
              </a:rPr>
              <a:t>SGs + Formal Finance (bank linkages)</a:t>
            </a:r>
            <a:endParaRPr lang="en-US" sz="2800">
              <a:solidFill>
                <a:schemeClr val="bg1"/>
              </a:solidFill>
              <a:cs typeface="Calibri"/>
            </a:endParaRPr>
          </a:p>
          <a:p>
            <a:pPr marL="971550" lvl="1" indent="-514350">
              <a:spcAft>
                <a:spcPts val="800"/>
              </a:spcAft>
              <a:buSzPct val="100000"/>
              <a:buFont typeface="+mj-lt"/>
              <a:buAutoNum type="arabicPeriod"/>
            </a:pPr>
            <a:r>
              <a:rPr lang="en-US" sz="2800">
                <a:solidFill>
                  <a:schemeClr val="bg1"/>
                </a:solidFill>
              </a:rPr>
              <a:t>SGs + Targeted Cash &amp; Voucher Assistance </a:t>
            </a:r>
            <a:endParaRPr lang="en-US" sz="2800">
              <a:solidFill>
                <a:schemeClr val="bg1"/>
              </a:solidFill>
              <a:cs typeface="Calibri"/>
            </a:endParaRPr>
          </a:p>
          <a:p>
            <a:pPr marL="837565" lvl="1" indent="-227965">
              <a:spcAft>
                <a:spcPts val="800"/>
              </a:spcAft>
              <a:buFont typeface="Arial" charset="0"/>
              <a:buChar char="•"/>
            </a:pPr>
            <a:endParaRPr lang="en-US" sz="2400">
              <a:solidFill>
                <a:schemeClr val="bg1"/>
              </a:solidFill>
              <a:latin typeface="Gill Sans MT Pro Light"/>
              <a:cs typeface="Gill Sans MT Pro Light"/>
            </a:endParaRPr>
          </a:p>
          <a:p>
            <a:pPr lvl="1">
              <a:spcAft>
                <a:spcPts val="800"/>
              </a:spcAft>
            </a:pPr>
            <a:endParaRPr lang="en-US" sz="2400">
              <a:solidFill>
                <a:schemeClr val="bg1"/>
              </a:solidFill>
              <a:latin typeface="Gill Sans MT Pro Light"/>
              <a:cs typeface="Gill Sans MT Pro Light"/>
            </a:endParaRPr>
          </a:p>
        </p:txBody>
      </p:sp>
      <p:pic>
        <p:nvPicPr>
          <p:cNvPr id="3" name="Picture 3" descr="A group of people sitting in the grass&#10;&#10;Description automatically generated">
            <a:extLst>
              <a:ext uri="{FF2B5EF4-FFF2-40B4-BE49-F238E27FC236}">
                <a16:creationId xmlns:a16="http://schemas.microsoft.com/office/drawing/2014/main" id="{CD5147DE-A1BE-4585-87FB-BBDD82D0C49F}"/>
              </a:ext>
            </a:extLst>
          </p:cNvPr>
          <p:cNvPicPr>
            <a:picLocks noChangeAspect="1"/>
          </p:cNvPicPr>
          <p:nvPr/>
        </p:nvPicPr>
        <p:blipFill>
          <a:blip r:embed="rId4"/>
          <a:stretch>
            <a:fillRect/>
          </a:stretch>
        </p:blipFill>
        <p:spPr>
          <a:xfrm>
            <a:off x="177593" y="1467368"/>
            <a:ext cx="4689611" cy="3119332"/>
          </a:xfrm>
          <a:prstGeom prst="rect">
            <a:avLst/>
          </a:prstGeom>
        </p:spPr>
      </p:pic>
      <p:sp>
        <p:nvSpPr>
          <p:cNvPr id="7" name="TextBox 6">
            <a:extLst>
              <a:ext uri="{FF2B5EF4-FFF2-40B4-BE49-F238E27FC236}">
                <a16:creationId xmlns:a16="http://schemas.microsoft.com/office/drawing/2014/main" id="{3FFE4F03-06F8-430D-A54D-C551C86E53F7}"/>
              </a:ext>
            </a:extLst>
          </p:cNvPr>
          <p:cNvSpPr txBox="1"/>
          <p:nvPr/>
        </p:nvSpPr>
        <p:spPr>
          <a:xfrm>
            <a:off x="176212" y="4831556"/>
            <a:ext cx="464820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a:solidFill>
                  <a:srgbClr val="70AD47"/>
                </a:solidFill>
                <a:cs typeface="Segoe UI"/>
              </a:rPr>
              <a:t>O</a:t>
            </a:r>
            <a:r>
              <a:rPr lang="en-US" b="1" i="1">
                <a:solidFill>
                  <a:srgbClr val="70AD47"/>
                </a:solidFill>
                <a:cs typeface="Segoe UI"/>
              </a:rPr>
              <a:t>ver 60,000 groups in 34 countries</a:t>
            </a:r>
            <a:r>
              <a:rPr lang="en-US" b="1">
                <a:cs typeface="Segoe UI"/>
              </a:rPr>
              <a:t>​</a:t>
            </a:r>
          </a:p>
          <a:p>
            <a:pPr algn="ctr"/>
            <a:r>
              <a:rPr lang="en-US" b="1" i="1">
                <a:solidFill>
                  <a:srgbClr val="70AD47"/>
                </a:solidFill>
                <a:cs typeface="Segoe UI"/>
              </a:rPr>
              <a:t>with over 1.3 million members </a:t>
            </a:r>
          </a:p>
          <a:p>
            <a:pPr algn="ctr"/>
            <a:r>
              <a:rPr lang="en-US" b="1" i="1">
                <a:solidFill>
                  <a:srgbClr val="70AD47"/>
                </a:solidFill>
                <a:cs typeface="Segoe UI"/>
              </a:rPr>
              <a:t>(80% are women)  </a:t>
            </a:r>
            <a:r>
              <a:rPr lang="en-US" b="1">
                <a:cs typeface="Segoe UI"/>
              </a:rPr>
              <a:t>​</a:t>
            </a:r>
          </a:p>
          <a:p>
            <a:pPr algn="ctr"/>
            <a:r>
              <a:rPr lang="en-US" b="1">
                <a:cs typeface="Segoe UI"/>
              </a:rPr>
              <a:t>​</a:t>
            </a:r>
          </a:p>
          <a:p>
            <a:pPr algn="ctr"/>
            <a:r>
              <a:rPr lang="en-US" b="1" i="1">
                <a:solidFill>
                  <a:srgbClr val="70AD47"/>
                </a:solidFill>
                <a:cs typeface="Segoe UI"/>
              </a:rPr>
              <a:t>Members include over 500,000 caregivers looking after 1.2 million children.</a:t>
            </a:r>
            <a:r>
              <a:rPr lang="en-US" b="1">
                <a:cs typeface="Segoe UI"/>
              </a:rPr>
              <a:t>​</a:t>
            </a:r>
          </a:p>
          <a:p>
            <a:pPr algn="ctr"/>
            <a:r>
              <a:rPr lang="en-US" b="1" i="1">
                <a:solidFill>
                  <a:srgbClr val="70AD47"/>
                </a:solidFill>
                <a:cs typeface="Segoe UI"/>
              </a:rPr>
              <a:t> 70% of these groups are in Africa. </a:t>
            </a:r>
            <a:r>
              <a:rPr lang="en-US" b="1">
                <a:cs typeface="Segoe UI"/>
              </a:rPr>
              <a:t>​</a:t>
            </a:r>
          </a:p>
        </p:txBody>
      </p:sp>
    </p:spTree>
    <p:extLst>
      <p:ext uri="{BB962C8B-B14F-4D97-AF65-F5344CB8AC3E}">
        <p14:creationId xmlns:p14="http://schemas.microsoft.com/office/powerpoint/2010/main" val="22548450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EE612185-9ABD-4AE0-8021-91DF029A27E9}"/>
              </a:ext>
            </a:extLst>
          </p:cNvPr>
          <p:cNvPicPr>
            <a:picLocks noChangeAspect="1"/>
          </p:cNvPicPr>
          <p:nvPr/>
        </p:nvPicPr>
        <p:blipFill rotWithShape="1">
          <a:blip r:embed="rId3">
            <a:extLst>
              <a:ext uri="{28A0092B-C50C-407E-A947-70E740481C1C}">
                <a14:useLocalDpi xmlns:a14="http://schemas.microsoft.com/office/drawing/2010/main" val="0"/>
              </a:ext>
            </a:extLst>
          </a:blip>
          <a:srcRect b="20228"/>
          <a:stretch/>
        </p:blipFill>
        <p:spPr>
          <a:xfrm>
            <a:off x="20" y="1282"/>
            <a:ext cx="12191980" cy="6856718"/>
          </a:xfrm>
          <a:prstGeom prst="rect">
            <a:avLst/>
          </a:prstGeom>
        </p:spPr>
      </p:pic>
    </p:spTree>
    <p:extLst>
      <p:ext uri="{BB962C8B-B14F-4D97-AF65-F5344CB8AC3E}">
        <p14:creationId xmlns:p14="http://schemas.microsoft.com/office/powerpoint/2010/main" val="40248069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3480" y="124393"/>
            <a:ext cx="4158521" cy="884379"/>
          </a:xfrm>
          <a:prstGeom prst="rect">
            <a:avLst/>
          </a:prstGeom>
        </p:spPr>
      </p:pic>
      <p:sp>
        <p:nvSpPr>
          <p:cNvPr id="4" name="Text Placeholder 3"/>
          <p:cNvSpPr>
            <a:spLocks noGrp="1"/>
          </p:cNvSpPr>
          <p:nvPr>
            <p:ph type="body" sz="quarter" idx="11"/>
          </p:nvPr>
        </p:nvSpPr>
        <p:spPr>
          <a:xfrm>
            <a:off x="2" y="-61575"/>
            <a:ext cx="6208157" cy="2565953"/>
          </a:xfrm>
          <a:solidFill>
            <a:srgbClr val="F37021"/>
          </a:solidFill>
        </p:spPr>
        <p:txBody>
          <a:bodyPr/>
          <a:lstStyle/>
          <a:p>
            <a:pPr algn="ctr">
              <a:lnSpc>
                <a:spcPct val="100000"/>
              </a:lnSpc>
              <a:spcBef>
                <a:spcPts val="0"/>
              </a:spcBef>
            </a:pPr>
            <a:endParaRPr lang="en-US" b="1" spc="400">
              <a:solidFill>
                <a:prstClr val="black"/>
              </a:solidFill>
              <a:latin typeface="Gill Sans MT" charset="0"/>
              <a:ea typeface="Gill Sans MT" charset="0"/>
              <a:cs typeface="Gill Sans MT" charset="0"/>
            </a:endParaRPr>
          </a:p>
          <a:p>
            <a:pPr algn="ctr">
              <a:lnSpc>
                <a:spcPct val="100000"/>
              </a:lnSpc>
              <a:spcBef>
                <a:spcPts val="0"/>
              </a:spcBef>
            </a:pPr>
            <a:r>
              <a:rPr lang="en-US" sz="3733" b="1" spc="400">
                <a:solidFill>
                  <a:prstClr val="black"/>
                </a:solidFill>
                <a:latin typeface="Gill Sans MT" charset="0"/>
                <a:ea typeface="Gill Sans MT" charset="0"/>
                <a:cs typeface="Gill Sans MT" charset="0"/>
              </a:rPr>
              <a:t>SCALING UP WHAT WORKS</a:t>
            </a:r>
          </a:p>
          <a:p>
            <a:pPr algn="ctr">
              <a:lnSpc>
                <a:spcPct val="100000"/>
              </a:lnSpc>
              <a:spcBef>
                <a:spcPts val="0"/>
              </a:spcBef>
            </a:pPr>
            <a:r>
              <a:rPr lang="en-US" b="1" spc="400">
                <a:solidFill>
                  <a:prstClr val="black"/>
                </a:solidFill>
                <a:latin typeface="Gill Sans MT" charset="0"/>
                <a:ea typeface="Gill Sans MT" charset="0"/>
                <a:cs typeface="Gill Sans MT" charset="0"/>
              </a:rPr>
              <a:t> </a:t>
            </a:r>
            <a:r>
              <a:rPr lang="en-US" sz="1867" b="1" spc="400">
                <a:solidFill>
                  <a:schemeClr val="tx1"/>
                </a:solidFill>
                <a:latin typeface="Gill Sans MT" charset="0"/>
                <a:ea typeface="Gill Sans MT" charset="0"/>
                <a:cs typeface="Gill Sans MT" charset="0"/>
              </a:rPr>
              <a:t>INTEGRATED S4T PROGRAMMING BUFFER ECONOMIC EFFECTS OF PANDEMICS</a:t>
            </a:r>
          </a:p>
          <a:p>
            <a:endParaRPr lang="en-ZA"/>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512291"/>
            <a:ext cx="6208159" cy="4345709"/>
          </a:xfrm>
          <a:prstGeom prst="rect">
            <a:avLst/>
          </a:prstGeom>
        </p:spPr>
      </p:pic>
      <p:sp>
        <p:nvSpPr>
          <p:cNvPr id="9" name="TextBox 8"/>
          <p:cNvSpPr txBox="1"/>
          <p:nvPr/>
        </p:nvSpPr>
        <p:spPr>
          <a:xfrm>
            <a:off x="1" y="5649264"/>
            <a:ext cx="1884219" cy="830997"/>
          </a:xfrm>
          <a:prstGeom prst="rect">
            <a:avLst/>
          </a:prstGeom>
          <a:noFill/>
        </p:spPr>
        <p:txBody>
          <a:bodyPr wrap="square" rtlCol="0">
            <a:spAutoFit/>
          </a:bodyPr>
          <a:lstStyle/>
          <a:p>
            <a:r>
              <a:rPr lang="en-US" sz="1600" b="1"/>
              <a:t>Hon Josephine Makieu: S4T group  member</a:t>
            </a:r>
            <a:endParaRPr lang="en-ZA" sz="1600" b="1"/>
          </a:p>
        </p:txBody>
      </p:sp>
      <p:sp>
        <p:nvSpPr>
          <p:cNvPr id="13" name="Rectangle 12"/>
          <p:cNvSpPr/>
          <p:nvPr/>
        </p:nvSpPr>
        <p:spPr>
          <a:xfrm>
            <a:off x="6354620" y="3434385"/>
            <a:ext cx="5664969" cy="3339632"/>
          </a:xfrm>
          <a:prstGeom prst="rect">
            <a:avLst/>
          </a:prstGeom>
        </p:spPr>
        <p:txBody>
          <a:bodyPr wrap="square" lIns="91440" tIns="45720" rIns="91440" bIns="45720" anchor="t">
            <a:spAutoFit/>
          </a:bodyPr>
          <a:lstStyle/>
          <a:p>
            <a:pPr>
              <a:lnSpc>
                <a:spcPct val="107000"/>
              </a:lnSpc>
            </a:pPr>
            <a:r>
              <a:rPr lang="en-US" sz="1850" b="1">
                <a:solidFill>
                  <a:srgbClr val="FF6600"/>
                </a:solidFill>
                <a:latin typeface="+mj-lt"/>
                <a:cs typeface="Times New Roman"/>
              </a:rPr>
              <a:t>CONCLUSIONS</a:t>
            </a:r>
          </a:p>
          <a:p>
            <a:pPr marL="380365" indent="-380365">
              <a:lnSpc>
                <a:spcPct val="107000"/>
              </a:lnSpc>
              <a:buFont typeface="Arial" panose="020B0604020202020204" pitchFamily="34" charset="0"/>
              <a:buChar char="•"/>
            </a:pPr>
            <a:endParaRPr lang="en-US" sz="1200">
              <a:solidFill>
                <a:srgbClr val="201F1E"/>
              </a:solidFill>
              <a:latin typeface="+mj-lt"/>
              <a:ea typeface="Times New Roman" panose="02020603050405020304" pitchFamily="18" charset="0"/>
              <a:cs typeface="Times New Roman" panose="02020603050405020304" pitchFamily="18" charset="0"/>
            </a:endParaRPr>
          </a:p>
          <a:p>
            <a:pPr marL="380365" indent="-380365">
              <a:lnSpc>
                <a:spcPct val="107000"/>
              </a:lnSpc>
              <a:buFont typeface="Arial" panose="020B0604020202020204" pitchFamily="34" charset="0"/>
              <a:buChar char="•"/>
            </a:pPr>
            <a:r>
              <a:rPr lang="en-US" sz="1850">
                <a:solidFill>
                  <a:srgbClr val="201F1E"/>
                </a:solidFill>
                <a:ea typeface="Times New Roman" panose="02020603050405020304" pitchFamily="18" charset="0"/>
                <a:cs typeface="Times New Roman"/>
              </a:rPr>
              <a:t>In the absence of government CSSP, Savings Groups provide a local safety net</a:t>
            </a:r>
          </a:p>
          <a:p>
            <a:pPr marL="380365" indent="-380365">
              <a:lnSpc>
                <a:spcPct val="107000"/>
              </a:lnSpc>
              <a:buFont typeface="Arial" panose="020B0604020202020204" pitchFamily="34" charset="0"/>
              <a:buChar char="•"/>
            </a:pPr>
            <a:r>
              <a:rPr lang="en-US" sz="1850">
                <a:solidFill>
                  <a:srgbClr val="201F1E"/>
                </a:solidFill>
                <a:ea typeface="Times New Roman" panose="02020603050405020304" pitchFamily="18" charset="0"/>
                <a:cs typeface="Times New Roman"/>
              </a:rPr>
              <a:t>Stand-alone SGs are essential but not sufficient to build resilience (integration is key)</a:t>
            </a:r>
          </a:p>
          <a:p>
            <a:pPr marL="380365" indent="-380365">
              <a:lnSpc>
                <a:spcPct val="107000"/>
              </a:lnSpc>
              <a:buFont typeface="Arial" panose="020B0604020202020204" pitchFamily="34" charset="0"/>
              <a:buChar char="•"/>
            </a:pPr>
            <a:r>
              <a:rPr lang="en-ZA" sz="1850">
                <a:solidFill>
                  <a:srgbClr val="201F1E"/>
                </a:solidFill>
                <a:ea typeface="Times New Roman" panose="02020603050405020304" pitchFamily="18" charset="0"/>
                <a:cs typeface="Times New Roman"/>
              </a:rPr>
              <a:t>Savings Groups have the potential to protect past gains and contribute to SDGs (2, 3, 4, 5, 8, 10, 16)</a:t>
            </a:r>
          </a:p>
          <a:p>
            <a:pPr marL="380365" indent="-380365">
              <a:lnSpc>
                <a:spcPct val="107000"/>
              </a:lnSpc>
              <a:buFont typeface="Arial" panose="020B0604020202020204" pitchFamily="34" charset="0"/>
              <a:buChar char="•"/>
            </a:pPr>
            <a:r>
              <a:rPr lang="en-ZA" sz="1850" b="1">
                <a:solidFill>
                  <a:srgbClr val="201F1E"/>
                </a:solidFill>
                <a:ea typeface="Times New Roman" panose="02020603050405020304" pitchFamily="18" charset="0"/>
                <a:cs typeface="Times New Roman"/>
              </a:rPr>
              <a:t>TIME is NOW</a:t>
            </a:r>
            <a:r>
              <a:rPr lang="en-ZA" sz="1850">
                <a:solidFill>
                  <a:srgbClr val="201F1E"/>
                </a:solidFill>
                <a:ea typeface="Times New Roman" panose="02020603050405020304" pitchFamily="18" charset="0"/>
                <a:cs typeface="Times New Roman"/>
              </a:rPr>
              <a:t> to scale up and engage Savings Groups for local economic development and inclusive recovery </a:t>
            </a:r>
            <a:endParaRPr lang="en-ZA" sz="1867">
              <a:ea typeface="Calibri" panose="020F0502020204030204" pitchFamily="34" charset="0"/>
              <a:cs typeface="Times New Roman" panose="02020603050405020304" pitchFamily="18" charset="0"/>
            </a:endParaRPr>
          </a:p>
        </p:txBody>
      </p:sp>
      <p:sp>
        <p:nvSpPr>
          <p:cNvPr id="5" name="Rectangle 4"/>
          <p:cNvSpPr/>
          <p:nvPr/>
        </p:nvSpPr>
        <p:spPr>
          <a:xfrm>
            <a:off x="6354620" y="1005147"/>
            <a:ext cx="5664969" cy="2288255"/>
          </a:xfrm>
          <a:prstGeom prst="rect">
            <a:avLst/>
          </a:prstGeom>
        </p:spPr>
        <p:txBody>
          <a:bodyPr wrap="square" lIns="91440" tIns="45720" rIns="91440" bIns="45720" anchor="t">
            <a:spAutoFit/>
          </a:bodyPr>
          <a:lstStyle/>
          <a:p>
            <a:r>
              <a:rPr lang="en-US" sz="1850" b="1">
                <a:solidFill>
                  <a:srgbClr val="FF6600"/>
                </a:solidFill>
                <a:latin typeface="+mj-lt"/>
                <a:cs typeface="Times New Roman"/>
              </a:rPr>
              <a:t>KEY S4T OUTCOMES DURING EBOLA</a:t>
            </a:r>
            <a:endParaRPr lang="en-US" sz="1867" b="1">
              <a:solidFill>
                <a:srgbClr val="FF6600"/>
              </a:solidFill>
              <a:latin typeface="+mj-lt"/>
              <a:cs typeface="Times New Roman" panose="02020603050405020304" pitchFamily="18" charset="0"/>
            </a:endParaRPr>
          </a:p>
          <a:p>
            <a:pPr marL="380365" indent="-380365">
              <a:buFont typeface="Arial" panose="020B0604020202020204" pitchFamily="34" charset="0"/>
              <a:buChar char="•"/>
            </a:pPr>
            <a:endParaRPr lang="en-US" sz="1200">
              <a:solidFill>
                <a:schemeClr val="bg1"/>
              </a:solidFill>
              <a:cs typeface="Calibri" panose="020F0502020204030204"/>
            </a:endParaRPr>
          </a:p>
          <a:p>
            <a:pPr marL="380365" indent="-380365">
              <a:buFont typeface="Arial" panose="020B0604020202020204" pitchFamily="34" charset="0"/>
              <a:buChar char="•"/>
            </a:pPr>
            <a:r>
              <a:rPr lang="en-US" sz="1867">
                <a:solidFill>
                  <a:schemeClr val="bg1"/>
                </a:solidFill>
              </a:rPr>
              <a:t>Loans for 42,000 small traders (80% women)</a:t>
            </a:r>
            <a:endParaRPr lang="en-US" sz="1867">
              <a:solidFill>
                <a:schemeClr val="bg1"/>
              </a:solidFill>
              <a:cs typeface="Calibri" panose="020F0502020204030204"/>
            </a:endParaRPr>
          </a:p>
          <a:p>
            <a:pPr marL="380365" indent="-380365">
              <a:buFont typeface="Arial" panose="020B0604020202020204" pitchFamily="34" charset="0"/>
              <a:buChar char="•"/>
            </a:pPr>
            <a:r>
              <a:rPr lang="en-US" sz="1867">
                <a:solidFill>
                  <a:schemeClr val="bg1"/>
                </a:solidFill>
              </a:rPr>
              <a:t>70% of funds used for fees, food and medical expenses for over 40 000 children. </a:t>
            </a:r>
            <a:endParaRPr lang="en-US" sz="1867">
              <a:solidFill>
                <a:schemeClr val="bg1"/>
              </a:solidFill>
              <a:cs typeface="Calibri" panose="020F0502020204030204"/>
            </a:endParaRPr>
          </a:p>
          <a:p>
            <a:pPr marL="380365" indent="-380365">
              <a:buFont typeface="Arial" panose="020B0604020202020204" pitchFamily="34" charset="0"/>
              <a:buChar char="•"/>
            </a:pPr>
            <a:r>
              <a:rPr lang="en-US" sz="1867">
                <a:solidFill>
                  <a:schemeClr val="bg1"/>
                </a:solidFill>
              </a:rPr>
              <a:t>CP education - 20% drop in child marriages. </a:t>
            </a:r>
            <a:endParaRPr lang="en-US" sz="1867">
              <a:solidFill>
                <a:schemeClr val="bg1"/>
              </a:solidFill>
              <a:cs typeface="Calibri" panose="020F0502020204030204"/>
            </a:endParaRPr>
          </a:p>
          <a:p>
            <a:pPr marL="380365" indent="-380365">
              <a:buFont typeface="Arial" panose="020B0604020202020204" pitchFamily="34" charset="0"/>
              <a:buChar char="•"/>
            </a:pPr>
            <a:r>
              <a:rPr lang="en-US" sz="1867">
                <a:solidFill>
                  <a:schemeClr val="bg1"/>
                </a:solidFill>
              </a:rPr>
              <a:t>52% less risk of women being exposed to physical violence, due to increased income</a:t>
            </a:r>
            <a:endParaRPr lang="en-US" sz="1867">
              <a:solidFill>
                <a:schemeClr val="bg1"/>
              </a:solidFill>
              <a:cs typeface="Calibri" panose="020F0502020204030204"/>
            </a:endParaRPr>
          </a:p>
        </p:txBody>
      </p:sp>
    </p:spTree>
    <p:extLst>
      <p:ext uri="{BB962C8B-B14F-4D97-AF65-F5344CB8AC3E}">
        <p14:creationId xmlns:p14="http://schemas.microsoft.com/office/powerpoint/2010/main" val="118452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bird&#10;&#10;Description automatically generated">
            <a:extLst>
              <a:ext uri="{FF2B5EF4-FFF2-40B4-BE49-F238E27FC236}">
                <a16:creationId xmlns:a16="http://schemas.microsoft.com/office/drawing/2014/main" id="{5F48215C-89D9-44C4-A8B9-8018E0BC1F83}"/>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350" y="0"/>
            <a:ext cx="12192000" cy="4638907"/>
          </a:xfrm>
          <a:prstGeom prst="rect">
            <a:avLst/>
          </a:prstGeom>
        </p:spPr>
      </p:pic>
      <p:sp>
        <p:nvSpPr>
          <p:cNvPr id="2" name="Title 1">
            <a:extLst>
              <a:ext uri="{FF2B5EF4-FFF2-40B4-BE49-F238E27FC236}">
                <a16:creationId xmlns:a16="http://schemas.microsoft.com/office/drawing/2014/main" id="{CCA4A1CD-EB79-4B94-96A9-E41EEBF08110}"/>
              </a:ext>
            </a:extLst>
          </p:cNvPr>
          <p:cNvSpPr>
            <a:spLocks noGrp="1"/>
          </p:cNvSpPr>
          <p:nvPr>
            <p:ph type="title"/>
          </p:nvPr>
        </p:nvSpPr>
        <p:spPr>
          <a:xfrm>
            <a:off x="844550" y="4005263"/>
            <a:ext cx="10515600" cy="2852737"/>
          </a:xfrm>
        </p:spPr>
        <p:txBody>
          <a:bodyPr anchor="ctr">
            <a:normAutofit/>
          </a:bodyPr>
          <a:lstStyle/>
          <a:p>
            <a:pPr algn="ctr"/>
            <a:r>
              <a:rPr lang="en-US" b="1"/>
              <a:t>Brian </a:t>
            </a:r>
            <a:r>
              <a:rPr lang="en-US" b="1" err="1"/>
              <a:t>Ssebunya</a:t>
            </a:r>
            <a:r>
              <a:rPr lang="en-US" b="1"/>
              <a:t>, </a:t>
            </a:r>
            <a:r>
              <a:rPr lang="en-US" b="1" err="1"/>
              <a:t>Ph.D</a:t>
            </a:r>
            <a:endParaRPr lang="en-US"/>
          </a:p>
        </p:txBody>
      </p:sp>
      <p:sp>
        <p:nvSpPr>
          <p:cNvPr id="3" name="Text Placeholder 2">
            <a:extLst>
              <a:ext uri="{FF2B5EF4-FFF2-40B4-BE49-F238E27FC236}">
                <a16:creationId xmlns:a16="http://schemas.microsoft.com/office/drawing/2014/main" id="{662FA3D5-D9E1-4AD8-BD3B-F64CA868DDE7}"/>
              </a:ext>
            </a:extLst>
          </p:cNvPr>
          <p:cNvSpPr>
            <a:spLocks noGrp="1"/>
          </p:cNvSpPr>
          <p:nvPr>
            <p:ph type="body" idx="1"/>
          </p:nvPr>
        </p:nvSpPr>
        <p:spPr>
          <a:xfrm>
            <a:off x="831850" y="6017264"/>
            <a:ext cx="10515600" cy="1500187"/>
          </a:xfrm>
        </p:spPr>
        <p:txBody>
          <a:bodyPr/>
          <a:lstStyle/>
          <a:p>
            <a:pPr algn="ctr">
              <a:lnSpc>
                <a:spcPct val="100000"/>
              </a:lnSpc>
              <a:spcBef>
                <a:spcPts val="0"/>
              </a:spcBef>
            </a:pPr>
            <a:r>
              <a:rPr lang="en-US"/>
              <a:t>Senior Technical Advisor, Enterprise Development and Employment</a:t>
            </a:r>
          </a:p>
          <a:p>
            <a:pPr algn="ctr">
              <a:lnSpc>
                <a:spcPct val="100000"/>
              </a:lnSpc>
              <a:spcBef>
                <a:spcPts val="0"/>
              </a:spcBef>
            </a:pPr>
            <a:r>
              <a:rPr lang="en-US"/>
              <a:t>International Rescue Committee</a:t>
            </a:r>
          </a:p>
        </p:txBody>
      </p:sp>
    </p:spTree>
    <p:extLst>
      <p:ext uri="{BB962C8B-B14F-4D97-AF65-F5344CB8AC3E}">
        <p14:creationId xmlns:p14="http://schemas.microsoft.com/office/powerpoint/2010/main" val="3419285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3" hidden="1">
            <a:extLst>
              <a:ext uri="{FF2B5EF4-FFF2-40B4-BE49-F238E27FC236}">
                <a16:creationId xmlns:a16="http://schemas.microsoft.com/office/drawing/2014/main" id="{B2D38CF2-BE1A-459E-A03D-5A36FEDD21F9}"/>
              </a:ext>
            </a:extLst>
          </p:cNvPr>
          <p:cNvGraphicFramePr>
            <a:graphicFrameLocks noChangeAspect="1"/>
          </p:cNvGraphicFramePr>
          <p:nvPr>
            <p:custDataLst>
              <p:tags r:id="rId2"/>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64513" name="think-cell Slide" r:id="rId5" imgW="360" imgH="360" progId="TCLayout.ActiveDocument.1">
                  <p:embed/>
                </p:oleObj>
              </mc:Choice>
              <mc:Fallback>
                <p:oleObj name="think-cell Slide" r:id="rId5" imgW="360" imgH="360" progId="TCLayout.ActiveDocument.1">
                  <p:embed/>
                  <p:pic>
                    <p:nvPicPr>
                      <p:cNvPr id="7170" name="Object 3" hidden="1">
                        <a:extLst>
                          <a:ext uri="{FF2B5EF4-FFF2-40B4-BE49-F238E27FC236}">
                            <a16:creationId xmlns:a16="http://schemas.microsoft.com/office/drawing/2014/main" id="{B2D38CF2-BE1A-459E-A03D-5A36FEDD21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71" name="Rectangle 2" hidden="1">
            <a:extLst>
              <a:ext uri="{FF2B5EF4-FFF2-40B4-BE49-F238E27FC236}">
                <a16:creationId xmlns:a16="http://schemas.microsoft.com/office/drawing/2014/main" id="{A406C135-0AC9-4669-BBF6-448F6307103F}"/>
              </a:ext>
            </a:extLst>
          </p:cNvPr>
          <p:cNvSpPr>
            <a:spLocks noChangeArrowheads="1"/>
          </p:cNvSpPr>
          <p:nvPr>
            <p:custDataLst>
              <p:tags r:id="rId3"/>
            </p:custDataLst>
          </p:nvPr>
        </p:nvSpPr>
        <p:spPr bwMode="auto">
          <a:xfrm>
            <a:off x="1524000" y="0"/>
            <a:ext cx="158750" cy="158750"/>
          </a:xfrm>
          <a:prstGeom prst="rect">
            <a:avLst/>
          </a:prstGeom>
          <a:solidFill>
            <a:srgbClr val="FDC82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Times" panose="02020603050405020304" pitchFamily="18"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pPr>
            <a:endParaRPr lang="en-US" altLang="en-US" sz="2000" b="1">
              <a:solidFill>
                <a:srgbClr val="000000"/>
              </a:solidFill>
              <a:cs typeface="Arial" panose="020B0604020202020204" pitchFamily="34" charset="0"/>
              <a:sym typeface="Arial" panose="020B0604020202020204" pitchFamily="34" charset="0"/>
            </a:endParaRPr>
          </a:p>
        </p:txBody>
      </p:sp>
      <p:grpSp>
        <p:nvGrpSpPr>
          <p:cNvPr id="7172" name="Group 1">
            <a:extLst>
              <a:ext uri="{FF2B5EF4-FFF2-40B4-BE49-F238E27FC236}">
                <a16:creationId xmlns:a16="http://schemas.microsoft.com/office/drawing/2014/main" id="{A6220771-B6C3-41F4-96FA-E27A0F024D6A}"/>
              </a:ext>
            </a:extLst>
          </p:cNvPr>
          <p:cNvGrpSpPr>
            <a:grpSpLocks/>
          </p:cNvGrpSpPr>
          <p:nvPr/>
        </p:nvGrpSpPr>
        <p:grpSpPr bwMode="auto">
          <a:xfrm>
            <a:off x="21266" y="16384"/>
            <a:ext cx="11275955" cy="1338827"/>
            <a:chOff x="298624" y="341629"/>
            <a:chExt cx="8380918" cy="768117"/>
          </a:xfrm>
        </p:grpSpPr>
        <p:sp>
          <p:nvSpPr>
            <p:cNvPr id="7175" name="Rectangle 6">
              <a:extLst>
                <a:ext uri="{FF2B5EF4-FFF2-40B4-BE49-F238E27FC236}">
                  <a16:creationId xmlns:a16="http://schemas.microsoft.com/office/drawing/2014/main" id="{4D8BD087-331D-4806-8933-93CE77245F30}"/>
                </a:ext>
              </a:extLst>
            </p:cNvPr>
            <p:cNvSpPr>
              <a:spLocks noChangeArrowheads="1"/>
            </p:cNvSpPr>
            <p:nvPr/>
          </p:nvSpPr>
          <p:spPr bwMode="auto">
            <a:xfrm>
              <a:off x="298624" y="345713"/>
              <a:ext cx="8380918" cy="665560"/>
            </a:xfrm>
            <a:prstGeom prst="rect">
              <a:avLst/>
            </a:prstGeom>
            <a:solidFill>
              <a:schemeClr val="bg2"/>
            </a:solidFill>
            <a:ln w="38100" algn="ctr">
              <a:solidFill>
                <a:schemeClr val="bg2"/>
              </a:solidFill>
              <a:round/>
              <a:headEnd/>
              <a:tailEnd/>
            </a:ln>
          </p:spPr>
          <p:txBody>
            <a:bodyPr lIns="0" tIns="0" rIns="0" bIns="0" anchor="ct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Times" panose="02020603050405020304" pitchFamily="18"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pPr>
              <a:endParaRPr lang="en-IN" altLang="en-US" sz="1400" b="1">
                <a:solidFill>
                  <a:srgbClr val="000000"/>
                </a:solidFill>
                <a:ea typeface="ヒラギノ角ゴ Pro W3" pitchFamily="14" charset="-128"/>
              </a:endParaRPr>
            </a:p>
          </p:txBody>
        </p:sp>
        <p:sp>
          <p:nvSpPr>
            <p:cNvPr id="7176" name="TextBox 7">
              <a:extLst>
                <a:ext uri="{FF2B5EF4-FFF2-40B4-BE49-F238E27FC236}">
                  <a16:creationId xmlns:a16="http://schemas.microsoft.com/office/drawing/2014/main" id="{29C074C8-A8D5-4AFA-A279-0F0A012F0464}"/>
                </a:ext>
              </a:extLst>
            </p:cNvPr>
            <p:cNvSpPr txBox="1">
              <a:spLocks noChangeArrowheads="1"/>
            </p:cNvSpPr>
            <p:nvPr/>
          </p:nvSpPr>
          <p:spPr bwMode="auto">
            <a:xfrm>
              <a:off x="513915" y="341629"/>
              <a:ext cx="8112822" cy="76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nchor="ctr">
              <a:spAutoFit/>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Times" panose="02020603050405020304" pitchFamily="18"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pPr>
              <a:r>
                <a:rPr lang="en-US" altLang="en-US" sz="3600" b="1">
                  <a:solidFill>
                    <a:srgbClr val="000000"/>
                  </a:solidFill>
                  <a:latin typeface="Calibri" panose="020F0502020204030204" pitchFamily="34" charset="0"/>
                  <a:ea typeface="Calibri" panose="020F0502020204030204" pitchFamily="34" charset="0"/>
                  <a:cs typeface="Times New Roman" panose="02020603050405020304" pitchFamily="18" charset="0"/>
                </a:rPr>
                <a:t>Leveraging Saving Groups for</a:t>
              </a:r>
            </a:p>
            <a:p>
              <a:pPr>
                <a:spcBef>
                  <a:spcPct val="0"/>
                </a:spcBef>
              </a:pPr>
              <a:r>
                <a:rPr lang="en-US" altLang="en-US" sz="3600" b="1">
                  <a:solidFill>
                    <a:srgbClr val="000000"/>
                  </a:solidFill>
                  <a:latin typeface="Calibri" panose="020F0502020204030204" pitchFamily="34" charset="0"/>
                  <a:ea typeface="Calibri" panose="020F0502020204030204" pitchFamily="34" charset="0"/>
                  <a:cs typeface="Times New Roman" panose="02020603050405020304" pitchFamily="18" charset="0"/>
                </a:rPr>
                <a:t>Emergency Preparedness and Response</a:t>
              </a:r>
              <a:endParaRPr lang="en-US" altLang="en-US" sz="3600" b="1">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600"/>
                </a:spcAft>
              </a:pPr>
              <a:endParaRPr lang="en-US" altLang="en-US" sz="1500" b="1">
                <a:solidFill>
                  <a:srgbClr val="000000"/>
                </a:solidFill>
                <a:ea typeface="ヒラギノ角ゴ Pro W3" pitchFamily="14" charset="-128"/>
                <a:cs typeface="Times New Roman" panose="02020603050405020304" pitchFamily="18" charset="0"/>
              </a:endParaRPr>
            </a:p>
          </p:txBody>
        </p:sp>
      </p:grpSp>
      <p:sp>
        <p:nvSpPr>
          <p:cNvPr id="7173" name="Content Placeholder 3">
            <a:extLst>
              <a:ext uri="{FF2B5EF4-FFF2-40B4-BE49-F238E27FC236}">
                <a16:creationId xmlns:a16="http://schemas.microsoft.com/office/drawing/2014/main" id="{FD1E8CEC-4144-42C5-A7DA-BD7BA1108CA0}"/>
              </a:ext>
            </a:extLst>
          </p:cNvPr>
          <p:cNvSpPr>
            <a:spLocks noGrp="1" noChangeArrowheads="1"/>
          </p:cNvSpPr>
          <p:nvPr>
            <p:ph sz="half" idx="1"/>
          </p:nvPr>
        </p:nvSpPr>
        <p:spPr>
          <a:xfrm>
            <a:off x="361506" y="1686718"/>
            <a:ext cx="6081823" cy="5011794"/>
          </a:xfrm>
        </p:spPr>
        <p:txBody>
          <a:bodyPr>
            <a:normAutofit fontScale="92500" lnSpcReduction="10000"/>
          </a:bodyPr>
          <a:lstStyle/>
          <a:p>
            <a:pPr marL="457200" indent="-457200">
              <a:spcAft>
                <a:spcPts val="600"/>
              </a:spcAft>
              <a:buFontTx/>
              <a:buChar char="•"/>
            </a:pPr>
            <a:r>
              <a:rPr lang="en-US" altLang="en-US" sz="2400">
                <a:solidFill>
                  <a:srgbClr val="000000"/>
                </a:solidFill>
                <a:cs typeface="Times New Roman" panose="02020603050405020304" pitchFamily="18" charset="0"/>
              </a:rPr>
              <a:t>Savings Groups are a pillar of IRC’s Economic And Social Empowerment (EA$E) approach for women</a:t>
            </a:r>
          </a:p>
          <a:p>
            <a:pPr marL="1200150" lvl="2" indent="-342900"/>
            <a:r>
              <a:rPr lang="en-US" altLang="en-US" sz="1900">
                <a:solidFill>
                  <a:srgbClr val="000000"/>
                </a:solidFill>
                <a:cs typeface="Times New Roman" panose="02020603050405020304" pitchFamily="18" charset="0"/>
              </a:rPr>
              <a:t>Savings Groups &amp; financial literacy</a:t>
            </a:r>
          </a:p>
          <a:p>
            <a:pPr marL="1200150" lvl="2" indent="-342900"/>
            <a:r>
              <a:rPr lang="en-US" altLang="en-US" sz="1900">
                <a:solidFill>
                  <a:srgbClr val="000000"/>
                </a:solidFill>
                <a:cs typeface="Times New Roman" panose="02020603050405020304" pitchFamily="18" charset="0"/>
              </a:rPr>
              <a:t>Business skills</a:t>
            </a:r>
          </a:p>
          <a:p>
            <a:pPr marL="1200150" lvl="2" indent="-342900"/>
            <a:r>
              <a:rPr lang="en-US" altLang="en-US" sz="1900">
                <a:solidFill>
                  <a:srgbClr val="000000"/>
                </a:solidFill>
                <a:cs typeface="Times New Roman" panose="02020603050405020304" pitchFamily="18" charset="0"/>
              </a:rPr>
              <a:t>Gender discussion series</a:t>
            </a:r>
            <a:endParaRPr lang="en-US" altLang="en-US" sz="1900"/>
          </a:p>
          <a:p>
            <a:pPr marL="457200" indent="-457200">
              <a:spcAft>
                <a:spcPts val="600"/>
              </a:spcAft>
              <a:buFontTx/>
              <a:buChar char="•"/>
            </a:pPr>
            <a:endParaRPr lang="en-US" altLang="en-US" sz="1800"/>
          </a:p>
          <a:p>
            <a:pPr marL="457200" indent="-457200">
              <a:spcAft>
                <a:spcPts val="600"/>
              </a:spcAft>
              <a:buFontTx/>
              <a:buChar char="•"/>
            </a:pPr>
            <a:r>
              <a:rPr lang="en-US" altLang="en-US" sz="2400"/>
              <a:t>In FY19, IRC supported 41,700 members (78% female) who saved over US$2.2M</a:t>
            </a:r>
          </a:p>
          <a:p>
            <a:pPr marL="457200" indent="-457200">
              <a:spcAft>
                <a:spcPts val="600"/>
              </a:spcAft>
              <a:buFontTx/>
              <a:buChar char="•"/>
            </a:pPr>
            <a:endParaRPr lang="en-US" altLang="en-US" sz="1800"/>
          </a:p>
          <a:p>
            <a:pPr marL="457200" indent="-457200">
              <a:spcAft>
                <a:spcPts val="600"/>
              </a:spcAft>
              <a:buFontTx/>
              <a:buChar char="•"/>
            </a:pPr>
            <a:r>
              <a:rPr lang="en-US" altLang="en-US" sz="2400"/>
              <a:t>The IRC’s cash-first strategy for emergency response recognizes the </a:t>
            </a:r>
            <a:r>
              <a:rPr lang="en-US" altLang="en-US" sz="2400" b="1"/>
              <a:t>social protection </a:t>
            </a:r>
            <a:r>
              <a:rPr lang="en-US" altLang="en-US" sz="2400"/>
              <a:t>role of SGs for members</a:t>
            </a:r>
          </a:p>
          <a:p>
            <a:pPr marL="1143000" lvl="1" indent="-457200">
              <a:spcAft>
                <a:spcPts val="600"/>
              </a:spcAft>
              <a:buFontTx/>
              <a:buChar char="•"/>
            </a:pPr>
            <a:r>
              <a:rPr lang="en-US" altLang="en-US" sz="1900">
                <a:solidFill>
                  <a:srgbClr val="000000"/>
                </a:solidFill>
                <a:cs typeface="Times New Roman" panose="02020603050405020304" pitchFamily="18" charset="0"/>
              </a:rPr>
              <a:t>In FY19, US$29.5M distributed to 160,000 HHs</a:t>
            </a:r>
          </a:p>
        </p:txBody>
      </p:sp>
      <p:pic>
        <p:nvPicPr>
          <p:cNvPr id="7174" name="Picture 34">
            <a:extLst>
              <a:ext uri="{FF2B5EF4-FFF2-40B4-BE49-F238E27FC236}">
                <a16:creationId xmlns:a16="http://schemas.microsoft.com/office/drawing/2014/main" id="{16F945D9-3EEB-495E-AF45-9144FA2A04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2462" y="1686718"/>
            <a:ext cx="434975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International Rescue Committee - Wikipedia">
            <a:extLst>
              <a:ext uri="{FF2B5EF4-FFF2-40B4-BE49-F238E27FC236}">
                <a16:creationId xmlns:a16="http://schemas.microsoft.com/office/drawing/2014/main" id="{7E7C69EC-BCDF-4FFE-8F6F-649371F035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97221" y="0"/>
            <a:ext cx="894779" cy="12010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3" hidden="1">
            <a:extLst>
              <a:ext uri="{FF2B5EF4-FFF2-40B4-BE49-F238E27FC236}">
                <a16:creationId xmlns:a16="http://schemas.microsoft.com/office/drawing/2014/main" id="{B2D38CF2-BE1A-459E-A03D-5A36FEDD21F9}"/>
              </a:ext>
            </a:extLst>
          </p:cNvPr>
          <p:cNvGraphicFramePr>
            <a:graphicFrameLocks noChangeAspect="1"/>
          </p:cNvGraphicFramePr>
          <p:nvPr>
            <p:custDataLst>
              <p:tags r:id="rId2"/>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65537" name="think-cell Slide" r:id="rId5" imgW="360" imgH="360" progId="TCLayout.ActiveDocument.1">
                  <p:embed/>
                </p:oleObj>
              </mc:Choice>
              <mc:Fallback>
                <p:oleObj name="think-cell Slide" r:id="rId5" imgW="360" imgH="360" progId="TCLayout.ActiveDocument.1">
                  <p:embed/>
                  <p:pic>
                    <p:nvPicPr>
                      <p:cNvPr id="7170" name="Object 3" hidden="1">
                        <a:extLst>
                          <a:ext uri="{FF2B5EF4-FFF2-40B4-BE49-F238E27FC236}">
                            <a16:creationId xmlns:a16="http://schemas.microsoft.com/office/drawing/2014/main" id="{B2D38CF2-BE1A-459E-A03D-5A36FEDD21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71" name="Rectangle 2" hidden="1">
            <a:extLst>
              <a:ext uri="{FF2B5EF4-FFF2-40B4-BE49-F238E27FC236}">
                <a16:creationId xmlns:a16="http://schemas.microsoft.com/office/drawing/2014/main" id="{A406C135-0AC9-4669-BBF6-448F6307103F}"/>
              </a:ext>
            </a:extLst>
          </p:cNvPr>
          <p:cNvSpPr>
            <a:spLocks noChangeArrowheads="1"/>
          </p:cNvSpPr>
          <p:nvPr>
            <p:custDataLst>
              <p:tags r:id="rId3"/>
            </p:custDataLst>
          </p:nvPr>
        </p:nvSpPr>
        <p:spPr bwMode="auto">
          <a:xfrm>
            <a:off x="1524000" y="0"/>
            <a:ext cx="158750" cy="158750"/>
          </a:xfrm>
          <a:prstGeom prst="rect">
            <a:avLst/>
          </a:prstGeom>
          <a:solidFill>
            <a:srgbClr val="FDC82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Times" panose="02020603050405020304" pitchFamily="18"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pPr>
            <a:endParaRPr lang="en-US" altLang="en-US" sz="2000" b="1">
              <a:solidFill>
                <a:srgbClr val="000000"/>
              </a:solidFill>
              <a:cs typeface="Arial" panose="020B0604020202020204" pitchFamily="34" charset="0"/>
              <a:sym typeface="Arial" panose="020B0604020202020204" pitchFamily="34" charset="0"/>
            </a:endParaRPr>
          </a:p>
        </p:txBody>
      </p:sp>
      <p:grpSp>
        <p:nvGrpSpPr>
          <p:cNvPr id="7172" name="Group 1">
            <a:extLst>
              <a:ext uri="{FF2B5EF4-FFF2-40B4-BE49-F238E27FC236}">
                <a16:creationId xmlns:a16="http://schemas.microsoft.com/office/drawing/2014/main" id="{A6220771-B6C3-41F4-96FA-E27A0F024D6A}"/>
              </a:ext>
            </a:extLst>
          </p:cNvPr>
          <p:cNvGrpSpPr>
            <a:grpSpLocks/>
          </p:cNvGrpSpPr>
          <p:nvPr/>
        </p:nvGrpSpPr>
        <p:grpSpPr bwMode="auto">
          <a:xfrm>
            <a:off x="21266" y="23502"/>
            <a:ext cx="11275955" cy="1160070"/>
            <a:chOff x="298624" y="345713"/>
            <a:chExt cx="8380918" cy="665560"/>
          </a:xfrm>
        </p:grpSpPr>
        <p:sp>
          <p:nvSpPr>
            <p:cNvPr id="7175" name="Rectangle 6">
              <a:extLst>
                <a:ext uri="{FF2B5EF4-FFF2-40B4-BE49-F238E27FC236}">
                  <a16:creationId xmlns:a16="http://schemas.microsoft.com/office/drawing/2014/main" id="{4D8BD087-331D-4806-8933-93CE77245F30}"/>
                </a:ext>
              </a:extLst>
            </p:cNvPr>
            <p:cNvSpPr>
              <a:spLocks noChangeArrowheads="1"/>
            </p:cNvSpPr>
            <p:nvPr/>
          </p:nvSpPr>
          <p:spPr bwMode="auto">
            <a:xfrm>
              <a:off x="298624" y="345713"/>
              <a:ext cx="8380918" cy="665560"/>
            </a:xfrm>
            <a:prstGeom prst="rect">
              <a:avLst/>
            </a:prstGeom>
            <a:solidFill>
              <a:schemeClr val="bg2"/>
            </a:solidFill>
            <a:ln w="38100" algn="ctr">
              <a:solidFill>
                <a:schemeClr val="bg2"/>
              </a:solidFill>
              <a:round/>
              <a:headEnd/>
              <a:tailEnd/>
            </a:ln>
          </p:spPr>
          <p:txBody>
            <a:bodyPr lIns="0" tIns="0" rIns="0" bIns="0" anchor="ct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Times" panose="02020603050405020304" pitchFamily="18"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pPr>
              <a:endParaRPr lang="en-IN" altLang="en-US" sz="1400" b="1">
                <a:solidFill>
                  <a:srgbClr val="000000"/>
                </a:solidFill>
                <a:ea typeface="ヒラギノ角ゴ Pro W3" pitchFamily="14" charset="-128"/>
              </a:endParaRPr>
            </a:p>
          </p:txBody>
        </p:sp>
        <p:sp>
          <p:nvSpPr>
            <p:cNvPr id="7176" name="TextBox 7">
              <a:extLst>
                <a:ext uri="{FF2B5EF4-FFF2-40B4-BE49-F238E27FC236}">
                  <a16:creationId xmlns:a16="http://schemas.microsoft.com/office/drawing/2014/main" id="{29C074C8-A8D5-4AFA-A279-0F0A012F0464}"/>
                </a:ext>
              </a:extLst>
            </p:cNvPr>
            <p:cNvSpPr txBox="1">
              <a:spLocks noChangeArrowheads="1"/>
            </p:cNvSpPr>
            <p:nvPr/>
          </p:nvSpPr>
          <p:spPr bwMode="auto">
            <a:xfrm>
              <a:off x="513915" y="500551"/>
              <a:ext cx="8112822" cy="450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nchor="ctr">
              <a:spAutoFit/>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Times" panose="02020603050405020304" pitchFamily="18"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pPr>
              <a:r>
                <a:rPr lang="en-US" altLang="en-US" sz="3600" b="1">
                  <a:solidFill>
                    <a:srgbClr val="000000"/>
                  </a:solidFill>
                  <a:latin typeface="Calibri" panose="020F0502020204030204" pitchFamily="34" charset="0"/>
                  <a:ea typeface="Calibri" panose="020F0502020204030204" pitchFamily="34" charset="0"/>
                  <a:cs typeface="Times New Roman" panose="02020603050405020304" pitchFamily="18" charset="0"/>
                </a:rPr>
                <a:t>Savings Groups and COVID-19 response</a:t>
              </a:r>
              <a:endParaRPr lang="en-US" altLang="en-US" sz="3600" b="1">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600"/>
                </a:spcAft>
              </a:pPr>
              <a:endParaRPr lang="en-US" altLang="en-US" sz="1500" b="1">
                <a:solidFill>
                  <a:srgbClr val="000000"/>
                </a:solidFill>
                <a:ea typeface="ヒラギノ角ゴ Pro W3" pitchFamily="14" charset="-128"/>
                <a:cs typeface="Times New Roman" panose="02020603050405020304" pitchFamily="18" charset="0"/>
              </a:endParaRPr>
            </a:p>
          </p:txBody>
        </p:sp>
      </p:grpSp>
      <p:pic>
        <p:nvPicPr>
          <p:cNvPr id="5124" name="Picture 4" descr="International Rescue Committee - Wikipedia">
            <a:extLst>
              <a:ext uri="{FF2B5EF4-FFF2-40B4-BE49-F238E27FC236}">
                <a16:creationId xmlns:a16="http://schemas.microsoft.com/office/drawing/2014/main" id="{7E7C69EC-BCDF-4FFE-8F6F-649371F035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97221" y="0"/>
            <a:ext cx="894779" cy="120104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5444FB31-54E2-4047-ACB3-F411685E1E05}"/>
              </a:ext>
            </a:extLst>
          </p:cNvPr>
          <p:cNvSpPr txBox="1">
            <a:spLocks noChangeArrowheads="1"/>
          </p:cNvSpPr>
          <p:nvPr/>
        </p:nvSpPr>
        <p:spPr bwMode="auto">
          <a:xfrm>
            <a:off x="446975" y="1453454"/>
            <a:ext cx="10621518" cy="5404546"/>
          </a:xfrm>
          <a:prstGeom prst="rect">
            <a:avLst/>
          </a:prstGeom>
          <a:noFill/>
          <a:ln>
            <a:noFill/>
          </a:ln>
        </p:spPr>
        <p:txBody>
          <a:bodyPr/>
          <a:lstStyle>
            <a:lvl1pPr marL="0" indent="0" algn="l" rtl="0" eaLnBrk="0" fontAlgn="base" hangingPunct="0">
              <a:spcBef>
                <a:spcPct val="20000"/>
              </a:spcBef>
              <a:spcAft>
                <a:spcPct val="0"/>
              </a:spcAft>
              <a:defRPr sz="2800">
                <a:solidFill>
                  <a:schemeClr val="tx1"/>
                </a:solidFill>
                <a:latin typeface="+mn-lt"/>
                <a:ea typeface="MS PGothic" panose="020B0600070205080204" pitchFamily="34" charset="-128"/>
                <a:cs typeface="ＭＳ Ｐゴシック" pitchFamily="-107" charset="-128"/>
              </a:defRPr>
            </a:lvl1pPr>
            <a:lvl2pPr marL="742950" indent="-285750" algn="l" rtl="0" eaLnBrk="0" fontAlgn="base" hangingPunct="0">
              <a:spcBef>
                <a:spcPct val="20000"/>
              </a:spcBef>
              <a:spcAft>
                <a:spcPct val="0"/>
              </a:spcAft>
              <a:buFont typeface="Times" panose="02020603050405020304" pitchFamily="18" charset="0"/>
              <a:buChar char="•"/>
              <a:defRPr sz="2400">
                <a:solidFill>
                  <a:schemeClr val="tx1"/>
                </a:solidFill>
                <a:latin typeface="+mn-lt"/>
                <a:ea typeface="MS PGothic" panose="020B0600070205080204" pitchFamily="34" charset="-128"/>
                <a:cs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ＭＳ Ｐゴシック" charset="0"/>
              </a:defRPr>
            </a:lvl3pPr>
            <a:lvl4pPr marL="1600200" indent="-228600" algn="l" rtl="0" eaLnBrk="0" fontAlgn="base" hangingPunct="0">
              <a:spcBef>
                <a:spcPct val="20000"/>
              </a:spcBef>
              <a:spcAft>
                <a:spcPct val="0"/>
              </a:spcAft>
              <a:buFont typeface="Times" panose="02020603050405020304" pitchFamily="18" charset="0"/>
              <a:buChar char="•"/>
              <a:defRPr sz="1800">
                <a:solidFill>
                  <a:schemeClr val="tx1"/>
                </a:solidFill>
                <a:latin typeface="+mn-lt"/>
                <a:ea typeface="MS PGothic" panose="020B0600070205080204" pitchFamily="34" charset="-128"/>
                <a:cs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MS PGothic" panose="020B0600070205080204" pitchFamily="34" charset="-128"/>
                <a:cs typeface="ＭＳ Ｐゴシック" charset="0"/>
              </a:defRPr>
            </a:lvl5pPr>
            <a:lvl6pPr marL="2514600" indent="-228600" algn="l" rtl="0" fontAlgn="base">
              <a:spcBef>
                <a:spcPct val="20000"/>
              </a:spcBef>
              <a:spcAft>
                <a:spcPct val="0"/>
              </a:spcAft>
              <a:buChar char="»"/>
              <a:defRPr sz="1800">
                <a:solidFill>
                  <a:schemeClr val="tx1"/>
                </a:solidFill>
                <a:latin typeface="+mn-lt"/>
                <a:ea typeface="+mn-ea"/>
                <a:cs typeface="+mn-cs"/>
              </a:defRPr>
            </a:lvl6pPr>
            <a:lvl7pPr marL="2971800" indent="-228600" algn="l" rtl="0" fontAlgn="base">
              <a:spcBef>
                <a:spcPct val="20000"/>
              </a:spcBef>
              <a:spcAft>
                <a:spcPct val="0"/>
              </a:spcAft>
              <a:buChar char="»"/>
              <a:defRPr sz="1800">
                <a:solidFill>
                  <a:schemeClr val="tx1"/>
                </a:solidFill>
                <a:latin typeface="+mn-lt"/>
                <a:ea typeface="+mn-ea"/>
                <a:cs typeface="+mn-cs"/>
              </a:defRPr>
            </a:lvl7pPr>
            <a:lvl8pPr marL="3429000" indent="-228600" algn="l" rtl="0" fontAlgn="base">
              <a:spcBef>
                <a:spcPct val="20000"/>
              </a:spcBef>
              <a:spcAft>
                <a:spcPct val="0"/>
              </a:spcAft>
              <a:buChar char="»"/>
              <a:defRPr sz="1800">
                <a:solidFill>
                  <a:schemeClr val="tx1"/>
                </a:solidFill>
                <a:latin typeface="+mn-lt"/>
                <a:ea typeface="+mn-ea"/>
                <a:cs typeface="+mn-cs"/>
              </a:defRPr>
            </a:lvl8pPr>
            <a:lvl9pPr marL="3886200" indent="-228600" algn="l" rtl="0" fontAlgn="base">
              <a:spcBef>
                <a:spcPct val="20000"/>
              </a:spcBef>
              <a:spcAft>
                <a:spcPct val="0"/>
              </a:spcAft>
              <a:buChar char="»"/>
              <a:defRPr sz="1800">
                <a:solidFill>
                  <a:schemeClr val="tx1"/>
                </a:solidFill>
                <a:latin typeface="+mn-lt"/>
                <a:ea typeface="+mn-ea"/>
                <a:cs typeface="+mn-cs"/>
              </a:defRPr>
            </a:lvl9pPr>
          </a:lstStyle>
          <a:p>
            <a:pPr algn="ctr">
              <a:spcBef>
                <a:spcPts val="0"/>
              </a:spcBef>
              <a:spcAft>
                <a:spcPts val="0"/>
              </a:spcAft>
              <a:defRPr/>
            </a:pPr>
            <a:r>
              <a:rPr lang="en-US" altLang="en-US" sz="2400" b="1" kern="0">
                <a:solidFill>
                  <a:srgbClr val="000000"/>
                </a:solidFill>
                <a:cs typeface="Times New Roman" panose="02020603050405020304" pitchFamily="18" charset="0"/>
              </a:rPr>
              <a:t>Savings Groups serve as key emergency resources</a:t>
            </a:r>
          </a:p>
          <a:p>
            <a:pPr algn="ctr">
              <a:spcBef>
                <a:spcPts val="0"/>
              </a:spcBef>
              <a:spcAft>
                <a:spcPts val="0"/>
              </a:spcAft>
              <a:defRPr/>
            </a:pPr>
            <a:r>
              <a:rPr lang="en-US" altLang="en-US" sz="2400" b="1" kern="0">
                <a:solidFill>
                  <a:srgbClr val="000000"/>
                </a:solidFill>
                <a:cs typeface="Times New Roman" panose="02020603050405020304" pitchFamily="18" charset="0"/>
              </a:rPr>
              <a:t>for members and their communities</a:t>
            </a:r>
          </a:p>
          <a:p>
            <a:pPr lvl="1" indent="0">
              <a:spcAft>
                <a:spcPts val="600"/>
              </a:spcAft>
              <a:buNone/>
              <a:defRPr/>
            </a:pPr>
            <a:endParaRPr lang="en-US" altLang="en-US" sz="1200" kern="0">
              <a:solidFill>
                <a:srgbClr val="000000"/>
              </a:solidFill>
              <a:cs typeface="Times New Roman" panose="02020603050405020304" pitchFamily="18" charset="0"/>
            </a:endParaRPr>
          </a:p>
          <a:p>
            <a:pPr marL="342900" indent="-342900">
              <a:spcAft>
                <a:spcPts val="600"/>
              </a:spcAft>
              <a:buFont typeface="Arial" panose="020B0604020202020204" pitchFamily="34" charset="0"/>
              <a:buChar char="•"/>
              <a:defRPr/>
            </a:pPr>
            <a:r>
              <a:rPr lang="en-US" altLang="en-US" sz="2200" kern="0">
                <a:solidFill>
                  <a:srgbClr val="000000"/>
                </a:solidFill>
                <a:cs typeface="Times New Roman" panose="02020603050405020304" pitchFamily="18" charset="0"/>
              </a:rPr>
              <a:t>Côte d'Ivoire – social funds used to purchase and distribute PPE to member households</a:t>
            </a:r>
          </a:p>
          <a:p>
            <a:pPr marL="342900" indent="-342900">
              <a:spcAft>
                <a:spcPts val="600"/>
              </a:spcAft>
              <a:buFont typeface="Arial" panose="020B0604020202020204" pitchFamily="34" charset="0"/>
              <a:buChar char="•"/>
              <a:defRPr/>
            </a:pPr>
            <a:endParaRPr lang="en-US" altLang="en-US" sz="1200" kern="0">
              <a:solidFill>
                <a:srgbClr val="000000"/>
              </a:solidFill>
              <a:cs typeface="Times New Roman" panose="02020603050405020304" pitchFamily="18" charset="0"/>
            </a:endParaRPr>
          </a:p>
          <a:p>
            <a:pPr marL="2400300" lvl="4" indent="-342900">
              <a:spcAft>
                <a:spcPts val="600"/>
              </a:spcAft>
              <a:buFont typeface="Arial" panose="020B0604020202020204" pitchFamily="34" charset="0"/>
              <a:buChar char="•"/>
              <a:defRPr/>
            </a:pPr>
            <a:r>
              <a:rPr lang="en-US" altLang="en-US" sz="2200">
                <a:solidFill>
                  <a:srgbClr val="000000"/>
                </a:solidFill>
                <a:cs typeface="Times New Roman" panose="02020603050405020304" pitchFamily="18" charset="0"/>
              </a:rPr>
              <a:t>Sierra Leone – SGs began group farming and subsistence gardening</a:t>
            </a:r>
          </a:p>
          <a:p>
            <a:pPr marL="342900" indent="-342900">
              <a:spcAft>
                <a:spcPts val="600"/>
              </a:spcAft>
              <a:buFont typeface="Arial" panose="020B0604020202020204" pitchFamily="34" charset="0"/>
              <a:buChar char="•"/>
              <a:defRPr/>
            </a:pPr>
            <a:endParaRPr lang="en-US" altLang="en-US" sz="2400" kern="0">
              <a:solidFill>
                <a:srgbClr val="000000"/>
              </a:solidFill>
              <a:cs typeface="Times New Roman" panose="02020603050405020304" pitchFamily="18" charset="0"/>
            </a:endParaRPr>
          </a:p>
          <a:p>
            <a:pPr marL="342900" indent="-342900">
              <a:spcAft>
                <a:spcPts val="600"/>
              </a:spcAft>
              <a:buFont typeface="Arial" panose="020B0604020202020204" pitchFamily="34" charset="0"/>
              <a:buChar char="•"/>
              <a:defRPr/>
            </a:pPr>
            <a:r>
              <a:rPr lang="en-US" altLang="en-US" sz="2200" kern="0">
                <a:solidFill>
                  <a:srgbClr val="000000"/>
                </a:solidFill>
                <a:cs typeface="Times New Roman" panose="02020603050405020304" pitchFamily="18" charset="0"/>
              </a:rPr>
              <a:t>Uganda – leveraged their online network to share health information, transitioned to intra-group business marketing and support</a:t>
            </a:r>
          </a:p>
          <a:p>
            <a:pPr marL="342900" indent="-342900">
              <a:spcAft>
                <a:spcPts val="600"/>
              </a:spcAft>
              <a:buFont typeface="Arial" panose="020B0604020202020204" pitchFamily="34" charset="0"/>
              <a:buChar char="•"/>
              <a:defRPr/>
            </a:pPr>
            <a:endParaRPr lang="en-US" altLang="en-US" sz="1200" kern="0">
              <a:solidFill>
                <a:srgbClr val="000000"/>
              </a:solidFill>
              <a:cs typeface="Times New Roman" panose="02020603050405020304" pitchFamily="18" charset="0"/>
            </a:endParaRPr>
          </a:p>
          <a:p>
            <a:pPr marL="2400300" lvl="4" indent="-342900">
              <a:spcAft>
                <a:spcPts val="600"/>
              </a:spcAft>
              <a:buFont typeface="Arial" panose="020B0604020202020204" pitchFamily="34" charset="0"/>
              <a:buChar char="•"/>
              <a:defRPr/>
            </a:pPr>
            <a:r>
              <a:rPr lang="en-US" altLang="en-US" sz="2400">
                <a:solidFill>
                  <a:srgbClr val="000000"/>
                </a:solidFill>
                <a:cs typeface="Times New Roman" panose="02020603050405020304" pitchFamily="18" charset="0"/>
              </a:rPr>
              <a:t>Thailand, Syria, Afghanistan –  mobilized members to quickly start PPE production</a:t>
            </a:r>
            <a:endParaRPr lang="en-US" altLang="en-US" sz="2400" kern="0">
              <a:solidFill>
                <a:srgbClr val="000000"/>
              </a:solidFill>
              <a:cs typeface="Times New Roman" panose="02020603050405020304" pitchFamily="18" charset="0"/>
            </a:endParaRPr>
          </a:p>
          <a:p>
            <a:pPr>
              <a:spcAft>
                <a:spcPts val="600"/>
              </a:spcAft>
              <a:defRPr/>
            </a:pPr>
            <a:endParaRPr lang="en-US" altLang="en-US" sz="2200" kern="0">
              <a:solidFill>
                <a:srgbClr val="000000"/>
              </a:solidFill>
              <a:cs typeface="Times New Roman" panose="02020603050405020304" pitchFamily="18" charset="0"/>
            </a:endParaRPr>
          </a:p>
        </p:txBody>
      </p:sp>
      <p:pic>
        <p:nvPicPr>
          <p:cNvPr id="13" name="Graphic 11">
            <a:extLst>
              <a:ext uri="{FF2B5EF4-FFF2-40B4-BE49-F238E27FC236}">
                <a16:creationId xmlns:a16="http://schemas.microsoft.com/office/drawing/2014/main" id="{3F520A9C-AADA-4E77-A941-6626354869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32289" y="2083218"/>
            <a:ext cx="125571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close up&#10;&#10;Description automatically generated">
            <a:extLst>
              <a:ext uri="{FF2B5EF4-FFF2-40B4-BE49-F238E27FC236}">
                <a16:creationId xmlns:a16="http://schemas.microsoft.com/office/drawing/2014/main" id="{95AC38F8-24C3-424B-B039-605D3B4D1A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1445" y="2961927"/>
            <a:ext cx="117475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7" descr="A picture containing toy&#10;&#10;Description automatically generated">
            <a:extLst>
              <a:ext uri="{FF2B5EF4-FFF2-40B4-BE49-F238E27FC236}">
                <a16:creationId xmlns:a16="http://schemas.microsoft.com/office/drawing/2014/main" id="{D373E081-C72B-47BB-B863-30DDBDB000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16889" y="3558827"/>
            <a:ext cx="27606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 descr="A person in a dark room&#10;&#10;Description automatically generated">
            <a:extLst>
              <a:ext uri="{FF2B5EF4-FFF2-40B4-BE49-F238E27FC236}">
                <a16:creationId xmlns:a16="http://schemas.microsoft.com/office/drawing/2014/main" id="{C35D7066-7180-4D52-8208-8B39D00835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64511" y="5277293"/>
            <a:ext cx="7477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1" descr="Icon&#10;&#10;Description automatically generated">
            <a:extLst>
              <a:ext uri="{FF2B5EF4-FFF2-40B4-BE49-F238E27FC236}">
                <a16:creationId xmlns:a16="http://schemas.microsoft.com/office/drawing/2014/main" id="{D3080AA2-6EE4-45F6-93B7-D8D37575E80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0" y="5837274"/>
            <a:ext cx="1060625" cy="90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3" descr="A close up of a logo&#10;&#10;Description automatically generated">
            <a:extLst>
              <a:ext uri="{FF2B5EF4-FFF2-40B4-BE49-F238E27FC236}">
                <a16:creationId xmlns:a16="http://schemas.microsoft.com/office/drawing/2014/main" id="{45F10DE4-AD14-45D8-A4AE-5A0ED95660D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55857" y="5469380"/>
            <a:ext cx="148272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4968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3" hidden="1">
            <a:extLst>
              <a:ext uri="{FF2B5EF4-FFF2-40B4-BE49-F238E27FC236}">
                <a16:creationId xmlns:a16="http://schemas.microsoft.com/office/drawing/2014/main" id="{B2D38CF2-BE1A-459E-A03D-5A36FEDD21F9}"/>
              </a:ext>
            </a:extLst>
          </p:cNvPr>
          <p:cNvGraphicFramePr>
            <a:graphicFrameLocks noChangeAspect="1"/>
          </p:cNvGraphicFramePr>
          <p:nvPr>
            <p:custDataLst>
              <p:tags r:id="rId2"/>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66561" name="think-cell Slide" r:id="rId5" imgW="360" imgH="360" progId="TCLayout.ActiveDocument.1">
                  <p:embed/>
                </p:oleObj>
              </mc:Choice>
              <mc:Fallback>
                <p:oleObj name="think-cell Slide" r:id="rId5" imgW="360" imgH="360" progId="TCLayout.ActiveDocument.1">
                  <p:embed/>
                  <p:pic>
                    <p:nvPicPr>
                      <p:cNvPr id="7170" name="Object 3" hidden="1">
                        <a:extLst>
                          <a:ext uri="{FF2B5EF4-FFF2-40B4-BE49-F238E27FC236}">
                            <a16:creationId xmlns:a16="http://schemas.microsoft.com/office/drawing/2014/main" id="{B2D38CF2-BE1A-459E-A03D-5A36FEDD21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71" name="Rectangle 2" hidden="1">
            <a:extLst>
              <a:ext uri="{FF2B5EF4-FFF2-40B4-BE49-F238E27FC236}">
                <a16:creationId xmlns:a16="http://schemas.microsoft.com/office/drawing/2014/main" id="{A406C135-0AC9-4669-BBF6-448F6307103F}"/>
              </a:ext>
            </a:extLst>
          </p:cNvPr>
          <p:cNvSpPr>
            <a:spLocks noChangeArrowheads="1"/>
          </p:cNvSpPr>
          <p:nvPr>
            <p:custDataLst>
              <p:tags r:id="rId3"/>
            </p:custDataLst>
          </p:nvPr>
        </p:nvSpPr>
        <p:spPr bwMode="auto">
          <a:xfrm>
            <a:off x="1524000" y="0"/>
            <a:ext cx="158750" cy="158750"/>
          </a:xfrm>
          <a:prstGeom prst="rect">
            <a:avLst/>
          </a:prstGeom>
          <a:solidFill>
            <a:srgbClr val="FDC82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Times" panose="02020603050405020304" pitchFamily="18"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pPr>
            <a:endParaRPr lang="en-US" altLang="en-US" sz="2000" b="1">
              <a:solidFill>
                <a:srgbClr val="000000"/>
              </a:solidFill>
              <a:cs typeface="Arial" panose="020B0604020202020204" pitchFamily="34" charset="0"/>
              <a:sym typeface="Arial" panose="020B0604020202020204" pitchFamily="34" charset="0"/>
            </a:endParaRPr>
          </a:p>
        </p:txBody>
      </p:sp>
      <p:grpSp>
        <p:nvGrpSpPr>
          <p:cNvPr id="7172" name="Group 1">
            <a:extLst>
              <a:ext uri="{FF2B5EF4-FFF2-40B4-BE49-F238E27FC236}">
                <a16:creationId xmlns:a16="http://schemas.microsoft.com/office/drawing/2014/main" id="{A6220771-B6C3-41F4-96FA-E27A0F024D6A}"/>
              </a:ext>
            </a:extLst>
          </p:cNvPr>
          <p:cNvGrpSpPr>
            <a:grpSpLocks/>
          </p:cNvGrpSpPr>
          <p:nvPr/>
        </p:nvGrpSpPr>
        <p:grpSpPr bwMode="auto">
          <a:xfrm>
            <a:off x="21266" y="23502"/>
            <a:ext cx="11275955" cy="1160070"/>
            <a:chOff x="298624" y="345713"/>
            <a:chExt cx="8380918" cy="665560"/>
          </a:xfrm>
        </p:grpSpPr>
        <p:sp>
          <p:nvSpPr>
            <p:cNvPr id="7175" name="Rectangle 6">
              <a:extLst>
                <a:ext uri="{FF2B5EF4-FFF2-40B4-BE49-F238E27FC236}">
                  <a16:creationId xmlns:a16="http://schemas.microsoft.com/office/drawing/2014/main" id="{4D8BD087-331D-4806-8933-93CE77245F30}"/>
                </a:ext>
              </a:extLst>
            </p:cNvPr>
            <p:cNvSpPr>
              <a:spLocks noChangeArrowheads="1"/>
            </p:cNvSpPr>
            <p:nvPr/>
          </p:nvSpPr>
          <p:spPr bwMode="auto">
            <a:xfrm>
              <a:off x="298624" y="345713"/>
              <a:ext cx="8380918" cy="665560"/>
            </a:xfrm>
            <a:prstGeom prst="rect">
              <a:avLst/>
            </a:prstGeom>
            <a:solidFill>
              <a:schemeClr val="bg2"/>
            </a:solidFill>
            <a:ln w="38100" algn="ctr">
              <a:solidFill>
                <a:schemeClr val="bg2"/>
              </a:solidFill>
              <a:round/>
              <a:headEnd/>
              <a:tailEnd/>
            </a:ln>
          </p:spPr>
          <p:txBody>
            <a:bodyPr lIns="0" tIns="0" rIns="0" bIns="0" anchor="ct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Times" panose="02020603050405020304" pitchFamily="18"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pPr>
              <a:endParaRPr lang="en-IN" altLang="en-US" sz="1400" b="1">
                <a:solidFill>
                  <a:srgbClr val="000000"/>
                </a:solidFill>
                <a:ea typeface="ヒラギノ角ゴ Pro W3" pitchFamily="14" charset="-128"/>
              </a:endParaRPr>
            </a:p>
          </p:txBody>
        </p:sp>
        <p:sp>
          <p:nvSpPr>
            <p:cNvPr id="7176" name="TextBox 7">
              <a:extLst>
                <a:ext uri="{FF2B5EF4-FFF2-40B4-BE49-F238E27FC236}">
                  <a16:creationId xmlns:a16="http://schemas.microsoft.com/office/drawing/2014/main" id="{29C074C8-A8D5-4AFA-A279-0F0A012F0464}"/>
                </a:ext>
              </a:extLst>
            </p:cNvPr>
            <p:cNvSpPr txBox="1">
              <a:spLocks noChangeArrowheads="1"/>
            </p:cNvSpPr>
            <p:nvPr/>
          </p:nvSpPr>
          <p:spPr bwMode="auto">
            <a:xfrm>
              <a:off x="513915" y="500549"/>
              <a:ext cx="8112822" cy="450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nchor="ctr">
              <a:spAutoFit/>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Times" panose="02020603050405020304" pitchFamily="18"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pPr>
              <a:r>
                <a:rPr lang="en-US" altLang="en-US" sz="3600" b="1">
                  <a:solidFill>
                    <a:srgbClr val="000000"/>
                  </a:solidFill>
                  <a:latin typeface="Calibri" panose="020F0502020204030204" pitchFamily="34" charset="0"/>
                  <a:ea typeface="Calibri" panose="020F0502020204030204" pitchFamily="34" charset="0"/>
                  <a:cs typeface="Times New Roman" panose="02020603050405020304" pitchFamily="18" charset="0"/>
                </a:rPr>
                <a:t>CONCLUSIONS</a:t>
              </a:r>
              <a:endParaRPr lang="en-US" altLang="en-US" sz="3600" b="1">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600"/>
                </a:spcAft>
              </a:pPr>
              <a:endParaRPr lang="en-US" altLang="en-US" sz="1500" b="1">
                <a:solidFill>
                  <a:srgbClr val="000000"/>
                </a:solidFill>
                <a:ea typeface="ヒラギノ角ゴ Pro W3" pitchFamily="14" charset="-128"/>
                <a:cs typeface="Times New Roman" panose="02020603050405020304" pitchFamily="18" charset="0"/>
              </a:endParaRPr>
            </a:p>
          </p:txBody>
        </p:sp>
      </p:grpSp>
      <p:sp>
        <p:nvSpPr>
          <p:cNvPr id="7173" name="Content Placeholder 3">
            <a:extLst>
              <a:ext uri="{FF2B5EF4-FFF2-40B4-BE49-F238E27FC236}">
                <a16:creationId xmlns:a16="http://schemas.microsoft.com/office/drawing/2014/main" id="{FD1E8CEC-4144-42C5-A7DA-BD7BA1108CA0}"/>
              </a:ext>
            </a:extLst>
          </p:cNvPr>
          <p:cNvSpPr>
            <a:spLocks noGrp="1" noChangeArrowheads="1"/>
          </p:cNvSpPr>
          <p:nvPr>
            <p:ph sz="half" idx="1"/>
          </p:nvPr>
        </p:nvSpPr>
        <p:spPr>
          <a:xfrm>
            <a:off x="361506" y="1686718"/>
            <a:ext cx="7134447" cy="5011794"/>
          </a:xfrm>
        </p:spPr>
        <p:txBody>
          <a:bodyPr>
            <a:normAutofit/>
          </a:bodyPr>
          <a:lstStyle/>
          <a:p>
            <a:pPr marL="457200" indent="-457200">
              <a:spcAft>
                <a:spcPts val="1200"/>
              </a:spcAft>
              <a:buFont typeface="+mj-lt"/>
              <a:buAutoNum type="arabicPeriod"/>
            </a:pPr>
            <a:r>
              <a:rPr lang="en-US" altLang="en-US" sz="2400">
                <a:solidFill>
                  <a:srgbClr val="000000"/>
                </a:solidFill>
                <a:ea typeface="Calibri" panose="020F0502020204030204" pitchFamily="34" charset="0"/>
                <a:cs typeface="Times New Roman" panose="02020603050405020304" pitchFamily="18" charset="0"/>
              </a:rPr>
              <a:t>SGs increase resilience of members – savings for future emergencies and basic insurance in times of crisis</a:t>
            </a:r>
          </a:p>
          <a:p>
            <a:pPr marL="457200" indent="-457200">
              <a:spcAft>
                <a:spcPts val="1200"/>
              </a:spcAft>
              <a:buFont typeface="+mj-lt"/>
              <a:buAutoNum type="arabicPeriod"/>
            </a:pPr>
            <a:endParaRPr lang="en-US" altLang="en-US" sz="2400">
              <a:solidFill>
                <a:srgbClr val="000000"/>
              </a:solidFill>
              <a:ea typeface="Calibri" panose="020F0502020204030204" pitchFamily="34" charset="0"/>
              <a:cs typeface="Times New Roman" panose="02020603050405020304" pitchFamily="18" charset="0"/>
            </a:endParaRPr>
          </a:p>
          <a:p>
            <a:pPr marL="457200" indent="-457200">
              <a:spcAft>
                <a:spcPts val="1200"/>
              </a:spcAft>
              <a:buFont typeface="+mj-lt"/>
              <a:buAutoNum type="arabicPeriod"/>
            </a:pPr>
            <a:r>
              <a:rPr lang="en-US" altLang="en-US" sz="2400">
                <a:solidFill>
                  <a:srgbClr val="000000"/>
                </a:solidFill>
                <a:ea typeface="Calibri" panose="020F0502020204030204" pitchFamily="34" charset="0"/>
                <a:cs typeface="Times New Roman" panose="02020603050405020304" pitchFamily="18" charset="0"/>
              </a:rPr>
              <a:t>SGs are a building block for group entrepreneurship, and combatting harmful social and gender norms </a:t>
            </a:r>
          </a:p>
          <a:p>
            <a:pPr marL="457200" indent="-457200">
              <a:spcAft>
                <a:spcPts val="1200"/>
              </a:spcAft>
              <a:buFont typeface="+mj-lt"/>
              <a:buAutoNum type="arabicPeriod"/>
            </a:pPr>
            <a:endParaRPr lang="en-US" altLang="en-US" sz="2400">
              <a:solidFill>
                <a:srgbClr val="000000"/>
              </a:solidFill>
              <a:ea typeface="Calibri" panose="020F0502020204030204" pitchFamily="34" charset="0"/>
              <a:cs typeface="Times New Roman" panose="02020603050405020304" pitchFamily="18" charset="0"/>
            </a:endParaRPr>
          </a:p>
          <a:p>
            <a:pPr marL="457200" indent="-457200">
              <a:spcAft>
                <a:spcPts val="1200"/>
              </a:spcAft>
              <a:buFont typeface="+mj-lt"/>
              <a:buAutoNum type="arabicPeriod"/>
            </a:pPr>
            <a:r>
              <a:rPr lang="en-US" altLang="en-US" sz="2400">
                <a:solidFill>
                  <a:srgbClr val="000000"/>
                </a:solidFill>
                <a:ea typeface="Calibri" panose="020F0502020204030204" pitchFamily="34" charset="0"/>
                <a:cs typeface="Times New Roman" panose="02020603050405020304" pitchFamily="18" charset="0"/>
              </a:rPr>
              <a:t>SGs provide community leadership and serve as trusted sources of information and support during crises, and can be leveraged for risk communication and community engagement (RCCE)</a:t>
            </a:r>
            <a:endParaRPr lang="en-US" altLang="en-US" sz="2400">
              <a:ea typeface="Calibri" panose="020F0502020204030204" pitchFamily="34" charset="0"/>
              <a:cs typeface="Times New Roman" panose="02020603050405020304" pitchFamily="18" charset="0"/>
            </a:endParaRPr>
          </a:p>
        </p:txBody>
      </p:sp>
      <p:pic>
        <p:nvPicPr>
          <p:cNvPr id="5124" name="Picture 4" descr="International Rescue Committee - Wikipedia">
            <a:extLst>
              <a:ext uri="{FF2B5EF4-FFF2-40B4-BE49-F238E27FC236}">
                <a16:creationId xmlns:a16="http://schemas.microsoft.com/office/drawing/2014/main" id="{7E7C69EC-BCDF-4FFE-8F6F-649371F035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97221" y="0"/>
            <a:ext cx="894779" cy="12010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92A7F50C-E9C4-4444-B601-F7B62534DE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074" t="12222" r="2345" b="7777"/>
          <a:stretch>
            <a:fillRect/>
          </a:stretch>
        </p:blipFill>
        <p:spPr bwMode="auto">
          <a:xfrm>
            <a:off x="7905233" y="1190413"/>
            <a:ext cx="4315283" cy="297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A33C8DD3-68D7-4FD8-A03C-16922C2A62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05233" y="4160716"/>
            <a:ext cx="4286766" cy="271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2273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bird&#10;&#10;Description automatically generated">
            <a:extLst>
              <a:ext uri="{FF2B5EF4-FFF2-40B4-BE49-F238E27FC236}">
                <a16:creationId xmlns:a16="http://schemas.microsoft.com/office/drawing/2014/main" id="{5F48215C-89D9-44C4-A8B9-8018E0BC1F83}"/>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350" y="0"/>
            <a:ext cx="12192000" cy="4638907"/>
          </a:xfrm>
          <a:prstGeom prst="rect">
            <a:avLst/>
          </a:prstGeom>
        </p:spPr>
      </p:pic>
      <p:sp>
        <p:nvSpPr>
          <p:cNvPr id="2" name="Title 1">
            <a:extLst>
              <a:ext uri="{FF2B5EF4-FFF2-40B4-BE49-F238E27FC236}">
                <a16:creationId xmlns:a16="http://schemas.microsoft.com/office/drawing/2014/main" id="{CCA4A1CD-EB79-4B94-96A9-E41EEBF08110}"/>
              </a:ext>
            </a:extLst>
          </p:cNvPr>
          <p:cNvSpPr>
            <a:spLocks noGrp="1"/>
          </p:cNvSpPr>
          <p:nvPr>
            <p:ph type="title"/>
          </p:nvPr>
        </p:nvSpPr>
        <p:spPr>
          <a:xfrm>
            <a:off x="844550" y="4005263"/>
            <a:ext cx="10515600" cy="2852737"/>
          </a:xfrm>
        </p:spPr>
        <p:txBody>
          <a:bodyPr anchor="ctr">
            <a:normAutofit/>
          </a:bodyPr>
          <a:lstStyle/>
          <a:p>
            <a:pPr algn="ctr"/>
            <a:r>
              <a:rPr lang="en-US" b="1"/>
              <a:t>Edwin Ocharo</a:t>
            </a:r>
            <a:endParaRPr lang="en-US"/>
          </a:p>
        </p:txBody>
      </p:sp>
      <p:sp>
        <p:nvSpPr>
          <p:cNvPr id="3" name="Text Placeholder 2">
            <a:extLst>
              <a:ext uri="{FF2B5EF4-FFF2-40B4-BE49-F238E27FC236}">
                <a16:creationId xmlns:a16="http://schemas.microsoft.com/office/drawing/2014/main" id="{662FA3D5-D9E1-4AD8-BD3B-F64CA868DDE7}"/>
              </a:ext>
            </a:extLst>
          </p:cNvPr>
          <p:cNvSpPr>
            <a:spLocks noGrp="1"/>
          </p:cNvSpPr>
          <p:nvPr>
            <p:ph type="body" idx="1"/>
          </p:nvPr>
        </p:nvSpPr>
        <p:spPr>
          <a:xfrm>
            <a:off x="831850" y="6017264"/>
            <a:ext cx="10515600" cy="1500187"/>
          </a:xfrm>
        </p:spPr>
        <p:txBody>
          <a:bodyPr/>
          <a:lstStyle/>
          <a:p>
            <a:pPr algn="ctr">
              <a:lnSpc>
                <a:spcPct val="100000"/>
              </a:lnSpc>
              <a:spcBef>
                <a:spcPts val="0"/>
              </a:spcBef>
            </a:pPr>
            <a:r>
              <a:rPr lang="en-US"/>
              <a:t>Senior Projects Officer,</a:t>
            </a:r>
          </a:p>
          <a:p>
            <a:pPr algn="ctr">
              <a:lnSpc>
                <a:spcPct val="100000"/>
              </a:lnSpc>
              <a:spcBef>
                <a:spcPts val="0"/>
              </a:spcBef>
            </a:pPr>
            <a:r>
              <a:rPr lang="en-US"/>
              <a:t>Kenya Post Office Savings Bank</a:t>
            </a:r>
          </a:p>
        </p:txBody>
      </p:sp>
    </p:spTree>
    <p:extLst>
      <p:ext uri="{BB962C8B-B14F-4D97-AF65-F5344CB8AC3E}">
        <p14:creationId xmlns:p14="http://schemas.microsoft.com/office/powerpoint/2010/main" val="878931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916D4-348A-4F5C-B09A-F7B5DC08529D}"/>
              </a:ext>
            </a:extLst>
          </p:cNvPr>
          <p:cNvSpPr>
            <a:spLocks noGrp="1"/>
          </p:cNvSpPr>
          <p:nvPr>
            <p:ph type="title"/>
          </p:nvPr>
        </p:nvSpPr>
        <p:spPr/>
        <p:txBody>
          <a:bodyPr/>
          <a:lstStyle/>
          <a:p>
            <a:r>
              <a:rPr lang="en-US"/>
              <a:t>Savings Groups and Financial Inclusion –</a:t>
            </a:r>
            <a:br>
              <a:rPr lang="en-US"/>
            </a:br>
            <a:r>
              <a:rPr lang="en-US"/>
              <a:t>OUR APPROACH </a:t>
            </a:r>
          </a:p>
        </p:txBody>
      </p:sp>
      <p:sp>
        <p:nvSpPr>
          <p:cNvPr id="3" name="Content Placeholder 2">
            <a:extLst>
              <a:ext uri="{FF2B5EF4-FFF2-40B4-BE49-F238E27FC236}">
                <a16:creationId xmlns:a16="http://schemas.microsoft.com/office/drawing/2014/main" id="{803C2CBC-AF91-4F9A-BA2A-11EED5A2C42E}"/>
              </a:ext>
            </a:extLst>
          </p:cNvPr>
          <p:cNvSpPr>
            <a:spLocks noGrp="1"/>
          </p:cNvSpPr>
          <p:nvPr>
            <p:ph idx="1"/>
          </p:nvPr>
        </p:nvSpPr>
        <p:spPr>
          <a:xfrm>
            <a:off x="838200" y="1825624"/>
            <a:ext cx="6455735" cy="5032375"/>
          </a:xfrm>
        </p:spPr>
        <p:txBody>
          <a:bodyPr vert="horz" lIns="91440" tIns="45720" rIns="91440" bIns="45720" rtlCol="0" anchor="t">
            <a:normAutofit fontScale="92500" lnSpcReduction="20000"/>
          </a:bodyPr>
          <a:lstStyle/>
          <a:p>
            <a:endParaRPr lang="en-US"/>
          </a:p>
          <a:p>
            <a:r>
              <a:rPr lang="en-US"/>
              <a:t>Savings Groups fit within KPOSB’s legislative mandate – inculcate a savings culture amongst Kenyans</a:t>
            </a:r>
            <a:endParaRPr lang="en-US">
              <a:cs typeface="Calibri"/>
            </a:endParaRPr>
          </a:p>
          <a:p>
            <a:r>
              <a:rPr lang="en-US"/>
              <a:t>Market potential – market surveys indicate 11% excluded from formal financial services, while 6% use Savings Groups</a:t>
            </a:r>
          </a:p>
          <a:p>
            <a:pPr lvl="1"/>
            <a:r>
              <a:rPr lang="en-US"/>
              <a:t>Estimated market of around 8M people</a:t>
            </a:r>
            <a:endParaRPr lang="en-US">
              <a:cs typeface="Calibri"/>
            </a:endParaRPr>
          </a:p>
          <a:p>
            <a:r>
              <a:rPr lang="en-US"/>
              <a:t>Existing entry points – opportunities for segment entry through partnerships (NGOs and county governments)</a:t>
            </a:r>
          </a:p>
          <a:p>
            <a:r>
              <a:rPr lang="en-US"/>
              <a:t>New business line, created in 2016, targeting Savings Groups through digital technology (</a:t>
            </a:r>
            <a:r>
              <a:rPr lang="en-US" err="1"/>
              <a:t>mChama</a:t>
            </a:r>
            <a:r>
              <a:rPr lang="en-US"/>
              <a:t>)</a:t>
            </a:r>
          </a:p>
          <a:p>
            <a:endParaRPr lang="en-US"/>
          </a:p>
        </p:txBody>
      </p:sp>
      <p:pic>
        <p:nvPicPr>
          <p:cNvPr id="4" name="Picture 3">
            <a:extLst>
              <a:ext uri="{FF2B5EF4-FFF2-40B4-BE49-F238E27FC236}">
                <a16:creationId xmlns:a16="http://schemas.microsoft.com/office/drawing/2014/main" id="{3DF80AC6-1A89-4C91-B13E-EB9A8A2D73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2784" y="2020297"/>
            <a:ext cx="3827809" cy="3657489"/>
          </a:xfrm>
          <a:prstGeom prst="rect">
            <a:avLst/>
          </a:prstGeom>
        </p:spPr>
      </p:pic>
      <p:pic>
        <p:nvPicPr>
          <p:cNvPr id="5" name="Picture 4">
            <a:extLst>
              <a:ext uri="{FF2B5EF4-FFF2-40B4-BE49-F238E27FC236}">
                <a16:creationId xmlns:a16="http://schemas.microsoft.com/office/drawing/2014/main" id="{B8A7CDA5-8829-4972-A0DB-C58FD5B92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4513" y="6054881"/>
            <a:ext cx="2027876" cy="803119"/>
          </a:xfrm>
          <a:prstGeom prst="rect">
            <a:avLst/>
          </a:prstGeom>
        </p:spPr>
      </p:pic>
    </p:spTree>
    <p:extLst>
      <p:ext uri="{BB962C8B-B14F-4D97-AF65-F5344CB8AC3E}">
        <p14:creationId xmlns:p14="http://schemas.microsoft.com/office/powerpoint/2010/main" val="89091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1" descr="Graphical user interface, website&#10;&#10;Description automatically generated">
            <a:extLst>
              <a:ext uri="{FF2B5EF4-FFF2-40B4-BE49-F238E27FC236}">
                <a16:creationId xmlns:a16="http://schemas.microsoft.com/office/drawing/2014/main" id="{B29B7D23-643B-4075-A146-B09EE7B18770}"/>
              </a:ext>
            </a:extLst>
          </p:cNvPr>
          <p:cNvPicPr>
            <a:picLocks noGrp="1" noChangeAspect="1"/>
          </p:cNvPicPr>
          <p:nvPr>
            <p:ph idx="1"/>
          </p:nvPr>
        </p:nvPicPr>
        <p:blipFill>
          <a:blip r:embed="rId2"/>
          <a:stretch>
            <a:fillRect/>
          </a:stretch>
        </p:blipFill>
        <p:spPr>
          <a:xfrm>
            <a:off x="1667838" y="748982"/>
            <a:ext cx="8856323" cy="5916552"/>
          </a:xfrm>
        </p:spPr>
      </p:pic>
      <p:sp>
        <p:nvSpPr>
          <p:cNvPr id="12" name="TextBox 11">
            <a:extLst>
              <a:ext uri="{FF2B5EF4-FFF2-40B4-BE49-F238E27FC236}">
                <a16:creationId xmlns:a16="http://schemas.microsoft.com/office/drawing/2014/main" id="{AE58049C-D3A8-42B3-9449-6BAF95A4879C}"/>
              </a:ext>
            </a:extLst>
          </p:cNvPr>
          <p:cNvSpPr txBox="1"/>
          <p:nvPr/>
        </p:nvSpPr>
        <p:spPr>
          <a:xfrm>
            <a:off x="4724400" y="477748"/>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3"/>
              </a:rPr>
              <a:t>https://tinyurl.com/WBLED</a:t>
            </a:r>
            <a:endParaRPr lang="en-US"/>
          </a:p>
        </p:txBody>
      </p:sp>
      <p:sp>
        <p:nvSpPr>
          <p:cNvPr id="13" name="TextBox 12">
            <a:extLst>
              <a:ext uri="{FF2B5EF4-FFF2-40B4-BE49-F238E27FC236}">
                <a16:creationId xmlns:a16="http://schemas.microsoft.com/office/drawing/2014/main" id="{1FFFEA7C-A684-42DB-953C-BCC7E31C2162}"/>
              </a:ext>
            </a:extLst>
          </p:cNvPr>
          <p:cNvSpPr txBox="1"/>
          <p:nvPr/>
        </p:nvSpPr>
        <p:spPr>
          <a:xfrm>
            <a:off x="2572714" y="89791"/>
            <a:ext cx="70412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Calibri Light"/>
                <a:cs typeface="Calibri Light"/>
              </a:rPr>
              <a:t>Visit the LED Resource Page for Useful Materials</a:t>
            </a:r>
            <a:endParaRPr lang="en-US"/>
          </a:p>
        </p:txBody>
      </p:sp>
    </p:spTree>
    <p:extLst>
      <p:ext uri="{BB962C8B-B14F-4D97-AF65-F5344CB8AC3E}">
        <p14:creationId xmlns:p14="http://schemas.microsoft.com/office/powerpoint/2010/main" val="3056458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916D4-348A-4F5C-B09A-F7B5DC08529D}"/>
              </a:ext>
            </a:extLst>
          </p:cNvPr>
          <p:cNvSpPr>
            <a:spLocks noGrp="1"/>
          </p:cNvSpPr>
          <p:nvPr>
            <p:ph type="title"/>
          </p:nvPr>
        </p:nvSpPr>
        <p:spPr/>
        <p:txBody>
          <a:bodyPr/>
          <a:lstStyle/>
          <a:p>
            <a:r>
              <a:rPr lang="en-US"/>
              <a:t>RESULTS </a:t>
            </a:r>
          </a:p>
        </p:txBody>
      </p:sp>
      <p:sp>
        <p:nvSpPr>
          <p:cNvPr id="3" name="Content Placeholder 2">
            <a:extLst>
              <a:ext uri="{FF2B5EF4-FFF2-40B4-BE49-F238E27FC236}">
                <a16:creationId xmlns:a16="http://schemas.microsoft.com/office/drawing/2014/main" id="{803C2CBC-AF91-4F9A-BA2A-11EED5A2C42E}"/>
              </a:ext>
            </a:extLst>
          </p:cNvPr>
          <p:cNvSpPr>
            <a:spLocks noGrp="1"/>
          </p:cNvSpPr>
          <p:nvPr>
            <p:ph idx="1"/>
          </p:nvPr>
        </p:nvSpPr>
        <p:spPr>
          <a:xfrm>
            <a:off x="838200" y="1690688"/>
            <a:ext cx="9911316" cy="5071730"/>
          </a:xfrm>
        </p:spPr>
        <p:txBody>
          <a:bodyPr>
            <a:normAutofit/>
          </a:bodyPr>
          <a:lstStyle/>
          <a:p>
            <a:pPr marL="0" indent="0">
              <a:buNone/>
            </a:pPr>
            <a:r>
              <a:rPr lang="en-US"/>
              <a:t>INSTITUTION</a:t>
            </a:r>
          </a:p>
          <a:p>
            <a:pPr lvl="1"/>
            <a:r>
              <a:rPr lang="en-US"/>
              <a:t>In three years, 58,500 new accounts in previously unserved market</a:t>
            </a:r>
          </a:p>
          <a:p>
            <a:pPr lvl="2"/>
            <a:r>
              <a:rPr lang="en-US"/>
              <a:t>8,500 group accounts: balance of $1.2m</a:t>
            </a:r>
          </a:p>
          <a:p>
            <a:pPr lvl="2"/>
            <a:r>
              <a:rPr lang="en-US"/>
              <a:t>50,000 individual accounts: balance of $5m </a:t>
            </a:r>
          </a:p>
          <a:p>
            <a:pPr lvl="3"/>
            <a:r>
              <a:rPr lang="en-US"/>
              <a:t>Avg savings increased from $0.10 in 2016, to $100 in 2019</a:t>
            </a:r>
          </a:p>
          <a:p>
            <a:pPr lvl="1"/>
            <a:r>
              <a:rPr lang="en-US"/>
              <a:t>Sustainability: less than 1% group attrition over 3 years</a:t>
            </a:r>
          </a:p>
          <a:p>
            <a:pPr lvl="2"/>
            <a:endParaRPr lang="en-US"/>
          </a:p>
          <a:p>
            <a:pPr marL="0" indent="0">
              <a:buNone/>
            </a:pPr>
            <a:r>
              <a:rPr lang="en-US"/>
              <a:t>CLIENT</a:t>
            </a:r>
          </a:p>
          <a:p>
            <a:pPr lvl="1"/>
            <a:r>
              <a:rPr lang="en-US"/>
              <a:t>Demonstrable individual and group investments in housing, livelihoods and agriculture</a:t>
            </a:r>
          </a:p>
          <a:p>
            <a:pPr lvl="1"/>
            <a:r>
              <a:rPr lang="en-US"/>
              <a:t>Local advocacy to meet needs or influence development programs relating to healthcare, education, and water management </a:t>
            </a:r>
          </a:p>
        </p:txBody>
      </p:sp>
      <p:pic>
        <p:nvPicPr>
          <p:cNvPr id="5" name="Picture 4">
            <a:extLst>
              <a:ext uri="{FF2B5EF4-FFF2-40B4-BE49-F238E27FC236}">
                <a16:creationId xmlns:a16="http://schemas.microsoft.com/office/drawing/2014/main" id="{B8A7CDA5-8829-4972-A0DB-C58FD5B92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4513" y="6054881"/>
            <a:ext cx="2027876" cy="803119"/>
          </a:xfrm>
          <a:prstGeom prst="rect">
            <a:avLst/>
          </a:prstGeom>
        </p:spPr>
      </p:pic>
    </p:spTree>
    <p:extLst>
      <p:ext uri="{BB962C8B-B14F-4D97-AF65-F5344CB8AC3E}">
        <p14:creationId xmlns:p14="http://schemas.microsoft.com/office/powerpoint/2010/main" val="2044065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916D4-348A-4F5C-B09A-F7B5DC08529D}"/>
              </a:ext>
            </a:extLst>
          </p:cNvPr>
          <p:cNvSpPr>
            <a:spLocks noGrp="1"/>
          </p:cNvSpPr>
          <p:nvPr>
            <p:ph type="title"/>
          </p:nvPr>
        </p:nvSpPr>
        <p:spPr/>
        <p:txBody>
          <a:bodyPr/>
          <a:lstStyle/>
          <a:p>
            <a:r>
              <a:rPr lang="en-US"/>
              <a:t>Savings Groups and Financial Inclusion –</a:t>
            </a:r>
            <a:br>
              <a:rPr lang="en-US"/>
            </a:br>
            <a:r>
              <a:rPr lang="en-US"/>
              <a:t>KEY LESSONS </a:t>
            </a:r>
          </a:p>
        </p:txBody>
      </p:sp>
      <p:sp>
        <p:nvSpPr>
          <p:cNvPr id="3" name="Content Placeholder 2">
            <a:extLst>
              <a:ext uri="{FF2B5EF4-FFF2-40B4-BE49-F238E27FC236}">
                <a16:creationId xmlns:a16="http://schemas.microsoft.com/office/drawing/2014/main" id="{803C2CBC-AF91-4F9A-BA2A-11EED5A2C42E}"/>
              </a:ext>
            </a:extLst>
          </p:cNvPr>
          <p:cNvSpPr>
            <a:spLocks noGrp="1"/>
          </p:cNvSpPr>
          <p:nvPr>
            <p:ph idx="1"/>
          </p:nvPr>
        </p:nvSpPr>
        <p:spPr>
          <a:xfrm>
            <a:off x="838200" y="1825624"/>
            <a:ext cx="6455735" cy="5032375"/>
          </a:xfrm>
        </p:spPr>
        <p:txBody>
          <a:bodyPr vert="horz" lIns="91440" tIns="45720" rIns="91440" bIns="45720" rtlCol="0" anchor="t">
            <a:normAutofit fontScale="92500" lnSpcReduction="20000"/>
          </a:bodyPr>
          <a:lstStyle/>
          <a:p>
            <a:endParaRPr lang="en-US"/>
          </a:p>
          <a:p>
            <a:r>
              <a:rPr lang="en-US"/>
              <a:t>Partnerships – with NGOs, county governments, technology provider, MNOs</a:t>
            </a:r>
          </a:p>
          <a:p>
            <a:endParaRPr lang="en-US"/>
          </a:p>
          <a:p>
            <a:r>
              <a:rPr lang="en-US"/>
              <a:t>Price sensitive market, with small margins – scalability is important  </a:t>
            </a:r>
          </a:p>
          <a:p>
            <a:endParaRPr lang="en-US"/>
          </a:p>
          <a:p>
            <a:r>
              <a:rPr lang="en-US"/>
              <a:t>Simple and appropriate technology for customer acquisition, service and CICO</a:t>
            </a:r>
          </a:p>
          <a:p>
            <a:pPr lvl="1"/>
            <a:r>
              <a:rPr lang="en-US"/>
              <a:t>Average cost of acquisition of under $5/group</a:t>
            </a:r>
          </a:p>
          <a:p>
            <a:endParaRPr lang="en-US"/>
          </a:p>
          <a:p>
            <a:r>
              <a:rPr lang="en-US"/>
              <a:t>Strategic commitment by the FSP to target the segment</a:t>
            </a:r>
          </a:p>
          <a:p>
            <a:endParaRPr lang="en-US"/>
          </a:p>
        </p:txBody>
      </p:sp>
      <p:pic>
        <p:nvPicPr>
          <p:cNvPr id="5" name="Picture 4">
            <a:extLst>
              <a:ext uri="{FF2B5EF4-FFF2-40B4-BE49-F238E27FC236}">
                <a16:creationId xmlns:a16="http://schemas.microsoft.com/office/drawing/2014/main" id="{B8A7CDA5-8829-4972-A0DB-C58FD5B92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4513" y="6054881"/>
            <a:ext cx="2027876" cy="803119"/>
          </a:xfrm>
          <a:prstGeom prst="rect">
            <a:avLst/>
          </a:prstGeom>
        </p:spPr>
      </p:pic>
      <p:pic>
        <p:nvPicPr>
          <p:cNvPr id="6" name="Picture 5">
            <a:extLst>
              <a:ext uri="{FF2B5EF4-FFF2-40B4-BE49-F238E27FC236}">
                <a16:creationId xmlns:a16="http://schemas.microsoft.com/office/drawing/2014/main" id="{D56F5038-2403-4968-ACB4-FE81909DABB4}"/>
              </a:ext>
            </a:extLst>
          </p:cNvPr>
          <p:cNvPicPr>
            <a:picLocks noChangeAspect="1"/>
          </p:cNvPicPr>
          <p:nvPr/>
        </p:nvPicPr>
        <p:blipFill>
          <a:blip r:embed="rId3"/>
          <a:stretch>
            <a:fillRect/>
          </a:stretch>
        </p:blipFill>
        <p:spPr>
          <a:xfrm>
            <a:off x="8815048" y="1953214"/>
            <a:ext cx="2678930" cy="3839459"/>
          </a:xfrm>
          <a:prstGeom prst="rect">
            <a:avLst/>
          </a:prstGeom>
        </p:spPr>
      </p:pic>
    </p:spTree>
    <p:extLst>
      <p:ext uri="{BB962C8B-B14F-4D97-AF65-F5344CB8AC3E}">
        <p14:creationId xmlns:p14="http://schemas.microsoft.com/office/powerpoint/2010/main" val="544249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bird&#10;&#10;Description automatically generated">
            <a:extLst>
              <a:ext uri="{FF2B5EF4-FFF2-40B4-BE49-F238E27FC236}">
                <a16:creationId xmlns:a16="http://schemas.microsoft.com/office/drawing/2014/main" id="{5F48215C-89D9-44C4-A8B9-8018E0BC1F83}"/>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0"/>
            <a:ext cx="12192000" cy="4638907"/>
          </a:xfrm>
          <a:prstGeom prst="rect">
            <a:avLst/>
          </a:prstGeom>
          <a:solidFill>
            <a:srgbClr val="EFAE00"/>
          </a:solidFill>
        </p:spPr>
      </p:pic>
      <p:sp>
        <p:nvSpPr>
          <p:cNvPr id="2" name="Title 1">
            <a:extLst>
              <a:ext uri="{FF2B5EF4-FFF2-40B4-BE49-F238E27FC236}">
                <a16:creationId xmlns:a16="http://schemas.microsoft.com/office/drawing/2014/main" id="{CCA4A1CD-EB79-4B94-96A9-E41EEBF08110}"/>
              </a:ext>
            </a:extLst>
          </p:cNvPr>
          <p:cNvSpPr>
            <a:spLocks noGrp="1"/>
          </p:cNvSpPr>
          <p:nvPr>
            <p:ph type="title"/>
          </p:nvPr>
        </p:nvSpPr>
        <p:spPr>
          <a:xfrm>
            <a:off x="844550" y="3901717"/>
            <a:ext cx="10515600" cy="2852737"/>
          </a:xfrm>
        </p:spPr>
        <p:txBody>
          <a:bodyPr>
            <a:normAutofit/>
          </a:bodyPr>
          <a:lstStyle/>
          <a:p>
            <a:pPr algn="ctr"/>
            <a:r>
              <a:rPr lang="en-US" b="1"/>
              <a:t>Sybil </a:t>
            </a:r>
            <a:r>
              <a:rPr lang="en-US" b="1" err="1"/>
              <a:t>Chidiac</a:t>
            </a:r>
            <a:br>
              <a:rPr lang="en-US"/>
            </a:br>
            <a:endParaRPr lang="en-US"/>
          </a:p>
        </p:txBody>
      </p:sp>
      <p:sp>
        <p:nvSpPr>
          <p:cNvPr id="3" name="Text Placeholder 2">
            <a:extLst>
              <a:ext uri="{FF2B5EF4-FFF2-40B4-BE49-F238E27FC236}">
                <a16:creationId xmlns:a16="http://schemas.microsoft.com/office/drawing/2014/main" id="{662FA3D5-D9E1-4AD8-BD3B-F64CA868DDE7}"/>
              </a:ext>
            </a:extLst>
          </p:cNvPr>
          <p:cNvSpPr>
            <a:spLocks noGrp="1"/>
          </p:cNvSpPr>
          <p:nvPr>
            <p:ph type="body" idx="1"/>
          </p:nvPr>
        </p:nvSpPr>
        <p:spPr>
          <a:xfrm>
            <a:off x="831850" y="6017264"/>
            <a:ext cx="10515600" cy="1500187"/>
          </a:xfrm>
        </p:spPr>
        <p:txBody>
          <a:bodyPr/>
          <a:lstStyle/>
          <a:p>
            <a:pPr algn="ctr">
              <a:lnSpc>
                <a:spcPct val="100000"/>
              </a:lnSpc>
              <a:spcBef>
                <a:spcPts val="0"/>
              </a:spcBef>
            </a:pPr>
            <a:r>
              <a:rPr lang="en-US"/>
              <a:t>Senior Program Officer, Gender Equality</a:t>
            </a:r>
          </a:p>
          <a:p>
            <a:pPr algn="ctr">
              <a:lnSpc>
                <a:spcPct val="100000"/>
              </a:lnSpc>
              <a:spcBef>
                <a:spcPts val="0"/>
              </a:spcBef>
            </a:pPr>
            <a:r>
              <a:rPr lang="en-US"/>
              <a:t>The Bill &amp; Melinda Gates Foundation</a:t>
            </a:r>
          </a:p>
        </p:txBody>
      </p:sp>
    </p:spTree>
    <p:extLst>
      <p:ext uri="{BB962C8B-B14F-4D97-AF65-F5344CB8AC3E}">
        <p14:creationId xmlns:p14="http://schemas.microsoft.com/office/powerpoint/2010/main" val="695232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bird&#10;&#10;Description automatically generated">
            <a:extLst>
              <a:ext uri="{FF2B5EF4-FFF2-40B4-BE49-F238E27FC236}">
                <a16:creationId xmlns:a16="http://schemas.microsoft.com/office/drawing/2014/main" id="{5F48215C-89D9-44C4-A8B9-8018E0BC1F83}"/>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350" y="0"/>
            <a:ext cx="12192000" cy="4638907"/>
          </a:xfrm>
          <a:prstGeom prst="rect">
            <a:avLst/>
          </a:prstGeom>
        </p:spPr>
      </p:pic>
      <p:sp>
        <p:nvSpPr>
          <p:cNvPr id="2" name="Title 1">
            <a:extLst>
              <a:ext uri="{FF2B5EF4-FFF2-40B4-BE49-F238E27FC236}">
                <a16:creationId xmlns:a16="http://schemas.microsoft.com/office/drawing/2014/main" id="{CCA4A1CD-EB79-4B94-96A9-E41EEBF08110}"/>
              </a:ext>
            </a:extLst>
          </p:cNvPr>
          <p:cNvSpPr>
            <a:spLocks noGrp="1"/>
          </p:cNvSpPr>
          <p:nvPr>
            <p:ph type="title"/>
          </p:nvPr>
        </p:nvSpPr>
        <p:spPr>
          <a:xfrm>
            <a:off x="844550" y="4005263"/>
            <a:ext cx="10515600" cy="2852737"/>
          </a:xfrm>
        </p:spPr>
        <p:txBody>
          <a:bodyPr anchor="ctr">
            <a:normAutofit/>
          </a:bodyPr>
          <a:lstStyle/>
          <a:p>
            <a:pPr algn="ctr"/>
            <a:r>
              <a:rPr lang="en-US" b="1"/>
              <a:t>Angeline Munzara</a:t>
            </a:r>
            <a:endParaRPr lang="en-US"/>
          </a:p>
        </p:txBody>
      </p:sp>
      <p:sp>
        <p:nvSpPr>
          <p:cNvPr id="3" name="Text Placeholder 2">
            <a:extLst>
              <a:ext uri="{FF2B5EF4-FFF2-40B4-BE49-F238E27FC236}">
                <a16:creationId xmlns:a16="http://schemas.microsoft.com/office/drawing/2014/main" id="{662FA3D5-D9E1-4AD8-BD3B-F64CA868DDE7}"/>
              </a:ext>
            </a:extLst>
          </p:cNvPr>
          <p:cNvSpPr>
            <a:spLocks noGrp="1"/>
          </p:cNvSpPr>
          <p:nvPr>
            <p:ph type="body" idx="1"/>
          </p:nvPr>
        </p:nvSpPr>
        <p:spPr>
          <a:xfrm>
            <a:off x="831850" y="6017264"/>
            <a:ext cx="10515600" cy="1500187"/>
          </a:xfrm>
        </p:spPr>
        <p:txBody>
          <a:bodyPr/>
          <a:lstStyle/>
          <a:p>
            <a:pPr algn="ctr">
              <a:lnSpc>
                <a:spcPct val="100000"/>
              </a:lnSpc>
              <a:spcBef>
                <a:spcPts val="0"/>
              </a:spcBef>
            </a:pPr>
            <a:r>
              <a:rPr lang="en-US"/>
              <a:t>Senior Advisor, External Engagement &amp; Savings Groups</a:t>
            </a:r>
          </a:p>
          <a:p>
            <a:pPr algn="ctr">
              <a:lnSpc>
                <a:spcPct val="100000"/>
              </a:lnSpc>
              <a:spcBef>
                <a:spcPts val="0"/>
              </a:spcBef>
            </a:pPr>
            <a:r>
              <a:rPr lang="en-US"/>
              <a:t>World Vision</a:t>
            </a:r>
          </a:p>
        </p:txBody>
      </p:sp>
    </p:spTree>
    <p:extLst>
      <p:ext uri="{BB962C8B-B14F-4D97-AF65-F5344CB8AC3E}">
        <p14:creationId xmlns:p14="http://schemas.microsoft.com/office/powerpoint/2010/main" val="1721237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bird&#10;&#10;Description automatically generated">
            <a:extLst>
              <a:ext uri="{FF2B5EF4-FFF2-40B4-BE49-F238E27FC236}">
                <a16:creationId xmlns:a16="http://schemas.microsoft.com/office/drawing/2014/main" id="{5F48215C-89D9-44C4-A8B9-8018E0BC1F83}"/>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350" y="0"/>
            <a:ext cx="12192000" cy="4638907"/>
          </a:xfrm>
          <a:prstGeom prst="rect">
            <a:avLst/>
          </a:prstGeom>
        </p:spPr>
      </p:pic>
      <p:sp>
        <p:nvSpPr>
          <p:cNvPr id="2" name="Title 1">
            <a:extLst>
              <a:ext uri="{FF2B5EF4-FFF2-40B4-BE49-F238E27FC236}">
                <a16:creationId xmlns:a16="http://schemas.microsoft.com/office/drawing/2014/main" id="{CCA4A1CD-EB79-4B94-96A9-E41EEBF08110}"/>
              </a:ext>
            </a:extLst>
          </p:cNvPr>
          <p:cNvSpPr>
            <a:spLocks noGrp="1"/>
          </p:cNvSpPr>
          <p:nvPr>
            <p:ph type="title"/>
          </p:nvPr>
        </p:nvSpPr>
        <p:spPr>
          <a:xfrm>
            <a:off x="844550" y="4005263"/>
            <a:ext cx="10515600" cy="2852737"/>
          </a:xfrm>
        </p:spPr>
        <p:txBody>
          <a:bodyPr anchor="ctr">
            <a:normAutofit/>
          </a:bodyPr>
          <a:lstStyle/>
          <a:p>
            <a:pPr algn="ctr"/>
            <a:r>
              <a:rPr lang="en-US" b="1"/>
              <a:t>Brian </a:t>
            </a:r>
            <a:r>
              <a:rPr lang="en-US" b="1" err="1"/>
              <a:t>Ssebunya</a:t>
            </a:r>
            <a:r>
              <a:rPr lang="en-US" b="1"/>
              <a:t>, </a:t>
            </a:r>
            <a:r>
              <a:rPr lang="en-US" b="1" err="1"/>
              <a:t>Ph.D</a:t>
            </a:r>
            <a:endParaRPr lang="en-US"/>
          </a:p>
        </p:txBody>
      </p:sp>
      <p:sp>
        <p:nvSpPr>
          <p:cNvPr id="3" name="Text Placeholder 2">
            <a:extLst>
              <a:ext uri="{FF2B5EF4-FFF2-40B4-BE49-F238E27FC236}">
                <a16:creationId xmlns:a16="http://schemas.microsoft.com/office/drawing/2014/main" id="{662FA3D5-D9E1-4AD8-BD3B-F64CA868DDE7}"/>
              </a:ext>
            </a:extLst>
          </p:cNvPr>
          <p:cNvSpPr>
            <a:spLocks noGrp="1"/>
          </p:cNvSpPr>
          <p:nvPr>
            <p:ph type="body" idx="1"/>
          </p:nvPr>
        </p:nvSpPr>
        <p:spPr>
          <a:xfrm>
            <a:off x="831850" y="6017264"/>
            <a:ext cx="10515600" cy="1500187"/>
          </a:xfrm>
        </p:spPr>
        <p:txBody>
          <a:bodyPr/>
          <a:lstStyle/>
          <a:p>
            <a:pPr algn="ctr">
              <a:lnSpc>
                <a:spcPct val="100000"/>
              </a:lnSpc>
              <a:spcBef>
                <a:spcPts val="0"/>
              </a:spcBef>
            </a:pPr>
            <a:r>
              <a:rPr lang="en-US"/>
              <a:t>Senior Technical Advisor, Enterprise Development and Employment</a:t>
            </a:r>
          </a:p>
          <a:p>
            <a:pPr algn="ctr">
              <a:lnSpc>
                <a:spcPct val="100000"/>
              </a:lnSpc>
              <a:spcBef>
                <a:spcPts val="0"/>
              </a:spcBef>
            </a:pPr>
            <a:r>
              <a:rPr lang="en-US"/>
              <a:t>International Rescue Committee</a:t>
            </a:r>
          </a:p>
        </p:txBody>
      </p:sp>
    </p:spTree>
    <p:extLst>
      <p:ext uri="{BB962C8B-B14F-4D97-AF65-F5344CB8AC3E}">
        <p14:creationId xmlns:p14="http://schemas.microsoft.com/office/powerpoint/2010/main" val="1092087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bird&#10;&#10;Description automatically generated">
            <a:extLst>
              <a:ext uri="{FF2B5EF4-FFF2-40B4-BE49-F238E27FC236}">
                <a16:creationId xmlns:a16="http://schemas.microsoft.com/office/drawing/2014/main" id="{5F48215C-89D9-44C4-A8B9-8018E0BC1F83}"/>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350" y="0"/>
            <a:ext cx="12192000" cy="4638907"/>
          </a:xfrm>
          <a:prstGeom prst="rect">
            <a:avLst/>
          </a:prstGeom>
        </p:spPr>
      </p:pic>
      <p:sp>
        <p:nvSpPr>
          <p:cNvPr id="2" name="Title 1">
            <a:extLst>
              <a:ext uri="{FF2B5EF4-FFF2-40B4-BE49-F238E27FC236}">
                <a16:creationId xmlns:a16="http://schemas.microsoft.com/office/drawing/2014/main" id="{CCA4A1CD-EB79-4B94-96A9-E41EEBF08110}"/>
              </a:ext>
            </a:extLst>
          </p:cNvPr>
          <p:cNvSpPr>
            <a:spLocks noGrp="1"/>
          </p:cNvSpPr>
          <p:nvPr>
            <p:ph type="title"/>
          </p:nvPr>
        </p:nvSpPr>
        <p:spPr>
          <a:xfrm>
            <a:off x="844550" y="4005263"/>
            <a:ext cx="10515600" cy="2852737"/>
          </a:xfrm>
        </p:spPr>
        <p:txBody>
          <a:bodyPr anchor="ctr">
            <a:normAutofit/>
          </a:bodyPr>
          <a:lstStyle/>
          <a:p>
            <a:pPr algn="ctr"/>
            <a:r>
              <a:rPr lang="en-US" b="1"/>
              <a:t>Japheth </a:t>
            </a:r>
            <a:r>
              <a:rPr lang="en-US" b="1" err="1"/>
              <a:t>Muli</a:t>
            </a:r>
            <a:endParaRPr lang="en-US"/>
          </a:p>
        </p:txBody>
      </p:sp>
      <p:sp>
        <p:nvSpPr>
          <p:cNvPr id="3" name="Text Placeholder 2">
            <a:extLst>
              <a:ext uri="{FF2B5EF4-FFF2-40B4-BE49-F238E27FC236}">
                <a16:creationId xmlns:a16="http://schemas.microsoft.com/office/drawing/2014/main" id="{662FA3D5-D9E1-4AD8-BD3B-F64CA868DDE7}"/>
              </a:ext>
            </a:extLst>
          </p:cNvPr>
          <p:cNvSpPr>
            <a:spLocks noGrp="1"/>
          </p:cNvSpPr>
          <p:nvPr>
            <p:ph type="body" idx="1"/>
          </p:nvPr>
        </p:nvSpPr>
        <p:spPr>
          <a:xfrm>
            <a:off x="831850" y="6017264"/>
            <a:ext cx="10515600" cy="1500187"/>
          </a:xfrm>
        </p:spPr>
        <p:txBody>
          <a:bodyPr/>
          <a:lstStyle/>
          <a:p>
            <a:pPr algn="ctr">
              <a:lnSpc>
                <a:spcPct val="100000"/>
              </a:lnSpc>
              <a:spcBef>
                <a:spcPts val="0"/>
              </a:spcBef>
            </a:pPr>
            <a:r>
              <a:rPr lang="en-US"/>
              <a:t>Chief Operations Officer, Eastern Africa</a:t>
            </a:r>
          </a:p>
          <a:p>
            <a:pPr algn="ctr">
              <a:lnSpc>
                <a:spcPct val="100000"/>
              </a:lnSpc>
              <a:spcBef>
                <a:spcPts val="0"/>
              </a:spcBef>
            </a:pPr>
            <a:r>
              <a:rPr lang="en-US"/>
              <a:t>Hand in Hand International</a:t>
            </a:r>
          </a:p>
        </p:txBody>
      </p:sp>
    </p:spTree>
    <p:extLst>
      <p:ext uri="{BB962C8B-B14F-4D97-AF65-F5344CB8AC3E}">
        <p14:creationId xmlns:p14="http://schemas.microsoft.com/office/powerpoint/2010/main" val="3152935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bird&#10;&#10;Description automatically generated">
            <a:extLst>
              <a:ext uri="{FF2B5EF4-FFF2-40B4-BE49-F238E27FC236}">
                <a16:creationId xmlns:a16="http://schemas.microsoft.com/office/drawing/2014/main" id="{5F48215C-89D9-44C4-A8B9-8018E0BC1F83}"/>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350" y="0"/>
            <a:ext cx="12192000" cy="4638907"/>
          </a:xfrm>
          <a:prstGeom prst="rect">
            <a:avLst/>
          </a:prstGeom>
        </p:spPr>
      </p:pic>
      <p:sp>
        <p:nvSpPr>
          <p:cNvPr id="2" name="Title 1">
            <a:extLst>
              <a:ext uri="{FF2B5EF4-FFF2-40B4-BE49-F238E27FC236}">
                <a16:creationId xmlns:a16="http://schemas.microsoft.com/office/drawing/2014/main" id="{CCA4A1CD-EB79-4B94-96A9-E41EEBF08110}"/>
              </a:ext>
            </a:extLst>
          </p:cNvPr>
          <p:cNvSpPr>
            <a:spLocks noGrp="1"/>
          </p:cNvSpPr>
          <p:nvPr>
            <p:ph type="title"/>
          </p:nvPr>
        </p:nvSpPr>
        <p:spPr>
          <a:xfrm>
            <a:off x="844550" y="4005263"/>
            <a:ext cx="10515600" cy="2852737"/>
          </a:xfrm>
        </p:spPr>
        <p:txBody>
          <a:bodyPr anchor="ctr">
            <a:normAutofit/>
          </a:bodyPr>
          <a:lstStyle/>
          <a:p>
            <a:pPr algn="ctr"/>
            <a:r>
              <a:rPr lang="en-US" b="1"/>
              <a:t>Edwin Ocharo</a:t>
            </a:r>
            <a:endParaRPr lang="en-US"/>
          </a:p>
        </p:txBody>
      </p:sp>
      <p:sp>
        <p:nvSpPr>
          <p:cNvPr id="3" name="Text Placeholder 2">
            <a:extLst>
              <a:ext uri="{FF2B5EF4-FFF2-40B4-BE49-F238E27FC236}">
                <a16:creationId xmlns:a16="http://schemas.microsoft.com/office/drawing/2014/main" id="{662FA3D5-D9E1-4AD8-BD3B-F64CA868DDE7}"/>
              </a:ext>
            </a:extLst>
          </p:cNvPr>
          <p:cNvSpPr>
            <a:spLocks noGrp="1"/>
          </p:cNvSpPr>
          <p:nvPr>
            <p:ph type="body" idx="1"/>
          </p:nvPr>
        </p:nvSpPr>
        <p:spPr>
          <a:xfrm>
            <a:off x="831850" y="6017264"/>
            <a:ext cx="10515600" cy="1500187"/>
          </a:xfrm>
        </p:spPr>
        <p:txBody>
          <a:bodyPr/>
          <a:lstStyle/>
          <a:p>
            <a:pPr algn="ctr">
              <a:lnSpc>
                <a:spcPct val="100000"/>
              </a:lnSpc>
              <a:spcBef>
                <a:spcPts val="0"/>
              </a:spcBef>
            </a:pPr>
            <a:r>
              <a:rPr lang="en-US"/>
              <a:t>Senior Projects Officer,</a:t>
            </a:r>
          </a:p>
          <a:p>
            <a:pPr algn="ctr">
              <a:lnSpc>
                <a:spcPct val="100000"/>
              </a:lnSpc>
              <a:spcBef>
                <a:spcPts val="0"/>
              </a:spcBef>
            </a:pPr>
            <a:r>
              <a:rPr lang="en-US"/>
              <a:t>Kenya Post Office Savings Bank</a:t>
            </a:r>
          </a:p>
        </p:txBody>
      </p:sp>
    </p:spTree>
    <p:extLst>
      <p:ext uri="{BB962C8B-B14F-4D97-AF65-F5344CB8AC3E}">
        <p14:creationId xmlns:p14="http://schemas.microsoft.com/office/powerpoint/2010/main" val="4010362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bird&#10;&#10;Description automatically generated">
            <a:extLst>
              <a:ext uri="{FF2B5EF4-FFF2-40B4-BE49-F238E27FC236}">
                <a16:creationId xmlns:a16="http://schemas.microsoft.com/office/drawing/2014/main" id="{5F48215C-89D9-44C4-A8B9-8018E0BC1F83}"/>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350" y="0"/>
            <a:ext cx="12192000" cy="4638907"/>
          </a:xfrm>
          <a:prstGeom prst="rect">
            <a:avLst/>
          </a:prstGeom>
        </p:spPr>
      </p:pic>
      <p:sp>
        <p:nvSpPr>
          <p:cNvPr id="2" name="Title 1">
            <a:extLst>
              <a:ext uri="{FF2B5EF4-FFF2-40B4-BE49-F238E27FC236}">
                <a16:creationId xmlns:a16="http://schemas.microsoft.com/office/drawing/2014/main" id="{CCA4A1CD-EB79-4B94-96A9-E41EEBF08110}"/>
              </a:ext>
            </a:extLst>
          </p:cNvPr>
          <p:cNvSpPr>
            <a:spLocks noGrp="1"/>
          </p:cNvSpPr>
          <p:nvPr>
            <p:ph type="title"/>
          </p:nvPr>
        </p:nvSpPr>
        <p:spPr>
          <a:xfrm>
            <a:off x="844550" y="4005263"/>
            <a:ext cx="10515600" cy="2852737"/>
          </a:xfrm>
        </p:spPr>
        <p:txBody>
          <a:bodyPr anchor="ctr">
            <a:normAutofit/>
          </a:bodyPr>
          <a:lstStyle/>
          <a:p>
            <a:pPr algn="ctr"/>
            <a:r>
              <a:rPr lang="en-US" b="1"/>
              <a:t>Aisha Rahamatali</a:t>
            </a:r>
            <a:endParaRPr lang="en-US"/>
          </a:p>
        </p:txBody>
      </p:sp>
      <p:sp>
        <p:nvSpPr>
          <p:cNvPr id="3" name="Text Placeholder 2">
            <a:extLst>
              <a:ext uri="{FF2B5EF4-FFF2-40B4-BE49-F238E27FC236}">
                <a16:creationId xmlns:a16="http://schemas.microsoft.com/office/drawing/2014/main" id="{662FA3D5-D9E1-4AD8-BD3B-F64CA868DDE7}"/>
              </a:ext>
            </a:extLst>
          </p:cNvPr>
          <p:cNvSpPr>
            <a:spLocks noGrp="1"/>
          </p:cNvSpPr>
          <p:nvPr>
            <p:ph type="body" idx="1"/>
          </p:nvPr>
        </p:nvSpPr>
        <p:spPr>
          <a:xfrm>
            <a:off x="831850" y="6017264"/>
            <a:ext cx="10515600" cy="1500187"/>
          </a:xfrm>
        </p:spPr>
        <p:txBody>
          <a:bodyPr/>
          <a:lstStyle/>
          <a:p>
            <a:pPr algn="ctr">
              <a:lnSpc>
                <a:spcPct val="100000"/>
              </a:lnSpc>
              <a:spcBef>
                <a:spcPts val="0"/>
              </a:spcBef>
            </a:pPr>
            <a:r>
              <a:rPr lang="en-US"/>
              <a:t>Senior Advisor, Women Economic Justice and Rights Action Coalition</a:t>
            </a:r>
          </a:p>
          <a:p>
            <a:pPr algn="ctr">
              <a:lnSpc>
                <a:spcPct val="100000"/>
              </a:lnSpc>
              <a:spcBef>
                <a:spcPts val="0"/>
              </a:spcBef>
            </a:pPr>
            <a:r>
              <a:rPr lang="en-US"/>
              <a:t> CARE International</a:t>
            </a:r>
          </a:p>
        </p:txBody>
      </p:sp>
    </p:spTree>
    <p:extLst>
      <p:ext uri="{BB962C8B-B14F-4D97-AF65-F5344CB8AC3E}">
        <p14:creationId xmlns:p14="http://schemas.microsoft.com/office/powerpoint/2010/main" val="37353548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bird&#10;&#10;Description automatically generated">
            <a:extLst>
              <a:ext uri="{FF2B5EF4-FFF2-40B4-BE49-F238E27FC236}">
                <a16:creationId xmlns:a16="http://schemas.microsoft.com/office/drawing/2014/main" id="{5F48215C-89D9-44C4-A8B9-8018E0BC1F83}"/>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0"/>
            <a:ext cx="12192000" cy="4638907"/>
          </a:xfrm>
          <a:prstGeom prst="rect">
            <a:avLst/>
          </a:prstGeom>
          <a:solidFill>
            <a:srgbClr val="EFAE00"/>
          </a:solidFill>
        </p:spPr>
      </p:pic>
      <p:sp>
        <p:nvSpPr>
          <p:cNvPr id="2" name="Title 1">
            <a:extLst>
              <a:ext uri="{FF2B5EF4-FFF2-40B4-BE49-F238E27FC236}">
                <a16:creationId xmlns:a16="http://schemas.microsoft.com/office/drawing/2014/main" id="{CCA4A1CD-EB79-4B94-96A9-E41EEBF08110}"/>
              </a:ext>
            </a:extLst>
          </p:cNvPr>
          <p:cNvSpPr>
            <a:spLocks noGrp="1"/>
          </p:cNvSpPr>
          <p:nvPr>
            <p:ph type="title"/>
          </p:nvPr>
        </p:nvSpPr>
        <p:spPr>
          <a:xfrm>
            <a:off x="844550" y="3901717"/>
            <a:ext cx="10515600" cy="2852737"/>
          </a:xfrm>
        </p:spPr>
        <p:txBody>
          <a:bodyPr>
            <a:normAutofit/>
          </a:bodyPr>
          <a:lstStyle/>
          <a:p>
            <a:pPr algn="ctr"/>
            <a:r>
              <a:rPr lang="en-US" b="1"/>
              <a:t>Shobha Shetty</a:t>
            </a:r>
            <a:br>
              <a:rPr lang="en-US"/>
            </a:br>
            <a:endParaRPr lang="en-US"/>
          </a:p>
        </p:txBody>
      </p:sp>
      <p:sp>
        <p:nvSpPr>
          <p:cNvPr id="3" name="Text Placeholder 2">
            <a:extLst>
              <a:ext uri="{FF2B5EF4-FFF2-40B4-BE49-F238E27FC236}">
                <a16:creationId xmlns:a16="http://schemas.microsoft.com/office/drawing/2014/main" id="{662FA3D5-D9E1-4AD8-BD3B-F64CA868DDE7}"/>
              </a:ext>
            </a:extLst>
          </p:cNvPr>
          <p:cNvSpPr>
            <a:spLocks noGrp="1"/>
          </p:cNvSpPr>
          <p:nvPr>
            <p:ph type="body" idx="1"/>
          </p:nvPr>
        </p:nvSpPr>
        <p:spPr>
          <a:xfrm>
            <a:off x="831850" y="6017264"/>
            <a:ext cx="10515600" cy="1500187"/>
          </a:xfrm>
        </p:spPr>
        <p:txBody>
          <a:bodyPr/>
          <a:lstStyle/>
          <a:p>
            <a:pPr algn="ctr">
              <a:lnSpc>
                <a:spcPct val="100000"/>
              </a:lnSpc>
              <a:spcBef>
                <a:spcPts val="0"/>
              </a:spcBef>
            </a:pPr>
            <a:r>
              <a:rPr lang="en-US"/>
              <a:t>Practice Manager, Agriculture and Food Global Practice</a:t>
            </a:r>
          </a:p>
          <a:p>
            <a:pPr algn="ctr">
              <a:lnSpc>
                <a:spcPct val="100000"/>
              </a:lnSpc>
              <a:spcBef>
                <a:spcPts val="0"/>
              </a:spcBef>
            </a:pPr>
            <a:r>
              <a:rPr lang="en-US"/>
              <a:t>World Bank</a:t>
            </a:r>
          </a:p>
        </p:txBody>
      </p:sp>
    </p:spTree>
    <p:extLst>
      <p:ext uri="{BB962C8B-B14F-4D97-AF65-F5344CB8AC3E}">
        <p14:creationId xmlns:p14="http://schemas.microsoft.com/office/powerpoint/2010/main" val="3420421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Background pattern&#10;&#10;Description automatically generated">
            <a:extLst>
              <a:ext uri="{FF2B5EF4-FFF2-40B4-BE49-F238E27FC236}">
                <a16:creationId xmlns:a16="http://schemas.microsoft.com/office/drawing/2014/main" id="{6B238F8E-355B-4F4F-A65B-834912978ED6}"/>
              </a:ext>
            </a:extLst>
          </p:cNvPr>
          <p:cNvPicPr>
            <a:picLocks noChangeAspect="1"/>
          </p:cNvPicPr>
          <p:nvPr/>
        </p:nvPicPr>
        <p:blipFill>
          <a:blip r:embed="rId2"/>
          <a:stretch>
            <a:fillRect/>
          </a:stretch>
        </p:blipFill>
        <p:spPr>
          <a:xfrm>
            <a:off x="2826" y="1104145"/>
            <a:ext cx="12187739" cy="4622811"/>
          </a:xfrm>
          <a:prstGeom prst="rect">
            <a:avLst/>
          </a:prstGeom>
        </p:spPr>
      </p:pic>
      <p:sp>
        <p:nvSpPr>
          <p:cNvPr id="6" name="TextBox 5">
            <a:extLst>
              <a:ext uri="{FF2B5EF4-FFF2-40B4-BE49-F238E27FC236}">
                <a16:creationId xmlns:a16="http://schemas.microsoft.com/office/drawing/2014/main" id="{E50E292D-02DD-4731-BC2A-B063AFA9C30E}"/>
              </a:ext>
            </a:extLst>
          </p:cNvPr>
          <p:cNvSpPr txBox="1"/>
          <p:nvPr/>
        </p:nvSpPr>
        <p:spPr>
          <a:xfrm>
            <a:off x="3641974" y="2231972"/>
            <a:ext cx="491661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latin typeface="Calibri Light"/>
                <a:cs typeface="Calibri Light"/>
              </a:rPr>
              <a:t>Webinar #5</a:t>
            </a:r>
            <a:endParaRPr lang="en-US" sz="2800">
              <a:latin typeface="Calibri" panose="020F0502020204030204"/>
              <a:cs typeface="Calibri" panose="020F0502020204030204"/>
            </a:endParaRPr>
          </a:p>
          <a:p>
            <a:pPr algn="ctr"/>
            <a:r>
              <a:rPr lang="en-US" sz="3600">
                <a:latin typeface="Calibri Light"/>
                <a:cs typeface="Calibri Light"/>
              </a:rPr>
              <a:t>January </a:t>
            </a:r>
            <a:endParaRPr lang="en-US" sz="2800">
              <a:latin typeface="Calibri" panose="020F0502020204030204"/>
              <a:cs typeface="Calibri" panose="020F0502020204030204"/>
            </a:endParaRPr>
          </a:p>
          <a:p>
            <a:pPr algn="ctr"/>
            <a:r>
              <a:rPr lang="en-US" sz="3600">
                <a:latin typeface="Calibri Light"/>
                <a:cs typeface="Calibri Light"/>
              </a:rPr>
              <a:t>Date and Time TBA</a:t>
            </a:r>
            <a:endParaRPr lang="en-US" sz="4000">
              <a:cs typeface="Calibri"/>
            </a:endParaRPr>
          </a:p>
        </p:txBody>
      </p:sp>
      <p:sp>
        <p:nvSpPr>
          <p:cNvPr id="7" name="TextBox 6">
            <a:extLst>
              <a:ext uri="{FF2B5EF4-FFF2-40B4-BE49-F238E27FC236}">
                <a16:creationId xmlns:a16="http://schemas.microsoft.com/office/drawing/2014/main" id="{200244AE-D6BC-4D97-AE40-4FAAB3720CC3}"/>
              </a:ext>
            </a:extLst>
          </p:cNvPr>
          <p:cNvSpPr txBox="1"/>
          <p:nvPr/>
        </p:nvSpPr>
        <p:spPr>
          <a:xfrm>
            <a:off x="2579974" y="-29"/>
            <a:ext cx="7034614" cy="1107996"/>
          </a:xfrm>
          <a:prstGeom prst="rect">
            <a:avLst/>
          </a:prstGeom>
          <a:solidFill>
            <a:srgbClr val="EFAE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a:solidFill>
                  <a:schemeClr val="bg1"/>
                </a:solidFill>
                <a:latin typeface="Calibri Light"/>
                <a:cs typeface="Calibri Light"/>
              </a:rPr>
              <a:t>Upcoming Events</a:t>
            </a:r>
            <a:endParaRPr lang="en-US" sz="6600">
              <a:solidFill>
                <a:schemeClr val="bg1"/>
              </a:solidFill>
              <a:cs typeface="Calibri"/>
            </a:endParaRPr>
          </a:p>
        </p:txBody>
      </p:sp>
    </p:spTree>
    <p:extLst>
      <p:ext uri="{BB962C8B-B14F-4D97-AF65-F5344CB8AC3E}">
        <p14:creationId xmlns:p14="http://schemas.microsoft.com/office/powerpoint/2010/main" val="3274818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bird&#10;&#10;Description automatically generated">
            <a:extLst>
              <a:ext uri="{FF2B5EF4-FFF2-40B4-BE49-F238E27FC236}">
                <a16:creationId xmlns:a16="http://schemas.microsoft.com/office/drawing/2014/main" id="{5F48215C-89D9-44C4-A8B9-8018E0BC1F83}"/>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0"/>
            <a:ext cx="12192000" cy="4638907"/>
          </a:xfrm>
          <a:prstGeom prst="rect">
            <a:avLst/>
          </a:prstGeom>
          <a:solidFill>
            <a:srgbClr val="EFAE00"/>
          </a:solidFill>
        </p:spPr>
      </p:pic>
      <p:sp>
        <p:nvSpPr>
          <p:cNvPr id="2" name="Title 1">
            <a:extLst>
              <a:ext uri="{FF2B5EF4-FFF2-40B4-BE49-F238E27FC236}">
                <a16:creationId xmlns:a16="http://schemas.microsoft.com/office/drawing/2014/main" id="{CCA4A1CD-EB79-4B94-96A9-E41EEBF08110}"/>
              </a:ext>
            </a:extLst>
          </p:cNvPr>
          <p:cNvSpPr>
            <a:spLocks noGrp="1"/>
          </p:cNvSpPr>
          <p:nvPr>
            <p:ph type="title"/>
          </p:nvPr>
        </p:nvSpPr>
        <p:spPr>
          <a:xfrm>
            <a:off x="844550" y="3901717"/>
            <a:ext cx="10515600" cy="2852737"/>
          </a:xfrm>
        </p:spPr>
        <p:txBody>
          <a:bodyPr>
            <a:normAutofit/>
          </a:bodyPr>
          <a:lstStyle/>
          <a:p>
            <a:pPr algn="ctr"/>
            <a:r>
              <a:rPr lang="en-US" b="1"/>
              <a:t>Helene Carlsson Rex</a:t>
            </a:r>
            <a:br>
              <a:rPr lang="en-US"/>
            </a:br>
            <a:endParaRPr lang="en-US"/>
          </a:p>
        </p:txBody>
      </p:sp>
      <p:sp>
        <p:nvSpPr>
          <p:cNvPr id="3" name="Text Placeholder 2">
            <a:extLst>
              <a:ext uri="{FF2B5EF4-FFF2-40B4-BE49-F238E27FC236}">
                <a16:creationId xmlns:a16="http://schemas.microsoft.com/office/drawing/2014/main" id="{662FA3D5-D9E1-4AD8-BD3B-F64CA868DDE7}"/>
              </a:ext>
            </a:extLst>
          </p:cNvPr>
          <p:cNvSpPr>
            <a:spLocks noGrp="1"/>
          </p:cNvSpPr>
          <p:nvPr>
            <p:ph type="body" idx="1"/>
          </p:nvPr>
        </p:nvSpPr>
        <p:spPr>
          <a:xfrm>
            <a:off x="831850" y="6017264"/>
            <a:ext cx="10515600" cy="1500187"/>
          </a:xfrm>
        </p:spPr>
        <p:txBody>
          <a:bodyPr/>
          <a:lstStyle/>
          <a:p>
            <a:pPr algn="ctr">
              <a:lnSpc>
                <a:spcPct val="100000"/>
              </a:lnSpc>
              <a:spcBef>
                <a:spcPts val="0"/>
              </a:spcBef>
            </a:pPr>
            <a:r>
              <a:rPr lang="en-US"/>
              <a:t>Practice Manager, Social Sustainability and Inclusion Global Practice</a:t>
            </a:r>
          </a:p>
          <a:p>
            <a:pPr algn="ctr">
              <a:lnSpc>
                <a:spcPct val="100000"/>
              </a:lnSpc>
              <a:spcBef>
                <a:spcPts val="0"/>
              </a:spcBef>
            </a:pPr>
            <a:r>
              <a:rPr lang="en-US"/>
              <a:t>World Bank</a:t>
            </a:r>
          </a:p>
        </p:txBody>
      </p:sp>
    </p:spTree>
    <p:extLst>
      <p:ext uri="{BB962C8B-B14F-4D97-AF65-F5344CB8AC3E}">
        <p14:creationId xmlns:p14="http://schemas.microsoft.com/office/powerpoint/2010/main" val="1470104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bird&#10;&#10;Description automatically generated">
            <a:extLst>
              <a:ext uri="{FF2B5EF4-FFF2-40B4-BE49-F238E27FC236}">
                <a16:creationId xmlns:a16="http://schemas.microsoft.com/office/drawing/2014/main" id="{5F48215C-89D9-44C4-A8B9-8018E0BC1F83}"/>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0"/>
            <a:ext cx="12192000" cy="4638907"/>
          </a:xfrm>
          <a:prstGeom prst="rect">
            <a:avLst/>
          </a:prstGeom>
          <a:solidFill>
            <a:srgbClr val="EFAE00"/>
          </a:solidFill>
        </p:spPr>
      </p:pic>
      <p:sp>
        <p:nvSpPr>
          <p:cNvPr id="2" name="Title 1">
            <a:extLst>
              <a:ext uri="{FF2B5EF4-FFF2-40B4-BE49-F238E27FC236}">
                <a16:creationId xmlns:a16="http://schemas.microsoft.com/office/drawing/2014/main" id="{CCA4A1CD-EB79-4B94-96A9-E41EEBF08110}"/>
              </a:ext>
            </a:extLst>
          </p:cNvPr>
          <p:cNvSpPr>
            <a:spLocks noGrp="1"/>
          </p:cNvSpPr>
          <p:nvPr>
            <p:ph type="title"/>
          </p:nvPr>
        </p:nvSpPr>
        <p:spPr>
          <a:xfrm>
            <a:off x="844550" y="3901717"/>
            <a:ext cx="10515600" cy="2852737"/>
          </a:xfrm>
        </p:spPr>
        <p:txBody>
          <a:bodyPr>
            <a:normAutofit/>
          </a:bodyPr>
          <a:lstStyle/>
          <a:p>
            <a:pPr algn="ctr"/>
            <a:r>
              <a:rPr lang="en-US" b="1"/>
              <a:t>David Panetta</a:t>
            </a:r>
            <a:br>
              <a:rPr lang="en-US"/>
            </a:br>
            <a:endParaRPr lang="en-US"/>
          </a:p>
        </p:txBody>
      </p:sp>
      <p:sp>
        <p:nvSpPr>
          <p:cNvPr id="3" name="Text Placeholder 2">
            <a:extLst>
              <a:ext uri="{FF2B5EF4-FFF2-40B4-BE49-F238E27FC236}">
                <a16:creationId xmlns:a16="http://schemas.microsoft.com/office/drawing/2014/main" id="{662FA3D5-D9E1-4AD8-BD3B-F64CA868DDE7}"/>
              </a:ext>
            </a:extLst>
          </p:cNvPr>
          <p:cNvSpPr>
            <a:spLocks noGrp="1"/>
          </p:cNvSpPr>
          <p:nvPr>
            <p:ph type="body" idx="1"/>
          </p:nvPr>
        </p:nvSpPr>
        <p:spPr>
          <a:xfrm>
            <a:off x="831850" y="6017264"/>
            <a:ext cx="10515600" cy="1500187"/>
          </a:xfrm>
        </p:spPr>
        <p:txBody>
          <a:bodyPr/>
          <a:lstStyle/>
          <a:p>
            <a:pPr algn="ctr">
              <a:lnSpc>
                <a:spcPct val="100000"/>
              </a:lnSpc>
              <a:spcBef>
                <a:spcPts val="0"/>
              </a:spcBef>
            </a:pPr>
            <a:r>
              <a:rPr lang="en-US"/>
              <a:t>Program Director, Savings Groups</a:t>
            </a:r>
          </a:p>
          <a:p>
            <a:pPr algn="ctr">
              <a:lnSpc>
                <a:spcPct val="100000"/>
              </a:lnSpc>
              <a:spcBef>
                <a:spcPts val="0"/>
              </a:spcBef>
            </a:pPr>
            <a:r>
              <a:rPr lang="en-US"/>
              <a:t>The SEEP Network</a:t>
            </a:r>
          </a:p>
        </p:txBody>
      </p:sp>
    </p:spTree>
    <p:extLst>
      <p:ext uri="{BB962C8B-B14F-4D97-AF65-F5344CB8AC3E}">
        <p14:creationId xmlns:p14="http://schemas.microsoft.com/office/powerpoint/2010/main" val="1839460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5897"/>
          <p:cNvSpPr/>
          <p:nvPr/>
        </p:nvSpPr>
        <p:spPr>
          <a:xfrm>
            <a:off x="0" y="0"/>
            <a:ext cx="12192000" cy="1207687"/>
          </a:xfrm>
          <a:custGeom>
            <a:avLst/>
            <a:gdLst/>
            <a:ahLst/>
            <a:cxnLst/>
            <a:rect l="0" t="0" r="0" b="0"/>
            <a:pathLst>
              <a:path w="9144000" h="1249680">
                <a:moveTo>
                  <a:pt x="0" y="0"/>
                </a:moveTo>
                <a:lnTo>
                  <a:pt x="9144000" y="0"/>
                </a:lnTo>
                <a:lnTo>
                  <a:pt x="9144000" y="1249680"/>
                </a:lnTo>
                <a:lnTo>
                  <a:pt x="0" y="1249680"/>
                </a:lnTo>
                <a:lnTo>
                  <a:pt x="0" y="0"/>
                </a:lnTo>
              </a:path>
            </a:pathLst>
          </a:custGeom>
          <a:solidFill>
            <a:srgbClr val="2299D6"/>
          </a:solidFill>
          <a:ln w="0" cap="flat">
            <a:miter lim="127000"/>
          </a:ln>
        </p:spPr>
        <p:style>
          <a:lnRef idx="0">
            <a:srgbClr val="000000">
              <a:alpha val="0"/>
            </a:srgbClr>
          </a:lnRef>
          <a:fillRef idx="1">
            <a:srgbClr val="801427"/>
          </a:fillRef>
          <a:effectRef idx="0">
            <a:scrgbClr r="0" g="0" b="0"/>
          </a:effectRef>
          <a:fontRef idx="none"/>
        </p:style>
        <p:txBody>
          <a:bodyP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5866" y="300170"/>
            <a:ext cx="1817910" cy="599406"/>
          </a:xfrm>
          <a:prstGeom prst="rect">
            <a:avLst/>
          </a:prstGeom>
        </p:spPr>
      </p:pic>
      <p:sp>
        <p:nvSpPr>
          <p:cNvPr id="15" name="Content Placeholder 7">
            <a:extLst>
              <a:ext uri="{FF2B5EF4-FFF2-40B4-BE49-F238E27FC236}">
                <a16:creationId xmlns:a16="http://schemas.microsoft.com/office/drawing/2014/main" id="{72C860CD-3591-4F92-9EAB-57AF5FA43E78}"/>
              </a:ext>
            </a:extLst>
          </p:cNvPr>
          <p:cNvSpPr txBox="1">
            <a:spLocks/>
          </p:cNvSpPr>
          <p:nvPr/>
        </p:nvSpPr>
        <p:spPr>
          <a:xfrm>
            <a:off x="4291830" y="1507857"/>
            <a:ext cx="7199052" cy="53501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endParaRPr lang="en-US" sz="2400" b="1">
              <a:latin typeface="Helvetica" pitchFamily="2" charset="0"/>
            </a:endParaRPr>
          </a:p>
          <a:p>
            <a:pPr marL="0" indent="0">
              <a:buNone/>
            </a:pPr>
            <a:endParaRPr lang="en-US"/>
          </a:p>
        </p:txBody>
      </p:sp>
      <p:sp>
        <p:nvSpPr>
          <p:cNvPr id="7" name="Content Placeholder 7">
            <a:extLst>
              <a:ext uri="{FF2B5EF4-FFF2-40B4-BE49-F238E27FC236}">
                <a16:creationId xmlns:a16="http://schemas.microsoft.com/office/drawing/2014/main" id="{EFA23DE8-F12C-40DB-B31B-3A4001D0646A}"/>
              </a:ext>
            </a:extLst>
          </p:cNvPr>
          <p:cNvSpPr txBox="1">
            <a:spLocks/>
          </p:cNvSpPr>
          <p:nvPr/>
        </p:nvSpPr>
        <p:spPr>
          <a:xfrm>
            <a:off x="268224" y="1474092"/>
            <a:ext cx="5175646" cy="54176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a:ea typeface="+mn-lt"/>
              <a:cs typeface="+mn-lt"/>
            </a:endParaRPr>
          </a:p>
          <a:p>
            <a:pPr marL="0" indent="0">
              <a:buNone/>
            </a:pPr>
            <a:r>
              <a:rPr lang="en-US" sz="2400">
                <a:ea typeface="+mn-lt"/>
                <a:cs typeface="+mn-lt"/>
              </a:rPr>
              <a:t>Over the past 25 years, development organizations have supported 20M individuals to join Savings Groups, across 75 countries</a:t>
            </a:r>
          </a:p>
          <a:p>
            <a:pPr lvl="1"/>
            <a:r>
              <a:rPr lang="en-US" sz="2000">
                <a:ea typeface="+mn-lt"/>
                <a:cs typeface="+mn-lt"/>
              </a:rPr>
              <a:t>85% in Africa </a:t>
            </a:r>
          </a:p>
          <a:p>
            <a:pPr lvl="1"/>
            <a:r>
              <a:rPr lang="en-US" sz="2000">
                <a:ea typeface="+mn-lt"/>
                <a:cs typeface="+mn-lt"/>
              </a:rPr>
              <a:t>80% of members are women</a:t>
            </a:r>
          </a:p>
          <a:p>
            <a:pPr marL="0" indent="0">
              <a:buNone/>
            </a:pPr>
            <a:endParaRPr lang="en-US" sz="2400">
              <a:ea typeface="+mn-lt"/>
              <a:cs typeface="+mn-lt"/>
            </a:endParaRPr>
          </a:p>
          <a:p>
            <a:pPr marL="0" indent="0">
              <a:buNone/>
            </a:pPr>
            <a:r>
              <a:rPr lang="en-US" sz="2400">
                <a:ea typeface="+mn-lt"/>
                <a:cs typeface="+mn-lt"/>
              </a:rPr>
              <a:t>Based on this work, a growing body of long-term research </a:t>
            </a:r>
            <a:r>
              <a:rPr lang="en-US" sz="2400" b="1">
                <a:solidFill>
                  <a:srgbClr val="F38521"/>
                </a:solidFill>
                <a:ea typeface="+mn-lt"/>
                <a:cs typeface="+mn-lt"/>
              </a:rPr>
              <a:t>estimates that there are 20-30M active members of Savings Groups across Africa </a:t>
            </a:r>
          </a:p>
        </p:txBody>
      </p:sp>
      <p:sp>
        <p:nvSpPr>
          <p:cNvPr id="12" name="TextBox 11">
            <a:extLst>
              <a:ext uri="{FF2B5EF4-FFF2-40B4-BE49-F238E27FC236}">
                <a16:creationId xmlns:a16="http://schemas.microsoft.com/office/drawing/2014/main" id="{01E1608A-CEF8-4D7A-8BF8-CACFD542DEF6}"/>
              </a:ext>
            </a:extLst>
          </p:cNvPr>
          <p:cNvSpPr txBox="1"/>
          <p:nvPr/>
        </p:nvSpPr>
        <p:spPr>
          <a:xfrm>
            <a:off x="268224" y="199410"/>
            <a:ext cx="9569418" cy="861774"/>
          </a:xfrm>
          <a:prstGeom prst="rect">
            <a:avLst/>
          </a:prstGeom>
          <a:noFill/>
        </p:spPr>
        <p:txBody>
          <a:bodyPr wrap="square" rtlCol="0">
            <a:spAutoFit/>
          </a:bodyPr>
          <a:lstStyle/>
          <a:p>
            <a:r>
              <a:rPr lang="en-US" sz="2600" b="1">
                <a:solidFill>
                  <a:schemeClr val="bg1"/>
                </a:solidFill>
                <a:latin typeface="Arial" charset="0"/>
                <a:ea typeface="Arial" charset="0"/>
                <a:cs typeface="Arial" charset="0"/>
              </a:rPr>
              <a:t>SAVINGS GROUPS</a:t>
            </a:r>
            <a:endParaRPr lang="en-US" sz="2600" b="1">
              <a:solidFill>
                <a:schemeClr val="accent4">
                  <a:lumMod val="20000"/>
                  <a:lumOff val="80000"/>
                </a:schemeClr>
              </a:solidFill>
              <a:latin typeface="Arial" charset="0"/>
              <a:ea typeface="Arial" charset="0"/>
              <a:cs typeface="Arial" charset="0"/>
            </a:endParaRPr>
          </a:p>
          <a:p>
            <a:r>
              <a:rPr lang="en-US" sz="2400">
                <a:solidFill>
                  <a:schemeClr val="accent4">
                    <a:lumMod val="20000"/>
                    <a:lumOff val="80000"/>
                  </a:schemeClr>
                </a:solidFill>
                <a:latin typeface="Arial" charset="0"/>
                <a:ea typeface="Arial" charset="0"/>
                <a:cs typeface="Arial" charset="0"/>
              </a:rPr>
              <a:t>A quick overview of the sector </a:t>
            </a:r>
          </a:p>
        </p:txBody>
      </p:sp>
      <p:pic>
        <p:nvPicPr>
          <p:cNvPr id="5" name="Picture 4" descr="A group of people sitting at a table&#10;&#10;Description automatically generated">
            <a:extLst>
              <a:ext uri="{FF2B5EF4-FFF2-40B4-BE49-F238E27FC236}">
                <a16:creationId xmlns:a16="http://schemas.microsoft.com/office/drawing/2014/main" id="{3A6723CD-AE48-4F3A-B201-B8CA49E3D7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041451"/>
            <a:ext cx="5709684" cy="3806456"/>
          </a:xfrm>
          <a:prstGeom prst="rect">
            <a:avLst/>
          </a:prstGeom>
        </p:spPr>
      </p:pic>
    </p:spTree>
    <p:extLst>
      <p:ext uri="{BB962C8B-B14F-4D97-AF65-F5344CB8AC3E}">
        <p14:creationId xmlns:p14="http://schemas.microsoft.com/office/powerpoint/2010/main" val="899433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5897"/>
          <p:cNvSpPr/>
          <p:nvPr/>
        </p:nvSpPr>
        <p:spPr>
          <a:xfrm>
            <a:off x="0" y="0"/>
            <a:ext cx="12192000" cy="1207687"/>
          </a:xfrm>
          <a:custGeom>
            <a:avLst/>
            <a:gdLst/>
            <a:ahLst/>
            <a:cxnLst/>
            <a:rect l="0" t="0" r="0" b="0"/>
            <a:pathLst>
              <a:path w="9144000" h="1249680">
                <a:moveTo>
                  <a:pt x="0" y="0"/>
                </a:moveTo>
                <a:lnTo>
                  <a:pt x="9144000" y="0"/>
                </a:lnTo>
                <a:lnTo>
                  <a:pt x="9144000" y="1249680"/>
                </a:lnTo>
                <a:lnTo>
                  <a:pt x="0" y="1249680"/>
                </a:lnTo>
                <a:lnTo>
                  <a:pt x="0" y="0"/>
                </a:lnTo>
              </a:path>
            </a:pathLst>
          </a:custGeom>
          <a:solidFill>
            <a:srgbClr val="2299D6"/>
          </a:solidFill>
          <a:ln w="0" cap="flat">
            <a:miter lim="127000"/>
          </a:ln>
        </p:spPr>
        <p:style>
          <a:lnRef idx="0">
            <a:srgbClr val="000000">
              <a:alpha val="0"/>
            </a:srgbClr>
          </a:lnRef>
          <a:fillRef idx="1">
            <a:srgbClr val="801427"/>
          </a:fillRef>
          <a:effectRef idx="0">
            <a:scrgbClr r="0" g="0" b="0"/>
          </a:effectRef>
          <a:fontRef idx="none"/>
        </p:style>
        <p:txBody>
          <a:bodyP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5866" y="300170"/>
            <a:ext cx="1817910" cy="599406"/>
          </a:xfrm>
          <a:prstGeom prst="rect">
            <a:avLst/>
          </a:prstGeom>
        </p:spPr>
      </p:pic>
      <p:sp>
        <p:nvSpPr>
          <p:cNvPr id="15" name="Content Placeholder 7">
            <a:extLst>
              <a:ext uri="{FF2B5EF4-FFF2-40B4-BE49-F238E27FC236}">
                <a16:creationId xmlns:a16="http://schemas.microsoft.com/office/drawing/2014/main" id="{72C860CD-3591-4F92-9EAB-57AF5FA43E78}"/>
              </a:ext>
            </a:extLst>
          </p:cNvPr>
          <p:cNvSpPr txBox="1">
            <a:spLocks/>
          </p:cNvSpPr>
          <p:nvPr/>
        </p:nvSpPr>
        <p:spPr>
          <a:xfrm>
            <a:off x="4291830" y="1507857"/>
            <a:ext cx="7199052" cy="53501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endParaRPr lang="en-US" sz="2400" b="1">
              <a:latin typeface="Helvetica" pitchFamily="2" charset="0"/>
            </a:endParaRPr>
          </a:p>
          <a:p>
            <a:pPr marL="0" indent="0">
              <a:buNone/>
            </a:pPr>
            <a:endParaRPr lang="en-US"/>
          </a:p>
        </p:txBody>
      </p:sp>
      <p:sp>
        <p:nvSpPr>
          <p:cNvPr id="7" name="Content Placeholder 7">
            <a:extLst>
              <a:ext uri="{FF2B5EF4-FFF2-40B4-BE49-F238E27FC236}">
                <a16:creationId xmlns:a16="http://schemas.microsoft.com/office/drawing/2014/main" id="{EFA23DE8-F12C-40DB-B31B-3A4001D0646A}"/>
              </a:ext>
            </a:extLst>
          </p:cNvPr>
          <p:cNvSpPr txBox="1">
            <a:spLocks/>
          </p:cNvSpPr>
          <p:nvPr/>
        </p:nvSpPr>
        <p:spPr>
          <a:xfrm>
            <a:off x="5715000" y="1440328"/>
            <a:ext cx="6208777" cy="54176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ea typeface="+mn-lt"/>
                <a:cs typeface="+mn-lt"/>
              </a:rPr>
              <a:t>          Savings </a:t>
            </a:r>
          </a:p>
          <a:p>
            <a:pPr marL="0" indent="0">
              <a:buNone/>
            </a:pPr>
            <a:r>
              <a:rPr lang="en-US" sz="2400">
                <a:ea typeface="+mn-lt"/>
                <a:cs typeface="+mn-lt"/>
              </a:rPr>
              <a:t>          Access and use of credit</a:t>
            </a:r>
          </a:p>
          <a:p>
            <a:pPr marL="0" indent="0">
              <a:buNone/>
            </a:pPr>
            <a:r>
              <a:rPr lang="en-US" sz="2400">
                <a:ea typeface="+mn-lt"/>
                <a:cs typeface="+mn-lt"/>
              </a:rPr>
              <a:t>          Investment in IGAs</a:t>
            </a:r>
          </a:p>
          <a:p>
            <a:pPr marL="0" indent="0">
              <a:buNone/>
            </a:pPr>
            <a:r>
              <a:rPr lang="en-US" sz="2400">
                <a:ea typeface="+mn-lt"/>
                <a:cs typeface="+mn-lt"/>
              </a:rPr>
              <a:t>          Food consumption and security</a:t>
            </a:r>
          </a:p>
          <a:p>
            <a:pPr marL="0" indent="0">
              <a:buNone/>
            </a:pPr>
            <a:r>
              <a:rPr lang="en-US" sz="2400">
                <a:ea typeface="+mn-lt"/>
                <a:cs typeface="+mn-lt"/>
              </a:rPr>
              <a:t>          Self-confidence </a:t>
            </a:r>
          </a:p>
          <a:p>
            <a:pPr marL="0" indent="0">
              <a:buNone/>
            </a:pPr>
            <a:r>
              <a:rPr lang="en-US" sz="2400">
                <a:ea typeface="+mn-lt"/>
                <a:cs typeface="+mn-lt"/>
              </a:rPr>
              <a:t>          Market and social support networks</a:t>
            </a:r>
          </a:p>
          <a:p>
            <a:pPr marL="0" indent="0">
              <a:buNone/>
            </a:pPr>
            <a:endParaRPr lang="en-US" sz="1200">
              <a:ea typeface="+mn-lt"/>
              <a:cs typeface="+mn-lt"/>
            </a:endParaRPr>
          </a:p>
          <a:p>
            <a:pPr marL="0" indent="0">
              <a:buNone/>
            </a:pPr>
            <a:r>
              <a:rPr lang="en-US" sz="2400">
                <a:ea typeface="+mn-lt"/>
                <a:cs typeface="+mn-lt"/>
              </a:rPr>
              <a:t>          Assets</a:t>
            </a:r>
          </a:p>
          <a:p>
            <a:pPr marL="0" indent="0">
              <a:buNone/>
            </a:pPr>
            <a:r>
              <a:rPr lang="en-US" sz="2400">
                <a:ea typeface="+mn-lt"/>
                <a:cs typeface="+mn-lt"/>
              </a:rPr>
              <a:t>          Investment in education</a:t>
            </a:r>
          </a:p>
          <a:p>
            <a:pPr marL="0" indent="0">
              <a:buNone/>
            </a:pPr>
            <a:r>
              <a:rPr lang="en-US" sz="2400">
                <a:ea typeface="+mn-lt"/>
                <a:cs typeface="+mn-lt"/>
              </a:rPr>
              <a:t>          Women’s decision-making power</a:t>
            </a:r>
          </a:p>
          <a:p>
            <a:pPr marL="0" indent="0">
              <a:buNone/>
            </a:pPr>
            <a:r>
              <a:rPr lang="en-US" sz="2400">
                <a:ea typeface="+mn-lt"/>
                <a:cs typeface="+mn-lt"/>
              </a:rPr>
              <a:t>          Leadership</a:t>
            </a:r>
          </a:p>
          <a:p>
            <a:pPr marL="0" indent="0">
              <a:buNone/>
            </a:pPr>
            <a:r>
              <a:rPr lang="en-US" sz="2400">
                <a:ea typeface="+mn-lt"/>
                <a:cs typeface="+mn-lt"/>
              </a:rPr>
              <a:t>          Income</a:t>
            </a:r>
          </a:p>
          <a:p>
            <a:pPr marL="0" indent="0">
              <a:buNone/>
            </a:pPr>
            <a:endParaRPr lang="en-US" sz="2400">
              <a:ea typeface="+mn-lt"/>
              <a:cs typeface="+mn-lt"/>
            </a:endParaRPr>
          </a:p>
        </p:txBody>
      </p:sp>
      <p:pic>
        <p:nvPicPr>
          <p:cNvPr id="3" name="Picture 2">
            <a:extLst>
              <a:ext uri="{FF2B5EF4-FFF2-40B4-BE49-F238E27FC236}">
                <a16:creationId xmlns:a16="http://schemas.microsoft.com/office/drawing/2014/main" id="{3288597F-13CB-4E3F-B3F2-B6C7AF8EB466}"/>
              </a:ext>
            </a:extLst>
          </p:cNvPr>
          <p:cNvPicPr>
            <a:picLocks noChangeAspect="1"/>
          </p:cNvPicPr>
          <p:nvPr/>
        </p:nvPicPr>
        <p:blipFill>
          <a:blip r:embed="rId4"/>
          <a:stretch>
            <a:fillRect/>
          </a:stretch>
        </p:blipFill>
        <p:spPr>
          <a:xfrm>
            <a:off x="583907" y="1650021"/>
            <a:ext cx="3880407" cy="4998286"/>
          </a:xfrm>
          <a:prstGeom prst="rect">
            <a:avLst/>
          </a:prstGeom>
        </p:spPr>
      </p:pic>
      <p:sp>
        <p:nvSpPr>
          <p:cNvPr id="8" name="Arrow: Up 7">
            <a:extLst>
              <a:ext uri="{FF2B5EF4-FFF2-40B4-BE49-F238E27FC236}">
                <a16:creationId xmlns:a16="http://schemas.microsoft.com/office/drawing/2014/main" id="{FC659A4F-8DFE-4EE8-9C13-75B2A834AF37}"/>
              </a:ext>
            </a:extLst>
          </p:cNvPr>
          <p:cNvSpPr/>
          <p:nvPr/>
        </p:nvSpPr>
        <p:spPr>
          <a:xfrm>
            <a:off x="5712964" y="1419442"/>
            <a:ext cx="475106" cy="324513"/>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10" name="Arrow: Up 9">
            <a:extLst>
              <a:ext uri="{FF2B5EF4-FFF2-40B4-BE49-F238E27FC236}">
                <a16:creationId xmlns:a16="http://schemas.microsoft.com/office/drawing/2014/main" id="{BAB7813B-223F-43E8-BFF5-EE222AAF50D7}"/>
              </a:ext>
            </a:extLst>
          </p:cNvPr>
          <p:cNvSpPr/>
          <p:nvPr/>
        </p:nvSpPr>
        <p:spPr>
          <a:xfrm>
            <a:off x="5712964" y="1867949"/>
            <a:ext cx="475106" cy="324513"/>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01E1608A-CEF8-4D7A-8BF8-CACFD542DEF6}"/>
              </a:ext>
            </a:extLst>
          </p:cNvPr>
          <p:cNvSpPr txBox="1"/>
          <p:nvPr/>
        </p:nvSpPr>
        <p:spPr>
          <a:xfrm>
            <a:off x="268224" y="199410"/>
            <a:ext cx="9569418" cy="861774"/>
          </a:xfrm>
          <a:prstGeom prst="rect">
            <a:avLst/>
          </a:prstGeom>
          <a:noFill/>
        </p:spPr>
        <p:txBody>
          <a:bodyPr wrap="square" rtlCol="0">
            <a:spAutoFit/>
          </a:bodyPr>
          <a:lstStyle/>
          <a:p>
            <a:r>
              <a:rPr lang="en-US" sz="2600" b="1">
                <a:solidFill>
                  <a:schemeClr val="bg1"/>
                </a:solidFill>
                <a:latin typeface="Arial" charset="0"/>
                <a:ea typeface="Arial" charset="0"/>
                <a:cs typeface="Arial" charset="0"/>
              </a:rPr>
              <a:t>SAVINGS GROUPS</a:t>
            </a:r>
            <a:endParaRPr lang="en-US" sz="2600" b="1">
              <a:solidFill>
                <a:schemeClr val="accent4">
                  <a:lumMod val="20000"/>
                  <a:lumOff val="80000"/>
                </a:schemeClr>
              </a:solidFill>
              <a:latin typeface="Arial" charset="0"/>
              <a:ea typeface="Arial" charset="0"/>
              <a:cs typeface="Arial" charset="0"/>
            </a:endParaRPr>
          </a:p>
          <a:p>
            <a:r>
              <a:rPr lang="en-US" sz="2400">
                <a:solidFill>
                  <a:schemeClr val="accent4">
                    <a:lumMod val="20000"/>
                    <a:lumOff val="80000"/>
                  </a:schemeClr>
                </a:solidFill>
                <a:latin typeface="Arial" charset="0"/>
                <a:ea typeface="Arial" charset="0"/>
                <a:cs typeface="Arial" charset="0"/>
              </a:rPr>
              <a:t>A review of the evidence</a:t>
            </a:r>
          </a:p>
        </p:txBody>
      </p:sp>
      <p:sp>
        <p:nvSpPr>
          <p:cNvPr id="13" name="Arrow: Up 12">
            <a:extLst>
              <a:ext uri="{FF2B5EF4-FFF2-40B4-BE49-F238E27FC236}">
                <a16:creationId xmlns:a16="http://schemas.microsoft.com/office/drawing/2014/main" id="{1229413F-9570-449B-A688-5A0DEC4195F3}"/>
              </a:ext>
            </a:extLst>
          </p:cNvPr>
          <p:cNvSpPr/>
          <p:nvPr/>
        </p:nvSpPr>
        <p:spPr>
          <a:xfrm>
            <a:off x="5712964" y="2316456"/>
            <a:ext cx="475106" cy="324513"/>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14" name="Arrow: Up 13">
            <a:extLst>
              <a:ext uri="{FF2B5EF4-FFF2-40B4-BE49-F238E27FC236}">
                <a16:creationId xmlns:a16="http://schemas.microsoft.com/office/drawing/2014/main" id="{0B768816-98EF-4AF7-A16D-7F43FFE8E2FA}"/>
              </a:ext>
            </a:extLst>
          </p:cNvPr>
          <p:cNvSpPr/>
          <p:nvPr/>
        </p:nvSpPr>
        <p:spPr>
          <a:xfrm>
            <a:off x="5712964" y="2810214"/>
            <a:ext cx="475106" cy="324513"/>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16" name="Arrow: Up 15">
            <a:extLst>
              <a:ext uri="{FF2B5EF4-FFF2-40B4-BE49-F238E27FC236}">
                <a16:creationId xmlns:a16="http://schemas.microsoft.com/office/drawing/2014/main" id="{B9705E09-F34C-45AA-A5E2-175C7F8A9F46}"/>
              </a:ext>
            </a:extLst>
          </p:cNvPr>
          <p:cNvSpPr/>
          <p:nvPr/>
        </p:nvSpPr>
        <p:spPr>
          <a:xfrm>
            <a:off x="5712964" y="3223142"/>
            <a:ext cx="475106" cy="324513"/>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17" name="Arrow: Up 16">
            <a:extLst>
              <a:ext uri="{FF2B5EF4-FFF2-40B4-BE49-F238E27FC236}">
                <a16:creationId xmlns:a16="http://schemas.microsoft.com/office/drawing/2014/main" id="{71F54BD3-D10A-4906-B823-CBFD09A2DA3A}"/>
              </a:ext>
            </a:extLst>
          </p:cNvPr>
          <p:cNvSpPr/>
          <p:nvPr/>
        </p:nvSpPr>
        <p:spPr>
          <a:xfrm>
            <a:off x="5712964" y="3723274"/>
            <a:ext cx="475106" cy="288447"/>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18" name="Arrow: Up 17">
            <a:extLst>
              <a:ext uri="{FF2B5EF4-FFF2-40B4-BE49-F238E27FC236}">
                <a16:creationId xmlns:a16="http://schemas.microsoft.com/office/drawing/2014/main" id="{FBEAB00F-ED6B-467B-9E3F-CF19A08295C7}"/>
              </a:ext>
            </a:extLst>
          </p:cNvPr>
          <p:cNvSpPr/>
          <p:nvPr/>
        </p:nvSpPr>
        <p:spPr>
          <a:xfrm>
            <a:off x="5712964" y="4436400"/>
            <a:ext cx="475106" cy="324513"/>
          </a:xfrm>
          <a:prstGeom prst="upArrow">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19" name="Arrow: Up 18">
            <a:extLst>
              <a:ext uri="{FF2B5EF4-FFF2-40B4-BE49-F238E27FC236}">
                <a16:creationId xmlns:a16="http://schemas.microsoft.com/office/drawing/2014/main" id="{4502B7EC-08A4-41A1-8678-DEE45C89F91A}"/>
              </a:ext>
            </a:extLst>
          </p:cNvPr>
          <p:cNvSpPr/>
          <p:nvPr/>
        </p:nvSpPr>
        <p:spPr>
          <a:xfrm>
            <a:off x="5712964" y="5362496"/>
            <a:ext cx="475106" cy="324513"/>
          </a:xfrm>
          <a:prstGeom prst="upArrow">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20" name="Arrow: Up 19">
            <a:extLst>
              <a:ext uri="{FF2B5EF4-FFF2-40B4-BE49-F238E27FC236}">
                <a16:creationId xmlns:a16="http://schemas.microsoft.com/office/drawing/2014/main" id="{8D079BF7-440A-4065-BEE2-DB802557A331}"/>
              </a:ext>
            </a:extLst>
          </p:cNvPr>
          <p:cNvSpPr/>
          <p:nvPr/>
        </p:nvSpPr>
        <p:spPr>
          <a:xfrm>
            <a:off x="5712964" y="5803330"/>
            <a:ext cx="475106" cy="324513"/>
          </a:xfrm>
          <a:prstGeom prst="upArrow">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21" name="Arrow: Up 20">
            <a:extLst>
              <a:ext uri="{FF2B5EF4-FFF2-40B4-BE49-F238E27FC236}">
                <a16:creationId xmlns:a16="http://schemas.microsoft.com/office/drawing/2014/main" id="{01B416F2-D81A-448C-A285-BFE2D251EA10}"/>
              </a:ext>
            </a:extLst>
          </p:cNvPr>
          <p:cNvSpPr/>
          <p:nvPr/>
        </p:nvSpPr>
        <p:spPr>
          <a:xfrm>
            <a:off x="5712964" y="6300293"/>
            <a:ext cx="475106" cy="324513"/>
          </a:xfrm>
          <a:prstGeom prst="upArrow">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22" name="Arrow: Up 21">
            <a:extLst>
              <a:ext uri="{FF2B5EF4-FFF2-40B4-BE49-F238E27FC236}">
                <a16:creationId xmlns:a16="http://schemas.microsoft.com/office/drawing/2014/main" id="{87D7AE01-041E-4BF0-BBE8-EFF91B4168DC}"/>
              </a:ext>
            </a:extLst>
          </p:cNvPr>
          <p:cNvSpPr/>
          <p:nvPr/>
        </p:nvSpPr>
        <p:spPr>
          <a:xfrm>
            <a:off x="5712964" y="4912386"/>
            <a:ext cx="475106" cy="324513"/>
          </a:xfrm>
          <a:prstGeom prst="upArrow">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59395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5897"/>
          <p:cNvSpPr/>
          <p:nvPr/>
        </p:nvSpPr>
        <p:spPr>
          <a:xfrm>
            <a:off x="0" y="0"/>
            <a:ext cx="12192000" cy="1207687"/>
          </a:xfrm>
          <a:custGeom>
            <a:avLst/>
            <a:gdLst/>
            <a:ahLst/>
            <a:cxnLst/>
            <a:rect l="0" t="0" r="0" b="0"/>
            <a:pathLst>
              <a:path w="9144000" h="1249680">
                <a:moveTo>
                  <a:pt x="0" y="0"/>
                </a:moveTo>
                <a:lnTo>
                  <a:pt x="9144000" y="0"/>
                </a:lnTo>
                <a:lnTo>
                  <a:pt x="9144000" y="1249680"/>
                </a:lnTo>
                <a:lnTo>
                  <a:pt x="0" y="1249680"/>
                </a:lnTo>
                <a:lnTo>
                  <a:pt x="0" y="0"/>
                </a:lnTo>
              </a:path>
            </a:pathLst>
          </a:custGeom>
          <a:solidFill>
            <a:srgbClr val="2299D6"/>
          </a:solidFill>
          <a:ln w="0" cap="flat">
            <a:miter lim="127000"/>
          </a:ln>
        </p:spPr>
        <p:style>
          <a:lnRef idx="0">
            <a:srgbClr val="000000">
              <a:alpha val="0"/>
            </a:srgbClr>
          </a:lnRef>
          <a:fillRef idx="1">
            <a:srgbClr val="801427"/>
          </a:fillRef>
          <a:effectRef idx="0">
            <a:scrgbClr r="0" g="0" b="0"/>
          </a:effectRef>
          <a:fontRef idx="none"/>
        </p:style>
        <p:txBody>
          <a:bodyP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5866" y="300170"/>
            <a:ext cx="1817910" cy="599406"/>
          </a:xfrm>
          <a:prstGeom prst="rect">
            <a:avLst/>
          </a:prstGeom>
        </p:spPr>
      </p:pic>
      <p:sp>
        <p:nvSpPr>
          <p:cNvPr id="15" name="Content Placeholder 7">
            <a:extLst>
              <a:ext uri="{FF2B5EF4-FFF2-40B4-BE49-F238E27FC236}">
                <a16:creationId xmlns:a16="http://schemas.microsoft.com/office/drawing/2014/main" id="{72C860CD-3591-4F92-9EAB-57AF5FA43E78}"/>
              </a:ext>
            </a:extLst>
          </p:cNvPr>
          <p:cNvSpPr txBox="1">
            <a:spLocks/>
          </p:cNvSpPr>
          <p:nvPr/>
        </p:nvSpPr>
        <p:spPr>
          <a:xfrm>
            <a:off x="4291830" y="1507857"/>
            <a:ext cx="7199052" cy="53501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endParaRPr lang="en-US" sz="2400" b="1">
              <a:latin typeface="Helvetica" pitchFamily="2" charset="0"/>
            </a:endParaRPr>
          </a:p>
          <a:p>
            <a:pPr marL="0" indent="0">
              <a:buNone/>
            </a:pPr>
            <a:endParaRPr lang="en-US"/>
          </a:p>
        </p:txBody>
      </p:sp>
      <p:sp>
        <p:nvSpPr>
          <p:cNvPr id="7" name="Content Placeholder 7">
            <a:extLst>
              <a:ext uri="{FF2B5EF4-FFF2-40B4-BE49-F238E27FC236}">
                <a16:creationId xmlns:a16="http://schemas.microsoft.com/office/drawing/2014/main" id="{EFA23DE8-F12C-40DB-B31B-3A4001D0646A}"/>
              </a:ext>
            </a:extLst>
          </p:cNvPr>
          <p:cNvSpPr txBox="1">
            <a:spLocks/>
          </p:cNvSpPr>
          <p:nvPr/>
        </p:nvSpPr>
        <p:spPr>
          <a:xfrm>
            <a:off x="457200" y="1440328"/>
            <a:ext cx="11466577" cy="54176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a:ea typeface="+mn-lt"/>
              <a:cs typeface="+mn-lt"/>
            </a:endParaRPr>
          </a:p>
        </p:txBody>
      </p:sp>
      <p:sp>
        <p:nvSpPr>
          <p:cNvPr id="12" name="TextBox 11">
            <a:extLst>
              <a:ext uri="{FF2B5EF4-FFF2-40B4-BE49-F238E27FC236}">
                <a16:creationId xmlns:a16="http://schemas.microsoft.com/office/drawing/2014/main" id="{01E1608A-CEF8-4D7A-8BF8-CACFD542DEF6}"/>
              </a:ext>
            </a:extLst>
          </p:cNvPr>
          <p:cNvSpPr txBox="1"/>
          <p:nvPr/>
        </p:nvSpPr>
        <p:spPr>
          <a:xfrm>
            <a:off x="268224" y="199410"/>
            <a:ext cx="9569418" cy="861774"/>
          </a:xfrm>
          <a:prstGeom prst="rect">
            <a:avLst/>
          </a:prstGeom>
          <a:noFill/>
        </p:spPr>
        <p:txBody>
          <a:bodyPr wrap="square" rtlCol="0">
            <a:spAutoFit/>
          </a:bodyPr>
          <a:lstStyle/>
          <a:p>
            <a:r>
              <a:rPr lang="en-US" sz="2600" b="1">
                <a:solidFill>
                  <a:schemeClr val="bg1"/>
                </a:solidFill>
                <a:latin typeface="Arial" charset="0"/>
                <a:ea typeface="Arial" charset="0"/>
                <a:cs typeface="Arial" charset="0"/>
              </a:rPr>
              <a:t>SAVINGS GROUPS</a:t>
            </a:r>
            <a:endParaRPr lang="en-US" sz="2600" b="1">
              <a:solidFill>
                <a:schemeClr val="accent4">
                  <a:lumMod val="20000"/>
                  <a:lumOff val="80000"/>
                </a:schemeClr>
              </a:solidFill>
              <a:latin typeface="Arial" charset="0"/>
              <a:ea typeface="Arial" charset="0"/>
              <a:cs typeface="Arial" charset="0"/>
            </a:endParaRPr>
          </a:p>
          <a:p>
            <a:r>
              <a:rPr lang="en-US" sz="2400">
                <a:solidFill>
                  <a:schemeClr val="accent4">
                    <a:lumMod val="20000"/>
                    <a:lumOff val="80000"/>
                  </a:schemeClr>
                </a:solidFill>
                <a:latin typeface="Arial" charset="0"/>
                <a:ea typeface="Arial" charset="0"/>
                <a:cs typeface="Arial" charset="0"/>
              </a:rPr>
              <a:t>Underutilized…how? </a:t>
            </a:r>
          </a:p>
        </p:txBody>
      </p:sp>
      <p:pic>
        <p:nvPicPr>
          <p:cNvPr id="9" name="Picture 8" descr="A group of people sitting on a bench next to a tree&#10;&#10;Description automatically generated">
            <a:extLst>
              <a:ext uri="{FF2B5EF4-FFF2-40B4-BE49-F238E27FC236}">
                <a16:creationId xmlns:a16="http://schemas.microsoft.com/office/drawing/2014/main" id="{1FD7DA65-F9DB-448B-A997-56EAFF85D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8249" y="1199746"/>
            <a:ext cx="7544339" cy="5658254"/>
          </a:xfrm>
          <a:prstGeom prst="rect">
            <a:avLst/>
          </a:prstGeom>
        </p:spPr>
      </p:pic>
      <p:sp>
        <p:nvSpPr>
          <p:cNvPr id="11" name="Content Placeholder 10">
            <a:extLst>
              <a:ext uri="{FF2B5EF4-FFF2-40B4-BE49-F238E27FC236}">
                <a16:creationId xmlns:a16="http://schemas.microsoft.com/office/drawing/2014/main" id="{C0AB3CC5-133B-4B9B-9CF5-4E3073F7B4BE}"/>
              </a:ext>
            </a:extLst>
          </p:cNvPr>
          <p:cNvSpPr>
            <a:spLocks noGrp="1"/>
          </p:cNvSpPr>
          <p:nvPr>
            <p:ph idx="1"/>
          </p:nvPr>
        </p:nvSpPr>
        <p:spPr>
          <a:xfrm>
            <a:off x="563638" y="1507856"/>
            <a:ext cx="3728192" cy="4659027"/>
          </a:xfrm>
        </p:spPr>
        <p:txBody>
          <a:bodyPr>
            <a:normAutofit lnSpcReduction="10000"/>
          </a:bodyPr>
          <a:lstStyle/>
          <a:p>
            <a:r>
              <a:rPr lang="en-CA"/>
              <a:t>Fragmentation of the sector</a:t>
            </a:r>
          </a:p>
          <a:p>
            <a:endParaRPr lang="en-CA"/>
          </a:p>
          <a:p>
            <a:r>
              <a:rPr lang="en-CA"/>
              <a:t>Engagement of groups as discrete delivery channels – short-term project objectives</a:t>
            </a:r>
          </a:p>
          <a:p>
            <a:endParaRPr lang="en-CA"/>
          </a:p>
          <a:p>
            <a:pPr marL="0" indent="0">
              <a:buNone/>
            </a:pPr>
            <a:r>
              <a:rPr lang="en-CA" b="1">
                <a:solidFill>
                  <a:srgbClr val="F38521"/>
                </a:solidFill>
              </a:rPr>
              <a:t>There is untapped potential….and a bigger opportunity here.</a:t>
            </a:r>
          </a:p>
          <a:p>
            <a:endParaRPr lang="en-CA"/>
          </a:p>
          <a:p>
            <a:endParaRPr lang="en-CA"/>
          </a:p>
          <a:p>
            <a:endParaRPr lang="en-CA"/>
          </a:p>
          <a:p>
            <a:endParaRPr lang="en-CA"/>
          </a:p>
        </p:txBody>
      </p:sp>
    </p:spTree>
    <p:extLst>
      <p:ext uri="{BB962C8B-B14F-4D97-AF65-F5344CB8AC3E}">
        <p14:creationId xmlns:p14="http://schemas.microsoft.com/office/powerpoint/2010/main" val="956747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bird&#10;&#10;Description automatically generated">
            <a:extLst>
              <a:ext uri="{FF2B5EF4-FFF2-40B4-BE49-F238E27FC236}">
                <a16:creationId xmlns:a16="http://schemas.microsoft.com/office/drawing/2014/main" id="{5F48215C-89D9-44C4-A8B9-8018E0BC1F83}"/>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0"/>
            <a:ext cx="12192000" cy="4638907"/>
          </a:xfrm>
          <a:prstGeom prst="rect">
            <a:avLst/>
          </a:prstGeom>
          <a:solidFill>
            <a:srgbClr val="EFAE00"/>
          </a:solidFill>
        </p:spPr>
      </p:pic>
      <p:sp>
        <p:nvSpPr>
          <p:cNvPr id="2" name="Title 1">
            <a:extLst>
              <a:ext uri="{FF2B5EF4-FFF2-40B4-BE49-F238E27FC236}">
                <a16:creationId xmlns:a16="http://schemas.microsoft.com/office/drawing/2014/main" id="{CCA4A1CD-EB79-4B94-96A9-E41EEBF08110}"/>
              </a:ext>
            </a:extLst>
          </p:cNvPr>
          <p:cNvSpPr>
            <a:spLocks noGrp="1"/>
          </p:cNvSpPr>
          <p:nvPr>
            <p:ph type="title"/>
          </p:nvPr>
        </p:nvSpPr>
        <p:spPr>
          <a:xfrm>
            <a:off x="844550" y="3901717"/>
            <a:ext cx="10515600" cy="2852737"/>
          </a:xfrm>
        </p:spPr>
        <p:txBody>
          <a:bodyPr>
            <a:normAutofit/>
          </a:bodyPr>
          <a:lstStyle/>
          <a:p>
            <a:pPr algn="ctr"/>
            <a:r>
              <a:rPr lang="en-US" b="1"/>
              <a:t>Sybil </a:t>
            </a:r>
            <a:r>
              <a:rPr lang="en-US" b="1" err="1"/>
              <a:t>Chidiac</a:t>
            </a:r>
            <a:br>
              <a:rPr lang="en-US"/>
            </a:br>
            <a:endParaRPr lang="en-US"/>
          </a:p>
        </p:txBody>
      </p:sp>
      <p:sp>
        <p:nvSpPr>
          <p:cNvPr id="3" name="Text Placeholder 2">
            <a:extLst>
              <a:ext uri="{FF2B5EF4-FFF2-40B4-BE49-F238E27FC236}">
                <a16:creationId xmlns:a16="http://schemas.microsoft.com/office/drawing/2014/main" id="{662FA3D5-D9E1-4AD8-BD3B-F64CA868DDE7}"/>
              </a:ext>
            </a:extLst>
          </p:cNvPr>
          <p:cNvSpPr>
            <a:spLocks noGrp="1"/>
          </p:cNvSpPr>
          <p:nvPr>
            <p:ph type="body" idx="1"/>
          </p:nvPr>
        </p:nvSpPr>
        <p:spPr>
          <a:xfrm>
            <a:off x="831850" y="6017264"/>
            <a:ext cx="10515600" cy="1500187"/>
          </a:xfrm>
        </p:spPr>
        <p:txBody>
          <a:bodyPr/>
          <a:lstStyle/>
          <a:p>
            <a:pPr algn="ctr">
              <a:lnSpc>
                <a:spcPct val="100000"/>
              </a:lnSpc>
              <a:spcBef>
                <a:spcPts val="0"/>
              </a:spcBef>
            </a:pPr>
            <a:r>
              <a:rPr lang="en-US"/>
              <a:t>Senior Program Officer, Gender Equality</a:t>
            </a:r>
          </a:p>
          <a:p>
            <a:pPr algn="ctr">
              <a:lnSpc>
                <a:spcPct val="100000"/>
              </a:lnSpc>
              <a:spcBef>
                <a:spcPts val="0"/>
              </a:spcBef>
            </a:pPr>
            <a:r>
              <a:rPr lang="en-US"/>
              <a:t>The Bill &amp; Melinda Gates Foundation</a:t>
            </a:r>
          </a:p>
        </p:txBody>
      </p:sp>
    </p:spTree>
    <p:extLst>
      <p:ext uri="{BB962C8B-B14F-4D97-AF65-F5344CB8AC3E}">
        <p14:creationId xmlns:p14="http://schemas.microsoft.com/office/powerpoint/2010/main" val="18944417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rEiskwV0cBHjFGBEpi.BK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rEiskwV0cBHjFGBEpi.BK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rEiskwV0cBHjFGBEpi.BK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Grameen">
  <a:themeElements>
    <a:clrScheme name="GRAMEEN_2019">
      <a:dk1>
        <a:srgbClr val="000000"/>
      </a:dk1>
      <a:lt1>
        <a:srgbClr val="FFFFFF"/>
      </a:lt1>
      <a:dk2>
        <a:srgbClr val="007B91"/>
      </a:dk2>
      <a:lt2>
        <a:srgbClr val="FFFFFF"/>
      </a:lt2>
      <a:accent1>
        <a:srgbClr val="ED680F"/>
      </a:accent1>
      <a:accent2>
        <a:srgbClr val="689330"/>
      </a:accent2>
      <a:accent3>
        <a:srgbClr val="8C2883"/>
      </a:accent3>
      <a:accent4>
        <a:srgbClr val="00649D"/>
      </a:accent4>
      <a:accent5>
        <a:srgbClr val="008A3E"/>
      </a:accent5>
      <a:accent6>
        <a:srgbClr val="004E9A"/>
      </a:accent6>
      <a:hlink>
        <a:srgbClr val="007B91"/>
      </a:hlink>
      <a:folHlink>
        <a:srgbClr val="004E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DDC04C88-A534-BF48-9D1A-8A78CB9E7D71}" vid="{E5700A35-8801-9846-BDEB-F9001562D2B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789E03F71B3DE44976E603999A3C772" ma:contentTypeVersion="12" ma:contentTypeDescription="Create a new document." ma:contentTypeScope="" ma:versionID="43dbdcd7d1392b1ba3c7050f0ba5f9a6">
  <xsd:schema xmlns:xsd="http://www.w3.org/2001/XMLSchema" xmlns:xs="http://www.w3.org/2001/XMLSchema" xmlns:p="http://schemas.microsoft.com/office/2006/metadata/properties" xmlns:ns2="bc07c42e-2347-4d19-8ee4-8767668bf3c7" xmlns:ns3="e9a82d22-cb52-4687-a55a-4f02c6c5e017" targetNamespace="http://schemas.microsoft.com/office/2006/metadata/properties" ma:root="true" ma:fieldsID="026ab48ece75e44af6016a3694e8791d" ns2:_="" ns3:_="">
    <xsd:import namespace="bc07c42e-2347-4d19-8ee4-8767668bf3c7"/>
    <xsd:import namespace="e9a82d22-cb52-4687-a55a-4f02c6c5e01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07c42e-2347-4d19-8ee4-8767668bf3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a82d22-cb52-4687-a55a-4f02c6c5e01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F7CBE5-AA95-4473-8972-0D3DCED047E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C6D3D3F-CF27-4CCB-8457-A1D64A1B8DF0}">
  <ds:schemaRefs>
    <ds:schemaRef ds:uri="bc07c42e-2347-4d19-8ee4-8767668bf3c7"/>
    <ds:schemaRef ds:uri="e9a82d22-cb52-4687-a55a-4f02c6c5e0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21E3FC8-0161-406D-926E-B0B21154BD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39</Slides>
  <Notes>14</Notes>
  <HiddenSlides>0</HiddenSlide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Office Theme</vt:lpstr>
      <vt:lpstr>1_Grameen</vt:lpstr>
      <vt:lpstr>PowerPoint Presentation</vt:lpstr>
      <vt:lpstr>Webinar Structure</vt:lpstr>
      <vt:lpstr>PowerPoint Presentation</vt:lpstr>
      <vt:lpstr>Helene Carlsson Rex </vt:lpstr>
      <vt:lpstr>David Panetta </vt:lpstr>
      <vt:lpstr>PowerPoint Presentation</vt:lpstr>
      <vt:lpstr>PowerPoint Presentation</vt:lpstr>
      <vt:lpstr>PowerPoint Presentation</vt:lpstr>
      <vt:lpstr>Sybil Chidiac </vt:lpstr>
      <vt:lpstr>Aisha Rahamatali</vt:lpstr>
      <vt:lpstr>Savings Groups – Demonstrated Scalability</vt:lpstr>
      <vt:lpstr>VSLAs – A Platform for Impact </vt:lpstr>
      <vt:lpstr>Savings Groups - Women Responding to Crisis</vt:lpstr>
      <vt:lpstr>VSLAs Scaling Through Governments</vt:lpstr>
      <vt:lpstr>Japheth Muli</vt:lpstr>
      <vt:lpstr>OUR MODEL</vt:lpstr>
      <vt:lpstr>IMPACT</vt:lpstr>
      <vt:lpstr>COVID-19</vt:lpstr>
      <vt:lpstr>WORK WITH GOVERNMENT </vt:lpstr>
      <vt:lpstr>Angeline Munzara</vt:lpstr>
      <vt:lpstr>PowerPoint Presentation</vt:lpstr>
      <vt:lpstr>PowerPoint Presentation</vt:lpstr>
      <vt:lpstr>PowerPoint Presentation</vt:lpstr>
      <vt:lpstr>Brian Ssebunya, Ph.D</vt:lpstr>
      <vt:lpstr>PowerPoint Presentation</vt:lpstr>
      <vt:lpstr>PowerPoint Presentation</vt:lpstr>
      <vt:lpstr>PowerPoint Presentation</vt:lpstr>
      <vt:lpstr>Edwin Ocharo</vt:lpstr>
      <vt:lpstr>Savings Groups and Financial Inclusion – OUR APPROACH </vt:lpstr>
      <vt:lpstr>RESULTS </vt:lpstr>
      <vt:lpstr>Savings Groups and Financial Inclusion – KEY LESSONS </vt:lpstr>
      <vt:lpstr>Sybil Chidiac </vt:lpstr>
      <vt:lpstr>Angeline Munzara</vt:lpstr>
      <vt:lpstr>Brian Ssebunya, Ph.D</vt:lpstr>
      <vt:lpstr>Japheth Muli</vt:lpstr>
      <vt:lpstr>Edwin Ocharo</vt:lpstr>
      <vt:lpstr>Aisha Rahamatali</vt:lpstr>
      <vt:lpstr>Shobha Shetty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Ronnie Sullivan</dc:creator>
  <cp:revision>2</cp:revision>
  <dcterms:created xsi:type="dcterms:W3CDTF">2020-09-21T12:50:56Z</dcterms:created>
  <dcterms:modified xsi:type="dcterms:W3CDTF">2020-12-02T13:28:50Z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0x0101002789E03F71B3DE44976E603999A3C772</vt:lpwstr>
  </property>
</Properties>
</file>