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65" r:id="rId3"/>
    <p:sldId id="258" r:id="rId4"/>
    <p:sldId id="259" r:id="rId5"/>
    <p:sldId id="260" r:id="rId6"/>
    <p:sldId id="261" r:id="rId7"/>
    <p:sldId id="262" r:id="rId8"/>
    <p:sldId id="263" r:id="rId9"/>
    <p:sldId id="266" r:id="rId10"/>
    <p:sldId id="264" r:id="rId11"/>
    <p:sldId id="267" r:id="rId12"/>
    <p:sldId id="268" r:id="rId13"/>
    <p:sldId id="270" r:id="rId14"/>
    <p:sldId id="271" r:id="rId15"/>
    <p:sldId id="275"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53" autoAdjust="0"/>
  </p:normalViewPr>
  <p:slideViewPr>
    <p:cSldViewPr>
      <p:cViewPr varScale="1">
        <p:scale>
          <a:sx n="78" d="100"/>
          <a:sy n="78" d="100"/>
        </p:scale>
        <p:origin x="-193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43" d="100"/>
          <a:sy n="143" d="100"/>
        </p:scale>
        <p:origin x="-108" y="-2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80197-D371-4A20-8C9F-BC7A1E49893D}" type="datetimeFigureOut">
              <a:rPr lang="en-US" smtClean="0"/>
              <a:t>4/21/2014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8393A-339A-4295-A312-7F0186DB042A}" type="slidenum">
              <a:rPr lang="en-US" smtClean="0"/>
              <a:t>‹#›</a:t>
            </a:fld>
            <a:endParaRPr lang="en-US" dirty="0"/>
          </a:p>
        </p:txBody>
      </p:sp>
    </p:spTree>
    <p:extLst>
      <p:ext uri="{BB962C8B-B14F-4D97-AF65-F5344CB8AC3E}">
        <p14:creationId xmlns:p14="http://schemas.microsoft.com/office/powerpoint/2010/main" val="64062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Finance is essential for urban development</a:t>
            </a:r>
          </a:p>
          <a:p>
            <a:endParaRPr lang="en-US" dirty="0" smtClean="0"/>
          </a:p>
          <a:p>
            <a:r>
              <a:rPr lang="en-US" dirty="0" smtClean="0"/>
              <a:t>Urban development plans must be linked to financial strategy</a:t>
            </a:r>
          </a:p>
          <a:p>
            <a:endParaRPr lang="en-US" dirty="0" smtClean="0"/>
          </a:p>
          <a:p>
            <a:r>
              <a:rPr lang="en-US" dirty="0" smtClean="0"/>
              <a:t>Development requires investment, and creates financial opportunity</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a:t>
            </a:fld>
            <a:endParaRPr lang="en-US" dirty="0"/>
          </a:p>
        </p:txBody>
      </p:sp>
    </p:spTree>
    <p:extLst>
      <p:ext uri="{BB962C8B-B14F-4D97-AF65-F5344CB8AC3E}">
        <p14:creationId xmlns:p14="http://schemas.microsoft.com/office/powerpoint/2010/main" val="1021116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taxes, such as property taxes, sales taxes, or business taxes can be used to help close the financing gap.  Where such taxes already exist, additional revenues can be gotten by raising the rate, expanding the base, or improving collection efficiency.  This is probably the most important area to consider in reducing the financing gap.  However, these issues are probably well known, so this is not the time to go into detail on these taxes.  It is enough to note that in much of the world, these taxes are not well-exploited.</a:t>
            </a:r>
          </a:p>
          <a:p>
            <a:endParaRPr lang="en-US" dirty="0" smtClean="0"/>
          </a:p>
          <a:p>
            <a:endParaRPr lang="en-US" dirty="0" smtClean="0"/>
          </a:p>
          <a:p>
            <a:r>
              <a:rPr lang="en-US" dirty="0" smtClean="0"/>
              <a:t>Special consideration should be given to local business taxes.  Although some economists argue that local business taxes discourage investment in businesses, a transparent and well managed business tax can generate revenue while it also promotes a healthy symbiosis between the business community and local government.  Relatively few countries have no local business tax.  </a:t>
            </a:r>
          </a:p>
          <a:p>
            <a:endParaRPr lang="en-US" dirty="0" smtClean="0"/>
          </a:p>
          <a:p>
            <a:r>
              <a:rPr lang="en-US" dirty="0" smtClean="0"/>
              <a:t>Such a tax can take the form of a payroll tax, an inventory tax, a turnover tax, a use tax, excise taxes, business income tax, value-added tax, or general sales or use tax.  Limitations on the rate and/or base for a business tax, requirements that the proceeds be used for investment in core infrastructure, and requirements for broad consultation (including with the business community) can help mitigate concerns about accountability.  The business community can often support a fair tax, where it can be shown that it will be used for capital investment that benefits, inter alia, the business community.</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12</a:t>
            </a:fld>
            <a:endParaRPr lang="en-US" dirty="0"/>
          </a:p>
        </p:txBody>
      </p:sp>
    </p:spTree>
    <p:extLst>
      <p:ext uri="{BB962C8B-B14F-4D97-AF65-F5344CB8AC3E}">
        <p14:creationId xmlns:p14="http://schemas.microsoft.com/office/powerpoint/2010/main" val="4281515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13</a:t>
            </a:fld>
            <a:endParaRPr lang="en-US" dirty="0"/>
          </a:p>
        </p:txBody>
      </p:sp>
    </p:spTree>
    <p:extLst>
      <p:ext uri="{BB962C8B-B14F-4D97-AF65-F5344CB8AC3E}">
        <p14:creationId xmlns:p14="http://schemas.microsoft.com/office/powerpoint/2010/main" val="1331247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 charges, There are two types of development charges to consider: </a:t>
            </a:r>
          </a:p>
          <a:p>
            <a:r>
              <a:rPr lang="en-US" dirty="0" smtClean="0"/>
              <a:t>1) capital cost recovery fees and </a:t>
            </a:r>
          </a:p>
          <a:p>
            <a:r>
              <a:rPr lang="en-US" dirty="0" smtClean="0"/>
              <a:t>2) impact fees.  </a:t>
            </a:r>
          </a:p>
          <a:p>
            <a:r>
              <a:rPr lang="en-US" dirty="0" smtClean="0"/>
              <a:t>Both are intended to recover the externalities associated with development from the development activity that creates the cost.  As with user charges, affordability issues should be addressed through targeted subsidies, or the waiver of fees in terms of clear indigent policies, not through low or no fees.</a:t>
            </a:r>
          </a:p>
          <a:p>
            <a:r>
              <a:rPr lang="en-US" dirty="0" smtClean="0"/>
              <a:t>Capital cost recovery fees are imposed by a city to recover historic costs that it has incurred to provide services. The fee is typically imposed when a new user connects to municipal utility networks.  </a:t>
            </a:r>
          </a:p>
          <a:p>
            <a:r>
              <a:rPr lang="en-US" dirty="0" smtClean="0"/>
              <a:t>–	After a municipality has invested in plant and equipment in order to deliver electricity or water to new users, it can recover a proportionate share of that investment each time a new user connects.  </a:t>
            </a:r>
          </a:p>
          <a:p>
            <a:r>
              <a:rPr lang="en-US" dirty="0" smtClean="0"/>
              <a:t>–	If the new user is a high end residential development, or a commercial or industrial user, it would pay the full cost.  That cost can then be rolled into the developer’s overall cost structure, and financed through the purchaser’s mortgage finance.  This shifts both the cost itself and the financing costs associated with it onto the actual user in an affordable way, freeing up municipal capital for more investment.   </a:t>
            </a:r>
          </a:p>
          <a:p>
            <a:r>
              <a:rPr lang="en-US" dirty="0" smtClean="0"/>
              <a:t>–	Without effective capital cost recovery, the municipality must recover its capital costs over time through tariffs.  This means higher tariffs for all users.  </a:t>
            </a:r>
          </a:p>
          <a:p>
            <a:r>
              <a:rPr lang="en-US" dirty="0" smtClean="0"/>
              <a:t>–	In practice, tariffs can be difficult to raise, so the full costs may never be recovered, in which case new investment will be discouraged, and the system will generally face financial challenges as it tries to balance its capital and operating requirements.  </a:t>
            </a:r>
          </a:p>
          <a:p>
            <a:r>
              <a:rPr lang="en-US" dirty="0" smtClean="0"/>
              <a:t>Impact fees are charges to compensate a city for off-site impacts.  </a:t>
            </a:r>
          </a:p>
          <a:p>
            <a:r>
              <a:rPr lang="en-US" dirty="0" smtClean="0"/>
              <a:t>–	For example, when a developer builds a new shopping mall, it ordinarily is required to upgrade the streets adjacent to the shopping mall, and to accommodate on-site impacts.  But the new mall will also attract additional motor vehicle traffic over a wide area, potentially congesting streets and intersections some distance away.  As more facilities are built in the area, new traffic lanes, traffic lights, and even highway interchanges may be required.  </a:t>
            </a:r>
          </a:p>
          <a:p>
            <a:r>
              <a:rPr lang="en-US" dirty="0" smtClean="0"/>
              <a:t>–	In addition to the traffic impacts, the paving over of former farm land increases storm drainage loads downstream of the property, and ditches and culverts, even new water detention facilities may be required.  </a:t>
            </a:r>
          </a:p>
          <a:p>
            <a:r>
              <a:rPr lang="en-US" dirty="0" smtClean="0"/>
              <a:t>–	These sorts of impacts are incremental and cumulative.  It would not make sense for each new developer to expand downstream storm drainage facilities or build parts of highways.  But in the aggregate, the impacts can cause serious off-site financial and economic consequences.  </a:t>
            </a:r>
          </a:p>
          <a:p>
            <a:r>
              <a:rPr lang="en-US" dirty="0" smtClean="0"/>
              <a:t>–	If off-site traffic improvements are not made, congestion increases, and everyone sits in long traffic jams whether they are headed for the shopping center or not.  If they are made, the public often has to bear the cost, and the developer has successfully moved part of his development cost onto the public. </a:t>
            </a:r>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14</a:t>
            </a:fld>
            <a:endParaRPr lang="en-US" dirty="0"/>
          </a:p>
        </p:txBody>
      </p:sp>
    </p:spTree>
    <p:extLst>
      <p:ext uri="{BB962C8B-B14F-4D97-AF65-F5344CB8AC3E}">
        <p14:creationId xmlns:p14="http://schemas.microsoft.com/office/powerpoint/2010/main" val="2606898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burden of paying for infrastructure shifts, depending on the source of revenues:  </a:t>
            </a:r>
          </a:p>
          <a:p>
            <a:r>
              <a:rPr lang="en-US" dirty="0" smtClean="0"/>
              <a:t>–	</a:t>
            </a:r>
          </a:p>
          <a:p>
            <a:r>
              <a:rPr lang="en-US" dirty="0" smtClean="0"/>
              <a:t>When investments are funded from a municipality’s general taxes, the cost is borne by local taxpayers.  When investments are funded from national grants, the cost is borne by national taxpayers.  By contrast, when investments are funded from development charges, the cost is borne by those who use the infrastructure, or create the need for it.  </a:t>
            </a:r>
          </a:p>
          <a:p>
            <a:r>
              <a:rPr lang="en-US" dirty="0" smtClean="0"/>
              <a:t>–	</a:t>
            </a:r>
          </a:p>
          <a:p>
            <a:r>
              <a:rPr lang="en-US" dirty="0" smtClean="0"/>
              <a:t>Each of these approaches carries its own social and political dynamic, and has its own economic and financial implications:  </a:t>
            </a:r>
          </a:p>
          <a:p>
            <a:endParaRPr lang="en-US" dirty="0" smtClean="0"/>
          </a:p>
          <a:p>
            <a:endParaRPr lang="en-US" dirty="0" smtClean="0"/>
          </a:p>
          <a:p>
            <a:r>
              <a:rPr lang="en-US" dirty="0" smtClean="0"/>
              <a:t>As general principles: </a:t>
            </a:r>
          </a:p>
          <a:p>
            <a:endParaRPr lang="en-US" dirty="0" smtClean="0"/>
          </a:p>
          <a:p>
            <a:r>
              <a:rPr lang="en-US" dirty="0" smtClean="0"/>
              <a:t>infrastructure which benefits the nation as a whole (e.g. connected with health and education) is best financed from general, national revenues.  The cost is borne by all taxpayers in proportion to their tax payments, with urban residents as a group therefore paying more than rural residents, and the rich paying more than the poor. </a:t>
            </a:r>
          </a:p>
          <a:p>
            <a:endParaRPr lang="en-US" dirty="0" smtClean="0"/>
          </a:p>
          <a:p>
            <a:endParaRPr lang="en-US" dirty="0" smtClean="0"/>
          </a:p>
          <a:p>
            <a:r>
              <a:rPr lang="en-US" dirty="0" smtClean="0"/>
              <a:t>Infrastructure that benefits residents within a particular city, such as streets and street lighting, storm drainage, parks, and similar public places are best financed from general local revenues.</a:t>
            </a:r>
          </a:p>
          <a:p>
            <a:endParaRPr lang="en-US" dirty="0" smtClean="0"/>
          </a:p>
          <a:p>
            <a:endParaRPr lang="en-US" dirty="0" smtClean="0"/>
          </a:p>
          <a:p>
            <a:r>
              <a:rPr lang="en-US" dirty="0" smtClean="0"/>
              <a:t>Infrastructure that benefits particular users, or is needed because of development by identifiable parties, can be financed in whole or in part from user fees and development charges. </a:t>
            </a:r>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16</a:t>
            </a:fld>
            <a:endParaRPr lang="en-US" dirty="0"/>
          </a:p>
        </p:txBody>
      </p:sp>
    </p:spTree>
    <p:extLst>
      <p:ext uri="{BB962C8B-B14F-4D97-AF65-F5344CB8AC3E}">
        <p14:creationId xmlns:p14="http://schemas.microsoft.com/office/powerpoint/2010/main" val="3139388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with adequate and substantial revenues, the capital cost of lumpy investments would be crippling if a city had to pay on a current basis for construction of major infrastructure facilities. </a:t>
            </a:r>
          </a:p>
          <a:p>
            <a:endParaRPr lang="en-US" dirty="0" smtClean="0"/>
          </a:p>
          <a:p>
            <a:r>
              <a:rPr lang="en-US" dirty="0" smtClean="0"/>
              <a:t>In order to build or acquire infrastructure, beyond what they could afford with current revenues, cities use a variety of tools.  The most common of these is </a:t>
            </a:r>
            <a:r>
              <a:rPr lang="en-US" b="1" dirty="0" smtClean="0"/>
              <a:t>borrowing</a:t>
            </a:r>
            <a:r>
              <a:rPr lang="en-US" dirty="0" smtClean="0"/>
              <a:t>, in the form of loans or municipal bonds.  At their core, such arrangements provide investment capital immediately, in exchange for payments in the future.  Such payments can be made periodically over years to come or in a lump sum at some future date.  </a:t>
            </a:r>
          </a:p>
          <a:p>
            <a:endParaRPr lang="en-US" dirty="0" smtClean="0"/>
          </a:p>
          <a:p>
            <a:r>
              <a:rPr lang="en-US" dirty="0" smtClean="0"/>
              <a:t>Borrowing should not be thought of as an additional source of revenue.  Rather, it is a mechanism for using future revenues now.  </a:t>
            </a:r>
          </a:p>
          <a:p>
            <a:endParaRPr lang="en-US" dirty="0" smtClean="0"/>
          </a:p>
          <a:p>
            <a:r>
              <a:rPr lang="en-US" dirty="0" smtClean="0"/>
              <a:t>Other tools that can similarly provide capital facilities immediately, in exchange for payments in the future, include public private partnerships (</a:t>
            </a:r>
            <a:r>
              <a:rPr lang="en-US" b="1" dirty="0" smtClean="0"/>
              <a:t>PPPs</a:t>
            </a:r>
            <a:r>
              <a:rPr lang="en-US" dirty="0" smtClean="0"/>
              <a:t>) and </a:t>
            </a:r>
            <a:r>
              <a:rPr lang="en-US" b="1" dirty="0" smtClean="0"/>
              <a:t>financing leases</a:t>
            </a:r>
            <a:r>
              <a:rPr lang="en-US" dirty="0" smtClean="0"/>
              <a:t>.  </a:t>
            </a:r>
          </a:p>
          <a:p>
            <a:endParaRPr lang="en-US" dirty="0" smtClean="0"/>
          </a:p>
          <a:p>
            <a:r>
              <a:rPr lang="en-US" dirty="0" smtClean="0"/>
              <a:t>The differences between these and a borrowing transaction can sometimes be more a matter of form than substance.  PPPs are most useful where the municipality lacks the technical expertise to design, build and operate a facility, or it wishes to shift certain risks to a private entity (for which it will pay).  Financing leases may be most useful in the case of equipment or buildings that could be returned to the lessor if the city’s needs change.</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17</a:t>
            </a:fld>
            <a:endParaRPr lang="en-US" dirty="0"/>
          </a:p>
        </p:txBody>
      </p:sp>
    </p:spTree>
    <p:extLst>
      <p:ext uri="{BB962C8B-B14F-4D97-AF65-F5344CB8AC3E}">
        <p14:creationId xmlns:p14="http://schemas.microsoft.com/office/powerpoint/2010/main" val="892340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Municipal borrowing, like other use of debt, has its pros and cons.  Among the potential advantages are:</a:t>
            </a:r>
          </a:p>
          <a:p>
            <a:r>
              <a:rPr lang="en-US" dirty="0" smtClean="0"/>
              <a:t>•	Municipalities and other sub-sovereign entities can use borrowed funds to build more infrastructure, and more quickly than if they try to fund it on a pay-as-you-go basis  This allows public entities to extend basic services to citizens; to invest in strategic infrastructure to support economic development and population growth; and to rehabilitate aging infrastructure.</a:t>
            </a:r>
          </a:p>
          <a:p>
            <a:r>
              <a:rPr lang="en-US" dirty="0" smtClean="0"/>
              <a:t>•	Debt finance helps support intergenerational equity: future users of infrastructure will help pay for its construction cost, through fees, charges or taxes as they receive services and use the infrastructure. </a:t>
            </a:r>
          </a:p>
          <a:p>
            <a:r>
              <a:rPr lang="en-US" dirty="0" smtClean="0"/>
              <a:t>•	Autonomous borrowing supports </a:t>
            </a:r>
            <a:r>
              <a:rPr lang="en-US" dirty="0" err="1" smtClean="0"/>
              <a:t>decentralisation</a:t>
            </a:r>
            <a:r>
              <a:rPr lang="en-US" dirty="0" smtClean="0"/>
              <a:t>.  When municipalities are able to borrow on the strength of their own plans, management and finances, they have the financial muscle to implement local priorities. </a:t>
            </a:r>
          </a:p>
          <a:p>
            <a:r>
              <a:rPr lang="en-US" dirty="0" smtClean="0"/>
              <a:t>Among the potential disadvantages of municipal borrowing:</a:t>
            </a:r>
          </a:p>
          <a:p>
            <a:r>
              <a:rPr lang="en-US" dirty="0" smtClean="0"/>
              <a:t>•	Borrowing limits the flexibility of future councils.  Because borrowing entails a commitment to repay over time, local councils adopting future budgets will have to provide for servicing the debt incurred by the current council.  A local council that borrows today inevitably binds its successors to some extent.</a:t>
            </a:r>
          </a:p>
          <a:p>
            <a:r>
              <a:rPr lang="en-US" dirty="0" smtClean="0"/>
              <a:t>•	Borrowing can make a bad situation or bad choices worse.  It a local government is struggling financially, borrowing is likely to worsen the situation.  And if the borrowed funds are not invested wisely, the obligation to repay will remain, without offsetting benefits.</a:t>
            </a:r>
          </a:p>
          <a:p>
            <a:r>
              <a:rPr lang="en-US" dirty="0" smtClean="0"/>
              <a:t>•	Borrowing can be seen as a substitute for balanced budgets.  Borrowing to finance a fiscal deficit is seldom wise, at least for a sub-sovereign government.  A wise local council gets its revenue and expenditure picture in order before seeking to borrow.</a:t>
            </a:r>
          </a:p>
          <a:p>
            <a:endParaRPr lang="en-US" dirty="0" smtClean="0"/>
          </a:p>
          <a:p>
            <a:endParaRPr lang="en-US" dirty="0" smtClean="0"/>
          </a:p>
          <a:p>
            <a:r>
              <a:rPr lang="en-US" dirty="0" smtClean="0"/>
              <a:t>Responsible borrowing is a wise and appropriate choice for cities.  The link between urban infrastructure investment and economic growth is well-documented.  Responsible long term borrowing leverages existing municipal revenue streams, and allows a city to provide residents and firms with more and better services, sooner.  In addition to quality of life and human health and safety concerns, the availability of essential urban services demonstrably encourages private sector investment and economic development.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18</a:t>
            </a:fld>
            <a:endParaRPr lang="en-US" dirty="0"/>
          </a:p>
        </p:txBody>
      </p:sp>
    </p:spTree>
    <p:extLst>
      <p:ext uri="{BB962C8B-B14F-4D97-AF65-F5344CB8AC3E}">
        <p14:creationId xmlns:p14="http://schemas.microsoft.com/office/powerpoint/2010/main" val="3359335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3</a:t>
            </a:fld>
            <a:endParaRPr lang="en-US" dirty="0"/>
          </a:p>
        </p:txBody>
      </p:sp>
    </p:spTree>
    <p:extLst>
      <p:ext uri="{BB962C8B-B14F-4D97-AF65-F5344CB8AC3E}">
        <p14:creationId xmlns:p14="http://schemas.microsoft.com/office/powerpoint/2010/main" val="678996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essential is to identify the current and future service needs, and a timeline </a:t>
            </a:r>
          </a:p>
          <a:p>
            <a:endParaRPr lang="en-US" dirty="0" smtClean="0"/>
          </a:p>
          <a:p>
            <a:r>
              <a:rPr lang="en-US" dirty="0" smtClean="0"/>
              <a:t>Typically, current and future service needs, and the capital investments needed to meet them, fall into three categories:</a:t>
            </a:r>
          </a:p>
          <a:p>
            <a:r>
              <a:rPr lang="en-US" dirty="0" smtClean="0"/>
              <a:t>(1)	Those needed to fill existing service delivery gaps</a:t>
            </a:r>
          </a:p>
          <a:p>
            <a:r>
              <a:rPr lang="en-US" dirty="0" smtClean="0"/>
              <a:t>(2)	Those planned to support expected population and economic growth</a:t>
            </a:r>
          </a:p>
          <a:p>
            <a:r>
              <a:rPr lang="en-US" dirty="0" smtClean="0"/>
              <a:t>(3)	Those associated with replacing and rehabilitating existing infrastructure</a:t>
            </a:r>
          </a:p>
          <a:p>
            <a:endParaRPr lang="en-US" dirty="0" smtClean="0"/>
          </a:p>
          <a:p>
            <a:r>
              <a:rPr lang="en-US" dirty="0" smtClean="0"/>
              <a:t>Through collaboration between a city’s planners and engineers, it is time to make some initial assumptions about the design and timing of each planned investment over the coming years.  </a:t>
            </a:r>
          </a:p>
          <a:p>
            <a:endParaRPr lang="en-US" dirty="0" smtClean="0"/>
          </a:p>
          <a:p>
            <a:r>
              <a:rPr lang="en-US" dirty="0" smtClean="0"/>
              <a:t>Twenty years is a reasonable planning horizon, with naturally more detail in the earlier years.  </a:t>
            </a:r>
          </a:p>
          <a:p>
            <a:endParaRPr lang="en-US" dirty="0" smtClean="0"/>
          </a:p>
          <a:p>
            <a:r>
              <a:rPr lang="en-US" dirty="0" smtClean="0"/>
              <a:t>And of course the plan should be revisited every few years, so that there is always a forward plan for e.g. twenty years, with current assumptions.</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4</a:t>
            </a:fld>
            <a:endParaRPr lang="en-US" dirty="0"/>
          </a:p>
        </p:txBody>
      </p:sp>
    </p:spTree>
    <p:extLst>
      <p:ext uri="{BB962C8B-B14F-4D97-AF65-F5344CB8AC3E}">
        <p14:creationId xmlns:p14="http://schemas.microsoft.com/office/powerpoint/2010/main" val="287732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Financing costs will depend on assumptions about when capital will be obtained, source of funds, the prevailing cost of capital, and the repayment schedule</a:t>
            </a:r>
          </a:p>
          <a:p>
            <a:endParaRPr lang="en-US" dirty="0" smtClean="0"/>
          </a:p>
          <a:p>
            <a:r>
              <a:rPr lang="en-US" dirty="0" smtClean="0"/>
              <a:t>Again, a twenty year plan is a good start, even though some costs will be anticipated after the end of the planning period.  </a:t>
            </a:r>
          </a:p>
          <a:p>
            <a:endParaRPr lang="en-US" dirty="0" smtClean="0"/>
          </a:p>
          <a:p>
            <a:r>
              <a:rPr lang="en-US" dirty="0" smtClean="0"/>
              <a:t>The important thing is to avoid large “bullets” or lumpy principal payments just beyond the end of the planning period.</a:t>
            </a:r>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5</a:t>
            </a:fld>
            <a:endParaRPr lang="en-US" dirty="0"/>
          </a:p>
        </p:txBody>
      </p:sp>
    </p:spTree>
    <p:extLst>
      <p:ext uri="{BB962C8B-B14F-4D97-AF65-F5344CB8AC3E}">
        <p14:creationId xmlns:p14="http://schemas.microsoft.com/office/powerpoint/2010/main" val="2627780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third step is to project the city’s revenues and expenditures over time, including any increments attributable to additional operating revenue or expenditure associated with the planned capital investments.  </a:t>
            </a:r>
          </a:p>
          <a:p>
            <a:endParaRPr lang="en-US" dirty="0" smtClean="0"/>
          </a:p>
          <a:p>
            <a:r>
              <a:rPr lang="en-US" dirty="0" smtClean="0"/>
              <a:t>Include debt service.  </a:t>
            </a:r>
          </a:p>
          <a:p>
            <a:endParaRPr lang="en-US" dirty="0" smtClean="0"/>
          </a:p>
          <a:p>
            <a:r>
              <a:rPr lang="en-US" dirty="0" smtClean="0"/>
              <a:t>Many cities have a multi-year budget pro forma for at least a few years.  If not, this is a good time to start.  </a:t>
            </a:r>
          </a:p>
          <a:p>
            <a:endParaRPr lang="en-US" dirty="0" smtClean="0"/>
          </a:p>
          <a:p>
            <a:r>
              <a:rPr lang="en-US" dirty="0" smtClean="0"/>
              <a:t>It is important to carefully document the basis of each revenue and expenditure line over time, including any assumptions e.g. about growth, grants to be received, etc.</a:t>
            </a:r>
          </a:p>
          <a:p>
            <a:endParaRPr lang="en-US" dirty="0" smtClean="0"/>
          </a:p>
          <a:p>
            <a:r>
              <a:rPr lang="en-US" dirty="0" smtClean="0"/>
              <a:t>20 years remains</a:t>
            </a:r>
            <a:r>
              <a:rPr lang="en-US" baseline="0" dirty="0" smtClean="0"/>
              <a:t> a good planning horizon</a:t>
            </a:r>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6</a:t>
            </a:fld>
            <a:endParaRPr lang="en-US" dirty="0"/>
          </a:p>
        </p:txBody>
      </p:sp>
    </p:spTree>
    <p:extLst>
      <p:ext uri="{BB962C8B-B14F-4D97-AF65-F5344CB8AC3E}">
        <p14:creationId xmlns:p14="http://schemas.microsoft.com/office/powerpoint/2010/main" val="382917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1000"/>
              </a:spcAft>
            </a:pPr>
            <a:r>
              <a:rPr lang="en-US" sz="1200" dirty="0" smtClean="0">
                <a:effectLst/>
                <a:latin typeface="+mn-lt"/>
                <a:ea typeface="Calibri"/>
                <a:cs typeface="Times New Roman"/>
              </a:rPr>
              <a:t>At this stage, it is likely that there will be a gap between the projected revenues and the projected expenditures.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Wise</a:t>
            </a:r>
            <a:r>
              <a:rPr lang="en-US" sz="1200" baseline="0" dirty="0" smtClean="0">
                <a:effectLst/>
                <a:latin typeface="+mn-lt"/>
                <a:ea typeface="Calibri"/>
                <a:cs typeface="Times New Roman"/>
              </a:rPr>
              <a:t> to start with costs – is what we are doing now a priority?  What can we stop?  Become more efficient.  Add infrastructure more slowly.  Outsourcing WILL NOT always work, because private company will want a profit.  </a:t>
            </a:r>
            <a:endParaRPr lang="en-US" sz="1200" dirty="0" smtClean="0">
              <a:effectLst/>
              <a:latin typeface="+mn-lt"/>
              <a:ea typeface="Calibri"/>
              <a:cs typeface="Times New Roman"/>
            </a:endParaRP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Next question:</a:t>
            </a:r>
            <a:r>
              <a:rPr lang="en-US" sz="1200" baseline="0" dirty="0" smtClean="0">
                <a:effectLst/>
                <a:latin typeface="+mn-lt"/>
                <a:ea typeface="Calibri"/>
                <a:cs typeface="Times New Roman"/>
              </a:rPr>
              <a:t> </a:t>
            </a:r>
            <a:r>
              <a:rPr lang="en-US" sz="1200" dirty="0" smtClean="0">
                <a:effectLst/>
                <a:latin typeface="+mn-lt"/>
                <a:ea typeface="Calibri"/>
                <a:cs typeface="Times New Roman"/>
              </a:rPr>
              <a:t>how to raise additional revenues to close this gap.  It is therefore appropriate to consider what additional revenue tools may help the city close this gap.  </a:t>
            </a:r>
          </a:p>
          <a:p>
            <a:pPr marL="0" marR="0">
              <a:lnSpc>
                <a:spcPct val="115000"/>
              </a:lnSpc>
              <a:spcBef>
                <a:spcPts val="0"/>
              </a:spcBef>
              <a:spcAft>
                <a:spcPts val="1000"/>
              </a:spcAft>
            </a:pPr>
            <a:endParaRPr lang="en-US" sz="1200" dirty="0" smtClean="0">
              <a:effectLst/>
              <a:latin typeface="+mn-lt"/>
              <a:ea typeface="Calibri"/>
              <a:cs typeface="Times New Roman"/>
            </a:endParaRPr>
          </a:p>
          <a:p>
            <a:pPr marL="0" marR="0">
              <a:lnSpc>
                <a:spcPct val="115000"/>
              </a:lnSpc>
              <a:spcBef>
                <a:spcPts val="0"/>
              </a:spcBef>
              <a:spcAft>
                <a:spcPts val="1000"/>
              </a:spcAft>
            </a:pPr>
            <a:r>
              <a:rPr lang="en-US" sz="1200" dirty="0" smtClean="0">
                <a:effectLst/>
                <a:latin typeface="+mn-lt"/>
                <a:ea typeface="Calibri"/>
                <a:cs typeface="Times New Roman"/>
              </a:rPr>
              <a:t>The next section will discuss these tools.</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7</a:t>
            </a:fld>
            <a:endParaRPr lang="en-US" dirty="0"/>
          </a:p>
        </p:txBody>
      </p:sp>
    </p:spTree>
    <p:extLst>
      <p:ext uri="{BB962C8B-B14F-4D97-AF65-F5344CB8AC3E}">
        <p14:creationId xmlns:p14="http://schemas.microsoft.com/office/powerpoint/2010/main" val="309162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useful to model a reasonable number of alternatives, considering e.g. different technical solutions or different phasing to project construction timelines; to implementation of revenue measures; to outsourcing; and so forth.  </a:t>
            </a:r>
          </a:p>
          <a:p>
            <a:endParaRPr lang="en-US" dirty="0" smtClean="0"/>
          </a:p>
          <a:p>
            <a:r>
              <a:rPr lang="en-US" dirty="0" smtClean="0"/>
              <a:t>It is also wise to model a few different scenarios, things you cannot control.  E.g. </a:t>
            </a:r>
          </a:p>
          <a:p>
            <a:pPr marL="171450" indent="-171450">
              <a:buFont typeface="Arial" panose="020B0604020202020204" pitchFamily="34" charset="0"/>
              <a:buChar char="•"/>
            </a:pPr>
            <a:r>
              <a:rPr lang="en-US" dirty="0" smtClean="0"/>
              <a:t>What if expected growth slows to a crawl? </a:t>
            </a:r>
          </a:p>
          <a:p>
            <a:pPr marL="171450" lvl="0" indent="-171450">
              <a:buFont typeface="Arial" panose="020B0604020202020204" pitchFamily="34" charset="0"/>
              <a:buChar char="•"/>
            </a:pPr>
            <a:r>
              <a:rPr lang="en-US" dirty="0" smtClean="0"/>
              <a:t>Or if residential growth triples over the projected growth rate? </a:t>
            </a:r>
          </a:p>
          <a:p>
            <a:pPr marL="171450" indent="-171450">
              <a:buFont typeface="Arial" panose="020B0604020202020204" pitchFamily="34" charset="0"/>
              <a:buChar char="•"/>
            </a:pPr>
            <a:r>
              <a:rPr lang="en-US" dirty="0" smtClean="0"/>
              <a:t>if national economy heats up or cools down? </a:t>
            </a:r>
          </a:p>
          <a:p>
            <a:pPr marL="171450" indent="-171450">
              <a:buFont typeface="Arial" panose="020B0604020202020204" pitchFamily="34" charset="0"/>
              <a:buChar char="•"/>
            </a:pPr>
            <a:r>
              <a:rPr lang="en-US" dirty="0" smtClean="0"/>
              <a:t>If price of petrol or other commodities changes dramatically?  So that e.g. cost of operating</a:t>
            </a:r>
            <a:r>
              <a:rPr lang="en-US" baseline="0" dirty="0" smtClean="0"/>
              <a:t> bus system doubles.  If you double fares, many riders may not continue to work; if you don’t subsidy cost increases dramatically</a:t>
            </a:r>
            <a:endParaRPr lang="en-US" dirty="0" smtClean="0"/>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8</a:t>
            </a:fld>
            <a:endParaRPr lang="en-US" dirty="0"/>
          </a:p>
        </p:txBody>
      </p:sp>
    </p:spTree>
    <p:extLst>
      <p:ext uri="{BB962C8B-B14F-4D97-AF65-F5344CB8AC3E}">
        <p14:creationId xmlns:p14="http://schemas.microsoft.com/office/powerpoint/2010/main" val="1619324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Transfers: </a:t>
            </a:r>
          </a:p>
          <a:p>
            <a:endParaRPr lang="en-US" dirty="0" smtClean="0"/>
          </a:p>
          <a:p>
            <a:r>
              <a:rPr lang="en-US" dirty="0" smtClean="0"/>
              <a:t>Sometimes national governments provide grants that are large enough to finance infrastructure improvements, and these are often meant to fund specific improvements.  I think e.g. of the “public transport infrastructure and systems grant” in South Africa, which metros are now receiving to build Bus Rapid Transit facilities. See http://www.treasury.gov.za/documents/national%20budget/2013/enebooklets/Vote%2037%20Transport.pdf  </a:t>
            </a:r>
          </a:p>
          <a:p>
            <a:endParaRPr lang="en-US" dirty="0" smtClean="0"/>
          </a:p>
          <a:p>
            <a:endParaRPr lang="en-US" dirty="0" smtClean="0"/>
          </a:p>
          <a:p>
            <a:r>
              <a:rPr lang="en-US" dirty="0" smtClean="0"/>
              <a:t>Such grants often come with problems such as:</a:t>
            </a:r>
          </a:p>
          <a:p>
            <a:r>
              <a:rPr lang="en-US" dirty="0" smtClean="0"/>
              <a:t>o	inefficiencies and waste</a:t>
            </a:r>
          </a:p>
          <a:p>
            <a:r>
              <a:rPr lang="en-US" dirty="0" smtClean="0"/>
              <a:t>o	distortions of local priorities </a:t>
            </a:r>
          </a:p>
          <a:p>
            <a:r>
              <a:rPr lang="en-US" dirty="0" smtClean="0"/>
              <a:t>o	unfunded operations and maintenance obligations in out-years</a:t>
            </a:r>
          </a:p>
          <a:p>
            <a:endParaRPr lang="en-US" dirty="0" smtClean="0"/>
          </a:p>
          <a:p>
            <a:r>
              <a:rPr lang="en-US" dirty="0" smtClean="0"/>
              <a:t>However, if I were a municipal official or politician, I would be unlikely to say no to “free money”</a:t>
            </a:r>
          </a:p>
          <a:p>
            <a:endParaRPr lang="en-US" dirty="0" smtClean="0"/>
          </a:p>
          <a:p>
            <a:r>
              <a:rPr lang="en-US" dirty="0" smtClean="0"/>
              <a:t>Some cities also receive unrestricted transfers that can be used however the city choses, or within a range of possibilities.  Where such transfers are stable and predictable, they are good candidates for gearing, or leveraging, as discussed in the final section, below.</a:t>
            </a:r>
          </a:p>
          <a:p>
            <a:endParaRPr lang="en-US" dirty="0" smtClean="0"/>
          </a:p>
          <a:p>
            <a:r>
              <a:rPr lang="en-US" dirty="0" smtClean="0"/>
              <a:t>Another day we can talk about </a:t>
            </a:r>
            <a:r>
              <a:rPr lang="en-US" baseline="0" dirty="0" smtClean="0"/>
              <a:t>transfers  Today, let’s focus on what cities can do for themselves, assuming they have the authority.</a:t>
            </a:r>
          </a:p>
          <a:p>
            <a:endParaRPr lang="en-US" baseline="0" dirty="0" smtClean="0"/>
          </a:p>
          <a:p>
            <a:r>
              <a:rPr lang="en-US" baseline="0" dirty="0" smtClean="0"/>
              <a:t>It is probably better to get revenue authority than to get transfers.  More sustainable.</a:t>
            </a:r>
            <a:endParaRPr lang="en-US" dirty="0" smtClean="0"/>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10</a:t>
            </a:fld>
            <a:endParaRPr lang="en-US" dirty="0"/>
          </a:p>
        </p:txBody>
      </p:sp>
    </p:spTree>
    <p:extLst>
      <p:ext uri="{BB962C8B-B14F-4D97-AF65-F5344CB8AC3E}">
        <p14:creationId xmlns:p14="http://schemas.microsoft.com/office/powerpoint/2010/main" val="2988644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Cities around the world vary greatly in their generation of own-source revenues, and there are a number of reasons for this, including:</a:t>
            </a:r>
          </a:p>
          <a:p>
            <a:endParaRPr lang="en-US" dirty="0" smtClean="0"/>
          </a:p>
          <a:p>
            <a:pPr marL="228600" indent="-228600">
              <a:buFont typeface="+mj-lt"/>
              <a:buAutoNum type="arabicPeriod"/>
            </a:pPr>
            <a:r>
              <a:rPr lang="en-US" dirty="0" smtClean="0"/>
              <a:t>The legal and regulatory framework may be unfavorable, e.g. productive and easily collected taxes like income tax and VAT are assigned to national government</a:t>
            </a:r>
          </a:p>
          <a:p>
            <a:pPr marL="228600" indent="-228600">
              <a:buFont typeface="+mj-lt"/>
              <a:buAutoNum type="arabicPeriod"/>
            </a:pPr>
            <a:r>
              <a:rPr lang="en-US" dirty="0" smtClean="0"/>
              <a:t>Political economy may be a challenge, e.g. for property taxes if property ownership and political power are concentrated in a smallish, overlapping subset of the population</a:t>
            </a:r>
          </a:p>
          <a:p>
            <a:pPr marL="228600" indent="-228600">
              <a:buFont typeface="+mj-lt"/>
              <a:buAutoNum type="arabicPeriod"/>
            </a:pPr>
            <a:r>
              <a:rPr lang="en-US" dirty="0" smtClean="0"/>
              <a:t>Mistrust of local government and/or lack of voice in spending decisions undermines legitimacy of taxation</a:t>
            </a:r>
          </a:p>
          <a:p>
            <a:endParaRPr lang="en-US" dirty="0" smtClean="0"/>
          </a:p>
          <a:p>
            <a:r>
              <a:rPr lang="en-US" dirty="0" smtClean="0"/>
              <a:t>Of course, the revenue instruments described below will not fix these problems, but …</a:t>
            </a:r>
          </a:p>
          <a:p>
            <a:endParaRPr lang="en-US" dirty="0" smtClean="0"/>
          </a:p>
          <a:p>
            <a:r>
              <a:rPr lang="en-US" dirty="0" smtClean="0"/>
              <a:t>…where the legal and regulatory framework is supportive, if the political economy is favorable, and if taxpayers have a reasonable degree of confidence that local government is spending money sensibly and accountably, then these revenue instruments can be very important</a:t>
            </a:r>
          </a:p>
          <a:p>
            <a:endParaRPr lang="en-US" dirty="0"/>
          </a:p>
        </p:txBody>
      </p:sp>
      <p:sp>
        <p:nvSpPr>
          <p:cNvPr id="4" name="Slide Number Placeholder 3"/>
          <p:cNvSpPr>
            <a:spLocks noGrp="1"/>
          </p:cNvSpPr>
          <p:nvPr>
            <p:ph type="sldNum" sz="quarter" idx="10"/>
          </p:nvPr>
        </p:nvSpPr>
        <p:spPr/>
        <p:txBody>
          <a:bodyPr/>
          <a:lstStyle/>
          <a:p>
            <a:fld id="{7A08393A-339A-4295-A312-7F0186DB042A}" type="slidenum">
              <a:rPr lang="en-US" smtClean="0"/>
              <a:t>11</a:t>
            </a:fld>
            <a:endParaRPr lang="en-US" dirty="0"/>
          </a:p>
        </p:txBody>
      </p:sp>
    </p:spTree>
    <p:extLst>
      <p:ext uri="{BB962C8B-B14F-4D97-AF65-F5344CB8AC3E}">
        <p14:creationId xmlns:p14="http://schemas.microsoft.com/office/powerpoint/2010/main" val="2111820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CB2D81-9208-45E8-AB02-F370480633EF}"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CB2D81-9208-45E8-AB02-F370480633EF}"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CB2D81-9208-45E8-AB02-F370480633EF}"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CB2D81-9208-45E8-AB02-F370480633EF}"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197B6A-7ED2-448D-A8E4-D88494458A38}" type="datetimeFigureOut">
              <a:rPr lang="en-US" smtClean="0"/>
              <a:t>4/21/2014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CB2D81-9208-45E8-AB02-F370480633E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2197B6A-7ED2-448D-A8E4-D88494458A38}" type="datetimeFigureOut">
              <a:rPr lang="en-US" smtClean="0"/>
              <a:t>4/21/2014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9CB2D81-9208-45E8-AB02-F370480633E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Show Me the Money!</a:t>
            </a:r>
            <a:endParaRPr lang="en-US" dirty="0"/>
          </a:p>
        </p:txBody>
      </p:sp>
      <p:sp>
        <p:nvSpPr>
          <p:cNvPr id="3" name="Subtitle 2"/>
          <p:cNvSpPr>
            <a:spLocks noGrp="1"/>
          </p:cNvSpPr>
          <p:nvPr>
            <p:ph type="subTitle" idx="1"/>
          </p:nvPr>
        </p:nvSpPr>
        <p:spPr>
          <a:xfrm>
            <a:off x="685800" y="3505200"/>
            <a:ext cx="6400800" cy="2362200"/>
          </a:xfrm>
        </p:spPr>
        <p:txBody>
          <a:bodyPr>
            <a:normAutofit/>
          </a:bodyPr>
          <a:lstStyle/>
          <a:p>
            <a:r>
              <a:rPr lang="en-US" dirty="0" smtClean="0"/>
              <a:t>Linking urban development plans and infrastructure financing</a:t>
            </a:r>
          </a:p>
          <a:p>
            <a:endParaRPr lang="en-US" dirty="0" smtClean="0"/>
          </a:p>
          <a:p>
            <a:r>
              <a:rPr lang="en-US" dirty="0" smtClean="0"/>
              <a:t>Matt Glasser</a:t>
            </a:r>
          </a:p>
          <a:p>
            <a:r>
              <a:rPr lang="en-US" dirty="0" smtClean="0"/>
              <a:t>March 2014</a:t>
            </a:r>
            <a:endParaRPr lang="en-US" dirty="0"/>
          </a:p>
        </p:txBody>
      </p:sp>
    </p:spTree>
    <p:extLst>
      <p:ext uri="{BB962C8B-B14F-4D97-AF65-F5344CB8AC3E}">
        <p14:creationId xmlns:p14="http://schemas.microsoft.com/office/powerpoint/2010/main" val="103752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a:t>
            </a:r>
            <a:r>
              <a:rPr lang="en-US" dirty="0"/>
              <a:t>instruments</a:t>
            </a:r>
          </a:p>
        </p:txBody>
      </p:sp>
      <p:sp>
        <p:nvSpPr>
          <p:cNvPr id="3" name="Content Placeholder 2"/>
          <p:cNvSpPr>
            <a:spLocks noGrp="1"/>
          </p:cNvSpPr>
          <p:nvPr>
            <p:ph idx="1"/>
          </p:nvPr>
        </p:nvSpPr>
        <p:spPr/>
        <p:txBody>
          <a:bodyPr>
            <a:normAutofit lnSpcReduction="10000"/>
          </a:bodyPr>
          <a:lstStyle/>
          <a:p>
            <a:pPr marL="0" indent="0">
              <a:buNone/>
            </a:pPr>
            <a:r>
              <a:rPr lang="en-US" dirty="0" smtClean="0"/>
              <a:t>Two types </a:t>
            </a:r>
            <a:r>
              <a:rPr lang="en-US" dirty="0"/>
              <a:t>of </a:t>
            </a:r>
            <a:r>
              <a:rPr lang="en-US" dirty="0" smtClean="0"/>
              <a:t>local revenue</a:t>
            </a:r>
            <a:r>
              <a:rPr lang="en-US" dirty="0"/>
              <a:t>:</a:t>
            </a:r>
          </a:p>
          <a:p>
            <a:pPr marL="457200" indent="-457200">
              <a:buFont typeface="+mj-lt"/>
              <a:buAutoNum type="arabicPeriod"/>
            </a:pPr>
            <a:r>
              <a:rPr lang="en-US" dirty="0" smtClean="0"/>
              <a:t>Transfers from </a:t>
            </a:r>
            <a:r>
              <a:rPr lang="en-US" dirty="0"/>
              <a:t>other </a:t>
            </a:r>
            <a:r>
              <a:rPr lang="en-US" dirty="0" smtClean="0"/>
              <a:t>levels</a:t>
            </a:r>
            <a:endParaRPr lang="en-US" dirty="0"/>
          </a:p>
          <a:p>
            <a:pPr marL="457200" indent="-457200">
              <a:buFont typeface="+mj-lt"/>
              <a:buAutoNum type="arabicPeriod"/>
            </a:pPr>
            <a:r>
              <a:rPr lang="en-US" dirty="0" smtClean="0"/>
              <a:t>Own </a:t>
            </a:r>
            <a:r>
              <a:rPr lang="en-US" dirty="0"/>
              <a:t>source </a:t>
            </a:r>
            <a:r>
              <a:rPr lang="en-US" dirty="0" smtClean="0"/>
              <a:t>revenues”</a:t>
            </a:r>
          </a:p>
          <a:p>
            <a:pPr lvl="1"/>
            <a:r>
              <a:rPr lang="en-US" sz="2400" dirty="0" smtClean="0"/>
              <a:t>taxes</a:t>
            </a:r>
            <a:endParaRPr lang="en-US" sz="2400" dirty="0"/>
          </a:p>
          <a:p>
            <a:pPr lvl="1"/>
            <a:r>
              <a:rPr lang="en-US" sz="2400" dirty="0"/>
              <a:t>fees and </a:t>
            </a:r>
            <a:r>
              <a:rPr lang="en-US" sz="2400" dirty="0" smtClean="0"/>
              <a:t>charges</a:t>
            </a:r>
            <a:endParaRPr lang="en-US" sz="2400" dirty="0"/>
          </a:p>
          <a:p>
            <a:pPr lvl="1"/>
            <a:r>
              <a:rPr lang="en-US" sz="2400" dirty="0"/>
              <a:t>capital revenues</a:t>
            </a:r>
          </a:p>
          <a:p>
            <a:endParaRPr lang="en-US" dirty="0" smtClean="0"/>
          </a:p>
          <a:p>
            <a:pPr marL="0" indent="0">
              <a:buNone/>
            </a:pPr>
            <a:r>
              <a:rPr lang="en-US" dirty="0" smtClean="0">
                <a:solidFill>
                  <a:schemeClr val="tx2"/>
                </a:solidFill>
              </a:rPr>
              <a:t>With a good legal framework, cities can raise revenue.  They dominate in terms of:</a:t>
            </a:r>
          </a:p>
          <a:p>
            <a:r>
              <a:rPr lang="en-US" dirty="0" smtClean="0">
                <a:solidFill>
                  <a:schemeClr val="tx2"/>
                </a:solidFill>
              </a:rPr>
              <a:t>wealth (property taxes)</a:t>
            </a:r>
          </a:p>
          <a:p>
            <a:r>
              <a:rPr lang="en-US" dirty="0" smtClean="0">
                <a:solidFill>
                  <a:schemeClr val="tx2"/>
                </a:solidFill>
              </a:rPr>
              <a:t>transactions (sales tax, VAT, etc.)</a:t>
            </a:r>
          </a:p>
          <a:p>
            <a:r>
              <a:rPr lang="en-US" dirty="0" smtClean="0">
                <a:solidFill>
                  <a:schemeClr val="tx2"/>
                </a:solidFill>
              </a:rPr>
              <a:t>income (personal and corporate income tax)</a:t>
            </a:r>
            <a:endParaRPr lang="en-US" dirty="0">
              <a:solidFill>
                <a:schemeClr val="tx2"/>
              </a:solidFill>
            </a:endParaRPr>
          </a:p>
        </p:txBody>
      </p:sp>
    </p:spTree>
    <p:extLst>
      <p:ext uri="{BB962C8B-B14F-4D97-AF65-F5344CB8AC3E}">
        <p14:creationId xmlns:p14="http://schemas.microsoft.com/office/powerpoint/2010/main" val="204223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difficult local revenue challenges</a:t>
            </a:r>
            <a:endParaRPr lang="en-US" dirty="0"/>
          </a:p>
        </p:txBody>
      </p:sp>
      <p:sp>
        <p:nvSpPr>
          <p:cNvPr id="3" name="Content Placeholder 2"/>
          <p:cNvSpPr>
            <a:spLocks noGrp="1"/>
          </p:cNvSpPr>
          <p:nvPr>
            <p:ph idx="1"/>
          </p:nvPr>
        </p:nvSpPr>
        <p:spPr/>
        <p:txBody>
          <a:bodyPr/>
          <a:lstStyle/>
          <a:p>
            <a:r>
              <a:rPr lang="en-US" b="1" dirty="0"/>
              <a:t>L</a:t>
            </a:r>
            <a:r>
              <a:rPr lang="en-US" b="1" dirty="0" smtClean="0"/>
              <a:t>egal framework </a:t>
            </a:r>
            <a:r>
              <a:rPr lang="en-US" dirty="0"/>
              <a:t>may be </a:t>
            </a:r>
            <a:r>
              <a:rPr lang="en-US" dirty="0" smtClean="0"/>
              <a:t>unfavorable:</a:t>
            </a:r>
          </a:p>
          <a:p>
            <a:pPr lvl="1"/>
            <a:r>
              <a:rPr lang="en-US" dirty="0" smtClean="0"/>
              <a:t>e.g. most productive </a:t>
            </a:r>
            <a:r>
              <a:rPr lang="en-US" dirty="0"/>
              <a:t>and </a:t>
            </a:r>
            <a:r>
              <a:rPr lang="en-US" dirty="0" smtClean="0"/>
              <a:t>collectable taxes belong to </a:t>
            </a:r>
            <a:r>
              <a:rPr lang="en-US" dirty="0"/>
              <a:t>national government</a:t>
            </a:r>
          </a:p>
          <a:p>
            <a:r>
              <a:rPr lang="en-US" b="1" dirty="0" smtClean="0"/>
              <a:t>Political </a:t>
            </a:r>
            <a:r>
              <a:rPr lang="en-US" b="1" dirty="0"/>
              <a:t>economy </a:t>
            </a:r>
            <a:r>
              <a:rPr lang="en-US" dirty="0"/>
              <a:t>may be a </a:t>
            </a:r>
            <a:r>
              <a:rPr lang="en-US" dirty="0" smtClean="0"/>
              <a:t>challenge:</a:t>
            </a:r>
          </a:p>
          <a:p>
            <a:pPr lvl="1"/>
            <a:r>
              <a:rPr lang="en-US" dirty="0" smtClean="0"/>
              <a:t>e.g</a:t>
            </a:r>
            <a:r>
              <a:rPr lang="en-US" dirty="0"/>
              <a:t>. </a:t>
            </a:r>
            <a:r>
              <a:rPr lang="en-US" dirty="0" smtClean="0"/>
              <a:t>if </a:t>
            </a:r>
            <a:r>
              <a:rPr lang="en-US" dirty="0"/>
              <a:t>property ownership and political power are concentrated in </a:t>
            </a:r>
            <a:r>
              <a:rPr lang="en-US" dirty="0" smtClean="0"/>
              <a:t>an elite</a:t>
            </a:r>
            <a:endParaRPr lang="en-US" dirty="0"/>
          </a:p>
          <a:p>
            <a:r>
              <a:rPr lang="en-US" b="1" dirty="0" smtClean="0"/>
              <a:t>Mistrust</a:t>
            </a:r>
            <a:r>
              <a:rPr lang="en-US" dirty="0" smtClean="0"/>
              <a:t> </a:t>
            </a:r>
            <a:r>
              <a:rPr lang="en-US" dirty="0"/>
              <a:t>of local government </a:t>
            </a:r>
            <a:r>
              <a:rPr lang="en-US" dirty="0" smtClean="0"/>
              <a:t>or </a:t>
            </a:r>
            <a:r>
              <a:rPr lang="en-US" dirty="0"/>
              <a:t>lack of voice in spending </a:t>
            </a:r>
            <a:r>
              <a:rPr lang="en-US" dirty="0" smtClean="0"/>
              <a:t>undermines legitimacy</a:t>
            </a:r>
            <a:endParaRPr lang="en-US" dirty="0"/>
          </a:p>
          <a:p>
            <a:endParaRPr lang="en-US" dirty="0"/>
          </a:p>
        </p:txBody>
      </p:sp>
    </p:spTree>
    <p:extLst>
      <p:ext uri="{BB962C8B-B14F-4D97-AF65-F5344CB8AC3E}">
        <p14:creationId xmlns:p14="http://schemas.microsoft.com/office/powerpoint/2010/main" val="273711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Taxes v. User Charges</a:t>
            </a:r>
            <a:endParaRPr lang="en-US" dirty="0"/>
          </a:p>
        </p:txBody>
      </p:sp>
      <p:sp>
        <p:nvSpPr>
          <p:cNvPr id="3" name="Content Placeholder 2"/>
          <p:cNvSpPr>
            <a:spLocks noGrp="1"/>
          </p:cNvSpPr>
          <p:nvPr>
            <p:ph sz="half" idx="1"/>
          </p:nvPr>
        </p:nvSpPr>
        <p:spPr/>
        <p:txBody>
          <a:bodyPr>
            <a:normAutofit/>
          </a:bodyPr>
          <a:lstStyle/>
          <a:p>
            <a:r>
              <a:rPr lang="en-US" dirty="0" smtClean="0"/>
              <a:t>Property taxes</a:t>
            </a:r>
          </a:p>
          <a:p>
            <a:r>
              <a:rPr lang="en-US" dirty="0" smtClean="0"/>
              <a:t>Sales taxes</a:t>
            </a:r>
          </a:p>
          <a:p>
            <a:r>
              <a:rPr lang="en-US" dirty="0" smtClean="0"/>
              <a:t>Income taxes</a:t>
            </a:r>
          </a:p>
          <a:p>
            <a:r>
              <a:rPr lang="en-US" dirty="0" smtClean="0"/>
              <a:t>Business taxes</a:t>
            </a:r>
            <a:endParaRPr lang="en-US" dirty="0"/>
          </a:p>
        </p:txBody>
      </p:sp>
      <p:sp>
        <p:nvSpPr>
          <p:cNvPr id="4" name="Content Placeholder 3"/>
          <p:cNvSpPr>
            <a:spLocks noGrp="1"/>
          </p:cNvSpPr>
          <p:nvPr>
            <p:ph sz="half" idx="2"/>
          </p:nvPr>
        </p:nvSpPr>
        <p:spPr/>
        <p:txBody>
          <a:bodyPr>
            <a:normAutofit/>
          </a:bodyPr>
          <a:lstStyle/>
          <a:p>
            <a:r>
              <a:rPr lang="en-US" dirty="0"/>
              <a:t>T</a:t>
            </a:r>
            <a:r>
              <a:rPr lang="en-US" dirty="0" smtClean="0"/>
              <a:t>ariffs</a:t>
            </a:r>
            <a:r>
              <a:rPr lang="en-US" dirty="0"/>
              <a:t>, tolls</a:t>
            </a:r>
            <a:r>
              <a:rPr lang="en-US" dirty="0" smtClean="0"/>
              <a:t>, etc.</a:t>
            </a:r>
            <a:endParaRPr lang="en-US" dirty="0"/>
          </a:p>
          <a:p>
            <a:r>
              <a:rPr lang="en-US" dirty="0" smtClean="0"/>
              <a:t>Cover </a:t>
            </a:r>
            <a:r>
              <a:rPr lang="en-US" dirty="0"/>
              <a:t>cost of production</a:t>
            </a:r>
          </a:p>
          <a:p>
            <a:r>
              <a:rPr lang="en-US" dirty="0" smtClean="0"/>
              <a:t>Targeted Subsidies</a:t>
            </a:r>
            <a:endParaRPr lang="en-US" dirty="0"/>
          </a:p>
          <a:p>
            <a:endParaRPr lang="en-US" dirty="0"/>
          </a:p>
        </p:txBody>
      </p:sp>
      <p:sp>
        <p:nvSpPr>
          <p:cNvPr id="5" name="Content Placeholder 2"/>
          <p:cNvSpPr txBox="1">
            <a:spLocks/>
          </p:cNvSpPr>
          <p:nvPr/>
        </p:nvSpPr>
        <p:spPr>
          <a:xfrm>
            <a:off x="304800" y="4495800"/>
            <a:ext cx="8229600" cy="3727704"/>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pPr marL="274320" lvl="1" indent="0">
              <a:buNone/>
            </a:pPr>
            <a:r>
              <a:rPr lang="en-US" dirty="0">
                <a:solidFill>
                  <a:schemeClr val="tx2"/>
                </a:solidFill>
              </a:rPr>
              <a:t>No good excuse for sloppy billing and collection systems!</a:t>
            </a:r>
          </a:p>
        </p:txBody>
      </p:sp>
    </p:spTree>
    <p:extLst>
      <p:ext uri="{BB962C8B-B14F-4D97-AF65-F5344CB8AC3E}">
        <p14:creationId xmlns:p14="http://schemas.microsoft.com/office/powerpoint/2010/main" val="292132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Land-based financing</a:t>
            </a:r>
            <a:endParaRPr lang="en-US" dirty="0"/>
          </a:p>
        </p:txBody>
      </p:sp>
      <p:sp>
        <p:nvSpPr>
          <p:cNvPr id="3" name="Content Placeholder 2"/>
          <p:cNvSpPr>
            <a:spLocks noGrp="1"/>
          </p:cNvSpPr>
          <p:nvPr>
            <p:ph idx="1"/>
          </p:nvPr>
        </p:nvSpPr>
        <p:spPr/>
        <p:txBody>
          <a:bodyPr>
            <a:normAutofit/>
          </a:bodyPr>
          <a:lstStyle/>
          <a:p>
            <a:r>
              <a:rPr lang="en-US" u="sng" dirty="0" smtClean="0"/>
              <a:t>Property taxes are the archetype</a:t>
            </a:r>
          </a:p>
          <a:p>
            <a:pPr lvl="1"/>
            <a:r>
              <a:rPr lang="en-US" dirty="0" smtClean="0"/>
              <a:t>As property </a:t>
            </a:r>
            <a:r>
              <a:rPr lang="en-US" b="1" dirty="0" smtClean="0"/>
              <a:t>value</a:t>
            </a:r>
            <a:r>
              <a:rPr lang="en-US" dirty="0" smtClean="0"/>
              <a:t> goes up, tax base increases, even if tax </a:t>
            </a:r>
            <a:r>
              <a:rPr lang="en-US" b="1" dirty="0" smtClean="0"/>
              <a:t>rate</a:t>
            </a:r>
            <a:r>
              <a:rPr lang="en-US" dirty="0" smtClean="0"/>
              <a:t> is never adjusted.</a:t>
            </a:r>
          </a:p>
          <a:p>
            <a:pPr lvl="1"/>
            <a:r>
              <a:rPr lang="en-US" dirty="0" smtClean="0"/>
              <a:t>Value reflects location and amenities, so:</a:t>
            </a:r>
          </a:p>
          <a:p>
            <a:pPr lvl="2"/>
            <a:r>
              <a:rPr lang="en-US" dirty="0" smtClean="0"/>
              <a:t>if a highway intersection or metro line is built, value increases</a:t>
            </a:r>
          </a:p>
          <a:p>
            <a:pPr lvl="2"/>
            <a:r>
              <a:rPr lang="en-US" dirty="0" smtClean="0"/>
              <a:t>If a rural property becomes part of the city, value increases</a:t>
            </a:r>
          </a:p>
          <a:p>
            <a:pPr lvl="1"/>
            <a:r>
              <a:rPr lang="en-US" dirty="0" smtClean="0"/>
              <a:t>Keys to success, with urban growth:</a:t>
            </a:r>
          </a:p>
          <a:p>
            <a:pPr lvl="2"/>
            <a:r>
              <a:rPr lang="en-US" dirty="0" smtClean="0"/>
              <a:t>Keep tax rolls up to date, so all properties are included</a:t>
            </a:r>
          </a:p>
          <a:p>
            <a:pPr lvl="2"/>
            <a:r>
              <a:rPr lang="en-US" dirty="0" smtClean="0"/>
              <a:t>Regular valuation exercise to capture changes in value</a:t>
            </a:r>
          </a:p>
          <a:p>
            <a:r>
              <a:rPr lang="en-US" u="sng" dirty="0" smtClean="0"/>
              <a:t>Tax increment financing</a:t>
            </a:r>
          </a:p>
          <a:p>
            <a:pPr lvl="1"/>
            <a:r>
              <a:rPr lang="en-US" dirty="0" smtClean="0"/>
              <a:t>Can be used with property tax, or other taxes which increase with urbanization</a:t>
            </a:r>
          </a:p>
          <a:p>
            <a:pPr lvl="1"/>
            <a:r>
              <a:rPr lang="en-US" dirty="0" smtClean="0"/>
              <a:t>Increment over base year can be used to pay infrastructure </a:t>
            </a:r>
          </a:p>
          <a:p>
            <a:pPr lvl="1"/>
            <a:endParaRPr lang="en-US" dirty="0"/>
          </a:p>
        </p:txBody>
      </p:sp>
    </p:spTree>
    <p:extLst>
      <p:ext uri="{BB962C8B-B14F-4D97-AF65-F5344CB8AC3E}">
        <p14:creationId xmlns:p14="http://schemas.microsoft.com/office/powerpoint/2010/main" val="142440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charges</a:t>
            </a:r>
            <a:endParaRPr lang="en-US" dirty="0"/>
          </a:p>
        </p:txBody>
      </p:sp>
      <p:sp>
        <p:nvSpPr>
          <p:cNvPr id="3" name="Content Placeholder 2"/>
          <p:cNvSpPr>
            <a:spLocks noGrp="1"/>
          </p:cNvSpPr>
          <p:nvPr>
            <p:ph idx="1"/>
          </p:nvPr>
        </p:nvSpPr>
        <p:spPr/>
        <p:txBody>
          <a:bodyPr>
            <a:noAutofit/>
          </a:bodyPr>
          <a:lstStyle/>
          <a:p>
            <a:pPr marL="0" indent="0">
              <a:spcBef>
                <a:spcPts val="0"/>
              </a:spcBef>
              <a:spcAft>
                <a:spcPts val="1000"/>
              </a:spcAft>
              <a:buNone/>
            </a:pPr>
            <a:r>
              <a:rPr lang="en-US" sz="1800" dirty="0" smtClean="0"/>
              <a:t>Two types: </a:t>
            </a:r>
          </a:p>
          <a:p>
            <a:pPr marL="0" indent="0">
              <a:spcBef>
                <a:spcPts val="0"/>
              </a:spcBef>
              <a:spcAft>
                <a:spcPts val="1000"/>
              </a:spcAft>
              <a:buNone/>
            </a:pPr>
            <a:r>
              <a:rPr lang="en-US" sz="1800" b="1" dirty="0" smtClean="0"/>
              <a:t>Capital </a:t>
            </a:r>
            <a:r>
              <a:rPr lang="en-US" sz="1800" b="1" dirty="0"/>
              <a:t>cost recovery fees </a:t>
            </a:r>
            <a:endParaRPr lang="en-US" sz="1800" b="1" dirty="0" smtClean="0"/>
          </a:p>
          <a:p>
            <a:r>
              <a:rPr lang="en-US" sz="1800" dirty="0" smtClean="0"/>
              <a:t>pro rata share of the capital costs city has </a:t>
            </a:r>
            <a:r>
              <a:rPr lang="en-US" sz="1800" dirty="0"/>
              <a:t>incurred to provide </a:t>
            </a:r>
            <a:r>
              <a:rPr lang="en-US" sz="1800" dirty="0" smtClean="0"/>
              <a:t>services, </a:t>
            </a:r>
          </a:p>
          <a:p>
            <a:r>
              <a:rPr lang="en-US" sz="1800" dirty="0" smtClean="0"/>
              <a:t>e.g. water / sanitary sewage treatment plants, mains, etc.</a:t>
            </a:r>
          </a:p>
          <a:p>
            <a:r>
              <a:rPr lang="en-US" sz="1800" dirty="0" smtClean="0"/>
              <a:t>imposed when new </a:t>
            </a:r>
            <a:r>
              <a:rPr lang="en-US" sz="1800" dirty="0"/>
              <a:t>user connects to </a:t>
            </a:r>
            <a:r>
              <a:rPr lang="en-US" sz="1800" dirty="0" smtClean="0"/>
              <a:t>networks  </a:t>
            </a:r>
            <a:endParaRPr lang="en-US" sz="1800" dirty="0"/>
          </a:p>
          <a:p>
            <a:pPr marL="0" indent="0">
              <a:buNone/>
            </a:pPr>
            <a:endParaRPr lang="en-US" sz="1800" dirty="0" smtClean="0"/>
          </a:p>
          <a:p>
            <a:pPr marL="0" indent="0">
              <a:buNone/>
            </a:pPr>
            <a:r>
              <a:rPr lang="en-US" sz="1800" b="1" dirty="0" smtClean="0"/>
              <a:t>Impact </a:t>
            </a:r>
            <a:r>
              <a:rPr lang="en-US" sz="1800" b="1" dirty="0"/>
              <a:t>fees </a:t>
            </a:r>
            <a:endParaRPr lang="en-US" sz="1800" b="1" dirty="0" smtClean="0"/>
          </a:p>
          <a:p>
            <a:r>
              <a:rPr lang="en-US" sz="1800" dirty="0"/>
              <a:t>compensate</a:t>
            </a:r>
            <a:r>
              <a:rPr lang="en-US" sz="1800" dirty="0" smtClean="0"/>
              <a:t> for </a:t>
            </a:r>
            <a:r>
              <a:rPr lang="en-US" sz="1800" dirty="0"/>
              <a:t>off-site impacts.  </a:t>
            </a:r>
            <a:r>
              <a:rPr lang="en-US" sz="1800" dirty="0" smtClean="0"/>
              <a:t>Examples:</a:t>
            </a:r>
            <a:endParaRPr lang="en-US" sz="1800" dirty="0"/>
          </a:p>
          <a:p>
            <a:pPr lvl="1"/>
            <a:r>
              <a:rPr lang="en-US" sz="1600" dirty="0" smtClean="0"/>
              <a:t>new </a:t>
            </a:r>
            <a:r>
              <a:rPr lang="en-US" sz="1600" dirty="0"/>
              <a:t>shopping </a:t>
            </a:r>
            <a:r>
              <a:rPr lang="en-US" sz="1600" dirty="0" smtClean="0"/>
              <a:t>mall attracts traffic, affecting streets some </a:t>
            </a:r>
            <a:r>
              <a:rPr lang="en-US" sz="1600" dirty="0"/>
              <a:t>distance away.  </a:t>
            </a:r>
          </a:p>
          <a:p>
            <a:pPr lvl="1"/>
            <a:r>
              <a:rPr lang="en-US" sz="1600" dirty="0" smtClean="0"/>
              <a:t>paving land </a:t>
            </a:r>
            <a:r>
              <a:rPr lang="en-US" sz="1600" dirty="0"/>
              <a:t>increases storm drainage </a:t>
            </a:r>
            <a:r>
              <a:rPr lang="en-US" sz="1600" dirty="0" smtClean="0"/>
              <a:t>downstream.  Ditches, culverts</a:t>
            </a:r>
            <a:r>
              <a:rPr lang="en-US" sz="1600" dirty="0"/>
              <a:t>, </a:t>
            </a:r>
            <a:r>
              <a:rPr lang="en-US" sz="1600" dirty="0" smtClean="0"/>
              <a:t>etc. required</a:t>
            </a:r>
            <a:r>
              <a:rPr lang="en-US" sz="1600" dirty="0"/>
              <a:t>.  </a:t>
            </a:r>
          </a:p>
          <a:p>
            <a:r>
              <a:rPr lang="en-US" sz="1800" dirty="0" smtClean="0"/>
              <a:t>impacts </a:t>
            </a:r>
            <a:r>
              <a:rPr lang="en-US" sz="1800" dirty="0"/>
              <a:t>are incremental and cumulative. </a:t>
            </a:r>
            <a:endParaRPr lang="en-US" sz="1800" dirty="0" smtClean="0"/>
          </a:p>
          <a:p>
            <a:r>
              <a:rPr lang="en-US" sz="1800" dirty="0" smtClean="0"/>
              <a:t>Each </a:t>
            </a:r>
            <a:r>
              <a:rPr lang="en-US" sz="1800" dirty="0"/>
              <a:t>new developer </a:t>
            </a:r>
            <a:r>
              <a:rPr lang="en-US" sz="1800" dirty="0" smtClean="0"/>
              <a:t>cannot expand </a:t>
            </a:r>
            <a:r>
              <a:rPr lang="en-US" sz="1800" dirty="0"/>
              <a:t>downstream </a:t>
            </a:r>
            <a:r>
              <a:rPr lang="en-US" sz="1800" dirty="0" smtClean="0"/>
              <a:t>facilities, but aggregate impacts </a:t>
            </a:r>
            <a:r>
              <a:rPr lang="en-US" sz="1800" dirty="0"/>
              <a:t>can cause serious off-site financial and economic consequences.  </a:t>
            </a:r>
          </a:p>
        </p:txBody>
      </p:sp>
    </p:spTree>
    <p:extLst>
      <p:ext uri="{BB962C8B-B14F-4D97-AF65-F5344CB8AC3E}">
        <p14:creationId xmlns:p14="http://schemas.microsoft.com/office/powerpoint/2010/main" val="392499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land-based financing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Betterment levies</a:t>
            </a:r>
          </a:p>
          <a:p>
            <a:pPr lvl="1"/>
            <a:r>
              <a:rPr lang="en-US" dirty="0" smtClean="0"/>
              <a:t>A special tax on a parcel benefitted by infrastructure</a:t>
            </a:r>
          </a:p>
          <a:p>
            <a:pPr lvl="1"/>
            <a:r>
              <a:rPr lang="en-US" dirty="0" smtClean="0"/>
              <a:t>Meant to captures appreciation in value</a:t>
            </a:r>
          </a:p>
          <a:p>
            <a:pPr lvl="1"/>
            <a:r>
              <a:rPr lang="en-US" dirty="0" smtClean="0"/>
              <a:t>Compare to property taxes with regular valuations</a:t>
            </a:r>
          </a:p>
          <a:p>
            <a:pPr lvl="1"/>
            <a:r>
              <a:rPr lang="en-US" dirty="0" smtClean="0"/>
              <a:t>One time charge, may be paid over time</a:t>
            </a:r>
          </a:p>
          <a:p>
            <a:endParaRPr lang="en-US" dirty="0" smtClean="0"/>
          </a:p>
          <a:p>
            <a:r>
              <a:rPr lang="en-US" dirty="0" smtClean="0"/>
              <a:t>Special improvement / downtown development districts</a:t>
            </a:r>
          </a:p>
          <a:p>
            <a:pPr lvl="1"/>
            <a:r>
              <a:rPr lang="en-US" dirty="0" smtClean="0"/>
              <a:t>Not limited to infrastructure</a:t>
            </a:r>
          </a:p>
          <a:p>
            <a:pPr lvl="1"/>
            <a:r>
              <a:rPr lang="en-US" dirty="0" smtClean="0"/>
              <a:t>Usually at least majority of property owners consent</a:t>
            </a:r>
          </a:p>
          <a:p>
            <a:pPr lvl="1"/>
            <a:r>
              <a:rPr lang="en-US" dirty="0" smtClean="0"/>
              <a:t>Can have one time or recurrent charges</a:t>
            </a:r>
          </a:p>
          <a:p>
            <a:endParaRPr lang="en-US" dirty="0" smtClean="0"/>
          </a:p>
          <a:p>
            <a:r>
              <a:rPr lang="en-US" dirty="0" smtClean="0"/>
              <a:t>Special / Quasi municipal districts</a:t>
            </a:r>
          </a:p>
          <a:p>
            <a:pPr lvl="1"/>
            <a:r>
              <a:rPr lang="en-US" dirty="0" smtClean="0"/>
              <a:t>A separate juridical entity</a:t>
            </a:r>
          </a:p>
          <a:p>
            <a:pPr lvl="1"/>
            <a:r>
              <a:rPr lang="en-US" dirty="0" smtClean="0"/>
              <a:t>Can have taxing powers like municipality</a:t>
            </a:r>
          </a:p>
          <a:p>
            <a:pPr lvl="1"/>
            <a:r>
              <a:rPr lang="en-US" dirty="0" smtClean="0"/>
              <a:t>Can be inside or outside municipal boundaries</a:t>
            </a:r>
          </a:p>
          <a:p>
            <a:pPr lvl="1"/>
            <a:r>
              <a:rPr lang="en-US" dirty="0" smtClean="0"/>
              <a:t>Can be special purpose or general</a:t>
            </a:r>
          </a:p>
          <a:p>
            <a:pPr lvl="1"/>
            <a:endParaRPr lang="en-US" dirty="0"/>
          </a:p>
        </p:txBody>
      </p:sp>
    </p:spTree>
    <p:extLst>
      <p:ext uri="{BB962C8B-B14F-4D97-AF65-F5344CB8AC3E}">
        <p14:creationId xmlns:p14="http://schemas.microsoft.com/office/powerpoint/2010/main" val="3585012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matters how infrastructure is financed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Burden shifting:</a:t>
            </a:r>
            <a:endParaRPr lang="en-US" dirty="0"/>
          </a:p>
          <a:p>
            <a:r>
              <a:rPr lang="en-US" dirty="0" smtClean="0"/>
              <a:t>When funded </a:t>
            </a:r>
            <a:r>
              <a:rPr lang="en-US" dirty="0"/>
              <a:t>from </a:t>
            </a:r>
            <a:r>
              <a:rPr lang="en-US" dirty="0" smtClean="0"/>
              <a:t>general taxes, cost borne </a:t>
            </a:r>
            <a:r>
              <a:rPr lang="en-US" dirty="0"/>
              <a:t>by </a:t>
            </a:r>
            <a:r>
              <a:rPr lang="en-US" dirty="0" smtClean="0"/>
              <a:t>local </a:t>
            </a:r>
            <a:r>
              <a:rPr lang="en-US" dirty="0"/>
              <a:t>taxpayers.  </a:t>
            </a:r>
            <a:endParaRPr lang="en-US" dirty="0" smtClean="0"/>
          </a:p>
          <a:p>
            <a:r>
              <a:rPr lang="en-US" dirty="0" smtClean="0"/>
              <a:t>When funded </a:t>
            </a:r>
            <a:r>
              <a:rPr lang="en-US" dirty="0"/>
              <a:t>from national grants, </a:t>
            </a:r>
            <a:r>
              <a:rPr lang="en-US" dirty="0" smtClean="0"/>
              <a:t>cost borne </a:t>
            </a:r>
            <a:r>
              <a:rPr lang="en-US" dirty="0"/>
              <a:t>by national taxpayers.  </a:t>
            </a:r>
            <a:endParaRPr lang="en-US" dirty="0" smtClean="0"/>
          </a:p>
          <a:p>
            <a:r>
              <a:rPr lang="en-US" dirty="0" smtClean="0"/>
              <a:t>When funded </a:t>
            </a:r>
            <a:r>
              <a:rPr lang="en-US" dirty="0"/>
              <a:t>from development charges, </a:t>
            </a:r>
            <a:r>
              <a:rPr lang="en-US" dirty="0" smtClean="0"/>
              <a:t>betterment levies, or special districts, cost </a:t>
            </a:r>
            <a:r>
              <a:rPr lang="en-US" dirty="0"/>
              <a:t>is borne by those who use the infrastructure, or create the need for it.  </a:t>
            </a:r>
          </a:p>
          <a:p>
            <a:pPr marL="0" indent="0">
              <a:buNone/>
            </a:pPr>
            <a:endParaRPr lang="en-US" dirty="0"/>
          </a:p>
        </p:txBody>
      </p:sp>
    </p:spTree>
    <p:extLst>
      <p:ext uri="{BB962C8B-B14F-4D97-AF65-F5344CB8AC3E}">
        <p14:creationId xmlns:p14="http://schemas.microsoft.com/office/powerpoint/2010/main" val="299084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2133600"/>
            <a:ext cx="6858000" cy="4572000"/>
          </a:xfrm>
          <a:prstGeom prst="rect">
            <a:avLst/>
          </a:prstGeom>
          <a:gradFill>
            <a:gsLst>
              <a:gs pos="0">
                <a:schemeClr val="accent1">
                  <a:tint val="66000"/>
                  <a:satMod val="160000"/>
                  <a:alpha val="54000"/>
                </a:schemeClr>
              </a:gs>
              <a:gs pos="50000">
                <a:schemeClr val="accent1">
                  <a:tint val="44500"/>
                  <a:satMod val="160000"/>
                </a:schemeClr>
              </a:gs>
              <a:gs pos="100000">
                <a:schemeClr val="accent1">
                  <a:tint val="23500"/>
                  <a:satMod val="160000"/>
                </a:schemeClr>
              </a:gs>
            </a:gsLst>
            <a:lin ang="5400000" scaled="0"/>
          </a:gradFill>
          <a:ln>
            <a:noFill/>
          </a:ln>
          <a:effectLst/>
        </p:spPr>
      </p:pic>
      <p:sp>
        <p:nvSpPr>
          <p:cNvPr id="2" name="Title 1"/>
          <p:cNvSpPr>
            <a:spLocks noGrp="1"/>
          </p:cNvSpPr>
          <p:nvPr>
            <p:ph type="title"/>
          </p:nvPr>
        </p:nvSpPr>
        <p:spPr/>
        <p:txBody>
          <a:bodyPr/>
          <a:lstStyle/>
          <a:p>
            <a:r>
              <a:rPr lang="en-US" dirty="0" smtClean="0"/>
              <a:t>Leverage</a:t>
            </a:r>
            <a:endParaRPr lang="en-US" dirty="0"/>
          </a:p>
        </p:txBody>
      </p:sp>
      <p:sp>
        <p:nvSpPr>
          <p:cNvPr id="3" name="Content Placeholder 2"/>
          <p:cNvSpPr>
            <a:spLocks noGrp="1"/>
          </p:cNvSpPr>
          <p:nvPr>
            <p:ph idx="1"/>
          </p:nvPr>
        </p:nvSpPr>
        <p:spPr>
          <a:xfrm>
            <a:off x="457200" y="1600200"/>
            <a:ext cx="6096000" cy="3581400"/>
          </a:xfrm>
        </p:spPr>
        <p:txBody>
          <a:bodyPr/>
          <a:lstStyle/>
          <a:p>
            <a:r>
              <a:rPr lang="en-US" dirty="0" smtClean="0"/>
              <a:t>Borrowing</a:t>
            </a:r>
          </a:p>
          <a:p>
            <a:pPr lvl="1"/>
            <a:r>
              <a:rPr lang="en-US" dirty="0" smtClean="0"/>
              <a:t>Loans </a:t>
            </a:r>
          </a:p>
          <a:p>
            <a:pPr lvl="1"/>
            <a:r>
              <a:rPr lang="en-US" dirty="0" smtClean="0"/>
              <a:t>Bonds</a:t>
            </a:r>
          </a:p>
          <a:p>
            <a:pPr marL="274320" lvl="1" indent="0">
              <a:buNone/>
            </a:pPr>
            <a:endParaRPr lang="en-US" dirty="0" smtClean="0"/>
          </a:p>
          <a:p>
            <a:r>
              <a:rPr lang="en-US" dirty="0" smtClean="0"/>
              <a:t>Leases</a:t>
            </a:r>
          </a:p>
          <a:p>
            <a:pPr lvl="1"/>
            <a:endParaRPr lang="en-US" dirty="0"/>
          </a:p>
          <a:p>
            <a:r>
              <a:rPr lang="en-US" dirty="0" smtClean="0"/>
              <a:t>PPPs</a:t>
            </a:r>
            <a:endParaRPr lang="en-US" dirty="0"/>
          </a:p>
        </p:txBody>
      </p:sp>
    </p:spTree>
    <p:extLst>
      <p:ext uri="{BB962C8B-B14F-4D97-AF65-F5344CB8AC3E}">
        <p14:creationId xmlns:p14="http://schemas.microsoft.com/office/powerpoint/2010/main" val="170811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leveraging</a:t>
            </a:r>
            <a:endParaRPr lang="en-US" dirty="0"/>
          </a:p>
        </p:txBody>
      </p:sp>
      <p:sp>
        <p:nvSpPr>
          <p:cNvPr id="3" name="Content Placeholder 2"/>
          <p:cNvSpPr>
            <a:spLocks noGrp="1"/>
          </p:cNvSpPr>
          <p:nvPr>
            <p:ph idx="1"/>
          </p:nvPr>
        </p:nvSpPr>
        <p:spPr/>
        <p:txBody>
          <a:bodyPr/>
          <a:lstStyle/>
          <a:p>
            <a:pPr marL="0" indent="0">
              <a:buNone/>
            </a:pPr>
            <a:r>
              <a:rPr lang="en-US" dirty="0" smtClean="0"/>
              <a:t>Advantages:</a:t>
            </a:r>
          </a:p>
          <a:p>
            <a:r>
              <a:rPr lang="en-US" dirty="0" smtClean="0"/>
              <a:t>More infrastructure more quickly</a:t>
            </a:r>
          </a:p>
          <a:p>
            <a:r>
              <a:rPr lang="en-US" dirty="0" smtClean="0"/>
              <a:t>Future users contribute</a:t>
            </a:r>
          </a:p>
          <a:p>
            <a:r>
              <a:rPr lang="en-US" dirty="0" smtClean="0"/>
              <a:t>Supports decentralization and local priorities</a:t>
            </a:r>
          </a:p>
          <a:p>
            <a:endParaRPr lang="en-US" dirty="0"/>
          </a:p>
          <a:p>
            <a:pPr marL="0" indent="0">
              <a:buNone/>
            </a:pPr>
            <a:r>
              <a:rPr lang="en-US" dirty="0" smtClean="0"/>
              <a:t>Disadvantages:</a:t>
            </a:r>
          </a:p>
          <a:p>
            <a:r>
              <a:rPr lang="en-US" dirty="0" smtClean="0"/>
              <a:t>Limits flexibility of future councils</a:t>
            </a:r>
          </a:p>
          <a:p>
            <a:r>
              <a:rPr lang="en-US" dirty="0" smtClean="0"/>
              <a:t>Borrowing can make a bad situation worse</a:t>
            </a:r>
          </a:p>
          <a:p>
            <a:r>
              <a:rPr lang="en-US" dirty="0" smtClean="0"/>
              <a:t>Unwise investments cost more than otherwise</a:t>
            </a:r>
            <a:endParaRPr lang="en-US" dirty="0"/>
          </a:p>
        </p:txBody>
      </p:sp>
    </p:spTree>
    <p:extLst>
      <p:ext uri="{BB962C8B-B14F-4D97-AF65-F5344CB8AC3E}">
        <p14:creationId xmlns:p14="http://schemas.microsoft.com/office/powerpoint/2010/main" val="163875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92480"/>
            <a:ext cx="8153400" cy="883920"/>
          </a:xfrm>
        </p:spPr>
        <p:txBody>
          <a:bodyPr>
            <a:noAutofit/>
          </a:bodyPr>
          <a:lstStyle/>
          <a:p>
            <a:r>
              <a:rPr lang="en-US" sz="4000" dirty="0" smtClean="0"/>
              <a:t>FINANCIAL STRATEGY: part of an urban development plan</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60088"/>
            <a:ext cx="8534400" cy="449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le 3"/>
          <p:cNvSpPr txBox="1">
            <a:spLocks/>
          </p:cNvSpPr>
          <p:nvPr/>
        </p:nvSpPr>
        <p:spPr>
          <a:xfrm>
            <a:off x="838200" y="5867400"/>
            <a:ext cx="8153400" cy="88392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r>
              <a:rPr lang="en-US" sz="1200" dirty="0" smtClean="0">
                <a:solidFill>
                  <a:schemeClr val="tx1"/>
                </a:solidFill>
              </a:rPr>
              <a:t>Source</a:t>
            </a:r>
            <a:r>
              <a:rPr lang="en-US" sz="1200" dirty="0">
                <a:solidFill>
                  <a:schemeClr val="tx1"/>
                </a:solidFill>
              </a:rPr>
              <a:t>: </a:t>
            </a:r>
            <a:r>
              <a:rPr lang="en-US" sz="1200" dirty="0" smtClean="0">
                <a:solidFill>
                  <a:schemeClr val="tx1"/>
                </a:solidFill>
              </a:rPr>
              <a:t>“Taxing </a:t>
            </a:r>
            <a:r>
              <a:rPr lang="en-US" sz="1200" dirty="0">
                <a:solidFill>
                  <a:schemeClr val="tx1"/>
                </a:solidFill>
              </a:rPr>
              <a:t>Math Needs a Closer </a:t>
            </a:r>
            <a:r>
              <a:rPr lang="en-US" sz="1200" dirty="0" smtClean="0">
                <a:solidFill>
                  <a:schemeClr val="tx1"/>
                </a:solidFill>
              </a:rPr>
              <a:t>Look : TIF </a:t>
            </a:r>
            <a:r>
              <a:rPr lang="en-US" sz="1200" dirty="0">
                <a:solidFill>
                  <a:schemeClr val="tx1"/>
                </a:solidFill>
              </a:rPr>
              <a:t>excess in Ann Arbor DDA district is </a:t>
            </a:r>
            <a:r>
              <a:rPr lang="en-US" sz="1200" dirty="0" smtClean="0">
                <a:solidFill>
                  <a:schemeClr val="tx1"/>
                </a:solidFill>
              </a:rPr>
              <a:t>under-calculated,” Ann Arbor Chronicle, June 8, 2011</a:t>
            </a:r>
            <a:endParaRPr lang="en-US" sz="1200" dirty="0">
              <a:solidFill>
                <a:schemeClr val="tx1"/>
              </a:solidFill>
            </a:endParaRPr>
          </a:p>
        </p:txBody>
      </p:sp>
    </p:spTree>
    <p:extLst>
      <p:ext uri="{BB962C8B-B14F-4D97-AF65-F5344CB8AC3E}">
        <p14:creationId xmlns:p14="http://schemas.microsoft.com/office/powerpoint/2010/main" val="155973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strategy in five steps:</a:t>
            </a:r>
            <a:endParaRPr lang="en-US" dirty="0"/>
          </a:p>
        </p:txBody>
      </p:sp>
      <p:sp>
        <p:nvSpPr>
          <p:cNvPr id="3" name="Content Placeholder 2"/>
          <p:cNvSpPr>
            <a:spLocks noGrp="1"/>
          </p:cNvSpPr>
          <p:nvPr>
            <p:ph idx="1"/>
          </p:nvPr>
        </p:nvSpPr>
        <p:spPr>
          <a:xfrm>
            <a:off x="457200" y="2362200"/>
            <a:ext cx="8229600" cy="4114800"/>
          </a:xfrm>
        </p:spPr>
        <p:txBody>
          <a:bodyPr>
            <a:normAutofit/>
          </a:bodyPr>
          <a:lstStyle/>
          <a:p>
            <a:pPr marL="1017270" lvl="1" indent="-742950">
              <a:spcBef>
                <a:spcPts val="0"/>
              </a:spcBef>
              <a:spcAft>
                <a:spcPts val="1200"/>
              </a:spcAft>
              <a:buFont typeface="+mj-lt"/>
              <a:buAutoNum type="arabicPeriod"/>
            </a:pPr>
            <a:r>
              <a:rPr lang="en-US" sz="3600" dirty="0" smtClean="0"/>
              <a:t>Identifying service needs</a:t>
            </a:r>
          </a:p>
          <a:p>
            <a:pPr marL="1017270" lvl="1" indent="-742950">
              <a:spcBef>
                <a:spcPts val="0"/>
              </a:spcBef>
              <a:spcAft>
                <a:spcPts val="1200"/>
              </a:spcAft>
              <a:buFont typeface="+mj-lt"/>
              <a:buAutoNum type="arabicPeriod"/>
            </a:pPr>
            <a:r>
              <a:rPr lang="en-US" sz="3600" dirty="0" smtClean="0"/>
              <a:t>Costing infrastructure options</a:t>
            </a:r>
          </a:p>
          <a:p>
            <a:pPr marL="1017270" lvl="1" indent="-742950">
              <a:spcBef>
                <a:spcPts val="0"/>
              </a:spcBef>
              <a:spcAft>
                <a:spcPts val="1200"/>
              </a:spcAft>
              <a:buFont typeface="+mj-lt"/>
              <a:buAutoNum type="arabicPeriod"/>
            </a:pPr>
            <a:r>
              <a:rPr lang="en-US" sz="3600" dirty="0" smtClean="0"/>
              <a:t>Financial projections</a:t>
            </a:r>
          </a:p>
          <a:p>
            <a:pPr marL="1017270" lvl="1" indent="-742950">
              <a:spcBef>
                <a:spcPts val="0"/>
              </a:spcBef>
              <a:spcAft>
                <a:spcPts val="1200"/>
              </a:spcAft>
              <a:buFont typeface="+mj-lt"/>
              <a:buAutoNum type="arabicPeriod"/>
            </a:pPr>
            <a:r>
              <a:rPr lang="en-US" sz="3600" dirty="0" smtClean="0"/>
              <a:t>Closing the gap</a:t>
            </a:r>
          </a:p>
          <a:p>
            <a:pPr marL="1017270" lvl="1" indent="-742950">
              <a:spcBef>
                <a:spcPts val="0"/>
              </a:spcBef>
              <a:spcAft>
                <a:spcPts val="1200"/>
              </a:spcAft>
              <a:buFont typeface="+mj-lt"/>
              <a:buAutoNum type="arabicPeriod"/>
            </a:pPr>
            <a:r>
              <a:rPr lang="en-US" sz="3600" dirty="0" smtClean="0"/>
              <a:t>Scenarios and iterations</a:t>
            </a:r>
          </a:p>
          <a:p>
            <a:pPr marL="0" indent="0">
              <a:buNone/>
            </a:pPr>
            <a:endParaRPr lang="en-US" sz="2800" dirty="0"/>
          </a:p>
        </p:txBody>
      </p:sp>
    </p:spTree>
    <p:extLst>
      <p:ext uri="{BB962C8B-B14F-4D97-AF65-F5344CB8AC3E}">
        <p14:creationId xmlns:p14="http://schemas.microsoft.com/office/powerpoint/2010/main" val="346238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needed? When?</a:t>
            </a:r>
            <a:endParaRPr lang="en-US" dirty="0"/>
          </a:p>
        </p:txBody>
      </p:sp>
      <p:sp>
        <p:nvSpPr>
          <p:cNvPr id="3" name="Content Placeholder 2"/>
          <p:cNvSpPr>
            <a:spLocks noGrp="1"/>
          </p:cNvSpPr>
          <p:nvPr>
            <p:ph idx="1"/>
          </p:nvPr>
        </p:nvSpPr>
        <p:spPr/>
        <p:txBody>
          <a:bodyPr>
            <a:normAutofit/>
          </a:bodyPr>
          <a:lstStyle/>
          <a:p>
            <a:r>
              <a:rPr lang="en-US" sz="3200" dirty="0" smtClean="0"/>
              <a:t>Identify current and future needs</a:t>
            </a:r>
          </a:p>
          <a:p>
            <a:r>
              <a:rPr lang="en-US" sz="3200" dirty="0" smtClean="0"/>
              <a:t>Three categories:</a:t>
            </a:r>
          </a:p>
          <a:p>
            <a:pPr marL="971550" lvl="1" indent="-514350">
              <a:buFont typeface="+mj-lt"/>
              <a:buAutoNum type="arabicPeriod"/>
            </a:pPr>
            <a:r>
              <a:rPr lang="en-US" sz="2800" dirty="0" smtClean="0"/>
              <a:t>to fill existing service delivery gaps</a:t>
            </a:r>
          </a:p>
          <a:p>
            <a:pPr marL="971550" lvl="1" indent="-514350">
              <a:buFont typeface="+mj-lt"/>
              <a:buAutoNum type="arabicPeriod"/>
            </a:pPr>
            <a:r>
              <a:rPr lang="en-US" sz="2800" dirty="0" smtClean="0"/>
              <a:t>to support population and economic growth</a:t>
            </a:r>
          </a:p>
          <a:p>
            <a:pPr marL="971550" lvl="1" indent="-514350">
              <a:buFont typeface="+mj-lt"/>
              <a:buAutoNum type="arabicPeriod"/>
            </a:pPr>
            <a:r>
              <a:rPr lang="en-US" sz="2800" dirty="0" smtClean="0"/>
              <a:t>to replace and rehabilitate aging infrastructure</a:t>
            </a:r>
          </a:p>
          <a:p>
            <a:r>
              <a:rPr lang="en-US" sz="3200" dirty="0" smtClean="0"/>
              <a:t>At least a 20 year horizon, revisited every few years</a:t>
            </a:r>
            <a:endParaRPr lang="en-US" sz="3200" dirty="0"/>
          </a:p>
        </p:txBody>
      </p:sp>
    </p:spTree>
    <p:extLst>
      <p:ext uri="{BB962C8B-B14F-4D97-AF65-F5344CB8AC3E}">
        <p14:creationId xmlns:p14="http://schemas.microsoft.com/office/powerpoint/2010/main" val="234711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Infrastructure options and costs</a:t>
            </a:r>
            <a:endParaRPr lang="en-US" dirty="0"/>
          </a:p>
        </p:txBody>
      </p:sp>
      <p:sp>
        <p:nvSpPr>
          <p:cNvPr id="3" name="Content Placeholder 2"/>
          <p:cNvSpPr>
            <a:spLocks noGrp="1"/>
          </p:cNvSpPr>
          <p:nvPr>
            <p:ph idx="1"/>
          </p:nvPr>
        </p:nvSpPr>
        <p:spPr/>
        <p:txBody>
          <a:bodyPr>
            <a:normAutofit/>
          </a:bodyPr>
          <a:lstStyle/>
          <a:p>
            <a:r>
              <a:rPr lang="en-US" dirty="0" smtClean="0"/>
              <a:t>possible capital improvement solutions to meet needs identified</a:t>
            </a:r>
          </a:p>
          <a:p>
            <a:r>
              <a:rPr lang="en-US" dirty="0" smtClean="0"/>
              <a:t>cost of the planned investments, including</a:t>
            </a:r>
          </a:p>
          <a:p>
            <a:pPr lvl="1"/>
            <a:r>
              <a:rPr lang="en-US" dirty="0" smtClean="0"/>
              <a:t>construction cost</a:t>
            </a:r>
          </a:p>
          <a:p>
            <a:pPr lvl="1"/>
            <a:r>
              <a:rPr lang="en-US" dirty="0" smtClean="0"/>
              <a:t>design and supervision costs (engineering consultants), </a:t>
            </a:r>
          </a:p>
          <a:p>
            <a:pPr lvl="1"/>
            <a:r>
              <a:rPr lang="en-US" dirty="0" smtClean="0"/>
              <a:t>compliance costs (e.g. EIS and mitigation)</a:t>
            </a:r>
          </a:p>
          <a:p>
            <a:pPr lvl="1"/>
            <a:r>
              <a:rPr lang="en-US" dirty="0" smtClean="0"/>
              <a:t>financing costs (transaction and debt service)</a:t>
            </a:r>
          </a:p>
        </p:txBody>
      </p:sp>
    </p:spTree>
    <p:extLst>
      <p:ext uri="{BB962C8B-B14F-4D97-AF65-F5344CB8AC3E}">
        <p14:creationId xmlns:p14="http://schemas.microsoft.com/office/powerpoint/2010/main" val="4022108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a:t>
            </a:r>
            <a:r>
              <a:rPr lang="en-US" dirty="0" smtClean="0"/>
              <a:t>projections</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smtClean="0"/>
              <a:t>Start with current revenues and </a:t>
            </a:r>
            <a:r>
              <a:rPr lang="en-US" sz="3600" dirty="0"/>
              <a:t>expenditures </a:t>
            </a:r>
            <a:r>
              <a:rPr lang="en-US" sz="3600" dirty="0" smtClean="0"/>
              <a:t>projected over time</a:t>
            </a:r>
          </a:p>
          <a:p>
            <a:r>
              <a:rPr lang="en-US" sz="3600" dirty="0" smtClean="0"/>
              <a:t>+ annual debt </a:t>
            </a:r>
            <a:r>
              <a:rPr lang="en-US" sz="3600" dirty="0"/>
              <a:t>service </a:t>
            </a:r>
            <a:r>
              <a:rPr lang="en-US" sz="3600" dirty="0" smtClean="0"/>
              <a:t>(or equivalent)</a:t>
            </a:r>
            <a:endParaRPr lang="en-US" sz="3600" dirty="0"/>
          </a:p>
          <a:p>
            <a:r>
              <a:rPr lang="en-US" sz="3600" dirty="0" smtClean="0"/>
              <a:t>+ annual operating </a:t>
            </a:r>
            <a:r>
              <a:rPr lang="en-US" sz="3600" dirty="0"/>
              <a:t>revenue </a:t>
            </a:r>
            <a:r>
              <a:rPr lang="en-US" sz="3600" dirty="0" smtClean="0"/>
              <a:t>from new infrastructure</a:t>
            </a:r>
          </a:p>
          <a:p>
            <a:r>
              <a:rPr lang="en-US" sz="3600" dirty="0" smtClean="0"/>
              <a:t>+ annual operating expenditure from same</a:t>
            </a:r>
          </a:p>
          <a:p>
            <a:r>
              <a:rPr lang="en-US" sz="3600" dirty="0" smtClean="0"/>
              <a:t>Carefully </a:t>
            </a:r>
            <a:r>
              <a:rPr lang="en-US" sz="3600" dirty="0"/>
              <a:t>document </a:t>
            </a:r>
            <a:r>
              <a:rPr lang="en-US" sz="3600" dirty="0" smtClean="0"/>
              <a:t>basis for each </a:t>
            </a:r>
            <a:r>
              <a:rPr lang="en-US" sz="3600" dirty="0"/>
              <a:t>revenue and expenditure </a:t>
            </a:r>
            <a:r>
              <a:rPr lang="en-US" sz="3600" dirty="0" smtClean="0"/>
              <a:t>line, </a:t>
            </a:r>
            <a:r>
              <a:rPr lang="en-US" sz="3600" dirty="0"/>
              <a:t>including </a:t>
            </a:r>
            <a:endParaRPr lang="en-US" sz="3600" dirty="0" smtClean="0"/>
          </a:p>
          <a:p>
            <a:pPr lvl="1"/>
            <a:r>
              <a:rPr lang="en-US" sz="3200" dirty="0" smtClean="0"/>
              <a:t>Growth rate assumptions, </a:t>
            </a:r>
          </a:p>
          <a:p>
            <a:pPr lvl="1"/>
            <a:r>
              <a:rPr lang="en-US" sz="3200" dirty="0" smtClean="0"/>
              <a:t>grants </a:t>
            </a:r>
            <a:r>
              <a:rPr lang="en-US" sz="3200" dirty="0"/>
              <a:t>to be received, </a:t>
            </a:r>
            <a:endParaRPr lang="en-US" sz="3200" dirty="0" smtClean="0"/>
          </a:p>
          <a:p>
            <a:pPr lvl="1"/>
            <a:r>
              <a:rPr lang="en-US" sz="3200" dirty="0" smtClean="0"/>
              <a:t>etc</a:t>
            </a:r>
            <a:r>
              <a:rPr lang="en-US" sz="3200" dirty="0"/>
              <a:t>.</a:t>
            </a:r>
          </a:p>
        </p:txBody>
      </p:sp>
    </p:spTree>
    <p:extLst>
      <p:ext uri="{BB962C8B-B14F-4D97-AF65-F5344CB8AC3E}">
        <p14:creationId xmlns:p14="http://schemas.microsoft.com/office/powerpoint/2010/main" val="284622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Closing the </a:t>
            </a:r>
            <a:r>
              <a:rPr lang="en-US" dirty="0" smtClean="0"/>
              <a:t>gap</a:t>
            </a:r>
            <a:endParaRPr lang="en-US" dirty="0"/>
          </a:p>
        </p:txBody>
      </p:sp>
      <p:sp>
        <p:nvSpPr>
          <p:cNvPr id="3" name="Content Placeholder 2"/>
          <p:cNvSpPr>
            <a:spLocks noGrp="1"/>
          </p:cNvSpPr>
          <p:nvPr>
            <p:ph idx="1"/>
          </p:nvPr>
        </p:nvSpPr>
        <p:spPr/>
        <p:txBody>
          <a:bodyPr>
            <a:normAutofit lnSpcReduction="10000"/>
          </a:bodyPr>
          <a:lstStyle/>
          <a:p>
            <a:r>
              <a:rPr lang="en-US" dirty="0" smtClean="0"/>
              <a:t>Lower operating costs?</a:t>
            </a:r>
          </a:p>
          <a:p>
            <a:pPr lvl="1"/>
            <a:r>
              <a:rPr lang="en-US" dirty="0" smtClean="0"/>
              <a:t>Do less</a:t>
            </a:r>
          </a:p>
          <a:p>
            <a:pPr lvl="1"/>
            <a:r>
              <a:rPr lang="en-US" dirty="0" smtClean="0"/>
              <a:t>Limit waste and improve efficiency</a:t>
            </a:r>
          </a:p>
          <a:p>
            <a:pPr lvl="1"/>
            <a:r>
              <a:rPr lang="en-US" dirty="0" smtClean="0"/>
              <a:t>Target subsidies</a:t>
            </a:r>
          </a:p>
          <a:p>
            <a:r>
              <a:rPr lang="en-US" dirty="0" smtClean="0"/>
              <a:t>Delay capital costs?</a:t>
            </a:r>
          </a:p>
          <a:p>
            <a:pPr lvl="1"/>
            <a:r>
              <a:rPr lang="en-US" dirty="0" smtClean="0"/>
              <a:t>Add infrastructure in smaller steps</a:t>
            </a:r>
          </a:p>
          <a:p>
            <a:r>
              <a:rPr lang="en-US" dirty="0" smtClean="0"/>
              <a:t>Increase revenues?</a:t>
            </a:r>
          </a:p>
          <a:p>
            <a:pPr lvl="1"/>
            <a:r>
              <a:rPr lang="en-US" dirty="0" smtClean="0"/>
              <a:t>Do fees and charges cover costs?</a:t>
            </a:r>
          </a:p>
          <a:p>
            <a:pPr lvl="1"/>
            <a:r>
              <a:rPr lang="en-US" dirty="0" smtClean="0"/>
              <a:t>Special purpose charges or levies?</a:t>
            </a:r>
          </a:p>
          <a:p>
            <a:pPr lvl="1"/>
            <a:r>
              <a:rPr lang="en-US" dirty="0" smtClean="0"/>
              <a:t>Tax bases, tax rates, and collection efficiencies</a:t>
            </a:r>
          </a:p>
          <a:p>
            <a:r>
              <a:rPr lang="en-US" dirty="0" smtClean="0"/>
              <a:t>Accelerate revenues?</a:t>
            </a:r>
          </a:p>
          <a:p>
            <a:pPr lvl="1"/>
            <a:r>
              <a:rPr lang="en-US" dirty="0" smtClean="0"/>
              <a:t>Development charges</a:t>
            </a:r>
          </a:p>
          <a:p>
            <a:pPr lvl="1"/>
            <a:r>
              <a:rPr lang="en-US" dirty="0" smtClean="0"/>
              <a:t>Impact fees</a:t>
            </a:r>
          </a:p>
          <a:p>
            <a:pPr lvl="1"/>
            <a:endParaRPr lang="en-US" dirty="0" smtClean="0"/>
          </a:p>
          <a:p>
            <a:pPr lvl="1"/>
            <a:endParaRPr lang="en-US" dirty="0"/>
          </a:p>
        </p:txBody>
      </p:sp>
    </p:spTree>
    <p:extLst>
      <p:ext uri="{BB962C8B-B14F-4D97-AF65-F5344CB8AC3E}">
        <p14:creationId xmlns:p14="http://schemas.microsoft.com/office/powerpoint/2010/main" val="2052655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 and iterations</a:t>
            </a:r>
            <a:endParaRPr lang="en-US" dirty="0"/>
          </a:p>
        </p:txBody>
      </p:sp>
      <p:sp>
        <p:nvSpPr>
          <p:cNvPr id="3" name="Content Placeholder 2"/>
          <p:cNvSpPr>
            <a:spLocks noGrp="1"/>
          </p:cNvSpPr>
          <p:nvPr>
            <p:ph idx="1"/>
          </p:nvPr>
        </p:nvSpPr>
        <p:spPr/>
        <p:txBody>
          <a:bodyPr>
            <a:normAutofit/>
          </a:bodyPr>
          <a:lstStyle/>
          <a:p>
            <a:r>
              <a:rPr lang="en-US" dirty="0" smtClean="0"/>
              <a:t>City policy choices</a:t>
            </a:r>
          </a:p>
          <a:p>
            <a:pPr lvl="1"/>
            <a:r>
              <a:rPr lang="en-US" dirty="0" smtClean="0"/>
              <a:t>different </a:t>
            </a:r>
            <a:r>
              <a:rPr lang="en-US" dirty="0"/>
              <a:t>technical solutions </a:t>
            </a:r>
            <a:endParaRPr lang="en-US" dirty="0" smtClean="0"/>
          </a:p>
          <a:p>
            <a:pPr lvl="1"/>
            <a:r>
              <a:rPr lang="en-US" dirty="0" smtClean="0"/>
              <a:t>different project phasing</a:t>
            </a:r>
          </a:p>
          <a:p>
            <a:pPr lvl="1"/>
            <a:r>
              <a:rPr lang="en-US" dirty="0" smtClean="0"/>
              <a:t>Additional revenue measures</a:t>
            </a:r>
          </a:p>
          <a:p>
            <a:pPr lvl="1"/>
            <a:r>
              <a:rPr lang="en-US" dirty="0" smtClean="0"/>
              <a:t>Outsourcing; </a:t>
            </a:r>
          </a:p>
          <a:p>
            <a:pPr lvl="1"/>
            <a:r>
              <a:rPr lang="en-US" dirty="0" smtClean="0"/>
              <a:t>What if unmet </a:t>
            </a:r>
            <a:r>
              <a:rPr lang="en-US" dirty="0"/>
              <a:t>needs are satisfied over 2 years, or 5, or a decade? </a:t>
            </a:r>
            <a:endParaRPr lang="en-US" dirty="0" smtClean="0"/>
          </a:p>
          <a:p>
            <a:pPr marL="274320" lvl="1" indent="0">
              <a:buNone/>
            </a:pPr>
            <a:endParaRPr lang="en-US" dirty="0"/>
          </a:p>
          <a:p>
            <a:r>
              <a:rPr lang="en-US" dirty="0" smtClean="0"/>
              <a:t>Extrinsic scenarios</a:t>
            </a:r>
          </a:p>
          <a:p>
            <a:pPr lvl="1"/>
            <a:r>
              <a:rPr lang="en-US" dirty="0" smtClean="0"/>
              <a:t>What </a:t>
            </a:r>
            <a:r>
              <a:rPr lang="en-US" dirty="0"/>
              <a:t>if expected growth slows to a crawl? </a:t>
            </a:r>
            <a:endParaRPr lang="en-US" dirty="0" smtClean="0"/>
          </a:p>
          <a:p>
            <a:pPr lvl="1"/>
            <a:r>
              <a:rPr lang="en-US" dirty="0" smtClean="0"/>
              <a:t>If </a:t>
            </a:r>
            <a:r>
              <a:rPr lang="en-US" dirty="0"/>
              <a:t>residential growth triples over </a:t>
            </a:r>
            <a:r>
              <a:rPr lang="en-US" dirty="0" smtClean="0"/>
              <a:t>projected rate</a:t>
            </a:r>
            <a:r>
              <a:rPr lang="en-US" dirty="0"/>
              <a:t>? </a:t>
            </a:r>
            <a:endParaRPr lang="en-US" dirty="0" smtClean="0"/>
          </a:p>
          <a:p>
            <a:pPr lvl="1"/>
            <a:r>
              <a:rPr lang="en-US" dirty="0" smtClean="0"/>
              <a:t>If national </a:t>
            </a:r>
            <a:r>
              <a:rPr lang="en-US" dirty="0"/>
              <a:t>economy heats up or cools down? </a:t>
            </a:r>
            <a:endParaRPr lang="en-US" dirty="0" smtClean="0"/>
          </a:p>
          <a:p>
            <a:pPr lvl="1"/>
            <a:r>
              <a:rPr lang="en-US" dirty="0" smtClean="0"/>
              <a:t>If price </a:t>
            </a:r>
            <a:r>
              <a:rPr lang="en-US" dirty="0"/>
              <a:t>of petrol </a:t>
            </a:r>
            <a:r>
              <a:rPr lang="en-US" dirty="0" smtClean="0"/>
              <a:t>changes </a:t>
            </a:r>
            <a:r>
              <a:rPr lang="en-US" dirty="0"/>
              <a:t>dramatically?</a:t>
            </a:r>
          </a:p>
          <a:p>
            <a:endParaRPr lang="en-US" dirty="0"/>
          </a:p>
        </p:txBody>
      </p:sp>
    </p:spTree>
    <p:extLst>
      <p:ext uri="{BB962C8B-B14F-4D97-AF65-F5344CB8AC3E}">
        <p14:creationId xmlns:p14="http://schemas.microsoft.com/office/powerpoint/2010/main" val="299513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153400" cy="883920"/>
          </a:xfrm>
        </p:spPr>
        <p:txBody>
          <a:bodyPr>
            <a:noAutofit/>
          </a:bodyPr>
          <a:lstStyle/>
          <a:p>
            <a:r>
              <a:rPr lang="en-US" sz="4000" dirty="0" smtClean="0"/>
              <a:t>REVENUE INSTRUMENTS</a:t>
            </a:r>
            <a:endParaRPr lang="en-US" sz="4000" dirty="0"/>
          </a:p>
        </p:txBody>
      </p:sp>
      <p:sp>
        <p:nvSpPr>
          <p:cNvPr id="16" name="Title 3"/>
          <p:cNvSpPr txBox="1">
            <a:spLocks/>
          </p:cNvSpPr>
          <p:nvPr/>
        </p:nvSpPr>
        <p:spPr>
          <a:xfrm>
            <a:off x="838200" y="5867400"/>
            <a:ext cx="8153400" cy="88392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r>
              <a:rPr lang="en-US" sz="1200" dirty="0" smtClean="0">
                <a:solidFill>
                  <a:schemeClr val="tx1"/>
                </a:solidFill>
              </a:rPr>
              <a:t>Source</a:t>
            </a:r>
            <a:r>
              <a:rPr lang="en-US" sz="1200" dirty="0">
                <a:solidFill>
                  <a:schemeClr val="tx1"/>
                </a:solidFill>
              </a:rPr>
              <a:t>: </a:t>
            </a:r>
            <a:r>
              <a:rPr lang="en-US" sz="1200" dirty="0" smtClean="0">
                <a:solidFill>
                  <a:schemeClr val="tx1"/>
                </a:solidFill>
              </a:rPr>
              <a:t>“Tax evasion costs South Africa billions” African Business Review.co.za  May 8 2012</a:t>
            </a:r>
            <a:endParaRPr lang="en-US" sz="12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928" y="1752600"/>
            <a:ext cx="8478672" cy="4656320"/>
          </a:xfrm>
          <a:prstGeom prst="rect">
            <a:avLst/>
          </a:prstGeom>
        </p:spPr>
      </p:pic>
    </p:spTree>
    <p:extLst>
      <p:ext uri="{BB962C8B-B14F-4D97-AF65-F5344CB8AC3E}">
        <p14:creationId xmlns:p14="http://schemas.microsoft.com/office/powerpoint/2010/main" val="846396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2036</TotalTime>
  <Words>2315</Words>
  <Application>Microsoft Office PowerPoint</Application>
  <PresentationFormat>On-screen Show (4:3)</PresentationFormat>
  <Paragraphs>300</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Show Me the Money!</vt:lpstr>
      <vt:lpstr>FINANCIAL STRATEGY: part of an urban development plan</vt:lpstr>
      <vt:lpstr>Financial strategy in five steps:</vt:lpstr>
      <vt:lpstr>What is needed? When?</vt:lpstr>
      <vt:lpstr>Infrastructure options and costs</vt:lpstr>
      <vt:lpstr>Financial projections</vt:lpstr>
      <vt:lpstr>Closing the gap</vt:lpstr>
      <vt:lpstr>Scenarios and iterations</vt:lpstr>
      <vt:lpstr>REVENUE INSTRUMENTS</vt:lpstr>
      <vt:lpstr>Revenue instruments</vt:lpstr>
      <vt:lpstr>Three difficult local revenue challenges</vt:lpstr>
      <vt:lpstr>General Taxes v. User Charges</vt:lpstr>
      <vt:lpstr>Land-based financing</vt:lpstr>
      <vt:lpstr>Development charges</vt:lpstr>
      <vt:lpstr>Other land-based financing </vt:lpstr>
      <vt:lpstr>It matters how infrastructure is financed</vt:lpstr>
      <vt:lpstr>Leverage</vt:lpstr>
      <vt:lpstr>Pros and cons of leveraging</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Me the Money!</dc:title>
  <dc:creator>Matthew D. Glasser</dc:creator>
  <cp:lastModifiedBy>Kirti Devi</cp:lastModifiedBy>
  <cp:revision>27</cp:revision>
  <dcterms:created xsi:type="dcterms:W3CDTF">2014-03-05T18:45:50Z</dcterms:created>
  <dcterms:modified xsi:type="dcterms:W3CDTF">2014-04-21T19:51:18Z</dcterms:modified>
</cp:coreProperties>
</file>