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41" r:id="rId5"/>
    <p:sldId id="334" r:id="rId6"/>
    <p:sldId id="34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57DD4-1AAE-4582-9F30-C5D15CC08F36}" v="3" dt="2020-08-25T18:40:00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ko Palankov" userId="61fdbf7c-fca7-413a-acd2-0da806d54fa6" providerId="ADAL" clId="{D4057DD4-1AAE-4582-9F30-C5D15CC08F36}"/>
    <pc:docChg chg="undo custSel addSld delSld modSld">
      <pc:chgData name="Zarko Palankov" userId="61fdbf7c-fca7-413a-acd2-0da806d54fa6" providerId="ADAL" clId="{D4057DD4-1AAE-4582-9F30-C5D15CC08F36}" dt="2020-08-25T18:40:20.938" v="43" actId="1076"/>
      <pc:docMkLst>
        <pc:docMk/>
      </pc:docMkLst>
      <pc:sldChg chg="modSp add del">
        <pc:chgData name="Zarko Palankov" userId="61fdbf7c-fca7-413a-acd2-0da806d54fa6" providerId="ADAL" clId="{D4057DD4-1AAE-4582-9F30-C5D15CC08F36}" dt="2020-08-25T18:40:20.938" v="43" actId="1076"/>
        <pc:sldMkLst>
          <pc:docMk/>
          <pc:sldMk cId="1834435219" sldId="340"/>
        </pc:sldMkLst>
        <pc:spChg chg="mod">
          <ac:chgData name="Zarko Palankov" userId="61fdbf7c-fca7-413a-acd2-0da806d54fa6" providerId="ADAL" clId="{D4057DD4-1AAE-4582-9F30-C5D15CC08F36}" dt="2020-08-25T18:40:20.938" v="43" actId="1076"/>
          <ac:spMkLst>
            <pc:docMk/>
            <pc:sldMk cId="1834435219" sldId="340"/>
            <ac:spMk id="2" creationId="{C4D9EB94-4BF1-46CF-9D4A-0DB54DB22C48}"/>
          </ac:spMkLst>
        </pc:spChg>
        <pc:spChg chg="mod">
          <ac:chgData name="Zarko Palankov" userId="61fdbf7c-fca7-413a-acd2-0da806d54fa6" providerId="ADAL" clId="{D4057DD4-1AAE-4582-9F30-C5D15CC08F36}" dt="2020-08-25T18:40:00.169" v="41" actId="27636"/>
          <ac:spMkLst>
            <pc:docMk/>
            <pc:sldMk cId="1834435219" sldId="340"/>
            <ac:spMk id="34" creationId="{C7226778-AEC1-48F7-8538-63967F9C6CB3}"/>
          </ac:spMkLst>
        </pc:spChg>
        <pc:spChg chg="mod">
          <ac:chgData name="Zarko Palankov" userId="61fdbf7c-fca7-413a-acd2-0da806d54fa6" providerId="ADAL" clId="{D4057DD4-1AAE-4582-9F30-C5D15CC08F36}" dt="2020-08-25T18:40:00.140" v="36" actId="27636"/>
          <ac:spMkLst>
            <pc:docMk/>
            <pc:sldMk cId="1834435219" sldId="340"/>
            <ac:spMk id="35" creationId="{0AA183D1-9A03-41C6-8362-064626DACC28}"/>
          </ac:spMkLst>
        </pc:spChg>
        <pc:spChg chg="mod">
          <ac:chgData name="Zarko Palankov" userId="61fdbf7c-fca7-413a-acd2-0da806d54fa6" providerId="ADAL" clId="{D4057DD4-1AAE-4582-9F30-C5D15CC08F36}" dt="2020-08-25T18:40:00.171" v="42" actId="27636"/>
          <ac:spMkLst>
            <pc:docMk/>
            <pc:sldMk cId="1834435219" sldId="340"/>
            <ac:spMk id="36" creationId="{AC9B19AF-1218-429A-A591-56812D28BCD5}"/>
          </ac:spMkLst>
        </pc:spChg>
        <pc:spChg chg="mod">
          <ac:chgData name="Zarko Palankov" userId="61fdbf7c-fca7-413a-acd2-0da806d54fa6" providerId="ADAL" clId="{D4057DD4-1AAE-4582-9F30-C5D15CC08F36}" dt="2020-08-25T18:40:00.142" v="37" actId="27636"/>
          <ac:spMkLst>
            <pc:docMk/>
            <pc:sldMk cId="1834435219" sldId="340"/>
            <ac:spMk id="37" creationId="{D1D6F442-7E6B-4C0A-967F-AF6E880FB57F}"/>
          </ac:spMkLst>
        </pc:spChg>
        <pc:spChg chg="mod">
          <ac:chgData name="Zarko Palankov" userId="61fdbf7c-fca7-413a-acd2-0da806d54fa6" providerId="ADAL" clId="{D4057DD4-1AAE-4582-9F30-C5D15CC08F36}" dt="2020-08-25T18:40:00.150" v="39" actId="27636"/>
          <ac:spMkLst>
            <pc:docMk/>
            <pc:sldMk cId="1834435219" sldId="340"/>
            <ac:spMk id="38" creationId="{59793E05-A951-47E3-889F-19F0B9948108}"/>
          </ac:spMkLst>
        </pc:spChg>
        <pc:spChg chg="mod">
          <ac:chgData name="Zarko Palankov" userId="61fdbf7c-fca7-413a-acd2-0da806d54fa6" providerId="ADAL" clId="{D4057DD4-1AAE-4582-9F30-C5D15CC08F36}" dt="2020-08-25T18:40:00.137" v="34" actId="27636"/>
          <ac:spMkLst>
            <pc:docMk/>
            <pc:sldMk cId="1834435219" sldId="340"/>
            <ac:spMk id="44" creationId="{9F0A13CE-11C6-41C4-81E0-745B73261486}"/>
          </ac:spMkLst>
        </pc:spChg>
        <pc:spChg chg="mod">
          <ac:chgData name="Zarko Palankov" userId="61fdbf7c-fca7-413a-acd2-0da806d54fa6" providerId="ADAL" clId="{D4057DD4-1AAE-4582-9F30-C5D15CC08F36}" dt="2020-08-25T18:40:00.139" v="35" actId="27636"/>
          <ac:spMkLst>
            <pc:docMk/>
            <pc:sldMk cId="1834435219" sldId="340"/>
            <ac:spMk id="46" creationId="{7D90BE7A-610D-4CE7-9BE8-EF78D2DBC5D1}"/>
          </ac:spMkLst>
        </pc:spChg>
        <pc:spChg chg="mod">
          <ac:chgData name="Zarko Palankov" userId="61fdbf7c-fca7-413a-acd2-0da806d54fa6" providerId="ADAL" clId="{D4057DD4-1AAE-4582-9F30-C5D15CC08F36}" dt="2020-08-25T18:40:00.160" v="40" actId="27636"/>
          <ac:spMkLst>
            <pc:docMk/>
            <pc:sldMk cId="1834435219" sldId="340"/>
            <ac:spMk id="50" creationId="{62DA616B-6874-444D-8CF5-5BBB183FD90C}"/>
          </ac:spMkLst>
        </pc:spChg>
        <pc:spChg chg="mod">
          <ac:chgData name="Zarko Palankov" userId="61fdbf7c-fca7-413a-acd2-0da806d54fa6" providerId="ADAL" clId="{D4057DD4-1AAE-4582-9F30-C5D15CC08F36}" dt="2020-08-25T18:40:00.148" v="38" actId="27636"/>
          <ac:spMkLst>
            <pc:docMk/>
            <pc:sldMk cId="1834435219" sldId="340"/>
            <ac:spMk id="58" creationId="{08E5C86E-00F5-47B3-869F-D609CC534B85}"/>
          </ac:spMkLst>
        </pc:spChg>
      </pc:sldChg>
      <pc:sldChg chg="modSp">
        <pc:chgData name="Zarko Palankov" userId="61fdbf7c-fca7-413a-acd2-0da806d54fa6" providerId="ADAL" clId="{D4057DD4-1AAE-4582-9F30-C5D15CC08F36}" dt="2020-08-25T18:39:00.850" v="21" actId="27636"/>
        <pc:sldMkLst>
          <pc:docMk/>
          <pc:sldMk cId="1492190007" sldId="341"/>
        </pc:sldMkLst>
        <pc:spChg chg="mod">
          <ac:chgData name="Zarko Palankov" userId="61fdbf7c-fca7-413a-acd2-0da806d54fa6" providerId="ADAL" clId="{D4057DD4-1AAE-4582-9F30-C5D15CC08F36}" dt="2020-08-25T18:39:00.850" v="21" actId="27636"/>
          <ac:spMkLst>
            <pc:docMk/>
            <pc:sldMk cId="1492190007" sldId="341"/>
            <ac:spMk id="48" creationId="{407B1040-FB25-486C-BC52-2D454057BA32}"/>
          </ac:spMkLst>
        </pc:spChg>
      </pc:sldChg>
    </pc:docChg>
  </pc:docChgLst>
  <pc:docChgLst>
    <pc:chgData name="Emilia Galiano" userId="83f2ebd8-22ab-42e7-b1e1-c3d34a7d26cd" providerId="ADAL" clId="{01F3EEA9-72B5-4353-B738-27059B510335}"/>
    <pc:docChg chg="modSld">
      <pc:chgData name="Emilia Galiano" userId="83f2ebd8-22ab-42e7-b1e1-c3d34a7d26cd" providerId="ADAL" clId="{01F3EEA9-72B5-4353-B738-27059B510335}" dt="2020-01-15T13:55:10.071" v="4" actId="20577"/>
      <pc:docMkLst>
        <pc:docMk/>
      </pc:docMkLst>
      <pc:sldChg chg="modSp">
        <pc:chgData name="Emilia Galiano" userId="83f2ebd8-22ab-42e7-b1e1-c3d34a7d26cd" providerId="ADAL" clId="{01F3EEA9-72B5-4353-B738-27059B510335}" dt="2020-01-15T13:55:10.071" v="4" actId="20577"/>
        <pc:sldMkLst>
          <pc:docMk/>
          <pc:sldMk cId="2708349178" sldId="334"/>
        </pc:sldMkLst>
        <pc:spChg chg="mod">
          <ac:chgData name="Emilia Galiano" userId="83f2ebd8-22ab-42e7-b1e1-c3d34a7d26cd" providerId="ADAL" clId="{01F3EEA9-72B5-4353-B738-27059B510335}" dt="2020-01-15T13:55:10.071" v="4" actId="20577"/>
          <ac:spMkLst>
            <pc:docMk/>
            <pc:sldMk cId="2708349178" sldId="334"/>
            <ac:spMk id="2" creationId="{C4D9EB94-4BF1-46CF-9D4A-0DB54DB22C48}"/>
          </ac:spMkLst>
        </pc:spChg>
      </pc:sldChg>
      <pc:sldChg chg="modSp">
        <pc:chgData name="Emilia Galiano" userId="83f2ebd8-22ab-42e7-b1e1-c3d34a7d26cd" providerId="ADAL" clId="{01F3EEA9-72B5-4353-B738-27059B510335}" dt="2020-01-15T13:55:02.548" v="2" actId="20577"/>
        <pc:sldMkLst>
          <pc:docMk/>
          <pc:sldMk cId="1492190007" sldId="341"/>
        </pc:sldMkLst>
        <pc:spChg chg="mod">
          <ac:chgData name="Emilia Galiano" userId="83f2ebd8-22ab-42e7-b1e1-c3d34a7d26cd" providerId="ADAL" clId="{01F3EEA9-72B5-4353-B738-27059B510335}" dt="2020-01-15T13:55:02.548" v="2" actId="20577"/>
          <ac:spMkLst>
            <pc:docMk/>
            <pc:sldMk cId="1492190007" sldId="341"/>
            <ac:spMk id="2" creationId="{C4D9EB94-4BF1-46CF-9D4A-0DB54DB22C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3DA4-287F-44A7-A288-F7D6BB025E39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6A195-D3DB-4ED3-8777-944C0DE4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C3D9A-F392-4C03-B063-28CBEE493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C3D9A-F392-4C03-B063-28CBEE4939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8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2C3D9A-F392-4C03-B063-28CBEE4939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44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0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8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67056" y="-47161"/>
            <a:ext cx="8229600" cy="79825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>
              <a:spcBef>
                <a:spcPts val="0"/>
              </a:spcBef>
              <a:defRPr sz="2700">
                <a:solidFill>
                  <a:schemeClr val="tx1"/>
                </a:solidFill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193520"/>
            <a:ext cx="8229600" cy="537411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208776" y="322108"/>
            <a:ext cx="0" cy="707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356" y="372776"/>
            <a:ext cx="2300864" cy="601981"/>
          </a:xfrm>
          <a:prstGeom prst="rect">
            <a:avLst/>
          </a:prstGeom>
        </p:spPr>
      </p:pic>
      <p:sp>
        <p:nvSpPr>
          <p:cNvPr id="9" name="Shape 34"/>
          <p:cNvSpPr/>
          <p:nvPr userDrawn="1"/>
        </p:nvSpPr>
        <p:spPr>
          <a:xfrm>
            <a:off x="0" y="787810"/>
            <a:ext cx="9144000" cy="45719"/>
          </a:xfrm>
          <a:prstGeom prst="roundRect">
            <a:avLst>
              <a:gd name="adj" fmla="val 13565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>
              <a:solidFill>
                <a:srgbClr val="FFFFFF"/>
              </a:solidFill>
            </a:endParaRP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E536254A-39FB-A040-A064-C25F8FF20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671" y="6368164"/>
            <a:ext cx="1532975" cy="43524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D72B117-9B4A-1849-8164-636D5F6A289B}"/>
              </a:ext>
            </a:extLst>
          </p:cNvPr>
          <p:cNvGrpSpPr/>
          <p:nvPr userDrawn="1"/>
        </p:nvGrpSpPr>
        <p:grpSpPr>
          <a:xfrm>
            <a:off x="8285019" y="6409119"/>
            <a:ext cx="686422" cy="311769"/>
            <a:chOff x="10629899" y="6077976"/>
            <a:chExt cx="1078308" cy="489762"/>
          </a:xfrm>
        </p:grpSpPr>
        <p:pic>
          <p:nvPicPr>
            <p:cNvPr id="10" name="Picture 9" descr="Logo, icon&#10;&#10;Description automatically generated">
              <a:extLst>
                <a:ext uri="{FF2B5EF4-FFF2-40B4-BE49-F238E27FC236}">
                  <a16:creationId xmlns:a16="http://schemas.microsoft.com/office/drawing/2014/main" id="{EF0DBF28-575B-4445-ACCC-0C6F94E26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E2641799-2397-6D4C-BE21-EDDD7EB4B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810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6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3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4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8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8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F1A0-3F03-46E2-9BB6-C84F934C1E5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6627-BD6C-4FE2-AA6C-D5C555DD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1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aboration.worldbank.org/content/sites/collaboration-for-development/en/groups/communities4Dev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aboration.worldbank.org/content/sites/collaboration-for-development/en/groups/communities4Dev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ollaboration.worldbank.org/content/sites/collaboration-for-development/en/groups/communities4Dev.html" TargetMode="Externa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5B69C15-E499-4ACA-B9C0-F7F342055C3C}"/>
              </a:ext>
            </a:extLst>
          </p:cNvPr>
          <p:cNvSpPr/>
          <p:nvPr/>
        </p:nvSpPr>
        <p:spPr>
          <a:xfrm>
            <a:off x="5722270" y="2702833"/>
            <a:ext cx="2428847" cy="2047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4A9A98C1-35AE-4103-B58F-414607B21B6E}"/>
              </a:ext>
            </a:extLst>
          </p:cNvPr>
          <p:cNvSpPr/>
          <p:nvPr/>
        </p:nvSpPr>
        <p:spPr>
          <a:xfrm>
            <a:off x="2980746" y="2707664"/>
            <a:ext cx="2428847" cy="2047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D214C36-8272-41D8-A48C-3C527732ADD5}"/>
              </a:ext>
            </a:extLst>
          </p:cNvPr>
          <p:cNvSpPr/>
          <p:nvPr/>
        </p:nvSpPr>
        <p:spPr>
          <a:xfrm>
            <a:off x="321013" y="2702833"/>
            <a:ext cx="2428847" cy="2047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3571B3-B832-4D7E-A4E6-A4E7B874C4A1}"/>
              </a:ext>
            </a:extLst>
          </p:cNvPr>
          <p:cNvCxnSpPr>
            <a:cxnSpLocks/>
          </p:cNvCxnSpPr>
          <p:nvPr/>
        </p:nvCxnSpPr>
        <p:spPr>
          <a:xfrm>
            <a:off x="2922973" y="2735065"/>
            <a:ext cx="0" cy="30428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D9EB94-4BF1-46CF-9D4A-0DB54DB2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56" y="114090"/>
            <a:ext cx="8793086" cy="598694"/>
          </a:xfrm>
        </p:spPr>
        <p:txBody>
          <a:bodyPr>
            <a:normAutofit/>
          </a:bodyPr>
          <a:lstStyle/>
          <a:p>
            <a:r>
              <a:rPr lang="en-US" dirty="0"/>
              <a:t>Action Planning 30/60/90: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7C06A8-E992-450E-BF34-B8CB1A8D8F9E}"/>
              </a:ext>
            </a:extLst>
          </p:cNvPr>
          <p:cNvSpPr/>
          <p:nvPr/>
        </p:nvSpPr>
        <p:spPr>
          <a:xfrm>
            <a:off x="166356" y="5581411"/>
            <a:ext cx="2678983" cy="1919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/>
              <a:t>30 DAYS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781315D-C99C-4509-B9DC-AA97C5DA66FD}"/>
              </a:ext>
            </a:extLst>
          </p:cNvPr>
          <p:cNvSpPr/>
          <p:nvPr/>
        </p:nvSpPr>
        <p:spPr>
          <a:xfrm>
            <a:off x="166357" y="5835229"/>
            <a:ext cx="5356520" cy="191995"/>
          </a:xfrm>
          <a:prstGeom prst="roundRect">
            <a:avLst/>
          </a:prstGeom>
          <a:solidFill>
            <a:srgbClr val="074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/>
              <a:t>60 DAYS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0996745-18EC-47DA-B0DB-75706F32084F}"/>
              </a:ext>
            </a:extLst>
          </p:cNvPr>
          <p:cNvSpPr/>
          <p:nvPr/>
        </p:nvSpPr>
        <p:spPr>
          <a:xfrm>
            <a:off x="167055" y="6073098"/>
            <a:ext cx="8237643" cy="19199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/>
              <a:t>90 DAYS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A6F447-DAB5-44FA-8A21-44D396A79E32}"/>
              </a:ext>
            </a:extLst>
          </p:cNvPr>
          <p:cNvCxnSpPr>
            <a:cxnSpLocks/>
          </p:cNvCxnSpPr>
          <p:nvPr/>
        </p:nvCxnSpPr>
        <p:spPr>
          <a:xfrm>
            <a:off x="5594042" y="2735065"/>
            <a:ext cx="0" cy="30428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DCD443-0769-426A-8B15-8E87A0EB6852}"/>
              </a:ext>
            </a:extLst>
          </p:cNvPr>
          <p:cNvSpPr txBox="1"/>
          <p:nvPr/>
        </p:nvSpPr>
        <p:spPr>
          <a:xfrm>
            <a:off x="426128" y="2693072"/>
            <a:ext cx="2323731" cy="2930543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>
                <a:ea typeface="+mn-lt"/>
                <a:cs typeface="+mn-lt"/>
              </a:rPr>
              <a:t>Actions/Activities:</a:t>
            </a:r>
            <a:endParaRPr lang="en-US" sz="900">
              <a:ea typeface="+mn-lt"/>
              <a:cs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40CA4A-A2F0-4FD8-9FB5-173307B2E6FD}"/>
              </a:ext>
            </a:extLst>
          </p:cNvPr>
          <p:cNvSpPr txBox="1"/>
          <p:nvPr/>
        </p:nvSpPr>
        <p:spPr>
          <a:xfrm>
            <a:off x="3096087" y="2700378"/>
            <a:ext cx="2323731" cy="275896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>
                <a:ea typeface="+mn-lt"/>
                <a:cs typeface="+mn-lt"/>
              </a:rPr>
              <a:t>Actions/Activities:</a:t>
            </a:r>
            <a:endParaRPr lang="en-US" sz="900">
              <a:ea typeface="+mn-lt"/>
              <a:cs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A47890-4205-469D-BB12-7398480AB2C1}"/>
              </a:ext>
            </a:extLst>
          </p:cNvPr>
          <p:cNvSpPr txBox="1"/>
          <p:nvPr/>
        </p:nvSpPr>
        <p:spPr>
          <a:xfrm>
            <a:off x="5766046" y="2700145"/>
            <a:ext cx="2323731" cy="276442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>
                <a:ea typeface="+mn-lt"/>
                <a:cs typeface="+mn-lt"/>
              </a:rPr>
              <a:t>Actions/Activities:</a:t>
            </a:r>
            <a:endParaRPr lang="en-US" sz="900">
              <a:ea typeface="+mn-lt"/>
              <a:cs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62457-F9E1-4965-AD80-94C539BF5278}"/>
              </a:ext>
            </a:extLst>
          </p:cNvPr>
          <p:cNvSpPr txBox="1"/>
          <p:nvPr/>
        </p:nvSpPr>
        <p:spPr>
          <a:xfrm>
            <a:off x="167055" y="1074306"/>
            <a:ext cx="168945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92500"/>
          </a:bodyPr>
          <a:lstStyle/>
          <a:p>
            <a:r>
              <a:rPr lang="en-US" sz="1350">
                <a:ea typeface="+mn-lt"/>
                <a:cs typeface="+mn-lt"/>
              </a:rPr>
              <a:t>Focus areas – pick 3/4:</a:t>
            </a:r>
            <a:endParaRPr lang="en-US" sz="1200">
              <a:ea typeface="+mn-lt"/>
              <a:cs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226778-AEC1-48F7-8538-63967F9C6CB3}"/>
              </a:ext>
            </a:extLst>
          </p:cNvPr>
          <p:cNvSpPr txBox="1"/>
          <p:nvPr/>
        </p:nvSpPr>
        <p:spPr>
          <a:xfrm>
            <a:off x="2078247" y="1074306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0000" lnSpcReduction="20000"/>
          </a:bodyPr>
          <a:lstStyle/>
          <a:p>
            <a:r>
              <a:rPr lang="en-US" sz="1350">
                <a:ea typeface="+mn-lt"/>
                <a:cs typeface="+mn-lt"/>
              </a:rPr>
              <a:t>Developing a sense of community</a:t>
            </a:r>
            <a:endParaRPr lang="en-US" sz="1200">
              <a:ea typeface="+mn-lt"/>
              <a:cs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A183D1-9A03-41C6-8362-064626DACC28}"/>
              </a:ext>
            </a:extLst>
          </p:cNvPr>
          <p:cNvSpPr txBox="1"/>
          <p:nvPr/>
        </p:nvSpPr>
        <p:spPr>
          <a:xfrm>
            <a:off x="3521408" y="1074305"/>
            <a:ext cx="1221425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0000" lnSpcReduction="20000"/>
          </a:bodyPr>
          <a:lstStyle/>
          <a:p>
            <a:r>
              <a:rPr lang="en-US" sz="1350">
                <a:ea typeface="+mn-lt"/>
                <a:cs typeface="+mn-lt"/>
              </a:rPr>
              <a:t>Securing resources (funding/human)</a:t>
            </a:r>
            <a:endParaRPr lang="en-US" sz="1200">
              <a:ea typeface="+mn-lt"/>
              <a:cs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9B19AF-1218-429A-A591-56812D28BCD5}"/>
              </a:ext>
            </a:extLst>
          </p:cNvPr>
          <p:cNvSpPr txBox="1"/>
          <p:nvPr/>
        </p:nvSpPr>
        <p:spPr>
          <a:xfrm>
            <a:off x="4964570" y="1074305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r>
              <a:rPr lang="en-US" sz="1200">
                <a:ea typeface="+mn-lt"/>
                <a:cs typeface="+mn-lt"/>
              </a:rPr>
              <a:t>Strengthening Core group/core team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6F442-7E6B-4C0A-967F-AF6E880FB57F}"/>
              </a:ext>
            </a:extLst>
          </p:cNvPr>
          <p:cNvSpPr txBox="1"/>
          <p:nvPr/>
        </p:nvSpPr>
        <p:spPr>
          <a:xfrm>
            <a:off x="6407730" y="1074305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r>
              <a:rPr lang="en-US" sz="1200">
                <a:ea typeface="+mn-lt"/>
                <a:cs typeface="+mn-lt"/>
              </a:rPr>
              <a:t>Developing a CoP Strategy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793E05-A951-47E3-889F-19F0B9948108}"/>
              </a:ext>
            </a:extLst>
          </p:cNvPr>
          <p:cNvSpPr txBox="1"/>
          <p:nvPr/>
        </p:nvSpPr>
        <p:spPr>
          <a:xfrm>
            <a:off x="7850891" y="1074304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r>
              <a:rPr lang="en-US" sz="1200">
                <a:ea typeface="+mn-lt"/>
                <a:cs typeface="+mn-lt"/>
              </a:rPr>
              <a:t>Responding to member needs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A633BE-0B35-4A87-8311-740739747112}"/>
              </a:ext>
            </a:extLst>
          </p:cNvPr>
          <p:cNvSpPr/>
          <p:nvPr/>
        </p:nvSpPr>
        <p:spPr>
          <a:xfrm>
            <a:off x="1942268" y="1141179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5A83CD-2FE7-4EC5-9D4B-83CCD9799780}"/>
              </a:ext>
            </a:extLst>
          </p:cNvPr>
          <p:cNvSpPr/>
          <p:nvPr/>
        </p:nvSpPr>
        <p:spPr>
          <a:xfrm>
            <a:off x="3387900" y="1145081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811EFA0-717B-4DA0-AF1F-C7A2C0D7878E}"/>
              </a:ext>
            </a:extLst>
          </p:cNvPr>
          <p:cNvSpPr/>
          <p:nvPr/>
        </p:nvSpPr>
        <p:spPr>
          <a:xfrm>
            <a:off x="4826021" y="1141179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E9A1048-7EE7-4DC9-A10D-F02115562DE6}"/>
              </a:ext>
            </a:extLst>
          </p:cNvPr>
          <p:cNvSpPr/>
          <p:nvPr/>
        </p:nvSpPr>
        <p:spPr>
          <a:xfrm>
            <a:off x="6269182" y="1146558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038BE1-F566-411B-8578-16E6F4AE7D79}"/>
              </a:ext>
            </a:extLst>
          </p:cNvPr>
          <p:cNvSpPr/>
          <p:nvPr/>
        </p:nvSpPr>
        <p:spPr>
          <a:xfrm>
            <a:off x="7712345" y="1146558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0A13CE-11C6-41C4-81E0-745B73261486}"/>
              </a:ext>
            </a:extLst>
          </p:cNvPr>
          <p:cNvSpPr txBox="1"/>
          <p:nvPr/>
        </p:nvSpPr>
        <p:spPr>
          <a:xfrm>
            <a:off x="2078247" y="1450797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0000" lnSpcReduction="20000"/>
          </a:bodyPr>
          <a:lstStyle/>
          <a:p>
            <a:r>
              <a:rPr lang="en-US" sz="1350">
                <a:ea typeface="+mn-lt"/>
                <a:cs typeface="+mn-lt"/>
              </a:rPr>
              <a:t>Securing leadership support</a:t>
            </a:r>
            <a:endParaRPr lang="en-US" sz="1200">
              <a:ea typeface="+mn-lt"/>
              <a:cs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559DA5-FF99-42A5-911C-40803F7DB653}"/>
              </a:ext>
            </a:extLst>
          </p:cNvPr>
          <p:cNvSpPr/>
          <p:nvPr/>
        </p:nvSpPr>
        <p:spPr>
          <a:xfrm>
            <a:off x="1942268" y="1517670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90BE7A-610D-4CE7-9BE8-EF78D2DBC5D1}"/>
              </a:ext>
            </a:extLst>
          </p:cNvPr>
          <p:cNvSpPr txBox="1"/>
          <p:nvPr/>
        </p:nvSpPr>
        <p:spPr>
          <a:xfrm>
            <a:off x="3526446" y="1448031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r>
              <a:rPr lang="en-US" sz="1200">
                <a:ea typeface="+mn-lt"/>
                <a:cs typeface="+mn-lt"/>
              </a:rPr>
              <a:t>Onboarding new members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3C5E652-1B2E-41E2-940C-E7F42488AD0E}"/>
              </a:ext>
            </a:extLst>
          </p:cNvPr>
          <p:cNvSpPr/>
          <p:nvPr/>
        </p:nvSpPr>
        <p:spPr>
          <a:xfrm>
            <a:off x="3390468" y="1514904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7B1040-FB25-486C-BC52-2D454057BA32}"/>
              </a:ext>
            </a:extLst>
          </p:cNvPr>
          <p:cNvSpPr txBox="1"/>
          <p:nvPr/>
        </p:nvSpPr>
        <p:spPr>
          <a:xfrm>
            <a:off x="4964567" y="1448031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62500" lnSpcReduction="20000"/>
          </a:bodyPr>
          <a:lstStyle/>
          <a:p>
            <a:r>
              <a:rPr lang="en-US" sz="1350" dirty="0">
                <a:ea typeface="+mn-lt"/>
                <a:cs typeface="+mn-lt"/>
              </a:rPr>
              <a:t>Developing indicators of success for your CoP</a:t>
            </a:r>
            <a:endParaRPr lang="en-US" sz="1200" dirty="0">
              <a:ea typeface="+mn-lt"/>
              <a:cs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9658C1-78DA-4892-B3A6-5B9668CF808B}"/>
              </a:ext>
            </a:extLst>
          </p:cNvPr>
          <p:cNvSpPr/>
          <p:nvPr/>
        </p:nvSpPr>
        <p:spPr>
          <a:xfrm>
            <a:off x="4828589" y="1514904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2DA616B-6874-444D-8CF5-5BBB183FD90C}"/>
              </a:ext>
            </a:extLst>
          </p:cNvPr>
          <p:cNvSpPr txBox="1"/>
          <p:nvPr/>
        </p:nvSpPr>
        <p:spPr>
          <a:xfrm>
            <a:off x="6407730" y="1447291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050">
                <a:ea typeface="+mn-lt"/>
                <a:cs typeface="+mn-lt"/>
              </a:rPr>
              <a:t>Celebrating CoP successes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32E8CD-7DA2-4D4C-9225-F2CAF4F6C013}"/>
              </a:ext>
            </a:extLst>
          </p:cNvPr>
          <p:cNvSpPr/>
          <p:nvPr/>
        </p:nvSpPr>
        <p:spPr>
          <a:xfrm>
            <a:off x="6271752" y="1514163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727D11B-5B82-4662-99E8-CA6D888E6603}"/>
              </a:ext>
            </a:extLst>
          </p:cNvPr>
          <p:cNvSpPr txBox="1"/>
          <p:nvPr/>
        </p:nvSpPr>
        <p:spPr>
          <a:xfrm>
            <a:off x="7845851" y="1447291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>
                <a:ea typeface="+mn-lt"/>
                <a:cs typeface="+mn-lt"/>
              </a:rPr>
              <a:t>Other:</a:t>
            </a:r>
          </a:p>
          <a:p>
            <a:endParaRPr lang="en-US" sz="900">
              <a:ea typeface="+mn-lt"/>
              <a:cs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06E5B8-FB97-4D38-932B-5244C7F9A20D}"/>
              </a:ext>
            </a:extLst>
          </p:cNvPr>
          <p:cNvSpPr/>
          <p:nvPr/>
        </p:nvSpPr>
        <p:spPr>
          <a:xfrm>
            <a:off x="7709873" y="1514163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72B346-022B-4A5D-A8C6-9C0D3CC3E826}"/>
              </a:ext>
            </a:extLst>
          </p:cNvPr>
          <p:cNvSpPr txBox="1"/>
          <p:nvPr/>
        </p:nvSpPr>
        <p:spPr>
          <a:xfrm>
            <a:off x="166357" y="2039789"/>
            <a:ext cx="8117960" cy="25568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How will you measure success? SMART Indicators: </a:t>
            </a:r>
            <a:endParaRPr lang="en-US" sz="900" dirty="0">
              <a:ea typeface="+mn-lt"/>
              <a:cs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A4AADA-208B-754A-86A9-98CBE5B24DD7}"/>
              </a:ext>
            </a:extLst>
          </p:cNvPr>
          <p:cNvSpPr/>
          <p:nvPr/>
        </p:nvSpPr>
        <p:spPr>
          <a:xfrm>
            <a:off x="198705" y="6297112"/>
            <a:ext cx="6234537" cy="55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This document is part of a CoP Toolkit  to help you develop impactful Communities of Practice in the development sector. </a:t>
            </a:r>
            <a:r>
              <a:rPr lang="en-US" sz="1400" i="1" u="sng" dirty="0">
                <a:solidFill>
                  <a:srgbClr val="3778C7"/>
                </a:solidFill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  <a:hlinkClick r:id="rId3"/>
              </a:rPr>
              <a:t>Access the full CoP Toolkit</a:t>
            </a:r>
            <a:r>
              <a:rPr lang="en-US" sz="14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. </a:t>
            </a:r>
            <a:endParaRPr lang="en-BR" sz="1400" dirty="0">
              <a:latin typeface="Candara" panose="020E0502030303020204" pitchFamily="34" charset="0"/>
              <a:ea typeface="STKaiti" panose="0201060004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9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BC4300-141C-4BEF-AF82-236108A1AC67}"/>
              </a:ext>
            </a:extLst>
          </p:cNvPr>
          <p:cNvSpPr/>
          <p:nvPr/>
        </p:nvSpPr>
        <p:spPr>
          <a:xfrm>
            <a:off x="1299" y="2930485"/>
            <a:ext cx="9143999" cy="19183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D9EB94-4BF1-46CF-9D4A-0DB54DB2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95" y="102262"/>
            <a:ext cx="6690944" cy="598694"/>
          </a:xfrm>
        </p:spPr>
        <p:txBody>
          <a:bodyPr>
            <a:normAutofit/>
          </a:bodyPr>
          <a:lstStyle/>
          <a:p>
            <a:r>
              <a:rPr lang="en-US"/>
              <a:t>Action Planning 30/60/90: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3571B3-B832-4D7E-A4E6-A4E7B874C4A1}"/>
              </a:ext>
            </a:extLst>
          </p:cNvPr>
          <p:cNvCxnSpPr>
            <a:cxnSpLocks/>
          </p:cNvCxnSpPr>
          <p:nvPr/>
        </p:nvCxnSpPr>
        <p:spPr>
          <a:xfrm>
            <a:off x="2383945" y="1224793"/>
            <a:ext cx="0" cy="5120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A6F447-DAB5-44FA-8A21-44D396A79E32}"/>
              </a:ext>
            </a:extLst>
          </p:cNvPr>
          <p:cNvCxnSpPr>
            <a:cxnSpLocks/>
          </p:cNvCxnSpPr>
          <p:nvPr/>
        </p:nvCxnSpPr>
        <p:spPr>
          <a:xfrm>
            <a:off x="5432756" y="1224793"/>
            <a:ext cx="0" cy="5120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DCD443-0769-426A-8B15-8E87A0EB6852}"/>
              </a:ext>
            </a:extLst>
          </p:cNvPr>
          <p:cNvSpPr txBox="1"/>
          <p:nvPr/>
        </p:nvSpPr>
        <p:spPr>
          <a:xfrm>
            <a:off x="248740" y="973125"/>
            <a:ext cx="1994564" cy="462492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Actions/Activities:</a:t>
            </a:r>
            <a:endParaRPr lang="en-US" sz="900" dirty="0">
              <a:ea typeface="+mn-lt"/>
              <a:cs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40CA4A-A2F0-4FD8-9FB5-173307B2E6FD}"/>
              </a:ext>
            </a:extLst>
          </p:cNvPr>
          <p:cNvSpPr txBox="1"/>
          <p:nvPr/>
        </p:nvSpPr>
        <p:spPr>
          <a:xfrm>
            <a:off x="2446655" y="972748"/>
            <a:ext cx="1427516" cy="462730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>
                <a:ea typeface="+mn-lt"/>
                <a:cs typeface="+mn-lt"/>
              </a:rPr>
              <a:t>Responsible – By whom:</a:t>
            </a:r>
            <a:endParaRPr lang="en-US" sz="900">
              <a:ea typeface="+mn-lt"/>
              <a:cs typeface="+mn-l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02F9CB0-3F5F-42AD-AB3C-08DE5A4286E9}"/>
              </a:ext>
            </a:extLst>
          </p:cNvPr>
          <p:cNvCxnSpPr>
            <a:cxnSpLocks/>
          </p:cNvCxnSpPr>
          <p:nvPr/>
        </p:nvCxnSpPr>
        <p:spPr>
          <a:xfrm>
            <a:off x="6788996" y="1224793"/>
            <a:ext cx="0" cy="5120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523F28EE-928E-4D3A-8884-899510B8786A}"/>
              </a:ext>
            </a:extLst>
          </p:cNvPr>
          <p:cNvSpPr txBox="1"/>
          <p:nvPr/>
        </p:nvSpPr>
        <p:spPr>
          <a:xfrm>
            <a:off x="6939929" y="973124"/>
            <a:ext cx="1544414" cy="462492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>
                <a:ea typeface="+mn-lt"/>
                <a:cs typeface="+mn-lt"/>
              </a:rPr>
              <a:t>Desired Outcomes</a:t>
            </a:r>
            <a:endParaRPr lang="en-US" sz="900">
              <a:ea typeface="+mn-lt"/>
              <a:cs typeface="+mn-l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BC6902-33B6-4B42-B555-EA0A8DA72B05}"/>
              </a:ext>
            </a:extLst>
          </p:cNvPr>
          <p:cNvSpPr txBox="1"/>
          <p:nvPr/>
        </p:nvSpPr>
        <p:spPr>
          <a:xfrm>
            <a:off x="4089718" y="972748"/>
            <a:ext cx="1079231" cy="462730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Timeframe – By when:</a:t>
            </a:r>
            <a:endParaRPr lang="en-US" sz="900" dirty="0">
              <a:ea typeface="+mn-lt"/>
              <a:cs typeface="+mn-lt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D0B9D21-3660-4CDD-93A3-3ED5E30EA029}"/>
              </a:ext>
            </a:extLst>
          </p:cNvPr>
          <p:cNvCxnSpPr>
            <a:cxnSpLocks/>
          </p:cNvCxnSpPr>
          <p:nvPr/>
        </p:nvCxnSpPr>
        <p:spPr>
          <a:xfrm>
            <a:off x="3975052" y="1224793"/>
            <a:ext cx="0" cy="5120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9C72064-2E55-465E-89E6-9B32DB2988B1}"/>
              </a:ext>
            </a:extLst>
          </p:cNvPr>
          <p:cNvSpPr txBox="1"/>
          <p:nvPr/>
        </p:nvSpPr>
        <p:spPr>
          <a:xfrm>
            <a:off x="5583689" y="973124"/>
            <a:ext cx="1054376" cy="462492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Resources:</a:t>
            </a:r>
            <a:endParaRPr lang="en-US" sz="900" dirty="0">
              <a:ea typeface="+mn-lt"/>
              <a:cs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DD0C5B-06AE-4C59-B412-2F662F3A2BD1}"/>
              </a:ext>
            </a:extLst>
          </p:cNvPr>
          <p:cNvSpPr txBox="1"/>
          <p:nvPr/>
        </p:nvSpPr>
        <p:spPr>
          <a:xfrm rot="16200000">
            <a:off x="-234169" y="1756742"/>
            <a:ext cx="710128" cy="25568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30 days</a:t>
            </a:r>
            <a:endParaRPr lang="en-US" sz="900" dirty="0">
              <a:ea typeface="+mn-lt"/>
              <a:cs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DB9352-B863-4F81-8E3F-C87F3A1A47EA}"/>
              </a:ext>
            </a:extLst>
          </p:cNvPr>
          <p:cNvSpPr txBox="1"/>
          <p:nvPr/>
        </p:nvSpPr>
        <p:spPr>
          <a:xfrm rot="16200000">
            <a:off x="-223733" y="3714103"/>
            <a:ext cx="710128" cy="25568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60 days</a:t>
            </a:r>
            <a:endParaRPr lang="en-US" sz="900" dirty="0">
              <a:ea typeface="+mn-lt"/>
              <a:cs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998F61-306D-4431-BF45-7161C033B107}"/>
              </a:ext>
            </a:extLst>
          </p:cNvPr>
          <p:cNvSpPr txBox="1"/>
          <p:nvPr/>
        </p:nvSpPr>
        <p:spPr>
          <a:xfrm rot="16200000">
            <a:off x="-228174" y="5555698"/>
            <a:ext cx="710128" cy="25568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r>
              <a:rPr lang="en-US" sz="1050" dirty="0">
                <a:ea typeface="+mn-lt"/>
                <a:cs typeface="+mn-lt"/>
              </a:rPr>
              <a:t>90 days</a:t>
            </a:r>
            <a:endParaRPr lang="en-US" sz="900" dirty="0">
              <a:ea typeface="+mn-lt"/>
              <a:cs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C9BA18-E3DC-A34F-BF23-F8F3C5A82AEA}"/>
              </a:ext>
            </a:extLst>
          </p:cNvPr>
          <p:cNvSpPr/>
          <p:nvPr/>
        </p:nvSpPr>
        <p:spPr>
          <a:xfrm>
            <a:off x="198705" y="6297112"/>
            <a:ext cx="6234537" cy="55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This document is part of a CoP Toolkit  to help you develop impactful Communities of Practice in the development sector. </a:t>
            </a:r>
            <a:r>
              <a:rPr lang="en-US" sz="1400" i="1" u="sng" dirty="0">
                <a:solidFill>
                  <a:srgbClr val="3778C7"/>
                </a:solidFill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  <a:hlinkClick r:id="rId3"/>
              </a:rPr>
              <a:t>Access the full CoP Toolkit</a:t>
            </a:r>
            <a:r>
              <a:rPr lang="en-US" sz="14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. </a:t>
            </a:r>
            <a:endParaRPr lang="en-BR" sz="1400" dirty="0">
              <a:latin typeface="Candara" panose="020E0502030303020204" pitchFamily="34" charset="0"/>
              <a:ea typeface="STKaiti" panose="0201060004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4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79118473-DDFC-4F18-8E75-37A149013B5C}"/>
              </a:ext>
            </a:extLst>
          </p:cNvPr>
          <p:cNvSpPr/>
          <p:nvPr/>
        </p:nvSpPr>
        <p:spPr>
          <a:xfrm>
            <a:off x="5722270" y="2389112"/>
            <a:ext cx="2428847" cy="2047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9B2D7172-C161-4174-819B-EBE3E3E62DB7}"/>
              </a:ext>
            </a:extLst>
          </p:cNvPr>
          <p:cNvSpPr/>
          <p:nvPr/>
        </p:nvSpPr>
        <p:spPr>
          <a:xfrm>
            <a:off x="2980746" y="2401239"/>
            <a:ext cx="2428847" cy="2047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8AEAA62-10A4-4855-B37E-7AAD2533E86F}"/>
              </a:ext>
            </a:extLst>
          </p:cNvPr>
          <p:cNvSpPr/>
          <p:nvPr/>
        </p:nvSpPr>
        <p:spPr>
          <a:xfrm>
            <a:off x="321013" y="2396408"/>
            <a:ext cx="2428847" cy="2047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3571B3-B832-4D7E-A4E6-A4E7B874C4A1}"/>
              </a:ext>
            </a:extLst>
          </p:cNvPr>
          <p:cNvCxnSpPr>
            <a:cxnSpLocks/>
          </p:cNvCxnSpPr>
          <p:nvPr/>
        </p:nvCxnSpPr>
        <p:spPr>
          <a:xfrm>
            <a:off x="2922973" y="2735065"/>
            <a:ext cx="0" cy="30428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D9EB94-4BF1-46CF-9D4A-0DB54DB2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56" y="114090"/>
            <a:ext cx="6690944" cy="598694"/>
          </a:xfrm>
        </p:spPr>
        <p:txBody>
          <a:bodyPr>
            <a:normAutofit/>
          </a:bodyPr>
          <a:lstStyle/>
          <a:p>
            <a:r>
              <a:rPr lang="en-US" dirty="0"/>
              <a:t>Action Planning: 30/60/90 - Example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7C06A8-E992-450E-BF34-B8CB1A8D8F9E}"/>
              </a:ext>
            </a:extLst>
          </p:cNvPr>
          <p:cNvSpPr/>
          <p:nvPr/>
        </p:nvSpPr>
        <p:spPr>
          <a:xfrm>
            <a:off x="166356" y="5229336"/>
            <a:ext cx="2678983" cy="1919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350" b="1">
                <a:solidFill>
                  <a:prstClr val="white"/>
                </a:solidFill>
                <a:latin typeface="Calibri" panose="020F0502020204030204"/>
              </a:rPr>
              <a:t>30 DAYS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781315D-C99C-4509-B9DC-AA97C5DA66FD}"/>
              </a:ext>
            </a:extLst>
          </p:cNvPr>
          <p:cNvSpPr/>
          <p:nvPr/>
        </p:nvSpPr>
        <p:spPr>
          <a:xfrm>
            <a:off x="166357" y="5483154"/>
            <a:ext cx="5356520" cy="191995"/>
          </a:xfrm>
          <a:prstGeom prst="roundRect">
            <a:avLst/>
          </a:prstGeom>
          <a:solidFill>
            <a:srgbClr val="074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350" b="1">
                <a:solidFill>
                  <a:prstClr val="white"/>
                </a:solidFill>
                <a:latin typeface="Calibri" panose="020F0502020204030204"/>
              </a:rPr>
              <a:t>60 DAYS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0996745-18EC-47DA-B0DB-75706F32084F}"/>
              </a:ext>
            </a:extLst>
          </p:cNvPr>
          <p:cNvSpPr/>
          <p:nvPr/>
        </p:nvSpPr>
        <p:spPr>
          <a:xfrm>
            <a:off x="167055" y="5721023"/>
            <a:ext cx="8237643" cy="19199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350" b="1">
                <a:solidFill>
                  <a:prstClr val="white"/>
                </a:solidFill>
                <a:latin typeface="Calibri" panose="020F0502020204030204"/>
              </a:rPr>
              <a:t>90 DAYS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A6F447-DAB5-44FA-8A21-44D396A79E32}"/>
              </a:ext>
            </a:extLst>
          </p:cNvPr>
          <p:cNvCxnSpPr>
            <a:cxnSpLocks/>
          </p:cNvCxnSpPr>
          <p:nvPr/>
        </p:nvCxnSpPr>
        <p:spPr>
          <a:xfrm>
            <a:off x="5594042" y="2735065"/>
            <a:ext cx="0" cy="30428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8762457-F9E1-4965-AD80-94C539BF5278}"/>
              </a:ext>
            </a:extLst>
          </p:cNvPr>
          <p:cNvSpPr txBox="1"/>
          <p:nvPr/>
        </p:nvSpPr>
        <p:spPr>
          <a:xfrm>
            <a:off x="167055" y="1569257"/>
            <a:ext cx="168945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92500"/>
          </a:bodyPr>
          <a:lstStyle/>
          <a:p>
            <a:pPr defTabSz="685800">
              <a:defRPr/>
            </a:pPr>
            <a:r>
              <a:rPr lang="en-US" sz="13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Focus areas – pick 3/4:</a:t>
            </a:r>
            <a:endParaRPr lang="en-US" sz="12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226778-AEC1-48F7-8538-63967F9C6CB3}"/>
              </a:ext>
            </a:extLst>
          </p:cNvPr>
          <p:cNvSpPr txBox="1"/>
          <p:nvPr/>
        </p:nvSpPr>
        <p:spPr>
          <a:xfrm>
            <a:off x="2078247" y="1569257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0000" lnSpcReduction="20000"/>
          </a:bodyPr>
          <a:lstStyle/>
          <a:p>
            <a:pPr defTabSz="685800">
              <a:defRPr/>
            </a:pPr>
            <a:r>
              <a:rPr lang="en-US" sz="13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Developing a sense of community</a:t>
            </a:r>
            <a:endParaRPr lang="en-US" sz="12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A183D1-9A03-41C6-8362-064626DACC28}"/>
              </a:ext>
            </a:extLst>
          </p:cNvPr>
          <p:cNvSpPr txBox="1"/>
          <p:nvPr/>
        </p:nvSpPr>
        <p:spPr>
          <a:xfrm>
            <a:off x="3521408" y="1569256"/>
            <a:ext cx="1221425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0000" lnSpcReduction="20000"/>
          </a:bodyPr>
          <a:lstStyle/>
          <a:p>
            <a:pPr defTabSz="685800">
              <a:defRPr/>
            </a:pPr>
            <a:r>
              <a:rPr lang="en-US" sz="13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Securing resources (funding/human)</a:t>
            </a:r>
            <a:endParaRPr lang="en-US" sz="12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9B19AF-1218-429A-A591-56812D28BCD5}"/>
              </a:ext>
            </a:extLst>
          </p:cNvPr>
          <p:cNvSpPr txBox="1"/>
          <p:nvPr/>
        </p:nvSpPr>
        <p:spPr>
          <a:xfrm>
            <a:off x="4964570" y="1569256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pPr defTabSz="685800">
              <a:defRPr/>
            </a:pPr>
            <a:r>
              <a:rPr lang="en-US" sz="12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Strengthening Core group/core team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6F442-7E6B-4C0A-967F-AF6E880FB57F}"/>
              </a:ext>
            </a:extLst>
          </p:cNvPr>
          <p:cNvSpPr txBox="1"/>
          <p:nvPr/>
        </p:nvSpPr>
        <p:spPr>
          <a:xfrm>
            <a:off x="6407730" y="1569256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pPr defTabSz="685800">
              <a:defRPr/>
            </a:pPr>
            <a:r>
              <a:rPr lang="en-US" sz="12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Developing a CoP Strategy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793E05-A951-47E3-889F-19F0B9948108}"/>
              </a:ext>
            </a:extLst>
          </p:cNvPr>
          <p:cNvSpPr txBox="1"/>
          <p:nvPr/>
        </p:nvSpPr>
        <p:spPr>
          <a:xfrm>
            <a:off x="7850891" y="1569255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pPr defTabSz="685800">
              <a:defRPr/>
            </a:pPr>
            <a:r>
              <a:rPr lang="en-US" sz="12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Responding to member needs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A633BE-0B35-4A87-8311-740739747112}"/>
              </a:ext>
            </a:extLst>
          </p:cNvPr>
          <p:cNvSpPr/>
          <p:nvPr/>
        </p:nvSpPr>
        <p:spPr>
          <a:xfrm>
            <a:off x="1942268" y="1636130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5A83CD-2FE7-4EC5-9D4B-83CCD9799780}"/>
              </a:ext>
            </a:extLst>
          </p:cNvPr>
          <p:cNvSpPr/>
          <p:nvPr/>
        </p:nvSpPr>
        <p:spPr>
          <a:xfrm>
            <a:off x="3387900" y="1640032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811EFA0-717B-4DA0-AF1F-C7A2C0D7878E}"/>
              </a:ext>
            </a:extLst>
          </p:cNvPr>
          <p:cNvSpPr/>
          <p:nvPr/>
        </p:nvSpPr>
        <p:spPr>
          <a:xfrm>
            <a:off x="4826021" y="1636130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E9A1048-7EE7-4DC9-A10D-F02115562DE6}"/>
              </a:ext>
            </a:extLst>
          </p:cNvPr>
          <p:cNvSpPr/>
          <p:nvPr/>
        </p:nvSpPr>
        <p:spPr>
          <a:xfrm>
            <a:off x="6269182" y="1641509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038BE1-F566-411B-8578-16E6F4AE7D79}"/>
              </a:ext>
            </a:extLst>
          </p:cNvPr>
          <p:cNvSpPr/>
          <p:nvPr/>
        </p:nvSpPr>
        <p:spPr>
          <a:xfrm>
            <a:off x="7712345" y="1641509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0A13CE-11C6-41C4-81E0-745B73261486}"/>
              </a:ext>
            </a:extLst>
          </p:cNvPr>
          <p:cNvSpPr txBox="1"/>
          <p:nvPr/>
        </p:nvSpPr>
        <p:spPr>
          <a:xfrm>
            <a:off x="2078247" y="1945748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0000" lnSpcReduction="20000"/>
          </a:bodyPr>
          <a:lstStyle/>
          <a:p>
            <a:pPr defTabSz="685800">
              <a:defRPr/>
            </a:pPr>
            <a:r>
              <a:rPr lang="en-US" sz="13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Securing leadership support</a:t>
            </a:r>
            <a:endParaRPr lang="en-US" sz="12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559DA5-FF99-42A5-911C-40803F7DB653}"/>
              </a:ext>
            </a:extLst>
          </p:cNvPr>
          <p:cNvSpPr/>
          <p:nvPr/>
        </p:nvSpPr>
        <p:spPr>
          <a:xfrm>
            <a:off x="1942268" y="2012621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90BE7A-610D-4CE7-9BE8-EF78D2DBC5D1}"/>
              </a:ext>
            </a:extLst>
          </p:cNvPr>
          <p:cNvSpPr txBox="1"/>
          <p:nvPr/>
        </p:nvSpPr>
        <p:spPr>
          <a:xfrm>
            <a:off x="3526446" y="1942982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77500" lnSpcReduction="20000"/>
          </a:bodyPr>
          <a:lstStyle/>
          <a:p>
            <a:pPr defTabSz="685800">
              <a:defRPr/>
            </a:pPr>
            <a:r>
              <a:rPr lang="en-US" sz="12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Onboarding new members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3C5E652-1B2E-41E2-940C-E7F42488AD0E}"/>
              </a:ext>
            </a:extLst>
          </p:cNvPr>
          <p:cNvSpPr/>
          <p:nvPr/>
        </p:nvSpPr>
        <p:spPr>
          <a:xfrm>
            <a:off x="3390468" y="2009855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7B1040-FB25-486C-BC52-2D454057BA32}"/>
              </a:ext>
            </a:extLst>
          </p:cNvPr>
          <p:cNvSpPr txBox="1"/>
          <p:nvPr/>
        </p:nvSpPr>
        <p:spPr>
          <a:xfrm>
            <a:off x="4964567" y="1942982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62500" lnSpcReduction="20000"/>
          </a:bodyPr>
          <a:lstStyle/>
          <a:p>
            <a:pPr defTabSz="685800">
              <a:defRPr/>
            </a:pPr>
            <a:r>
              <a:rPr lang="en-US" sz="1350" dirty="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Developing indicators of success for your CoP</a:t>
            </a:r>
            <a:endParaRPr lang="en-US" sz="1200" dirty="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9658C1-78DA-4892-B3A6-5B9668CF808B}"/>
              </a:ext>
            </a:extLst>
          </p:cNvPr>
          <p:cNvSpPr/>
          <p:nvPr/>
        </p:nvSpPr>
        <p:spPr>
          <a:xfrm>
            <a:off x="4828589" y="2009855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2DA616B-6874-444D-8CF5-5BBB183FD90C}"/>
              </a:ext>
            </a:extLst>
          </p:cNvPr>
          <p:cNvSpPr txBox="1"/>
          <p:nvPr/>
        </p:nvSpPr>
        <p:spPr>
          <a:xfrm>
            <a:off x="6407730" y="1942242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lnSpcReduction="10000"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Celebrating CoP successes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32E8CD-7DA2-4D4C-9225-F2CAF4F6C013}"/>
              </a:ext>
            </a:extLst>
          </p:cNvPr>
          <p:cNvSpPr/>
          <p:nvPr/>
        </p:nvSpPr>
        <p:spPr>
          <a:xfrm>
            <a:off x="6271752" y="2009114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727D11B-5B82-4662-99E8-CA6D888E6603}"/>
              </a:ext>
            </a:extLst>
          </p:cNvPr>
          <p:cNvSpPr txBox="1"/>
          <p:nvPr/>
        </p:nvSpPr>
        <p:spPr>
          <a:xfrm>
            <a:off x="7845851" y="1942242"/>
            <a:ext cx="1221424" cy="33291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/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Other:</a:t>
            </a:r>
          </a:p>
          <a:p>
            <a:pPr defTabSz="685800"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06E5B8-FB97-4D38-932B-5244C7F9A20D}"/>
              </a:ext>
            </a:extLst>
          </p:cNvPr>
          <p:cNvSpPr/>
          <p:nvPr/>
        </p:nvSpPr>
        <p:spPr>
          <a:xfrm>
            <a:off x="7709873" y="2009114"/>
            <a:ext cx="138546" cy="13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2" name="Graphic 31" descr="Checkmark">
            <a:extLst>
              <a:ext uri="{FF2B5EF4-FFF2-40B4-BE49-F238E27FC236}">
                <a16:creationId xmlns:a16="http://schemas.microsoft.com/office/drawing/2014/main" id="{02DCC203-D0B6-47D3-9F0A-AC2E31788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8429" y="1486510"/>
            <a:ext cx="291405" cy="333682"/>
          </a:xfrm>
          <a:prstGeom prst="rect">
            <a:avLst/>
          </a:prstGeom>
        </p:spPr>
      </p:pic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6B73795D-2B97-4092-BB78-592F524F3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7272" y="1474201"/>
            <a:ext cx="291405" cy="333682"/>
          </a:xfrm>
          <a:prstGeom prst="rect">
            <a:avLst/>
          </a:prstGeom>
        </p:spPr>
      </p:pic>
      <p:pic>
        <p:nvPicPr>
          <p:cNvPr id="55" name="Graphic 54" descr="Checkmark">
            <a:extLst>
              <a:ext uri="{FF2B5EF4-FFF2-40B4-BE49-F238E27FC236}">
                <a16:creationId xmlns:a16="http://schemas.microsoft.com/office/drawing/2014/main" id="{D55FB659-58F4-44E6-B220-3624C4D39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9516" y="1494030"/>
            <a:ext cx="291405" cy="333682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122969E7-E178-4BBF-AF68-48401781FB06}"/>
              </a:ext>
            </a:extLst>
          </p:cNvPr>
          <p:cNvSpPr txBox="1"/>
          <p:nvPr/>
        </p:nvSpPr>
        <p:spPr>
          <a:xfrm>
            <a:off x="426128" y="2389112"/>
            <a:ext cx="2323731" cy="272100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92500"/>
          </a:bodyPr>
          <a:lstStyle/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Actions/Activities</a:t>
            </a:r>
          </a:p>
          <a:p>
            <a:pPr defTabSz="685800">
              <a:defRPr/>
            </a:pPr>
            <a:endParaRPr lang="en-US" sz="105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Sense of community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Organize an informal speed networking event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Strengthening Core Team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Set up a weekly/bi-weekly meeting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Clarify roles and responsibilities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Recruit one volunteer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Developing a CoP Strategy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Organize the results from member interviews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 and launch an online survey of members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Onboarding new members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Set up an online platform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Basic training for new members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Target first wave (25 people)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CD5343-A9DB-414E-B49C-4F0E2D7C2D4D}"/>
              </a:ext>
            </a:extLst>
          </p:cNvPr>
          <p:cNvSpPr txBox="1"/>
          <p:nvPr/>
        </p:nvSpPr>
        <p:spPr>
          <a:xfrm>
            <a:off x="3096087" y="2406952"/>
            <a:ext cx="2315903" cy="271895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92500" lnSpcReduction="10000"/>
          </a:bodyPr>
          <a:lstStyle/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Actions/Activities</a:t>
            </a:r>
          </a:p>
          <a:p>
            <a:pPr defTabSz="685800">
              <a:defRPr/>
            </a:pPr>
            <a:endParaRPr lang="en-US" sz="105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Sense of community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Follow up to the networking event with stories from the members (newsletter)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Strengthening Core Team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Recruit one volunteer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Organize an informal lunch/happy hour for team building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Developing a CoP Strategy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Analyze the results from the online survey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Prepare a draft strategy 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Validate the draft strategy with core team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Responding to new member needs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Offering time bounded e-discussion (based on member feedback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Plan a monthly roundtable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Add additional content on the main topic</a:t>
            </a:r>
          </a:p>
          <a:p>
            <a:pPr defTabSz="685800"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E5C86E-00F5-47B3-869F-D609CC534B85}"/>
              </a:ext>
            </a:extLst>
          </p:cNvPr>
          <p:cNvSpPr txBox="1"/>
          <p:nvPr/>
        </p:nvSpPr>
        <p:spPr>
          <a:xfrm>
            <a:off x="5766046" y="2378209"/>
            <a:ext cx="2323731" cy="271377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lnSpcReduction="10000"/>
          </a:bodyPr>
          <a:lstStyle/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Actions/Activities</a:t>
            </a:r>
          </a:p>
          <a:p>
            <a:pPr defTabSz="685800">
              <a:defRPr/>
            </a:pPr>
            <a:endParaRPr lang="en-US" sz="105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105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Sense of community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Organize another networking event for CoP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Strengthening Core Team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Recognize core team members with their management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Developing a CoP Strategy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Validate the strategy with the CoP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Validate the strategy with management</a:t>
            </a:r>
          </a:p>
          <a:p>
            <a:pPr marL="128588" indent="-128588" defTabSz="685800">
              <a:buFont typeface="Arial" panose="020B0604020202020204" pitchFamily="34" charset="0"/>
              <a:buChar char="•"/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Onboarding new members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Reach out to first 25 and check in (what's working and what's not) 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Onboard new wave (25 people)</a:t>
            </a:r>
          </a:p>
          <a:p>
            <a:pPr marL="128588" indent="-128588" defTabSz="685800">
              <a:buFont typeface="Arial"/>
              <a:buChar char="•"/>
              <a:defRPr/>
            </a:pPr>
            <a:r>
              <a:rPr lang="en-US" sz="900">
                <a:solidFill>
                  <a:srgbClr val="00213D"/>
                </a:solidFill>
                <a:latin typeface="Calibri" panose="020F0502020204030204"/>
                <a:ea typeface="+mn-lt"/>
                <a:cs typeface="Calibri" panose="020F0502020204030204"/>
              </a:rPr>
              <a:t>Understand old/new member needs</a:t>
            </a:r>
          </a:p>
          <a:p>
            <a:pPr defTabSz="685800">
              <a:defRPr/>
            </a:pPr>
            <a:endParaRPr lang="en-US" sz="900">
              <a:solidFill>
                <a:srgbClr val="00213D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pic>
        <p:nvPicPr>
          <p:cNvPr id="61" name="Graphic 60" descr="Checkmark">
            <a:extLst>
              <a:ext uri="{FF2B5EF4-FFF2-40B4-BE49-F238E27FC236}">
                <a16:creationId xmlns:a16="http://schemas.microsoft.com/office/drawing/2014/main" id="{9FD980F2-B001-4E70-AF8D-F16360BBB9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40800" y="1898964"/>
            <a:ext cx="260513" cy="302790"/>
          </a:xfrm>
          <a:prstGeom prst="rect">
            <a:avLst/>
          </a:prstGeom>
        </p:spPr>
      </p:pic>
      <p:pic>
        <p:nvPicPr>
          <p:cNvPr id="62" name="Graphic 61" descr="Checkmark">
            <a:extLst>
              <a:ext uri="{FF2B5EF4-FFF2-40B4-BE49-F238E27FC236}">
                <a16:creationId xmlns:a16="http://schemas.microsoft.com/office/drawing/2014/main" id="{2602B91B-1B80-4615-B105-9562C53D5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6115" y="1481067"/>
            <a:ext cx="291405" cy="333682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71F5D612-9AD7-5A44-A539-74DA23752414}"/>
              </a:ext>
            </a:extLst>
          </p:cNvPr>
          <p:cNvSpPr/>
          <p:nvPr/>
        </p:nvSpPr>
        <p:spPr>
          <a:xfrm>
            <a:off x="198705" y="6297112"/>
            <a:ext cx="6234537" cy="55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This document is part of a CoP Toolkit  to help you develop impactful Communities of Practice in the development sector. </a:t>
            </a:r>
            <a:r>
              <a:rPr lang="en-US" sz="1400" i="1" u="sng" dirty="0">
                <a:solidFill>
                  <a:srgbClr val="3778C7"/>
                </a:solidFill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  <a:hlinkClick r:id="rId5"/>
              </a:rPr>
              <a:t>Access the full CoP Toolkit</a:t>
            </a:r>
            <a:r>
              <a:rPr lang="en-US" sz="14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. </a:t>
            </a:r>
            <a:endParaRPr lang="en-BR" sz="1400" dirty="0">
              <a:latin typeface="Candara" panose="020E0502030303020204" pitchFamily="34" charset="0"/>
              <a:ea typeface="STKaiti" panose="0201060004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3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7560b-b4c4-474d-8a64-5a52eb2d5185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906FED82E624BBDFBF9BABDEA3AF8" ma:contentTypeVersion="12" ma:contentTypeDescription="Create a new document." ma:contentTypeScope="" ma:versionID="72cf7716c96da285f345f20984967403">
  <xsd:schema xmlns:xsd="http://www.w3.org/2001/XMLSchema" xmlns:xs="http://www.w3.org/2001/XMLSchema" xmlns:p="http://schemas.microsoft.com/office/2006/metadata/properties" xmlns:ns2="fc8b9cd7-7717-4435-b1ff-887e64433156" xmlns:ns3="1cc7560b-b4c4-474d-8a64-5a52eb2d5185" targetNamespace="http://schemas.microsoft.com/office/2006/metadata/properties" ma:root="true" ma:fieldsID="68878b763dfea6cfd0defb7201b3f265" ns2:_="" ns3:_="">
    <xsd:import namespace="fc8b9cd7-7717-4435-b1ff-887e64433156"/>
    <xsd:import namespace="1cc7560b-b4c4-474d-8a64-5a52eb2d51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b9cd7-7717-4435-b1ff-887e64433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560b-b4c4-474d-8a64-5a52eb2d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15A9CF-FE83-44DF-B7E3-B3EC9E78464B}">
  <ds:schemaRefs>
    <ds:schemaRef ds:uri="http://schemas.microsoft.com/office/2006/metadata/properties"/>
    <ds:schemaRef ds:uri="http://schemas.microsoft.com/office/infopath/2007/PartnerControls"/>
    <ds:schemaRef ds:uri="1cc7560b-b4c4-474d-8a64-5a52eb2d5185"/>
  </ds:schemaRefs>
</ds:datastoreItem>
</file>

<file path=customXml/itemProps2.xml><?xml version="1.0" encoding="utf-8"?>
<ds:datastoreItem xmlns:ds="http://schemas.openxmlformats.org/officeDocument/2006/customXml" ds:itemID="{95E8DE71-7BD3-46CE-B0FD-8002382EED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4B7A69-2F91-4D30-A25C-10E55FA2E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b9cd7-7717-4435-b1ff-887e64433156"/>
    <ds:schemaRef ds:uri="1cc7560b-b4c4-474d-8a64-5a52eb2d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473</Words>
  <Application>Microsoft Macintosh PowerPoint</Application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Andes</vt:lpstr>
      <vt:lpstr>Arial</vt:lpstr>
      <vt:lpstr>Calibri</vt:lpstr>
      <vt:lpstr>Calibri Light</vt:lpstr>
      <vt:lpstr>Candara</vt:lpstr>
      <vt:lpstr>Office Theme</vt:lpstr>
      <vt:lpstr>Action Planning 30/60/90:</vt:lpstr>
      <vt:lpstr>Action Planning 30/60/90:</vt:lpstr>
      <vt:lpstr>Action Planning: 30/60/90 -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Planning 30/60/90:</dc:title>
  <dc:creator>Emilia Galiano</dc:creator>
  <cp:lastModifiedBy>Claudia Oliveira Neto Teixeira</cp:lastModifiedBy>
  <cp:revision>3</cp:revision>
  <dcterms:created xsi:type="dcterms:W3CDTF">2020-01-15T13:45:30Z</dcterms:created>
  <dcterms:modified xsi:type="dcterms:W3CDTF">2021-03-12T14:41:15Z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0x010100AB5906FED82E624BBDFBF9BABDEA3AF8</vt:lpwstr>
  </property>
  <property fmtid="{D5CDD505-2E9C-101B-9397-08002B2CF9AE}" pid="3" name="Order">
    <vt:r8>3630000</vt:r8>
  </property>
  <property fmtid="{D5CDD505-2E9C-101B-9397-08002B2CF9AE}" pid="4" name="ComplianceAssetId">
    <vt:lpwstr/>
  </property>
</Properties>
</file>