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90" r:id="rId5"/>
    <p:sldId id="352" r:id="rId6"/>
    <p:sldId id="350" r:id="rId7"/>
    <p:sldId id="349" r:id="rId8"/>
    <p:sldId id="351" r:id="rId9"/>
    <p:sldId id="353" r:id="rId10"/>
  </p:sldIdLst>
  <p:sldSz cx="12192000" cy="6858000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4CE"/>
    <a:srgbClr val="FFCC80"/>
    <a:srgbClr val="576281"/>
    <a:srgbClr val="0D94CE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6" autoAdjust="0"/>
    <p:restoredTop sz="94751" autoAdjust="0"/>
  </p:normalViewPr>
  <p:slideViewPr>
    <p:cSldViewPr snapToGrid="0">
      <p:cViewPr varScale="1">
        <p:scale>
          <a:sx n="87" d="100"/>
          <a:sy n="87" d="100"/>
        </p:scale>
        <p:origin x="1016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ko Palankov" userId="61fdbf7c-fca7-413a-acd2-0da806d54fa6" providerId="ADAL" clId="{E7838565-B35C-4534-9831-80EAA4ADA8F2}"/>
    <pc:docChg chg="modSld">
      <pc:chgData name="Zarko Palankov" userId="61fdbf7c-fca7-413a-acd2-0da806d54fa6" providerId="ADAL" clId="{E7838565-B35C-4534-9831-80EAA4ADA8F2}" dt="2020-03-11T20:05:29.065" v="8" actId="20577"/>
      <pc:docMkLst>
        <pc:docMk/>
      </pc:docMkLst>
      <pc:sldChg chg="modSp">
        <pc:chgData name="Zarko Palankov" userId="61fdbf7c-fca7-413a-acd2-0da806d54fa6" providerId="ADAL" clId="{E7838565-B35C-4534-9831-80EAA4ADA8F2}" dt="2020-03-11T20:05:29.065" v="8" actId="20577"/>
        <pc:sldMkLst>
          <pc:docMk/>
          <pc:sldMk cId="734754673" sldId="321"/>
        </pc:sldMkLst>
        <pc:spChg chg="mod">
          <ac:chgData name="Zarko Palankov" userId="61fdbf7c-fca7-413a-acd2-0da806d54fa6" providerId="ADAL" clId="{E7838565-B35C-4534-9831-80EAA4ADA8F2}" dt="2020-03-11T20:05:29.065" v="8" actId="20577"/>
          <ac:spMkLst>
            <pc:docMk/>
            <pc:sldMk cId="734754673" sldId="32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37A86-C424-4B24-B6BC-2E7B7189EE2B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6125" y="1143000"/>
            <a:ext cx="548798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400550"/>
            <a:ext cx="558419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B9296-D71C-4436-A9F5-DDD2D814B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4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C3D9A-F392-4C03-B063-28CBEE4939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4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10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71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61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98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3641-D1F2-4F47-BACC-61BCF2527B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5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4F7C932-EF9B-409D-B251-420956525F1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80682" y="71718"/>
            <a:ext cx="12030636" cy="67145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22740" y="71718"/>
            <a:ext cx="11712585" cy="743928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>
              <a:spcBef>
                <a:spcPts val="0"/>
              </a:spcBef>
              <a:defRPr sz="3600">
                <a:solidFill>
                  <a:schemeClr val="tx1"/>
                </a:solidFill>
                <a:latin typeface="Andes" panose="02000000000000000000" pitchFamily="50" charset="0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09600" y="1549619"/>
            <a:ext cx="10972800" cy="501801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+mn-lt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" name="Shape 34"/>
          <p:cNvSpPr/>
          <p:nvPr userDrawn="1"/>
        </p:nvSpPr>
        <p:spPr>
          <a:xfrm>
            <a:off x="80682" y="787809"/>
            <a:ext cx="12030636" cy="45719"/>
          </a:xfrm>
          <a:prstGeom prst="roundRect">
            <a:avLst>
              <a:gd name="adj" fmla="val 13565"/>
            </a:avLst>
          </a:prstGeom>
          <a:solidFill>
            <a:srgbClr val="0A94C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224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C9808BDF-F48B-4DAA-A904-770AA36E8B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35398" y="6251828"/>
            <a:ext cx="513935" cy="52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1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8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8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8BDF-F48B-4DAA-A904-770AA36E8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7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llaboration.worldbank.org/content/sites/collaboration-for-development/en/groups/communities4Dev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light, graffiti&#10;&#10;Description automatically generated">
            <a:extLst>
              <a:ext uri="{FF2B5EF4-FFF2-40B4-BE49-F238E27FC236}">
                <a16:creationId xmlns:a16="http://schemas.microsoft.com/office/drawing/2014/main" id="{E2E9C7BB-7CC8-4AB1-A1AE-3FE54B077D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7" t="20147" r="1" b="15316"/>
          <a:stretch/>
        </p:blipFill>
        <p:spPr>
          <a:xfrm>
            <a:off x="18361" y="0"/>
            <a:ext cx="7329889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 flipV="1">
            <a:off x="-3341859" y="3328887"/>
            <a:ext cx="6858033" cy="2002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286758-3D29-4DF4-9709-1B98844D3F9B}"/>
              </a:ext>
            </a:extLst>
          </p:cNvPr>
          <p:cNvSpPr/>
          <p:nvPr/>
        </p:nvSpPr>
        <p:spPr>
          <a:xfrm>
            <a:off x="187286" y="1024569"/>
            <a:ext cx="11986353" cy="490003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5C1B41-9A8D-4F7B-B511-709488100662}"/>
              </a:ext>
            </a:extLst>
          </p:cNvPr>
          <p:cNvSpPr txBox="1">
            <a:spLocks/>
          </p:cNvSpPr>
          <p:nvPr/>
        </p:nvSpPr>
        <p:spPr>
          <a:xfrm>
            <a:off x="5177396" y="3307670"/>
            <a:ext cx="6239509" cy="10987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800" dirty="0">
                <a:latin typeface="Andes" panose="02000000000000000000" pitchFamily="50" charset="0"/>
              </a:rPr>
              <a:t>Presentation Template</a:t>
            </a:r>
            <a:endParaRPr lang="en-US" sz="3800" dirty="0">
              <a:solidFill>
                <a:srgbClr val="06456B"/>
              </a:solidFill>
              <a:latin typeface="Arial Nova Light"/>
            </a:endParaRPr>
          </a:p>
        </p:txBody>
      </p:sp>
      <p:pic>
        <p:nvPicPr>
          <p:cNvPr id="8" name="Picture 7" descr="A picture containing light, graffiti&#10;&#10;Description automatically generated">
            <a:extLst>
              <a:ext uri="{FF2B5EF4-FFF2-40B4-BE49-F238E27FC236}">
                <a16:creationId xmlns:a16="http://schemas.microsoft.com/office/drawing/2014/main" id="{5C15273E-E68C-44B0-B6B4-4796817F3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4" y="1024537"/>
            <a:ext cx="4293773" cy="4329629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6C6F26BF-5CAA-425A-BCF9-8820A44AB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3054" y="2056264"/>
            <a:ext cx="6313851" cy="1098722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rgbClr val="1794D0"/>
                </a:solidFill>
                <a:latin typeface="Andes" panose="02000000000000000000" pitchFamily="50" charset="0"/>
              </a:rPr>
              <a:t>Community of Practice </a:t>
            </a:r>
          </a:p>
          <a:p>
            <a:r>
              <a:rPr lang="en-US" sz="3200" dirty="0">
                <a:solidFill>
                  <a:srgbClr val="1794D0"/>
                </a:solidFill>
                <a:latin typeface="Andes" panose="02000000000000000000" pitchFamily="50" charset="0"/>
              </a:rPr>
              <a:t>six months reflection &amp; next steps</a:t>
            </a:r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415B2DC4-63E6-0344-9E14-65A0633F00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372" y="5924634"/>
            <a:ext cx="2408168" cy="68373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F8AADB7-7013-1C46-A9C5-34E4734EC870}"/>
              </a:ext>
            </a:extLst>
          </p:cNvPr>
          <p:cNvGrpSpPr/>
          <p:nvPr/>
        </p:nvGrpSpPr>
        <p:grpSpPr>
          <a:xfrm>
            <a:off x="10580914" y="6021618"/>
            <a:ext cx="1078308" cy="489762"/>
            <a:chOff x="10629899" y="6077976"/>
            <a:chExt cx="1078308" cy="489762"/>
          </a:xfrm>
        </p:grpSpPr>
        <p:pic>
          <p:nvPicPr>
            <p:cNvPr id="5" name="Picture 4" descr="Logo, icon&#10;&#10;Description automatically generated">
              <a:extLst>
                <a:ext uri="{FF2B5EF4-FFF2-40B4-BE49-F238E27FC236}">
                  <a16:creationId xmlns:a16="http://schemas.microsoft.com/office/drawing/2014/main" id="{11598D85-8E7C-DC45-A4F4-AC50432E1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9899" y="6083105"/>
              <a:ext cx="484633" cy="484633"/>
            </a:xfrm>
            <a:prstGeom prst="rect">
              <a:avLst/>
            </a:prstGeom>
          </p:spPr>
        </p:pic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B11E5C4B-5E15-4C4E-AD20-41832A937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3574" y="6077976"/>
              <a:ext cx="484633" cy="484633"/>
            </a:xfrm>
            <a:prstGeom prst="rect">
              <a:avLst/>
            </a:prstGeom>
          </p:spPr>
        </p:pic>
      </p:grpSp>
      <p:sp>
        <p:nvSpPr>
          <p:cNvPr id="15" name="Rectangle 3">
            <a:extLst>
              <a:ext uri="{FF2B5EF4-FFF2-40B4-BE49-F238E27FC236}">
                <a16:creationId xmlns:a16="http://schemas.microsoft.com/office/drawing/2014/main" id="{B01C57F5-DC05-024D-AEC3-2B579330C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98" y="5146355"/>
            <a:ext cx="11495455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BR" altLang="en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B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document is part of the Communities4Dev CoP Toolkit featuring practical resources to help you develop impactful Communities of Practice in the development sector. </a:t>
            </a:r>
            <a:r>
              <a:rPr kumimoji="0" lang="en-US" altLang="en-B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 tooltip="Access the full CoP Toolkit"/>
              </a:rPr>
              <a:t>Access the full CoP Toolkit</a:t>
            </a:r>
            <a:r>
              <a:rPr kumimoji="0" lang="en-US" altLang="en-BR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kumimoji="0" lang="en-US" altLang="en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3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/>
              <a:t>[Your Community of Practice (CoP) Name Here]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F6417-00C8-4050-A8E5-ACFAAB794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49619"/>
            <a:ext cx="4938944" cy="5018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Your Description here</a:t>
            </a:r>
          </a:p>
        </p:txBody>
      </p:sp>
      <p:sp>
        <p:nvSpPr>
          <p:cNvPr id="23" name="AutoShape 6" descr="Andrei.bmp"/>
          <p:cNvSpPr>
            <a:spLocks noChangeAspect="1" noChangeArrowheads="1"/>
          </p:cNvSpPr>
          <p:nvPr/>
        </p:nvSpPr>
        <p:spPr bwMode="auto">
          <a:xfrm>
            <a:off x="155575" y="-503238"/>
            <a:ext cx="1057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29B2A75-7E37-48CC-A5B6-14EBA38CDA48}"/>
              </a:ext>
            </a:extLst>
          </p:cNvPr>
          <p:cNvSpPr txBox="1">
            <a:spLocks/>
          </p:cNvSpPr>
          <p:nvPr/>
        </p:nvSpPr>
        <p:spPr>
          <a:xfrm>
            <a:off x="609600" y="957236"/>
            <a:ext cx="10972800" cy="450793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576281"/>
                </a:solidFill>
                <a:latin typeface="Andes" panose="02000000000000000000" pitchFamily="50" charset="0"/>
              </a:rPr>
              <a:t>Your one-minute Community Description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3B94388-0650-4915-B99A-CFF7E7DE136D}"/>
              </a:ext>
            </a:extLst>
          </p:cNvPr>
          <p:cNvSpPr txBox="1">
            <a:spLocks/>
          </p:cNvSpPr>
          <p:nvPr/>
        </p:nvSpPr>
        <p:spPr>
          <a:xfrm>
            <a:off x="7288567" y="2469522"/>
            <a:ext cx="3508160" cy="3178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Community Picture/Logo</a:t>
            </a:r>
          </a:p>
        </p:txBody>
      </p:sp>
    </p:spTree>
    <p:extLst>
      <p:ext uri="{BB962C8B-B14F-4D97-AF65-F5344CB8AC3E}">
        <p14:creationId xmlns:p14="http://schemas.microsoft.com/office/powerpoint/2010/main" val="64645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/>
              <a:t>What are you proudest of?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F6417-00C8-4050-A8E5-ACFAAB794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AutoShape 6" descr="Andrei.bmp"/>
          <p:cNvSpPr>
            <a:spLocks noChangeAspect="1" noChangeArrowheads="1"/>
          </p:cNvSpPr>
          <p:nvPr/>
        </p:nvSpPr>
        <p:spPr bwMode="auto">
          <a:xfrm>
            <a:off x="155575" y="-503238"/>
            <a:ext cx="1057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29B2A75-7E37-48CC-A5B6-14EBA38CDA48}"/>
              </a:ext>
            </a:extLst>
          </p:cNvPr>
          <p:cNvSpPr txBox="1">
            <a:spLocks/>
          </p:cNvSpPr>
          <p:nvPr/>
        </p:nvSpPr>
        <p:spPr>
          <a:xfrm>
            <a:off x="609600" y="957236"/>
            <a:ext cx="10972800" cy="450793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576281"/>
                </a:solidFill>
                <a:latin typeface="Andes" panose="02000000000000000000" pitchFamily="50" charset="0"/>
              </a:rPr>
              <a:t>Highlight 3-5 success stories about your community</a:t>
            </a:r>
          </a:p>
        </p:txBody>
      </p:sp>
    </p:spTree>
    <p:extLst>
      <p:ext uri="{BB962C8B-B14F-4D97-AF65-F5344CB8AC3E}">
        <p14:creationId xmlns:p14="http://schemas.microsoft.com/office/powerpoint/2010/main" val="132567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/>
              <a:t>What have you learned over the past 6 months?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708BF4-250B-4B4F-B358-AF06466E1A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AutoShape 6" descr="Andrei.bmp"/>
          <p:cNvSpPr>
            <a:spLocks noChangeAspect="1" noChangeArrowheads="1"/>
          </p:cNvSpPr>
          <p:nvPr/>
        </p:nvSpPr>
        <p:spPr bwMode="auto">
          <a:xfrm>
            <a:off x="155575" y="-503238"/>
            <a:ext cx="1057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A6C7FDC-962D-43CC-ADBE-23068EFB0606}"/>
              </a:ext>
            </a:extLst>
          </p:cNvPr>
          <p:cNvSpPr txBox="1">
            <a:spLocks/>
          </p:cNvSpPr>
          <p:nvPr/>
        </p:nvSpPr>
        <p:spPr>
          <a:xfrm>
            <a:off x="609600" y="957236"/>
            <a:ext cx="10972800" cy="450793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576281"/>
                </a:solidFill>
                <a:latin typeface="Andes" panose="02000000000000000000" pitchFamily="50" charset="0"/>
              </a:rPr>
              <a:t>Share 3-5 lessons about how to build a </a:t>
            </a:r>
            <a:r>
              <a:rPr lang="en-US" sz="1600" dirty="0" err="1">
                <a:solidFill>
                  <a:srgbClr val="576281"/>
                </a:solidFill>
                <a:latin typeface="Andes" panose="02000000000000000000" pitchFamily="50" charset="0"/>
              </a:rPr>
              <a:t>CoP.</a:t>
            </a:r>
            <a:r>
              <a:rPr lang="en-US" sz="1600" dirty="0">
                <a:solidFill>
                  <a:srgbClr val="576281"/>
                </a:solidFill>
                <a:latin typeface="Andes" panose="02000000000000000000" pitchFamily="50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55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/>
              <a:t>What's next?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297EB-9E85-4923-B1F7-F12108F517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AutoShape 6" descr="Andrei.bmp"/>
          <p:cNvSpPr>
            <a:spLocks noChangeAspect="1" noChangeArrowheads="1"/>
          </p:cNvSpPr>
          <p:nvPr/>
        </p:nvSpPr>
        <p:spPr bwMode="auto">
          <a:xfrm>
            <a:off x="155575" y="-503238"/>
            <a:ext cx="1057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182A512-6473-49AF-98F0-1C8237D55F96}"/>
              </a:ext>
            </a:extLst>
          </p:cNvPr>
          <p:cNvSpPr txBox="1">
            <a:spLocks/>
          </p:cNvSpPr>
          <p:nvPr/>
        </p:nvSpPr>
        <p:spPr>
          <a:xfrm>
            <a:off x="609600" y="957236"/>
            <a:ext cx="10972800" cy="450793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576281"/>
                </a:solidFill>
                <a:latin typeface="Andes" panose="02000000000000000000" pitchFamily="50" charset="0"/>
              </a:rPr>
              <a:t>Share your community’s future plans for the next 6-12 months. </a:t>
            </a:r>
          </a:p>
        </p:txBody>
      </p:sp>
    </p:spTree>
    <p:extLst>
      <p:ext uri="{BB962C8B-B14F-4D97-AF65-F5344CB8AC3E}">
        <p14:creationId xmlns:p14="http://schemas.microsoft.com/office/powerpoint/2010/main" val="3802437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2800" dirty="0"/>
              <a:t>How are you going to measure success in the next year?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F6417-00C8-4050-A8E5-ACFAAB794A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AutoShape 6" descr="Andrei.bmp"/>
          <p:cNvSpPr>
            <a:spLocks noChangeAspect="1" noChangeArrowheads="1"/>
          </p:cNvSpPr>
          <p:nvPr/>
        </p:nvSpPr>
        <p:spPr bwMode="auto">
          <a:xfrm>
            <a:off x="155575" y="-503238"/>
            <a:ext cx="1057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29B2A75-7E37-48CC-A5B6-14EBA38CDA48}"/>
              </a:ext>
            </a:extLst>
          </p:cNvPr>
          <p:cNvSpPr txBox="1">
            <a:spLocks/>
          </p:cNvSpPr>
          <p:nvPr/>
        </p:nvSpPr>
        <p:spPr>
          <a:xfrm>
            <a:off x="609600" y="957236"/>
            <a:ext cx="10972800" cy="450793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576281"/>
                </a:solidFill>
                <a:latin typeface="Andes" panose="02000000000000000000" pitchFamily="50" charset="0"/>
              </a:rPr>
              <a:t>List 3-5 indicators you are using to track progress </a:t>
            </a:r>
          </a:p>
        </p:txBody>
      </p:sp>
    </p:spTree>
    <p:extLst>
      <p:ext uri="{BB962C8B-B14F-4D97-AF65-F5344CB8AC3E}">
        <p14:creationId xmlns:p14="http://schemas.microsoft.com/office/powerpoint/2010/main" val="2058274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4D New">
      <a:dk1>
        <a:srgbClr val="00213D"/>
      </a:dk1>
      <a:lt1>
        <a:sysClr val="window" lastClr="FFFFFF"/>
      </a:lt1>
      <a:dk2>
        <a:srgbClr val="10A6DF"/>
      </a:dk2>
      <a:lt2>
        <a:srgbClr val="B5E1F8"/>
      </a:lt2>
      <a:accent1>
        <a:srgbClr val="0094D1"/>
      </a:accent1>
      <a:accent2>
        <a:srgbClr val="74CFF5"/>
      </a:accent2>
      <a:accent3>
        <a:srgbClr val="575757"/>
      </a:accent3>
      <a:accent4>
        <a:srgbClr val="B3B3B3"/>
      </a:accent4>
      <a:accent5>
        <a:srgbClr val="00213D"/>
      </a:accent5>
      <a:accent6>
        <a:srgbClr val="6F777D"/>
      </a:accent6>
      <a:hlink>
        <a:srgbClr val="98252B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7560b-b4c4-474d-8a64-5a52eb2d5185">
      <UserInfo>
        <DisplayName>Claudia Oliveira Neto Teixeira</DisplayName>
        <AccountId>17</AccountId>
        <AccountType/>
      </UserInfo>
      <UserInfo>
        <DisplayName>Bruce Summers</DisplayName>
        <AccountId>13</AccountId>
        <AccountType/>
      </UserInfo>
      <UserInfo>
        <DisplayName>ray94903</DisplayName>
        <AccountId>83</AccountId>
        <AccountType/>
      </UserInfo>
      <UserInfo>
        <DisplayName>Davide Piga</DisplayName>
        <AccountId>85</AccountId>
        <AccountType/>
      </UserInfo>
      <UserInfo>
        <DisplayName>Dulce Maria De Guadalupe Govea Aguilar</DisplayName>
        <AccountId>84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906FED82E624BBDFBF9BABDEA3AF8" ma:contentTypeVersion="12" ma:contentTypeDescription="Create a new document." ma:contentTypeScope="" ma:versionID="72cf7716c96da285f345f20984967403">
  <xsd:schema xmlns:xsd="http://www.w3.org/2001/XMLSchema" xmlns:xs="http://www.w3.org/2001/XMLSchema" xmlns:p="http://schemas.microsoft.com/office/2006/metadata/properties" xmlns:ns2="fc8b9cd7-7717-4435-b1ff-887e64433156" xmlns:ns3="1cc7560b-b4c4-474d-8a64-5a52eb2d5185" targetNamespace="http://schemas.microsoft.com/office/2006/metadata/properties" ma:root="true" ma:fieldsID="68878b763dfea6cfd0defb7201b3f265" ns2:_="" ns3:_="">
    <xsd:import namespace="fc8b9cd7-7717-4435-b1ff-887e64433156"/>
    <xsd:import namespace="1cc7560b-b4c4-474d-8a64-5a52eb2d51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b9cd7-7717-4435-b1ff-887e64433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7560b-b4c4-474d-8a64-5a52eb2d51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39B89E-4589-4ED4-8B41-9350BB9B772D}">
  <ds:schemaRefs>
    <ds:schemaRef ds:uri="http://schemas.microsoft.com/office/2006/metadata/properties"/>
    <ds:schemaRef ds:uri="http://schemas.microsoft.com/office/infopath/2007/PartnerControls"/>
    <ds:schemaRef ds:uri="1cc7560b-b4c4-474d-8a64-5a52eb2d5185"/>
  </ds:schemaRefs>
</ds:datastoreItem>
</file>

<file path=customXml/itemProps2.xml><?xml version="1.0" encoding="utf-8"?>
<ds:datastoreItem xmlns:ds="http://schemas.openxmlformats.org/officeDocument/2006/customXml" ds:itemID="{0E9BEEC7-5418-4A08-A1A8-7F85B9B23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8b9cd7-7717-4435-b1ff-887e64433156"/>
    <ds:schemaRef ds:uri="1cc7560b-b4c4-474d-8a64-5a52eb2d51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B0024F-7B41-4E75-938E-29A28143C0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6468</TotalTime>
  <Words>139</Words>
  <Application>Microsoft Macintosh PowerPoint</Application>
  <PresentationFormat>Widescreen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Andes</vt:lpstr>
      <vt:lpstr>Arial</vt:lpstr>
      <vt:lpstr>Arial Nova Light</vt:lpstr>
      <vt:lpstr>Calibri</vt:lpstr>
      <vt:lpstr>Calibri Light</vt:lpstr>
      <vt:lpstr>Office Theme</vt:lpstr>
      <vt:lpstr>PowerPoint Presentation</vt:lpstr>
      <vt:lpstr>[Your Community of Practice (CoP) Name Here]</vt:lpstr>
      <vt:lpstr>What are you proudest of?</vt:lpstr>
      <vt:lpstr>What have you learned over the past 6 months?</vt:lpstr>
      <vt:lpstr>What's next?</vt:lpstr>
      <vt:lpstr>How are you going to measure success in the next year?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LAB</dc:title>
  <dc:creator>Emilia Galiano</dc:creator>
  <cp:lastModifiedBy>Claudia Oliveira Neto Teixeira</cp:lastModifiedBy>
  <cp:revision>354</cp:revision>
  <cp:lastPrinted>2018-05-22T14:46:47Z</cp:lastPrinted>
  <dcterms:created xsi:type="dcterms:W3CDTF">2015-12-14T16:15:51Z</dcterms:created>
  <dcterms:modified xsi:type="dcterms:W3CDTF">2021-03-12T14:03:46Z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0x010100AB5906FED82E624BBDFBF9BABDEA3AF8</vt:lpwstr>
  </property>
  <property fmtid="{D5CDD505-2E9C-101B-9397-08002B2CF9AE}" pid="3" name="AuthorIds_UIVersion_512">
    <vt:lpwstr>24</vt:lpwstr>
  </property>
  <property fmtid="{D5CDD505-2E9C-101B-9397-08002B2CF9AE}" pid="4" name="Order">
    <vt:r8>3156500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