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6" r:id="rId5"/>
  </p:sldMasterIdLst>
  <p:notesMasterIdLst>
    <p:notesMasterId r:id="rId17"/>
  </p:notesMasterIdLst>
  <p:sldIdLst>
    <p:sldId id="390" r:id="rId6"/>
    <p:sldId id="269" r:id="rId7"/>
    <p:sldId id="276" r:id="rId8"/>
    <p:sldId id="275" r:id="rId9"/>
    <p:sldId id="266" r:id="rId10"/>
    <p:sldId id="268" r:id="rId11"/>
    <p:sldId id="277" r:id="rId12"/>
    <p:sldId id="278" r:id="rId13"/>
    <p:sldId id="272" r:id="rId14"/>
    <p:sldId id="273"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0296" autoAdjust="0"/>
  </p:normalViewPr>
  <p:slideViewPr>
    <p:cSldViewPr snapToGrid="0">
      <p:cViewPr varScale="1">
        <p:scale>
          <a:sx n="82" d="100"/>
          <a:sy n="82" d="100"/>
        </p:scale>
        <p:origin x="11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rko Palankov" userId="61fdbf7c-fca7-413a-acd2-0da806d54fa6" providerId="ADAL" clId="{0EE58ACC-51FF-4189-8E11-FB1C9B9F6084}"/>
    <pc:docChg chg="custSel modSld">
      <pc:chgData name="Zarko Palankov" userId="61fdbf7c-fca7-413a-acd2-0da806d54fa6" providerId="ADAL" clId="{0EE58ACC-51FF-4189-8E11-FB1C9B9F6084}" dt="2020-10-13T20:24:37.673" v="10" actId="20577"/>
      <pc:docMkLst>
        <pc:docMk/>
      </pc:docMkLst>
      <pc:sldChg chg="modSp">
        <pc:chgData name="Zarko Palankov" userId="61fdbf7c-fca7-413a-acd2-0da806d54fa6" providerId="ADAL" clId="{0EE58ACC-51FF-4189-8E11-FB1C9B9F6084}" dt="2020-10-13T20:23:58.581" v="0" actId="20577"/>
        <pc:sldMkLst>
          <pc:docMk/>
          <pc:sldMk cId="2258292993" sldId="257"/>
        </pc:sldMkLst>
        <pc:spChg chg="mod">
          <ac:chgData name="Zarko Palankov" userId="61fdbf7c-fca7-413a-acd2-0da806d54fa6" providerId="ADAL" clId="{0EE58ACC-51FF-4189-8E11-FB1C9B9F6084}" dt="2020-10-13T20:23:58.581" v="0" actId="20577"/>
          <ac:spMkLst>
            <pc:docMk/>
            <pc:sldMk cId="2258292993" sldId="257"/>
            <ac:spMk id="3" creationId="{00000000-0000-0000-0000-000000000000}"/>
          </ac:spMkLst>
        </pc:spChg>
      </pc:sldChg>
      <pc:sldChg chg="modSp">
        <pc:chgData name="Zarko Palankov" userId="61fdbf7c-fca7-413a-acd2-0da806d54fa6" providerId="ADAL" clId="{0EE58ACC-51FF-4189-8E11-FB1C9B9F6084}" dt="2020-10-13T20:24:33.026" v="9" actId="20577"/>
        <pc:sldMkLst>
          <pc:docMk/>
          <pc:sldMk cId="332417008" sldId="268"/>
        </pc:sldMkLst>
        <pc:spChg chg="mod">
          <ac:chgData name="Zarko Palankov" userId="61fdbf7c-fca7-413a-acd2-0da806d54fa6" providerId="ADAL" clId="{0EE58ACC-51FF-4189-8E11-FB1C9B9F6084}" dt="2020-10-13T20:24:33.026" v="9" actId="20577"/>
          <ac:spMkLst>
            <pc:docMk/>
            <pc:sldMk cId="332417008" sldId="268"/>
            <ac:spMk id="2" creationId="{00000000-0000-0000-0000-000000000000}"/>
          </ac:spMkLst>
        </pc:spChg>
      </pc:sldChg>
      <pc:sldChg chg="modSp">
        <pc:chgData name="Zarko Palankov" userId="61fdbf7c-fca7-413a-acd2-0da806d54fa6" providerId="ADAL" clId="{0EE58ACC-51FF-4189-8E11-FB1C9B9F6084}" dt="2020-10-13T20:24:03.639" v="1" actId="20577"/>
        <pc:sldMkLst>
          <pc:docMk/>
          <pc:sldMk cId="60733857" sldId="269"/>
        </pc:sldMkLst>
        <pc:spChg chg="mod">
          <ac:chgData name="Zarko Palankov" userId="61fdbf7c-fca7-413a-acd2-0da806d54fa6" providerId="ADAL" clId="{0EE58ACC-51FF-4189-8E11-FB1C9B9F6084}" dt="2020-10-13T20:24:03.639" v="1" actId="20577"/>
          <ac:spMkLst>
            <pc:docMk/>
            <pc:sldMk cId="60733857" sldId="269"/>
            <ac:spMk id="3" creationId="{2F3775EA-C141-473C-98EB-B8744C428CE3}"/>
          </ac:spMkLst>
        </pc:spChg>
      </pc:sldChg>
      <pc:sldChg chg="modSp">
        <pc:chgData name="Zarko Palankov" userId="61fdbf7c-fca7-413a-acd2-0da806d54fa6" providerId="ADAL" clId="{0EE58ACC-51FF-4189-8E11-FB1C9B9F6084}" dt="2020-10-13T20:24:20.902" v="8" actId="20577"/>
        <pc:sldMkLst>
          <pc:docMk/>
          <pc:sldMk cId="659335968" sldId="275"/>
        </pc:sldMkLst>
        <pc:spChg chg="mod">
          <ac:chgData name="Zarko Palankov" userId="61fdbf7c-fca7-413a-acd2-0da806d54fa6" providerId="ADAL" clId="{0EE58ACC-51FF-4189-8E11-FB1C9B9F6084}" dt="2020-10-13T20:24:16.802" v="6" actId="20577"/>
          <ac:spMkLst>
            <pc:docMk/>
            <pc:sldMk cId="659335968" sldId="275"/>
            <ac:spMk id="2" creationId="{6E1D466C-4507-4C7B-A884-2CBE0D24A8CF}"/>
          </ac:spMkLst>
        </pc:spChg>
        <pc:spChg chg="mod">
          <ac:chgData name="Zarko Palankov" userId="61fdbf7c-fca7-413a-acd2-0da806d54fa6" providerId="ADAL" clId="{0EE58ACC-51FF-4189-8E11-FB1C9B9F6084}" dt="2020-10-13T20:24:20.902" v="8" actId="20577"/>
          <ac:spMkLst>
            <pc:docMk/>
            <pc:sldMk cId="659335968" sldId="275"/>
            <ac:spMk id="4" creationId="{3CCDB097-0DAB-445C-81D6-D8AF53059902}"/>
          </ac:spMkLst>
        </pc:spChg>
      </pc:sldChg>
      <pc:sldChg chg="modSp">
        <pc:chgData name="Zarko Palankov" userId="61fdbf7c-fca7-413a-acd2-0da806d54fa6" providerId="ADAL" clId="{0EE58ACC-51FF-4189-8E11-FB1C9B9F6084}" dt="2020-10-13T20:24:13.195" v="5" actId="20577"/>
        <pc:sldMkLst>
          <pc:docMk/>
          <pc:sldMk cId="1497247306" sldId="276"/>
        </pc:sldMkLst>
        <pc:spChg chg="mod">
          <ac:chgData name="Zarko Palankov" userId="61fdbf7c-fca7-413a-acd2-0da806d54fa6" providerId="ADAL" clId="{0EE58ACC-51FF-4189-8E11-FB1C9B9F6084}" dt="2020-10-13T20:24:07.222" v="3" actId="27636"/>
          <ac:spMkLst>
            <pc:docMk/>
            <pc:sldMk cId="1497247306" sldId="276"/>
            <ac:spMk id="2" creationId="{074C22DD-9B48-42B0-A799-1EB6E1623685}"/>
          </ac:spMkLst>
        </pc:spChg>
        <pc:spChg chg="mod">
          <ac:chgData name="Zarko Palankov" userId="61fdbf7c-fca7-413a-acd2-0da806d54fa6" providerId="ADAL" clId="{0EE58ACC-51FF-4189-8E11-FB1C9B9F6084}" dt="2020-10-13T20:24:13.195" v="5" actId="20577"/>
          <ac:spMkLst>
            <pc:docMk/>
            <pc:sldMk cId="1497247306" sldId="276"/>
            <ac:spMk id="4" creationId="{9C7A835F-A2CE-4FBB-9B03-A8DF2E838590}"/>
          </ac:spMkLst>
        </pc:spChg>
      </pc:sldChg>
      <pc:sldChg chg="modSp">
        <pc:chgData name="Zarko Palankov" userId="61fdbf7c-fca7-413a-acd2-0da806d54fa6" providerId="ADAL" clId="{0EE58ACC-51FF-4189-8E11-FB1C9B9F6084}" dt="2020-10-13T20:24:37.673" v="10" actId="20577"/>
        <pc:sldMkLst>
          <pc:docMk/>
          <pc:sldMk cId="1621983334" sldId="277"/>
        </pc:sldMkLst>
        <pc:spChg chg="mod">
          <ac:chgData name="Zarko Palankov" userId="61fdbf7c-fca7-413a-acd2-0da806d54fa6" providerId="ADAL" clId="{0EE58ACC-51FF-4189-8E11-FB1C9B9F6084}" dt="2020-10-13T20:24:37.673" v="10" actId="20577"/>
          <ac:spMkLst>
            <pc:docMk/>
            <pc:sldMk cId="1621983334" sldId="277"/>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082BD-B88E-48B9-A9FF-595508C91228}" type="datetimeFigureOut">
              <a:rPr lang="en-US" smtClean="0"/>
              <a:t>3/11/21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C3D9A-F392-4C03-B063-28CBEE493920}" type="slidenum">
              <a:rPr lang="en-US" smtClean="0"/>
              <a:t>‹#›</a:t>
            </a:fld>
            <a:endParaRPr lang="en-US"/>
          </a:p>
        </p:txBody>
      </p:sp>
    </p:spTree>
    <p:extLst>
      <p:ext uri="{BB962C8B-B14F-4D97-AF65-F5344CB8AC3E}">
        <p14:creationId xmlns:p14="http://schemas.microsoft.com/office/powerpoint/2010/main" val="4113862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C62C3D9A-F392-4C03-B063-28CBEE493920}" type="slidenum">
              <a:rPr lang="en-US" smtClean="0"/>
              <a:t>1</a:t>
            </a:fld>
            <a:endParaRPr lang="en-US"/>
          </a:p>
        </p:txBody>
      </p:sp>
    </p:spTree>
    <p:extLst>
      <p:ext uri="{BB962C8B-B14F-4D97-AF65-F5344CB8AC3E}">
        <p14:creationId xmlns:p14="http://schemas.microsoft.com/office/powerpoint/2010/main" val="52318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23641-D1F2-4F47-BACC-61BCF2527B72}"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18629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23641-D1F2-4F47-BACC-61BCF2527B72}"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186296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Possible roles: </a:t>
            </a:r>
          </a:p>
          <a:p>
            <a:r>
              <a:rPr lang="en-US" sz="1200" i="1" dirty="0"/>
              <a:t>Building relationships and facilitating relationships between members</a:t>
            </a:r>
          </a:p>
          <a:p>
            <a:r>
              <a:rPr lang="en-US" sz="1200" i="1" dirty="0"/>
              <a:t>Inviting, onboarding and engaging members</a:t>
            </a:r>
          </a:p>
          <a:p>
            <a:r>
              <a:rPr lang="en-US" sz="1200" i="1" dirty="0"/>
              <a:t>Creating and curating content</a:t>
            </a:r>
          </a:p>
          <a:p>
            <a:r>
              <a:rPr lang="en-US" sz="1200" i="1" dirty="0"/>
              <a:t>Designing and organizing events</a:t>
            </a:r>
          </a:p>
          <a:p>
            <a:r>
              <a:rPr lang="en-US" sz="1200" i="1" dirty="0"/>
              <a:t>Developing and refining strategy</a:t>
            </a:r>
          </a:p>
          <a:p>
            <a:r>
              <a:rPr lang="en-US" sz="1200" i="1" dirty="0"/>
              <a:t>Building, designing and maintaining an online platform</a:t>
            </a:r>
          </a:p>
          <a:p>
            <a:endParaRPr lang="en-US" dirty="0"/>
          </a:p>
        </p:txBody>
      </p:sp>
      <p:sp>
        <p:nvSpPr>
          <p:cNvPr id="4" name="Slide Number Placeholder 3"/>
          <p:cNvSpPr>
            <a:spLocks noGrp="1"/>
          </p:cNvSpPr>
          <p:nvPr>
            <p:ph type="sldNum" sz="quarter" idx="10"/>
          </p:nvPr>
        </p:nvSpPr>
        <p:spPr/>
        <p:txBody>
          <a:bodyPr/>
          <a:lstStyle/>
          <a:p>
            <a:fld id="{4A923641-D1F2-4F47-BACC-61BCF2527B72}"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37803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23641-D1F2-4F47-BACC-61BCF2527B72}"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536094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923641-D1F2-4F47-BACC-61BCF2527B72}"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919103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briefly the following questions, in the corresponding section:</a:t>
            </a:r>
          </a:p>
          <a:p>
            <a:br>
              <a:rPr lang="en-US" sz="1200" b="0"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About Me:</a:t>
            </a:r>
          </a:p>
          <a:p>
            <a:r>
              <a:rPr lang="en-US" sz="1200" b="0" i="0" kern="1200" dirty="0">
                <a:solidFill>
                  <a:schemeClr val="tx1"/>
                </a:solidFill>
                <a:effectLst/>
                <a:latin typeface="+mn-lt"/>
                <a:ea typeface="+mn-ea"/>
                <a:cs typeface="+mn-cs"/>
              </a:rPr>
              <a:t>- What are some honest, unfiltered things about you?</a:t>
            </a:r>
          </a:p>
          <a:p>
            <a:r>
              <a:rPr lang="en-US" sz="1200" b="0" i="0" kern="1200" dirty="0">
                <a:solidFill>
                  <a:schemeClr val="tx1"/>
                </a:solidFill>
                <a:effectLst/>
                <a:latin typeface="+mn-lt"/>
                <a:ea typeface="+mn-ea"/>
                <a:cs typeface="+mn-cs"/>
              </a:rPr>
              <a:t>- What drives you mad?</a:t>
            </a:r>
          </a:p>
          <a:p>
            <a:r>
              <a:rPr lang="en-US" sz="1200" b="0" i="0" kern="1200" dirty="0">
                <a:solidFill>
                  <a:schemeClr val="tx1"/>
                </a:solidFill>
                <a:effectLst/>
                <a:latin typeface="+mn-lt"/>
                <a:ea typeface="+mn-ea"/>
                <a:cs typeface="+mn-cs"/>
              </a:rPr>
              <a:t>- What are some of your quirks?</a:t>
            </a:r>
          </a:p>
          <a:p>
            <a:r>
              <a:rPr lang="en-US" sz="1200" b="0" i="0" kern="1200" dirty="0">
                <a:solidFill>
                  <a:schemeClr val="tx1"/>
                </a:solidFill>
                <a:effectLst/>
                <a:latin typeface="+mn-lt"/>
                <a:ea typeface="+mn-ea"/>
                <a:cs typeface="+mn-cs"/>
              </a:rPr>
              <a:t>- How can people earn an extra gold star with you? </a:t>
            </a:r>
          </a:p>
          <a:p>
            <a:r>
              <a:rPr lang="en-US" sz="1200" b="0" i="0" kern="1200" dirty="0">
                <a:solidFill>
                  <a:schemeClr val="tx1"/>
                </a:solidFill>
                <a:effectLst/>
                <a:latin typeface="+mn-lt"/>
                <a:ea typeface="+mn-ea"/>
                <a:cs typeface="+mn-cs"/>
              </a:rPr>
              <a:t>- What are some things that people might misunderstand about you that you should clarify?</a:t>
            </a:r>
          </a:p>
          <a:p>
            <a:r>
              <a:rPr lang="en-US" sz="1200" b="0" i="0" kern="1200" dirty="0">
                <a:solidFill>
                  <a:schemeClr val="tx1"/>
                </a:solidFill>
                <a:effectLst/>
                <a:latin typeface="+mn-lt"/>
                <a:ea typeface="+mn-ea"/>
                <a:cs typeface="+mn-cs"/>
              </a:rPr>
              <a:t>- How do you best process information? What is your learning style? </a:t>
            </a:r>
          </a:p>
          <a:p>
            <a:r>
              <a:rPr lang="en-US" sz="1200" b="0" i="0" kern="1200" dirty="0">
                <a:solidFill>
                  <a:schemeClr val="tx1"/>
                </a:solidFill>
                <a:effectLst/>
                <a:latin typeface="+mn-lt"/>
                <a:ea typeface="+mn-ea"/>
                <a:cs typeface="+mn-cs"/>
              </a:rPr>
              <a:t>- What's off limits?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About How I Relate to Others</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 What's the best way to communicate with you?</a:t>
            </a:r>
          </a:p>
          <a:p>
            <a:r>
              <a:rPr lang="en-US" sz="1200" b="0" i="0" kern="1200" dirty="0">
                <a:solidFill>
                  <a:schemeClr val="tx1"/>
                </a:solidFill>
                <a:effectLst/>
                <a:latin typeface="+mn-lt"/>
                <a:ea typeface="+mn-ea"/>
                <a:cs typeface="+mn-cs"/>
              </a:rPr>
              <a:t>- What's the best way to convince you to do something?</a:t>
            </a:r>
          </a:p>
          <a:p>
            <a:r>
              <a:rPr lang="en-US" sz="1200" b="0" i="0" kern="1200" dirty="0">
                <a:solidFill>
                  <a:schemeClr val="tx1"/>
                </a:solidFill>
                <a:effectLst/>
                <a:latin typeface="+mn-lt"/>
                <a:ea typeface="+mn-ea"/>
                <a:cs typeface="+mn-cs"/>
              </a:rPr>
              <a:t>- How do you like to give feedback?</a:t>
            </a:r>
          </a:p>
          <a:p>
            <a:r>
              <a:rPr lang="en-US" sz="1200" b="0" i="0" kern="1200" dirty="0">
                <a:solidFill>
                  <a:schemeClr val="tx1"/>
                </a:solidFill>
                <a:effectLst/>
                <a:latin typeface="+mn-lt"/>
                <a:ea typeface="+mn-ea"/>
                <a:cs typeface="+mn-cs"/>
              </a:rPr>
              <a:t>- How do you like to get feedback? </a:t>
            </a:r>
          </a:p>
          <a:p>
            <a:endParaRPr lang="en-US" dirty="0"/>
          </a:p>
        </p:txBody>
      </p:sp>
      <p:sp>
        <p:nvSpPr>
          <p:cNvPr id="4" name="Slide Number Placeholder 3"/>
          <p:cNvSpPr>
            <a:spLocks noGrp="1"/>
          </p:cNvSpPr>
          <p:nvPr>
            <p:ph type="sldNum" sz="quarter" idx="10"/>
          </p:nvPr>
        </p:nvSpPr>
        <p:spPr/>
        <p:txBody>
          <a:bodyPr/>
          <a:lstStyle/>
          <a:p>
            <a:fld id="{4A923641-D1F2-4F47-BACC-61BCF2527B72}"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288501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briefly the following questions, in the corresponding section:</a:t>
            </a:r>
          </a:p>
          <a:p>
            <a:br>
              <a:rPr lang="en-US" sz="1200" b="0"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About Me:</a:t>
            </a:r>
          </a:p>
          <a:p>
            <a:r>
              <a:rPr lang="en-US" sz="1200" b="0" i="0" kern="1200" dirty="0">
                <a:solidFill>
                  <a:schemeClr val="tx1"/>
                </a:solidFill>
                <a:effectLst/>
                <a:latin typeface="+mn-lt"/>
                <a:ea typeface="+mn-ea"/>
                <a:cs typeface="+mn-cs"/>
              </a:rPr>
              <a:t>- What are some honest, unfiltered things about you?</a:t>
            </a:r>
          </a:p>
          <a:p>
            <a:r>
              <a:rPr lang="en-US" sz="1200" b="0" i="0" kern="1200" dirty="0">
                <a:solidFill>
                  <a:schemeClr val="tx1"/>
                </a:solidFill>
                <a:effectLst/>
                <a:latin typeface="+mn-lt"/>
                <a:ea typeface="+mn-ea"/>
                <a:cs typeface="+mn-cs"/>
              </a:rPr>
              <a:t>- What drives you mad?</a:t>
            </a:r>
          </a:p>
          <a:p>
            <a:r>
              <a:rPr lang="en-US" sz="1200" b="0" i="0" kern="1200" dirty="0">
                <a:solidFill>
                  <a:schemeClr val="tx1"/>
                </a:solidFill>
                <a:effectLst/>
                <a:latin typeface="+mn-lt"/>
                <a:ea typeface="+mn-ea"/>
                <a:cs typeface="+mn-cs"/>
              </a:rPr>
              <a:t>- What are some of your quirks?</a:t>
            </a:r>
          </a:p>
          <a:p>
            <a:r>
              <a:rPr lang="en-US" sz="1200" b="0" i="0" kern="1200" dirty="0">
                <a:solidFill>
                  <a:schemeClr val="tx1"/>
                </a:solidFill>
                <a:effectLst/>
                <a:latin typeface="+mn-lt"/>
                <a:ea typeface="+mn-ea"/>
                <a:cs typeface="+mn-cs"/>
              </a:rPr>
              <a:t>- How can people earn an extra gold star with you? </a:t>
            </a:r>
          </a:p>
          <a:p>
            <a:r>
              <a:rPr lang="en-US" sz="1200" b="0" i="0" kern="1200" dirty="0">
                <a:solidFill>
                  <a:schemeClr val="tx1"/>
                </a:solidFill>
                <a:effectLst/>
                <a:latin typeface="+mn-lt"/>
                <a:ea typeface="+mn-ea"/>
                <a:cs typeface="+mn-cs"/>
              </a:rPr>
              <a:t>- What are some things that people might misunderstand about you that you should clarify?</a:t>
            </a:r>
          </a:p>
          <a:p>
            <a:r>
              <a:rPr lang="en-US" sz="1200" b="0" i="0" kern="1200" dirty="0">
                <a:solidFill>
                  <a:schemeClr val="tx1"/>
                </a:solidFill>
                <a:effectLst/>
                <a:latin typeface="+mn-lt"/>
                <a:ea typeface="+mn-ea"/>
                <a:cs typeface="+mn-cs"/>
              </a:rPr>
              <a:t>- How do you best process information? What is your learning style? </a:t>
            </a:r>
          </a:p>
          <a:p>
            <a:r>
              <a:rPr lang="en-US" sz="1200" b="0" i="0" kern="1200" dirty="0">
                <a:solidFill>
                  <a:schemeClr val="tx1"/>
                </a:solidFill>
                <a:effectLst/>
                <a:latin typeface="+mn-lt"/>
                <a:ea typeface="+mn-ea"/>
                <a:cs typeface="+mn-cs"/>
              </a:rPr>
              <a:t>- What's off limits?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About How I Relate to Others</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 What's the best way to communicate with you?</a:t>
            </a:r>
          </a:p>
          <a:p>
            <a:r>
              <a:rPr lang="en-US" sz="1200" b="0" i="0" kern="1200" dirty="0">
                <a:solidFill>
                  <a:schemeClr val="tx1"/>
                </a:solidFill>
                <a:effectLst/>
                <a:latin typeface="+mn-lt"/>
                <a:ea typeface="+mn-ea"/>
                <a:cs typeface="+mn-cs"/>
              </a:rPr>
              <a:t>- What's the best way to convince you to do something?</a:t>
            </a:r>
          </a:p>
          <a:p>
            <a:r>
              <a:rPr lang="en-US" sz="1200" b="0" i="0" kern="1200" dirty="0">
                <a:solidFill>
                  <a:schemeClr val="tx1"/>
                </a:solidFill>
                <a:effectLst/>
                <a:latin typeface="+mn-lt"/>
                <a:ea typeface="+mn-ea"/>
                <a:cs typeface="+mn-cs"/>
              </a:rPr>
              <a:t>- How do you like to give feedback?</a:t>
            </a:r>
          </a:p>
          <a:p>
            <a:r>
              <a:rPr lang="en-US" sz="1200" b="0" i="0" kern="1200" dirty="0">
                <a:solidFill>
                  <a:schemeClr val="tx1"/>
                </a:solidFill>
                <a:effectLst/>
                <a:latin typeface="+mn-lt"/>
                <a:ea typeface="+mn-ea"/>
                <a:cs typeface="+mn-cs"/>
              </a:rPr>
              <a:t>- How do you like to get feedback? </a:t>
            </a:r>
          </a:p>
          <a:p>
            <a:endParaRPr lang="en-US" dirty="0"/>
          </a:p>
        </p:txBody>
      </p:sp>
      <p:sp>
        <p:nvSpPr>
          <p:cNvPr id="4" name="Slide Number Placeholder 3"/>
          <p:cNvSpPr>
            <a:spLocks noGrp="1"/>
          </p:cNvSpPr>
          <p:nvPr>
            <p:ph type="sldNum" sz="quarter" idx="10"/>
          </p:nvPr>
        </p:nvSpPr>
        <p:spPr/>
        <p:txBody>
          <a:bodyPr/>
          <a:lstStyle/>
          <a:p>
            <a:fld id="{4A923641-D1F2-4F47-BACC-61BCF2527B72}"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58669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Answer briefly the following questions, in the corresponding section:</a:t>
            </a:r>
          </a:p>
          <a:p>
            <a:br>
              <a:rPr lang="en-US" sz="1200" b="0"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About Me:</a:t>
            </a:r>
          </a:p>
          <a:p>
            <a:r>
              <a:rPr lang="en-US" sz="1200" b="0" i="0" kern="1200" dirty="0">
                <a:solidFill>
                  <a:schemeClr val="tx1"/>
                </a:solidFill>
                <a:effectLst/>
                <a:latin typeface="+mn-lt"/>
                <a:ea typeface="+mn-ea"/>
                <a:cs typeface="+mn-cs"/>
              </a:rPr>
              <a:t>- What are some honest, unfiltered things about you?</a:t>
            </a:r>
          </a:p>
          <a:p>
            <a:r>
              <a:rPr lang="en-US" sz="1200" b="0" i="0" kern="1200" dirty="0">
                <a:solidFill>
                  <a:schemeClr val="tx1"/>
                </a:solidFill>
                <a:effectLst/>
                <a:latin typeface="+mn-lt"/>
                <a:ea typeface="+mn-ea"/>
                <a:cs typeface="+mn-cs"/>
              </a:rPr>
              <a:t>- What drives you mad?</a:t>
            </a:r>
          </a:p>
          <a:p>
            <a:r>
              <a:rPr lang="en-US" sz="1200" b="0" i="0" kern="1200" dirty="0">
                <a:solidFill>
                  <a:schemeClr val="tx1"/>
                </a:solidFill>
                <a:effectLst/>
                <a:latin typeface="+mn-lt"/>
                <a:ea typeface="+mn-ea"/>
                <a:cs typeface="+mn-cs"/>
              </a:rPr>
              <a:t>- What are some of your quirks?</a:t>
            </a:r>
          </a:p>
          <a:p>
            <a:r>
              <a:rPr lang="en-US" sz="1200" b="0" i="0" kern="1200" dirty="0">
                <a:solidFill>
                  <a:schemeClr val="tx1"/>
                </a:solidFill>
                <a:effectLst/>
                <a:latin typeface="+mn-lt"/>
                <a:ea typeface="+mn-ea"/>
                <a:cs typeface="+mn-cs"/>
              </a:rPr>
              <a:t>- How can people earn an extra gold star with you? </a:t>
            </a:r>
          </a:p>
          <a:p>
            <a:r>
              <a:rPr lang="en-US" sz="1200" b="0" i="0" kern="1200" dirty="0">
                <a:solidFill>
                  <a:schemeClr val="tx1"/>
                </a:solidFill>
                <a:effectLst/>
                <a:latin typeface="+mn-lt"/>
                <a:ea typeface="+mn-ea"/>
                <a:cs typeface="+mn-cs"/>
              </a:rPr>
              <a:t>- What are some things that people might misunderstand about you that you should clarify?</a:t>
            </a:r>
          </a:p>
          <a:p>
            <a:r>
              <a:rPr lang="en-US" sz="1200" b="0" i="0" kern="1200" dirty="0">
                <a:solidFill>
                  <a:schemeClr val="tx1"/>
                </a:solidFill>
                <a:effectLst/>
                <a:latin typeface="+mn-lt"/>
                <a:ea typeface="+mn-ea"/>
                <a:cs typeface="+mn-cs"/>
              </a:rPr>
              <a:t>- How do you best process information? What is your learning style? </a:t>
            </a:r>
          </a:p>
          <a:p>
            <a:r>
              <a:rPr lang="en-US" sz="1200" b="0" i="0" kern="1200" dirty="0">
                <a:solidFill>
                  <a:schemeClr val="tx1"/>
                </a:solidFill>
                <a:effectLst/>
                <a:latin typeface="+mn-lt"/>
                <a:ea typeface="+mn-ea"/>
                <a:cs typeface="+mn-cs"/>
              </a:rPr>
              <a:t>- What's off limits?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About How I Relate to Others</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 What's the best way to communicate with you?</a:t>
            </a:r>
          </a:p>
          <a:p>
            <a:r>
              <a:rPr lang="en-US" sz="1200" b="0" i="0" kern="1200" dirty="0">
                <a:solidFill>
                  <a:schemeClr val="tx1"/>
                </a:solidFill>
                <a:effectLst/>
                <a:latin typeface="+mn-lt"/>
                <a:ea typeface="+mn-ea"/>
                <a:cs typeface="+mn-cs"/>
              </a:rPr>
              <a:t>- What's the best way to convince you to do something?</a:t>
            </a:r>
          </a:p>
          <a:p>
            <a:r>
              <a:rPr lang="en-US" sz="1200" b="0" i="0" kern="1200" dirty="0">
                <a:solidFill>
                  <a:schemeClr val="tx1"/>
                </a:solidFill>
                <a:effectLst/>
                <a:latin typeface="+mn-lt"/>
                <a:ea typeface="+mn-ea"/>
                <a:cs typeface="+mn-cs"/>
              </a:rPr>
              <a:t>- How do you like to give feedback?</a:t>
            </a:r>
          </a:p>
          <a:p>
            <a:r>
              <a:rPr lang="en-US" sz="1200" b="0" i="0" kern="1200" dirty="0">
                <a:solidFill>
                  <a:schemeClr val="tx1"/>
                </a:solidFill>
                <a:effectLst/>
                <a:latin typeface="+mn-lt"/>
                <a:ea typeface="+mn-ea"/>
                <a:cs typeface="+mn-cs"/>
              </a:rPr>
              <a:t>- How do you like to get feedback? </a:t>
            </a:r>
          </a:p>
          <a:p>
            <a:endParaRPr lang="en-US" dirty="0"/>
          </a:p>
        </p:txBody>
      </p:sp>
      <p:sp>
        <p:nvSpPr>
          <p:cNvPr id="4" name="Slide Number Placeholder 3"/>
          <p:cNvSpPr>
            <a:spLocks noGrp="1"/>
          </p:cNvSpPr>
          <p:nvPr>
            <p:ph type="sldNum" sz="quarter" idx="10"/>
          </p:nvPr>
        </p:nvSpPr>
        <p:spPr/>
        <p:txBody>
          <a:bodyPr/>
          <a:lstStyle/>
          <a:p>
            <a:fld id="{4A923641-D1F2-4F47-BACC-61BCF2527B72}"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856337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85C1E92-DC00-49D9-A851-6C8DDEB2DC37}" type="datetimeFigureOut">
              <a:rPr lang="en-US" smtClean="0"/>
              <a:t>3/11/21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102325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5C1E92-DC00-49D9-A851-6C8DDEB2DC37}" type="datetimeFigureOut">
              <a:rPr lang="en-US" smtClean="0"/>
              <a:t>3/11/21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1900726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5C1E92-DC00-49D9-A851-6C8DDEB2DC37}" type="datetimeFigureOut">
              <a:rPr lang="en-US" smtClean="0"/>
              <a:t>3/11/21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2107851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1805292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4103689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155864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6" name="Footer Placeholder 5"/>
          <p:cNvSpPr>
            <a:spLocks noGrp="1"/>
          </p:cNvSpPr>
          <p:nvPr>
            <p:ph type="ftr" sz="quarter" idx="11"/>
          </p:nvPr>
        </p:nvSpPr>
        <p:spPr/>
        <p:txBody>
          <a:bodyPr/>
          <a:lstStyle/>
          <a:p>
            <a:endParaRPr lang="en-US">
              <a:solidFill>
                <a:srgbClr val="00213D">
                  <a:tint val="75000"/>
                </a:srgbClr>
              </a:solidFill>
            </a:endParaRPr>
          </a:p>
        </p:txBody>
      </p:sp>
      <p:sp>
        <p:nvSpPr>
          <p:cNvPr id="7" name="Slide Number Placeholder 6"/>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580657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8" name="Footer Placeholder 7"/>
          <p:cNvSpPr>
            <a:spLocks noGrp="1"/>
          </p:cNvSpPr>
          <p:nvPr>
            <p:ph type="ftr" sz="quarter" idx="11"/>
          </p:nvPr>
        </p:nvSpPr>
        <p:spPr/>
        <p:txBody>
          <a:bodyPr/>
          <a:lstStyle/>
          <a:p>
            <a:endParaRPr lang="en-US">
              <a:solidFill>
                <a:srgbClr val="00213D">
                  <a:tint val="75000"/>
                </a:srgbClr>
              </a:solidFill>
            </a:endParaRPr>
          </a:p>
        </p:txBody>
      </p:sp>
      <p:sp>
        <p:nvSpPr>
          <p:cNvPr id="9" name="Slide Number Placeholder 8"/>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2568872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4" name="Footer Placeholder 3"/>
          <p:cNvSpPr>
            <a:spLocks noGrp="1"/>
          </p:cNvSpPr>
          <p:nvPr>
            <p:ph type="ftr" sz="quarter" idx="11"/>
          </p:nvPr>
        </p:nvSpPr>
        <p:spPr/>
        <p:txBody>
          <a:bodyPr/>
          <a:lstStyle/>
          <a:p>
            <a:endParaRPr lang="en-US">
              <a:solidFill>
                <a:srgbClr val="00213D">
                  <a:tint val="75000"/>
                </a:srgbClr>
              </a:solidFill>
            </a:endParaRPr>
          </a:p>
        </p:txBody>
      </p:sp>
      <p:sp>
        <p:nvSpPr>
          <p:cNvPr id="5" name="Slide Number Placeholder 4"/>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31362080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3" name="Footer Placeholder 2"/>
          <p:cNvSpPr>
            <a:spLocks noGrp="1"/>
          </p:cNvSpPr>
          <p:nvPr>
            <p:ph type="ftr" sz="quarter" idx="11"/>
          </p:nvPr>
        </p:nvSpPr>
        <p:spPr/>
        <p:txBody>
          <a:bodyPr/>
          <a:lstStyle/>
          <a:p>
            <a:endParaRPr lang="en-US">
              <a:solidFill>
                <a:srgbClr val="00213D">
                  <a:tint val="75000"/>
                </a:srgbClr>
              </a:solidFill>
            </a:endParaRPr>
          </a:p>
        </p:txBody>
      </p:sp>
      <p:sp>
        <p:nvSpPr>
          <p:cNvPr id="4" name="Slide Number Placeholder 3"/>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1148986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6" name="Footer Placeholder 5"/>
          <p:cNvSpPr>
            <a:spLocks noGrp="1"/>
          </p:cNvSpPr>
          <p:nvPr>
            <p:ph type="ftr" sz="quarter" idx="11"/>
          </p:nvPr>
        </p:nvSpPr>
        <p:spPr/>
        <p:txBody>
          <a:bodyPr/>
          <a:lstStyle/>
          <a:p>
            <a:endParaRPr lang="en-US">
              <a:solidFill>
                <a:srgbClr val="00213D">
                  <a:tint val="75000"/>
                </a:srgbClr>
              </a:solidFill>
            </a:endParaRPr>
          </a:p>
        </p:txBody>
      </p:sp>
      <p:sp>
        <p:nvSpPr>
          <p:cNvPr id="7" name="Slide Number Placeholder 6"/>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237433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5C1E92-DC00-49D9-A851-6C8DDEB2DC37}" type="datetimeFigureOut">
              <a:rPr lang="en-US" smtClean="0"/>
              <a:t>3/11/21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3019351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6" name="Footer Placeholder 5"/>
          <p:cNvSpPr>
            <a:spLocks noGrp="1"/>
          </p:cNvSpPr>
          <p:nvPr>
            <p:ph type="ftr" sz="quarter" idx="11"/>
          </p:nvPr>
        </p:nvSpPr>
        <p:spPr/>
        <p:txBody>
          <a:bodyPr/>
          <a:lstStyle/>
          <a:p>
            <a:endParaRPr lang="en-US">
              <a:solidFill>
                <a:srgbClr val="00213D">
                  <a:tint val="75000"/>
                </a:srgbClr>
              </a:solidFill>
            </a:endParaRPr>
          </a:p>
        </p:txBody>
      </p:sp>
      <p:sp>
        <p:nvSpPr>
          <p:cNvPr id="7" name="Slide Number Placeholder 6"/>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41835586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2283658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11"/>
          </p:nvPr>
        </p:nvSpPr>
        <p:spPr/>
        <p:txBody>
          <a:bodyPr/>
          <a:lstStyle/>
          <a:p>
            <a:endParaRPr lang="en-US">
              <a:solidFill>
                <a:srgbClr val="00213D">
                  <a:tint val="75000"/>
                </a:srgbClr>
              </a:solidFill>
            </a:endParaRPr>
          </a:p>
        </p:txBody>
      </p:sp>
      <p:sp>
        <p:nvSpPr>
          <p:cNvPr id="6" name="Slide Number Placeholder 5"/>
          <p:cNvSpPr>
            <a:spLocks noGrp="1"/>
          </p:cNvSpPr>
          <p:nvPr>
            <p:ph type="sldNum" sz="quarter" idx="12"/>
          </p:nvPr>
        </p:nvSpPr>
        <p:spPr/>
        <p:txBody>
          <a:body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2328420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3" name="Shape 13"/>
          <p:cNvSpPr txBox="1">
            <a:spLocks noGrp="1"/>
          </p:cNvSpPr>
          <p:nvPr>
            <p:ph type="title"/>
          </p:nvPr>
        </p:nvSpPr>
        <p:spPr>
          <a:xfrm>
            <a:off x="222741" y="-47161"/>
            <a:ext cx="10972800" cy="798259"/>
          </a:xfrm>
          <a:prstGeom prst="rect">
            <a:avLst/>
          </a:prstGeom>
        </p:spPr>
        <p:txBody>
          <a:bodyPr lIns="91425" tIns="91425" rIns="91425" bIns="91425" anchor="b" anchorCtr="0">
            <a:normAutofit/>
          </a:bodyPr>
          <a:lstStyle>
            <a:lvl1pPr>
              <a:spcBef>
                <a:spcPts val="0"/>
              </a:spcBef>
              <a:defRPr sz="3600">
                <a:solidFill>
                  <a:schemeClr val="tx1"/>
                </a:solidFill>
                <a:latin typeface="Andes" panose="02000000000000000000" pitchFamily="50" charset="0"/>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609600" y="1193519"/>
            <a:ext cx="10972800" cy="5374113"/>
          </a:xfrm>
          <a:prstGeom prst="rect">
            <a:avLst/>
          </a:prstGeom>
        </p:spPr>
        <p:txBody>
          <a:bodyPr lIns="91425" tIns="91425" rIns="91425" bIns="91425" anchor="t" anchorCtr="0"/>
          <a:lstStyle>
            <a:lvl1pPr>
              <a:spcBef>
                <a:spcPts val="0"/>
              </a:spcBef>
              <a:defRPr>
                <a:latin typeface="Andes" panose="02000000000000000000" pitchFamily="50" charset="0"/>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3" name="Straight Connector 2"/>
          <p:cNvCxnSpPr/>
          <p:nvPr userDrawn="1"/>
        </p:nvCxnSpPr>
        <p:spPr>
          <a:xfrm>
            <a:off x="8278368" y="322108"/>
            <a:ext cx="0" cy="7071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96475" y="372775"/>
            <a:ext cx="3067818" cy="601981"/>
          </a:xfrm>
          <a:prstGeom prst="rect">
            <a:avLst/>
          </a:prstGeom>
        </p:spPr>
      </p:pic>
      <p:sp>
        <p:nvSpPr>
          <p:cNvPr id="9" name="Shape 34"/>
          <p:cNvSpPr/>
          <p:nvPr userDrawn="1"/>
        </p:nvSpPr>
        <p:spPr>
          <a:xfrm>
            <a:off x="0" y="787809"/>
            <a:ext cx="12192000" cy="59294"/>
          </a:xfrm>
          <a:prstGeom prst="roundRect">
            <a:avLst>
              <a:gd name="adj" fmla="val 13565"/>
            </a:avLst>
          </a:prstGeom>
          <a:solidFill>
            <a:schemeClr val="tx2">
              <a:lumMod val="75000"/>
            </a:schemeClr>
          </a:solidFill>
          <a:ln w="12700">
            <a:miter lim="400000"/>
          </a:ln>
        </p:spPr>
        <p:txBody>
          <a:bodyPr lIns="0" tIns="0" rIns="0" bIns="0" anchor="ctr"/>
          <a:lstStyle/>
          <a:p>
            <a:pPr>
              <a:defRPr sz="2400">
                <a:solidFill>
                  <a:srgbClr val="FFFFFF"/>
                </a:solidFill>
              </a:defRPr>
            </a:pPr>
            <a:endParaRPr sz="2249">
              <a:solidFill>
                <a:srgbClr val="FFFFFF"/>
              </a:solidFill>
            </a:endParaRPr>
          </a:p>
        </p:txBody>
      </p:sp>
      <p:pic>
        <p:nvPicPr>
          <p:cNvPr id="4" name="Picture 3"/>
          <p:cNvPicPr>
            <a:picLocks noChangeAspect="1"/>
          </p:cNvPicPr>
          <p:nvPr userDrawn="1"/>
        </p:nvPicPr>
        <p:blipFill>
          <a:blip r:embed="rId3"/>
          <a:stretch>
            <a:fillRect/>
          </a:stretch>
        </p:blipFill>
        <p:spPr>
          <a:xfrm>
            <a:off x="11274525" y="6080366"/>
            <a:ext cx="615749" cy="627942"/>
          </a:xfrm>
          <a:prstGeom prst="rect">
            <a:avLst/>
          </a:prstGeom>
        </p:spPr>
      </p:pic>
    </p:spTree>
    <p:extLst>
      <p:ext uri="{BB962C8B-B14F-4D97-AF65-F5344CB8AC3E}">
        <p14:creationId xmlns:p14="http://schemas.microsoft.com/office/powerpoint/2010/main" val="345332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5C1E92-DC00-49D9-A851-6C8DDEB2DC37}" type="datetimeFigureOut">
              <a:rPr lang="en-US" smtClean="0"/>
              <a:t>3/11/21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144843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5C1E92-DC00-49D9-A851-6C8DDEB2DC37}" type="datetimeFigureOut">
              <a:rPr lang="en-US" smtClean="0"/>
              <a:t>3/11/21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370588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5C1E92-DC00-49D9-A851-6C8DDEB2DC37}" type="datetimeFigureOut">
              <a:rPr lang="en-US" smtClean="0"/>
              <a:t>3/11/21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3144534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5C1E92-DC00-49D9-A851-6C8DDEB2DC37}" type="datetimeFigureOut">
              <a:rPr lang="en-US" smtClean="0"/>
              <a:t>3/11/21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384477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C1E92-DC00-49D9-A851-6C8DDEB2DC37}" type="datetimeFigureOut">
              <a:rPr lang="en-US" smtClean="0"/>
              <a:t>3/11/21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120695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5C1E92-DC00-49D9-A851-6C8DDEB2DC37}" type="datetimeFigureOut">
              <a:rPr lang="en-US" smtClean="0"/>
              <a:t>3/11/21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415281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5C1E92-DC00-49D9-A851-6C8DDEB2DC37}" type="datetimeFigureOut">
              <a:rPr lang="en-US" smtClean="0"/>
              <a:t>3/11/21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8CE7F-E196-40B1-9F13-1AAFD045ACF4}" type="slidenum">
              <a:rPr lang="en-US" smtClean="0"/>
              <a:t>‹#›</a:t>
            </a:fld>
            <a:endParaRPr lang="en-US"/>
          </a:p>
        </p:txBody>
      </p:sp>
    </p:spTree>
    <p:extLst>
      <p:ext uri="{BB962C8B-B14F-4D97-AF65-F5344CB8AC3E}">
        <p14:creationId xmlns:p14="http://schemas.microsoft.com/office/powerpoint/2010/main" val="32192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C1E92-DC00-49D9-A851-6C8DDEB2DC37}" type="datetimeFigureOut">
              <a:rPr lang="en-US" smtClean="0"/>
              <a:t>3/11/21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8CE7F-E196-40B1-9F13-1AAFD045ACF4}" type="slidenum">
              <a:rPr lang="en-US" smtClean="0"/>
              <a:t>‹#›</a:t>
            </a:fld>
            <a:endParaRPr lang="en-US"/>
          </a:p>
        </p:txBody>
      </p:sp>
    </p:spTree>
    <p:extLst>
      <p:ext uri="{BB962C8B-B14F-4D97-AF65-F5344CB8AC3E}">
        <p14:creationId xmlns:p14="http://schemas.microsoft.com/office/powerpoint/2010/main" val="3185187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08432-0C9D-4E63-B3A3-2D53F9987A83}" type="datetimeFigureOut">
              <a:rPr lang="en-US" smtClean="0">
                <a:solidFill>
                  <a:srgbClr val="00213D">
                    <a:tint val="75000"/>
                  </a:srgbClr>
                </a:solidFill>
              </a:rPr>
              <a:pPr/>
              <a:t>3/11/21</a:t>
            </a:fld>
            <a:endParaRPr lang="en-US">
              <a:solidFill>
                <a:srgbClr val="00213D">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213D">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08BDF-F48B-4DAA-A904-770AA36E8B37}" type="slidenum">
              <a:rPr lang="en-US" smtClean="0">
                <a:solidFill>
                  <a:srgbClr val="00213D">
                    <a:tint val="75000"/>
                  </a:srgbClr>
                </a:solidFill>
              </a:rPr>
              <a:pPr/>
              <a:t>‹#›</a:t>
            </a:fld>
            <a:endParaRPr lang="en-US">
              <a:solidFill>
                <a:srgbClr val="00213D">
                  <a:tint val="75000"/>
                </a:srgbClr>
              </a:solidFill>
            </a:endParaRPr>
          </a:p>
        </p:txBody>
      </p:sp>
    </p:spTree>
    <p:extLst>
      <p:ext uri="{BB962C8B-B14F-4D97-AF65-F5344CB8AC3E}">
        <p14:creationId xmlns:p14="http://schemas.microsoft.com/office/powerpoint/2010/main" val="89992431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collaboration.worldbank.org/content/sites/collaboration-for-development/en/groups/communities4Dev.html" TargetMode="Externa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light, graffiti&#10;&#10;Description automatically generated">
            <a:extLst>
              <a:ext uri="{FF2B5EF4-FFF2-40B4-BE49-F238E27FC236}">
                <a16:creationId xmlns:a16="http://schemas.microsoft.com/office/drawing/2014/main" id="{E2E9C7BB-7CC8-4AB1-A1AE-3FE54B077DD8}"/>
              </a:ext>
            </a:extLst>
          </p:cNvPr>
          <p:cNvPicPr>
            <a:picLocks noChangeAspect="1"/>
          </p:cNvPicPr>
          <p:nvPr/>
        </p:nvPicPr>
        <p:blipFill rotWithShape="1">
          <a:blip r:embed="rId3">
            <a:alphaModFix amt="19000"/>
            <a:extLst>
              <a:ext uri="{28A0092B-C50C-407E-A947-70E740481C1C}">
                <a14:useLocalDpi xmlns:a14="http://schemas.microsoft.com/office/drawing/2010/main" val="0"/>
              </a:ext>
            </a:extLst>
          </a:blip>
          <a:srcRect l="30447" t="20147" r="1" b="15316"/>
          <a:stretch/>
        </p:blipFill>
        <p:spPr>
          <a:xfrm>
            <a:off x="18361" y="0"/>
            <a:ext cx="7329889" cy="6858000"/>
          </a:xfrm>
          <a:prstGeom prst="rect">
            <a:avLst/>
          </a:prstGeom>
        </p:spPr>
      </p:pic>
      <p:pic>
        <p:nvPicPr>
          <p:cNvPr id="6" name="Picture 5"/>
          <p:cNvPicPr>
            <a:picLocks noChangeAspect="1"/>
          </p:cNvPicPr>
          <p:nvPr/>
        </p:nvPicPr>
        <p:blipFill>
          <a:blip r:embed="rId4"/>
          <a:stretch>
            <a:fillRect/>
          </a:stretch>
        </p:blipFill>
        <p:spPr>
          <a:xfrm rot="16200000" flipV="1">
            <a:off x="-3341859" y="3328887"/>
            <a:ext cx="6858033" cy="200256"/>
          </a:xfrm>
          <a:prstGeom prst="rect">
            <a:avLst/>
          </a:prstGeom>
        </p:spPr>
      </p:pic>
      <p:sp>
        <p:nvSpPr>
          <p:cNvPr id="2" name="Rectangle 1">
            <a:extLst>
              <a:ext uri="{FF2B5EF4-FFF2-40B4-BE49-F238E27FC236}">
                <a16:creationId xmlns:a16="http://schemas.microsoft.com/office/drawing/2014/main" id="{34286758-3D29-4DF4-9709-1B98844D3F9B}"/>
              </a:ext>
            </a:extLst>
          </p:cNvPr>
          <p:cNvSpPr/>
          <p:nvPr/>
        </p:nvSpPr>
        <p:spPr>
          <a:xfrm>
            <a:off x="187286" y="776601"/>
            <a:ext cx="11986353" cy="508600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2">
            <a:extLst>
              <a:ext uri="{FF2B5EF4-FFF2-40B4-BE49-F238E27FC236}">
                <a16:creationId xmlns:a16="http://schemas.microsoft.com/office/drawing/2014/main" id="{A75C1B41-9A8D-4F7B-B511-709488100662}"/>
              </a:ext>
            </a:extLst>
          </p:cNvPr>
          <p:cNvSpPr txBox="1">
            <a:spLocks/>
          </p:cNvSpPr>
          <p:nvPr/>
        </p:nvSpPr>
        <p:spPr>
          <a:xfrm>
            <a:off x="5875630" y="3276788"/>
            <a:ext cx="4705284" cy="109872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fr-FR" sz="4800" dirty="0">
                <a:latin typeface="Andes" panose="02000000000000000000" pitchFamily="50" charset="0"/>
              </a:rPr>
              <a:t>Meeting Template</a:t>
            </a:r>
            <a:endParaRPr lang="en-US" sz="4800" dirty="0">
              <a:solidFill>
                <a:srgbClr val="06456B"/>
              </a:solidFill>
              <a:latin typeface="Arial Nova Light"/>
            </a:endParaRPr>
          </a:p>
        </p:txBody>
      </p:sp>
      <p:pic>
        <p:nvPicPr>
          <p:cNvPr id="8" name="Picture 7" descr="A picture containing light, graffiti&#10;&#10;Description automatically generated">
            <a:extLst>
              <a:ext uri="{FF2B5EF4-FFF2-40B4-BE49-F238E27FC236}">
                <a16:creationId xmlns:a16="http://schemas.microsoft.com/office/drawing/2014/main" id="{5C15273E-E68C-44B0-B6B4-4796817F3B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654" y="933398"/>
            <a:ext cx="3824623" cy="3856561"/>
          </a:xfrm>
          <a:prstGeom prst="rect">
            <a:avLst/>
          </a:prstGeom>
        </p:spPr>
      </p:pic>
      <p:sp>
        <p:nvSpPr>
          <p:cNvPr id="12" name="Subtitle 2">
            <a:extLst>
              <a:ext uri="{FF2B5EF4-FFF2-40B4-BE49-F238E27FC236}">
                <a16:creationId xmlns:a16="http://schemas.microsoft.com/office/drawing/2014/main" id="{6C6F26BF-5CAA-425A-BCF9-8820A44AB76C}"/>
              </a:ext>
            </a:extLst>
          </p:cNvPr>
          <p:cNvSpPr>
            <a:spLocks noGrp="1"/>
          </p:cNvSpPr>
          <p:nvPr>
            <p:ph type="subTitle" idx="1"/>
          </p:nvPr>
        </p:nvSpPr>
        <p:spPr>
          <a:xfrm>
            <a:off x="5103054" y="1982143"/>
            <a:ext cx="6313851" cy="1098722"/>
          </a:xfrm>
        </p:spPr>
        <p:txBody>
          <a:bodyPr anchor="ctr">
            <a:noAutofit/>
          </a:bodyPr>
          <a:lstStyle/>
          <a:p>
            <a:r>
              <a:rPr lang="en-US" sz="4000" dirty="0">
                <a:solidFill>
                  <a:srgbClr val="1794D0"/>
                </a:solidFill>
                <a:latin typeface="Andes" panose="02000000000000000000" pitchFamily="50" charset="0"/>
              </a:rPr>
              <a:t>Minimum Viable Community and Core Team Forming</a:t>
            </a:r>
          </a:p>
        </p:txBody>
      </p:sp>
      <p:pic>
        <p:nvPicPr>
          <p:cNvPr id="4" name="Picture 3" descr="Text, logo&#10;&#10;Description automatically generated">
            <a:hlinkClick r:id="rId5"/>
            <a:extLst>
              <a:ext uri="{FF2B5EF4-FFF2-40B4-BE49-F238E27FC236}">
                <a16:creationId xmlns:a16="http://schemas.microsoft.com/office/drawing/2014/main" id="{415B2DC4-63E6-0344-9E14-65A0633F000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70372" y="5924634"/>
            <a:ext cx="2408168" cy="683730"/>
          </a:xfrm>
          <a:prstGeom prst="rect">
            <a:avLst/>
          </a:prstGeom>
        </p:spPr>
      </p:pic>
      <p:grpSp>
        <p:nvGrpSpPr>
          <p:cNvPr id="14" name="Group 13">
            <a:extLst>
              <a:ext uri="{FF2B5EF4-FFF2-40B4-BE49-F238E27FC236}">
                <a16:creationId xmlns:a16="http://schemas.microsoft.com/office/drawing/2014/main" id="{BF8AADB7-7013-1C46-A9C5-34E4734EC870}"/>
              </a:ext>
            </a:extLst>
          </p:cNvPr>
          <p:cNvGrpSpPr/>
          <p:nvPr/>
        </p:nvGrpSpPr>
        <p:grpSpPr>
          <a:xfrm>
            <a:off x="10580914" y="6021618"/>
            <a:ext cx="1078308" cy="489762"/>
            <a:chOff x="10629899" y="6077976"/>
            <a:chExt cx="1078308" cy="489762"/>
          </a:xfrm>
        </p:grpSpPr>
        <p:pic>
          <p:nvPicPr>
            <p:cNvPr id="5" name="Picture 4" descr="Logo, icon&#10;&#10;Description automatically generated">
              <a:extLst>
                <a:ext uri="{FF2B5EF4-FFF2-40B4-BE49-F238E27FC236}">
                  <a16:creationId xmlns:a16="http://schemas.microsoft.com/office/drawing/2014/main" id="{11598D85-8E7C-DC45-A4F4-AC50432E1624}"/>
                </a:ext>
              </a:extLst>
            </p:cNvPr>
            <p:cNvPicPr>
              <a:picLocks noChangeAspect="1"/>
            </p:cNvPicPr>
            <p:nvPr/>
          </p:nvPicPr>
          <p:blipFill>
            <a:blip r:embed="rId7">
              <a:alphaModFix amt="35000"/>
              <a:extLst>
                <a:ext uri="{28A0092B-C50C-407E-A947-70E740481C1C}">
                  <a14:useLocalDpi xmlns:a14="http://schemas.microsoft.com/office/drawing/2010/main" val="0"/>
                </a:ext>
              </a:extLst>
            </a:blip>
            <a:stretch>
              <a:fillRect/>
            </a:stretch>
          </p:blipFill>
          <p:spPr>
            <a:xfrm>
              <a:off x="10629899" y="6083105"/>
              <a:ext cx="484633" cy="484633"/>
            </a:xfrm>
            <a:prstGeom prst="rect">
              <a:avLst/>
            </a:prstGeom>
          </p:spPr>
        </p:pic>
        <p:pic>
          <p:nvPicPr>
            <p:cNvPr id="13" name="Picture 12" descr="Icon&#10;&#10;Description automatically generated">
              <a:extLst>
                <a:ext uri="{FF2B5EF4-FFF2-40B4-BE49-F238E27FC236}">
                  <a16:creationId xmlns:a16="http://schemas.microsoft.com/office/drawing/2014/main" id="{B11E5C4B-5E15-4C4E-AD20-41832A937F3A}"/>
                </a:ext>
              </a:extLst>
            </p:cNvPr>
            <p:cNvPicPr>
              <a:picLocks noChangeAspect="1"/>
            </p:cNvPicPr>
            <p:nvPr/>
          </p:nvPicPr>
          <p:blipFill>
            <a:blip r:embed="rId8">
              <a:alphaModFix amt="35000"/>
              <a:extLst>
                <a:ext uri="{28A0092B-C50C-407E-A947-70E740481C1C}">
                  <a14:useLocalDpi xmlns:a14="http://schemas.microsoft.com/office/drawing/2010/main" val="0"/>
                </a:ext>
              </a:extLst>
            </a:blip>
            <a:stretch>
              <a:fillRect/>
            </a:stretch>
          </p:blipFill>
          <p:spPr>
            <a:xfrm>
              <a:off x="11223574" y="6077976"/>
              <a:ext cx="484633" cy="484633"/>
            </a:xfrm>
            <a:prstGeom prst="rect">
              <a:avLst/>
            </a:prstGeom>
          </p:spPr>
        </p:pic>
      </p:grpSp>
      <p:sp>
        <p:nvSpPr>
          <p:cNvPr id="10" name="Rectangle 2">
            <a:extLst>
              <a:ext uri="{FF2B5EF4-FFF2-40B4-BE49-F238E27FC236}">
                <a16:creationId xmlns:a16="http://schemas.microsoft.com/office/drawing/2014/main" id="{8B921012-9170-5548-BBC3-222CFA54A4B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cxnSp>
        <p:nvCxnSpPr>
          <p:cNvPr id="15" name="Straight Connector 14">
            <a:extLst>
              <a:ext uri="{FF2B5EF4-FFF2-40B4-BE49-F238E27FC236}">
                <a16:creationId xmlns:a16="http://schemas.microsoft.com/office/drawing/2014/main" id="{BBB373DD-7501-624A-86F3-A469D847CC14}"/>
              </a:ext>
            </a:extLst>
          </p:cNvPr>
          <p:cNvCxnSpPr/>
          <p:nvPr/>
        </p:nvCxnSpPr>
        <p:spPr>
          <a:xfrm>
            <a:off x="930910" y="8045450"/>
            <a:ext cx="5750560" cy="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1" name="Rectangle 3">
            <a:extLst>
              <a:ext uri="{FF2B5EF4-FFF2-40B4-BE49-F238E27FC236}">
                <a16:creationId xmlns:a16="http://schemas.microsoft.com/office/drawing/2014/main" id="{9C1DDFF5-0F6F-5049-A43D-DB6A57B17CDE}"/>
              </a:ext>
            </a:extLst>
          </p:cNvPr>
          <p:cNvSpPr>
            <a:spLocks noChangeArrowheads="1"/>
          </p:cNvSpPr>
          <p:nvPr/>
        </p:nvSpPr>
        <p:spPr bwMode="auto">
          <a:xfrm>
            <a:off x="512614" y="4917749"/>
            <a:ext cx="11495455"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BR" altLang="en-BR" b="0" i="0" u="none" strike="noStrike" cap="none" normalizeH="0" baseline="0" dirty="0">
                <a:ln>
                  <a:noFill/>
                </a:ln>
                <a:solidFill>
                  <a:schemeClr val="tx1"/>
                </a:solidFill>
                <a:effectLst/>
                <a:latin typeface="Arial" panose="020B0604020202020204" pitchFamily="34" charset="0"/>
              </a:rPr>
            </a:br>
            <a:r>
              <a:rPr kumimoji="0" lang="en-US" altLang="en-BR"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This document is part of the Communities4Dev CoP Toolkit featuring practical resources to help you develop impactful Communities of Practice in the development sector. </a:t>
            </a:r>
            <a:r>
              <a:rPr kumimoji="0" lang="en-US" altLang="en-BR"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5" tooltip="Access the full CoP Toolkit"/>
              </a:rPr>
              <a:t>Access the full CoP Toolkit</a:t>
            </a:r>
            <a:r>
              <a:rPr kumimoji="0" lang="en-US" altLang="en-BR"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BR"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B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1424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114" y="-14914"/>
            <a:ext cx="8268511" cy="798259"/>
          </a:xfrm>
        </p:spPr>
        <p:txBody>
          <a:bodyPr>
            <a:normAutofit fontScale="90000"/>
          </a:bodyPr>
          <a:lstStyle/>
          <a:p>
            <a:r>
              <a:rPr lang="en-US" dirty="0"/>
              <a:t>User Manual To Me – [</a:t>
            </a:r>
            <a:r>
              <a:rPr lang="en-US" dirty="0">
                <a:highlight>
                  <a:srgbClr val="FFFF00"/>
                </a:highlight>
              </a:rPr>
              <a:t>Team Member Name]</a:t>
            </a:r>
          </a:p>
        </p:txBody>
      </p:sp>
      <p:sp>
        <p:nvSpPr>
          <p:cNvPr id="12" name="TextBox 11">
            <a:extLst>
              <a:ext uri="{FF2B5EF4-FFF2-40B4-BE49-F238E27FC236}">
                <a16:creationId xmlns:a16="http://schemas.microsoft.com/office/drawing/2014/main" id="{190DFF67-4CCC-46AB-93F6-35FBD13FDB21}"/>
              </a:ext>
            </a:extLst>
          </p:cNvPr>
          <p:cNvSpPr txBox="1"/>
          <p:nvPr/>
        </p:nvSpPr>
        <p:spPr>
          <a:xfrm>
            <a:off x="175092" y="1106511"/>
            <a:ext cx="5920908" cy="5632311"/>
          </a:xfrm>
          <a:prstGeom prst="rect">
            <a:avLst/>
          </a:prstGeom>
          <a:noFill/>
          <a:ln>
            <a:noFill/>
          </a:ln>
        </p:spPr>
        <p:txBody>
          <a:bodyPr wrap="square" rtlCol="0">
            <a:spAutoFit/>
          </a:bodyPr>
          <a:lstStyle/>
          <a:p>
            <a:pPr algn="ctr"/>
            <a:r>
              <a:rPr lang="en-US" sz="2400" b="1" dirty="0">
                <a:solidFill>
                  <a:srgbClr val="404040"/>
                </a:solidFill>
                <a:latin typeface="Andes" panose="02000000000000000000" pitchFamily="50" charset="0"/>
              </a:rPr>
              <a:t>About Me</a:t>
            </a: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p:txBody>
      </p:sp>
      <p:sp>
        <p:nvSpPr>
          <p:cNvPr id="3" name="TextBox 2">
            <a:extLst>
              <a:ext uri="{FF2B5EF4-FFF2-40B4-BE49-F238E27FC236}">
                <a16:creationId xmlns:a16="http://schemas.microsoft.com/office/drawing/2014/main" id="{2F3775EA-C141-473C-98EB-B8744C428CE3}"/>
              </a:ext>
            </a:extLst>
          </p:cNvPr>
          <p:cNvSpPr txBox="1"/>
          <p:nvPr/>
        </p:nvSpPr>
        <p:spPr>
          <a:xfrm>
            <a:off x="6342434" y="1106511"/>
            <a:ext cx="5359941" cy="5539978"/>
          </a:xfrm>
          <a:prstGeom prst="rect">
            <a:avLst/>
          </a:prstGeom>
          <a:noFill/>
        </p:spPr>
        <p:txBody>
          <a:bodyPr wrap="square" rtlCol="0" anchor="t">
            <a:spAutoFit/>
          </a:bodyPr>
          <a:lstStyle/>
          <a:p>
            <a:pPr algn="ctr"/>
            <a:r>
              <a:rPr lang="en-US" sz="2400" b="1" dirty="0">
                <a:solidFill>
                  <a:srgbClr val="404040"/>
                </a:solidFill>
                <a:latin typeface="Andes"/>
              </a:rPr>
              <a:t>About How I Relate to Others</a:t>
            </a: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dirty="0">
              <a:cs typeface="Calibri" panose="020F0502020204030204"/>
            </a:endParaRPr>
          </a:p>
        </p:txBody>
      </p:sp>
    </p:spTree>
    <p:extLst>
      <p:ext uri="{BB962C8B-B14F-4D97-AF65-F5344CB8AC3E}">
        <p14:creationId xmlns:p14="http://schemas.microsoft.com/office/powerpoint/2010/main" val="2082974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114" y="-14914"/>
            <a:ext cx="8268511" cy="798259"/>
          </a:xfrm>
        </p:spPr>
        <p:txBody>
          <a:bodyPr>
            <a:normAutofit fontScale="90000"/>
          </a:bodyPr>
          <a:lstStyle/>
          <a:p>
            <a:r>
              <a:rPr lang="en-US" dirty="0"/>
              <a:t>User Manual To Me – [</a:t>
            </a:r>
            <a:r>
              <a:rPr lang="en-US" dirty="0">
                <a:highlight>
                  <a:srgbClr val="FFFF00"/>
                </a:highlight>
              </a:rPr>
              <a:t>Team Member Name]</a:t>
            </a:r>
          </a:p>
        </p:txBody>
      </p:sp>
      <p:sp>
        <p:nvSpPr>
          <p:cNvPr id="12" name="TextBox 11">
            <a:extLst>
              <a:ext uri="{FF2B5EF4-FFF2-40B4-BE49-F238E27FC236}">
                <a16:creationId xmlns:a16="http://schemas.microsoft.com/office/drawing/2014/main" id="{190DFF67-4CCC-46AB-93F6-35FBD13FDB21}"/>
              </a:ext>
            </a:extLst>
          </p:cNvPr>
          <p:cNvSpPr txBox="1"/>
          <p:nvPr/>
        </p:nvSpPr>
        <p:spPr>
          <a:xfrm>
            <a:off x="175092" y="1106511"/>
            <a:ext cx="5920908" cy="5632311"/>
          </a:xfrm>
          <a:prstGeom prst="rect">
            <a:avLst/>
          </a:prstGeom>
          <a:noFill/>
          <a:ln>
            <a:noFill/>
          </a:ln>
        </p:spPr>
        <p:txBody>
          <a:bodyPr wrap="square" rtlCol="0">
            <a:spAutoFit/>
          </a:bodyPr>
          <a:lstStyle/>
          <a:p>
            <a:pPr algn="ctr"/>
            <a:r>
              <a:rPr lang="en-US" sz="2400" b="1" dirty="0">
                <a:solidFill>
                  <a:srgbClr val="404040"/>
                </a:solidFill>
                <a:latin typeface="Andes" panose="02000000000000000000" pitchFamily="50" charset="0"/>
              </a:rPr>
              <a:t>About Me</a:t>
            </a: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p:txBody>
      </p:sp>
      <p:sp>
        <p:nvSpPr>
          <p:cNvPr id="3" name="TextBox 2">
            <a:extLst>
              <a:ext uri="{FF2B5EF4-FFF2-40B4-BE49-F238E27FC236}">
                <a16:creationId xmlns:a16="http://schemas.microsoft.com/office/drawing/2014/main" id="{2F3775EA-C141-473C-98EB-B8744C428CE3}"/>
              </a:ext>
            </a:extLst>
          </p:cNvPr>
          <p:cNvSpPr txBox="1"/>
          <p:nvPr/>
        </p:nvSpPr>
        <p:spPr>
          <a:xfrm>
            <a:off x="6342434" y="1106511"/>
            <a:ext cx="5359941" cy="5539978"/>
          </a:xfrm>
          <a:prstGeom prst="rect">
            <a:avLst/>
          </a:prstGeom>
          <a:noFill/>
        </p:spPr>
        <p:txBody>
          <a:bodyPr wrap="square" rtlCol="0" anchor="t">
            <a:spAutoFit/>
          </a:bodyPr>
          <a:lstStyle/>
          <a:p>
            <a:pPr algn="ctr"/>
            <a:r>
              <a:rPr lang="en-US" sz="2400" b="1" dirty="0">
                <a:solidFill>
                  <a:srgbClr val="404040"/>
                </a:solidFill>
                <a:latin typeface="Andes"/>
              </a:rPr>
              <a:t>About How I Relate to Others</a:t>
            </a: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dirty="0">
              <a:cs typeface="Calibri" panose="020F0502020204030204"/>
            </a:endParaRPr>
          </a:p>
        </p:txBody>
      </p:sp>
    </p:spTree>
    <p:extLst>
      <p:ext uri="{BB962C8B-B14F-4D97-AF65-F5344CB8AC3E}">
        <p14:creationId xmlns:p14="http://schemas.microsoft.com/office/powerpoint/2010/main" val="1104936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92" y="0"/>
            <a:ext cx="5087566" cy="798259"/>
          </a:xfrm>
        </p:spPr>
        <p:txBody>
          <a:bodyPr>
            <a:normAutofit/>
          </a:bodyPr>
          <a:lstStyle/>
          <a:p>
            <a:r>
              <a:rPr lang="en-US" dirty="0"/>
              <a:t>Community Overview</a:t>
            </a:r>
          </a:p>
        </p:txBody>
      </p:sp>
      <p:sp>
        <p:nvSpPr>
          <p:cNvPr id="12" name="TextBox 11">
            <a:extLst>
              <a:ext uri="{FF2B5EF4-FFF2-40B4-BE49-F238E27FC236}">
                <a16:creationId xmlns:a16="http://schemas.microsoft.com/office/drawing/2014/main" id="{190DFF67-4CCC-46AB-93F6-35FBD13FDB21}"/>
              </a:ext>
            </a:extLst>
          </p:cNvPr>
          <p:cNvSpPr txBox="1"/>
          <p:nvPr/>
        </p:nvSpPr>
        <p:spPr>
          <a:xfrm>
            <a:off x="175092" y="1106511"/>
            <a:ext cx="10816046" cy="1938992"/>
          </a:xfrm>
          <a:prstGeom prst="rect">
            <a:avLst/>
          </a:prstGeom>
          <a:noFill/>
          <a:ln>
            <a:noFill/>
          </a:ln>
        </p:spPr>
        <p:txBody>
          <a:bodyPr wrap="square" rtlCol="0">
            <a:spAutoFit/>
          </a:bodyPr>
          <a:lstStyle/>
          <a:p>
            <a:r>
              <a:rPr lang="en-US" sz="2400" b="1" dirty="0">
                <a:solidFill>
                  <a:srgbClr val="404040"/>
                </a:solidFill>
                <a:latin typeface="Andes" panose="02000000000000000000" pitchFamily="50" charset="0"/>
              </a:rPr>
              <a:t>CoP Name and Description: </a:t>
            </a: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p:txBody>
      </p:sp>
      <p:sp>
        <p:nvSpPr>
          <p:cNvPr id="3" name="TextBox 2">
            <a:extLst>
              <a:ext uri="{FF2B5EF4-FFF2-40B4-BE49-F238E27FC236}">
                <a16:creationId xmlns:a16="http://schemas.microsoft.com/office/drawing/2014/main" id="{2F3775EA-C141-473C-98EB-B8744C428CE3}"/>
              </a:ext>
            </a:extLst>
          </p:cNvPr>
          <p:cNvSpPr txBox="1"/>
          <p:nvPr/>
        </p:nvSpPr>
        <p:spPr>
          <a:xfrm>
            <a:off x="206858" y="2722337"/>
            <a:ext cx="10800163" cy="3477875"/>
          </a:xfrm>
          <a:prstGeom prst="rect">
            <a:avLst/>
          </a:prstGeom>
          <a:noFill/>
        </p:spPr>
        <p:txBody>
          <a:bodyPr wrap="square" rtlCol="0" anchor="t">
            <a:spAutoFit/>
          </a:bodyPr>
          <a:lstStyle/>
          <a:p>
            <a:r>
              <a:rPr lang="en-US" sz="2400" b="1" dirty="0">
                <a:solidFill>
                  <a:srgbClr val="404040"/>
                </a:solidFill>
                <a:latin typeface="Andes"/>
              </a:rPr>
              <a:t>CoP Core Team</a:t>
            </a:r>
            <a:endParaRPr lang="en-US" sz="2400" b="1" dirty="0">
              <a:solidFill>
                <a:srgbClr val="404040"/>
              </a:solidFill>
              <a:latin typeface="Andes" panose="02000000000000000000" pitchFamily="50" charset="0"/>
            </a:endParaRPr>
          </a:p>
          <a:p>
            <a:endParaRPr lang="en-US" sz="2400" dirty="0">
              <a:solidFill>
                <a:srgbClr val="404040"/>
              </a:solidFill>
              <a:latin typeface="Andes"/>
            </a:endParaRPr>
          </a:p>
          <a:p>
            <a:r>
              <a:rPr lang="en-US" sz="2000" dirty="0">
                <a:solidFill>
                  <a:srgbClr val="404040"/>
                </a:solidFill>
                <a:latin typeface="Andes"/>
              </a:rPr>
              <a:t>Team Member 1 + Title and Unit / Department  </a:t>
            </a:r>
          </a:p>
          <a:p>
            <a:endParaRPr lang="en-US" sz="2000" dirty="0">
              <a:solidFill>
                <a:srgbClr val="404040"/>
              </a:solidFill>
              <a:latin typeface="Andes"/>
            </a:endParaRPr>
          </a:p>
          <a:p>
            <a:r>
              <a:rPr lang="en-US" sz="2000" dirty="0">
                <a:solidFill>
                  <a:srgbClr val="404040"/>
                </a:solidFill>
                <a:latin typeface="Andes"/>
              </a:rPr>
              <a:t>Team Member 2 + Title and Unit / Department </a:t>
            </a:r>
          </a:p>
          <a:p>
            <a:endParaRPr lang="en-US" sz="2000" dirty="0">
              <a:solidFill>
                <a:srgbClr val="404040"/>
              </a:solidFill>
              <a:latin typeface="Andes"/>
            </a:endParaRPr>
          </a:p>
          <a:p>
            <a:r>
              <a:rPr lang="en-US" sz="2000" dirty="0">
                <a:solidFill>
                  <a:srgbClr val="404040"/>
                </a:solidFill>
                <a:latin typeface="Andes"/>
              </a:rPr>
              <a:t>Team Member 3 + Title and Unit / Department </a:t>
            </a:r>
          </a:p>
          <a:p>
            <a:endParaRPr lang="en-US" dirty="0"/>
          </a:p>
          <a:p>
            <a:endParaRPr lang="en-US" dirty="0"/>
          </a:p>
          <a:p>
            <a:endParaRPr lang="en-US" dirty="0">
              <a:cs typeface="Calibri" panose="020F0502020204030204"/>
            </a:endParaRPr>
          </a:p>
          <a:p>
            <a:endParaRPr lang="en-US" dirty="0">
              <a:cs typeface="Calibri" panose="020F0502020204030204"/>
            </a:endParaRPr>
          </a:p>
        </p:txBody>
      </p:sp>
      <p:sp>
        <p:nvSpPr>
          <p:cNvPr id="14" name="TextBox 13">
            <a:extLst>
              <a:ext uri="{FF2B5EF4-FFF2-40B4-BE49-F238E27FC236}">
                <a16:creationId xmlns:a16="http://schemas.microsoft.com/office/drawing/2014/main" id="{D1F4A4C7-2579-4875-BD4E-83C1BDEF1039}"/>
              </a:ext>
            </a:extLst>
          </p:cNvPr>
          <p:cNvSpPr txBox="1"/>
          <p:nvPr/>
        </p:nvSpPr>
        <p:spPr>
          <a:xfrm>
            <a:off x="238624" y="4966659"/>
            <a:ext cx="10800163" cy="1107996"/>
          </a:xfrm>
          <a:prstGeom prst="rect">
            <a:avLst/>
          </a:prstGeom>
          <a:noFill/>
        </p:spPr>
        <p:txBody>
          <a:bodyPr wrap="square" rtlCol="0">
            <a:spAutoFit/>
          </a:bodyPr>
          <a:lstStyle/>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dirty="0"/>
          </a:p>
        </p:txBody>
      </p:sp>
    </p:spTree>
    <p:extLst>
      <p:ext uri="{BB962C8B-B14F-4D97-AF65-F5344CB8AC3E}">
        <p14:creationId xmlns:p14="http://schemas.microsoft.com/office/powerpoint/2010/main" val="60733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C22DD-9B48-42B0-A799-1EB6E1623685}"/>
              </a:ext>
            </a:extLst>
          </p:cNvPr>
          <p:cNvSpPr>
            <a:spLocks noGrp="1"/>
          </p:cNvSpPr>
          <p:nvPr>
            <p:ph type="title"/>
          </p:nvPr>
        </p:nvSpPr>
        <p:spPr>
          <a:xfrm>
            <a:off x="95579" y="-47161"/>
            <a:ext cx="9227325" cy="798259"/>
          </a:xfrm>
        </p:spPr>
        <p:txBody>
          <a:bodyPr>
            <a:normAutofit/>
          </a:bodyPr>
          <a:lstStyle/>
          <a:p>
            <a:r>
              <a:rPr lang="en-US" dirty="0"/>
              <a:t>Core Team – Kick-off Meeting Agenda</a:t>
            </a:r>
          </a:p>
        </p:txBody>
      </p:sp>
      <p:sp>
        <p:nvSpPr>
          <p:cNvPr id="4" name="TextBox 3">
            <a:extLst>
              <a:ext uri="{FF2B5EF4-FFF2-40B4-BE49-F238E27FC236}">
                <a16:creationId xmlns:a16="http://schemas.microsoft.com/office/drawing/2014/main" id="{9C7A835F-A2CE-4FBB-9B03-A8DF2E838590}"/>
              </a:ext>
            </a:extLst>
          </p:cNvPr>
          <p:cNvSpPr txBox="1"/>
          <p:nvPr/>
        </p:nvSpPr>
        <p:spPr>
          <a:xfrm>
            <a:off x="95579" y="1653164"/>
            <a:ext cx="10816046" cy="4893647"/>
          </a:xfrm>
          <a:prstGeom prst="rect">
            <a:avLst/>
          </a:prstGeom>
          <a:noFill/>
          <a:ln>
            <a:noFill/>
          </a:ln>
        </p:spPr>
        <p:txBody>
          <a:bodyPr wrap="square" rtlCol="0">
            <a:spAutoFit/>
          </a:bodyPr>
          <a:lstStyle/>
          <a:p>
            <a:r>
              <a:rPr lang="en-US" sz="2400" b="1" dirty="0">
                <a:solidFill>
                  <a:srgbClr val="404040"/>
                </a:solidFill>
                <a:latin typeface="Andes" panose="02000000000000000000" pitchFamily="50" charset="0"/>
              </a:rPr>
              <a:t>Check in [10 minutes]</a:t>
            </a:r>
          </a:p>
          <a:p>
            <a:endParaRPr lang="en-US" sz="2400" b="1" dirty="0">
              <a:solidFill>
                <a:srgbClr val="404040"/>
              </a:solidFill>
              <a:latin typeface="Andes" panose="02000000000000000000" pitchFamily="50" charset="0"/>
            </a:endParaRPr>
          </a:p>
          <a:p>
            <a:r>
              <a:rPr lang="en-US" sz="2400" b="1" dirty="0">
                <a:solidFill>
                  <a:srgbClr val="404040"/>
                </a:solidFill>
                <a:latin typeface="Andes" panose="02000000000000000000" pitchFamily="50" charset="0"/>
              </a:rPr>
              <a:t>Agenda and objectives [2 minutes]</a:t>
            </a:r>
          </a:p>
          <a:p>
            <a:endParaRPr lang="en-US" sz="2400" b="1" dirty="0">
              <a:solidFill>
                <a:srgbClr val="404040"/>
              </a:solidFill>
              <a:latin typeface="Andes" panose="02000000000000000000" pitchFamily="50" charset="0"/>
            </a:endParaRPr>
          </a:p>
          <a:p>
            <a:r>
              <a:rPr lang="en-US" sz="2400" b="1" dirty="0">
                <a:solidFill>
                  <a:srgbClr val="404040"/>
                </a:solidFill>
                <a:latin typeface="Andes" panose="02000000000000000000" pitchFamily="50" charset="0"/>
              </a:rPr>
              <a:t>What is a Core Team [5 minutes]</a:t>
            </a:r>
          </a:p>
          <a:p>
            <a:endParaRPr lang="en-US" sz="2400" b="1" dirty="0">
              <a:solidFill>
                <a:srgbClr val="404040"/>
              </a:solidFill>
              <a:latin typeface="Andes" panose="02000000000000000000" pitchFamily="50" charset="0"/>
            </a:endParaRPr>
          </a:p>
          <a:p>
            <a:r>
              <a:rPr lang="en-US" sz="2400" b="1" dirty="0">
                <a:solidFill>
                  <a:srgbClr val="404040"/>
                </a:solidFill>
                <a:latin typeface="Andes" panose="02000000000000000000" pitchFamily="50" charset="0"/>
              </a:rPr>
              <a:t>Minimum Viable Community – establish basic concept [15 minutes]</a:t>
            </a:r>
          </a:p>
          <a:p>
            <a:endParaRPr lang="en-US" sz="2400" b="1" dirty="0">
              <a:solidFill>
                <a:srgbClr val="404040"/>
              </a:solidFill>
              <a:latin typeface="Andes" panose="02000000000000000000" pitchFamily="50" charset="0"/>
            </a:endParaRPr>
          </a:p>
          <a:p>
            <a:r>
              <a:rPr lang="en-US" sz="2400" b="1" dirty="0">
                <a:solidFill>
                  <a:srgbClr val="404040"/>
                </a:solidFill>
                <a:latin typeface="Andes" panose="02000000000000000000" pitchFamily="50" charset="0"/>
              </a:rPr>
              <a:t>Core Team – Roles and Ways of Working [20 minutes] </a:t>
            </a:r>
          </a:p>
          <a:p>
            <a:endParaRPr lang="en-US" sz="2400" b="1" dirty="0">
              <a:solidFill>
                <a:srgbClr val="404040"/>
              </a:solidFill>
              <a:latin typeface="Andes" panose="02000000000000000000" pitchFamily="50" charset="0"/>
            </a:endParaRPr>
          </a:p>
          <a:p>
            <a:r>
              <a:rPr lang="en-US" sz="2400" b="1" dirty="0">
                <a:solidFill>
                  <a:srgbClr val="404040"/>
                </a:solidFill>
                <a:latin typeface="Andes" panose="02000000000000000000" pitchFamily="50" charset="0"/>
              </a:rPr>
              <a:t>Next Steps and Reflections [5 minutes]</a:t>
            </a: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p:txBody>
      </p:sp>
    </p:spTree>
    <p:extLst>
      <p:ext uri="{BB962C8B-B14F-4D97-AF65-F5344CB8AC3E}">
        <p14:creationId xmlns:p14="http://schemas.microsoft.com/office/powerpoint/2010/main" val="1497247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D466C-4507-4C7B-A884-2CBE0D24A8CF}"/>
              </a:ext>
            </a:extLst>
          </p:cNvPr>
          <p:cNvSpPr>
            <a:spLocks noGrp="1"/>
          </p:cNvSpPr>
          <p:nvPr>
            <p:ph type="title"/>
          </p:nvPr>
        </p:nvSpPr>
        <p:spPr/>
        <p:txBody>
          <a:bodyPr/>
          <a:lstStyle/>
          <a:p>
            <a:r>
              <a:rPr lang="en-US" dirty="0"/>
              <a:t>What is a Core Team? </a:t>
            </a:r>
          </a:p>
        </p:txBody>
      </p:sp>
      <p:sp>
        <p:nvSpPr>
          <p:cNvPr id="4" name="TextBox 3">
            <a:extLst>
              <a:ext uri="{FF2B5EF4-FFF2-40B4-BE49-F238E27FC236}">
                <a16:creationId xmlns:a16="http://schemas.microsoft.com/office/drawing/2014/main" id="{3CCDB097-0DAB-445C-81D6-D8AF53059902}"/>
              </a:ext>
            </a:extLst>
          </p:cNvPr>
          <p:cNvSpPr txBox="1"/>
          <p:nvPr/>
        </p:nvSpPr>
        <p:spPr>
          <a:xfrm>
            <a:off x="136187" y="1031133"/>
            <a:ext cx="11760741" cy="4893647"/>
          </a:xfrm>
          <a:prstGeom prst="rect">
            <a:avLst/>
          </a:prstGeom>
          <a:noFill/>
          <a:ln>
            <a:noFill/>
          </a:ln>
        </p:spPr>
        <p:txBody>
          <a:bodyPr wrap="square" rtlCol="0">
            <a:spAutoFit/>
          </a:bodyPr>
          <a:lstStyle/>
          <a:p>
            <a:pPr lvl="0"/>
            <a:endParaRPr lang="en-US" sz="2400" dirty="0"/>
          </a:p>
          <a:p>
            <a:pPr lvl="0"/>
            <a:r>
              <a:rPr lang="en-US" sz="2400" b="1" dirty="0"/>
              <a:t>What is a Core Team and why is it important? </a:t>
            </a:r>
          </a:p>
          <a:p>
            <a:pPr lvl="0"/>
            <a:endParaRPr lang="en-US" sz="2400" b="1" dirty="0">
              <a:solidFill>
                <a:srgbClr val="404040"/>
              </a:solidFill>
              <a:latin typeface="Andes" panose="02000000000000000000" pitchFamily="50" charset="0"/>
            </a:endParaRPr>
          </a:p>
          <a:p>
            <a:pPr lvl="0"/>
            <a:endParaRPr lang="en-US" sz="2400" b="1" dirty="0">
              <a:solidFill>
                <a:srgbClr val="404040"/>
              </a:solidFill>
              <a:latin typeface="Andes" panose="02000000000000000000" pitchFamily="50" charset="0"/>
            </a:endParaRPr>
          </a:p>
          <a:p>
            <a:pPr marL="342900" lvl="0" indent="-342900">
              <a:buFont typeface="Arial" panose="020B0604020202020204" pitchFamily="34" charset="0"/>
              <a:buChar char="•"/>
            </a:pPr>
            <a:r>
              <a:rPr lang="en-US" sz="2400" dirty="0">
                <a:solidFill>
                  <a:srgbClr val="404040"/>
                </a:solidFill>
                <a:latin typeface="Andes" panose="02000000000000000000" pitchFamily="50" charset="0"/>
              </a:rPr>
              <a:t>Community Building is a team effort. “Never host alone.” </a:t>
            </a:r>
          </a:p>
          <a:p>
            <a:pPr lvl="0"/>
            <a:endParaRPr lang="en-US" sz="2400" dirty="0">
              <a:solidFill>
                <a:srgbClr val="404040"/>
              </a:solidFill>
              <a:latin typeface="Andes" panose="02000000000000000000" pitchFamily="50" charset="0"/>
            </a:endParaRPr>
          </a:p>
          <a:p>
            <a:pPr lvl="0"/>
            <a:endParaRPr lang="en-US" sz="2400" dirty="0">
              <a:solidFill>
                <a:srgbClr val="404040"/>
              </a:solidFill>
              <a:latin typeface="Andes" panose="02000000000000000000" pitchFamily="50" charset="0"/>
            </a:endParaRPr>
          </a:p>
          <a:p>
            <a:pPr marL="342900" lvl="0" indent="-342900">
              <a:buFont typeface="Arial" panose="020B0604020202020204" pitchFamily="34" charset="0"/>
              <a:buChar char="•"/>
            </a:pPr>
            <a:r>
              <a:rPr lang="en-US" sz="2400" dirty="0">
                <a:solidFill>
                  <a:srgbClr val="404040"/>
                </a:solidFill>
                <a:latin typeface="Andes" panose="02000000000000000000" pitchFamily="50" charset="0"/>
              </a:rPr>
              <a:t>Core Team is a small group of people who work together to “host” the community. </a:t>
            </a:r>
          </a:p>
          <a:p>
            <a:pPr lvl="0"/>
            <a:endParaRPr lang="en-US" sz="2400" dirty="0">
              <a:solidFill>
                <a:srgbClr val="404040"/>
              </a:solidFill>
              <a:latin typeface="Andes" panose="02000000000000000000" pitchFamily="50" charset="0"/>
            </a:endParaRPr>
          </a:p>
          <a:p>
            <a:pPr lvl="0"/>
            <a:endParaRPr lang="en-US" sz="2400" dirty="0">
              <a:solidFill>
                <a:srgbClr val="404040"/>
              </a:solidFill>
              <a:latin typeface="Andes" panose="02000000000000000000" pitchFamily="50" charset="0"/>
            </a:endParaRPr>
          </a:p>
          <a:p>
            <a:pPr marL="342900" lvl="0" indent="-342900">
              <a:buFont typeface="Arial" panose="020B0604020202020204" pitchFamily="34" charset="0"/>
              <a:buChar char="•"/>
            </a:pPr>
            <a:r>
              <a:rPr lang="en-US" sz="2400" dirty="0">
                <a:solidFill>
                  <a:srgbClr val="404040"/>
                </a:solidFill>
                <a:latin typeface="Andes" panose="02000000000000000000" pitchFamily="50" charset="0"/>
              </a:rPr>
              <a:t>Hosting takes time, effort and careful planning. Thus, the outcomes depend largely on the effectiveness of the core hosting team. </a:t>
            </a:r>
          </a:p>
          <a:p>
            <a:pPr lvl="0"/>
            <a:endParaRPr lang="en-US" sz="2400" b="1" dirty="0">
              <a:solidFill>
                <a:srgbClr val="404040"/>
              </a:solidFill>
              <a:latin typeface="Andes" panose="02000000000000000000" pitchFamily="50" charset="0"/>
            </a:endParaRPr>
          </a:p>
        </p:txBody>
      </p:sp>
    </p:spTree>
    <p:extLst>
      <p:ext uri="{BB962C8B-B14F-4D97-AF65-F5344CB8AC3E}">
        <p14:creationId xmlns:p14="http://schemas.microsoft.com/office/powerpoint/2010/main" val="659335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Viable Community </a:t>
            </a:r>
          </a:p>
        </p:txBody>
      </p:sp>
      <p:sp>
        <p:nvSpPr>
          <p:cNvPr id="12" name="TextBox 11">
            <a:extLst>
              <a:ext uri="{FF2B5EF4-FFF2-40B4-BE49-F238E27FC236}">
                <a16:creationId xmlns:a16="http://schemas.microsoft.com/office/drawing/2014/main" id="{190DFF67-4CCC-46AB-93F6-35FBD13FDB21}"/>
              </a:ext>
            </a:extLst>
          </p:cNvPr>
          <p:cNvSpPr txBox="1"/>
          <p:nvPr/>
        </p:nvSpPr>
        <p:spPr>
          <a:xfrm>
            <a:off x="136187" y="1031133"/>
            <a:ext cx="11760741" cy="5816977"/>
          </a:xfrm>
          <a:prstGeom prst="rect">
            <a:avLst/>
          </a:prstGeom>
          <a:noFill/>
          <a:ln>
            <a:noFill/>
          </a:ln>
        </p:spPr>
        <p:txBody>
          <a:bodyPr wrap="square" rtlCol="0">
            <a:spAutoFit/>
          </a:bodyPr>
          <a:lstStyle/>
          <a:p>
            <a:pPr lvl="0"/>
            <a:r>
              <a:rPr lang="en-US" b="1" dirty="0"/>
              <a:t>Purpose statement</a:t>
            </a:r>
            <a:r>
              <a:rPr lang="en-US" dirty="0"/>
              <a:t>: Why does our community exist? What is the desired impact and how would we know it’s been achieved? (Be very specific.) </a:t>
            </a:r>
          </a:p>
          <a:p>
            <a:pPr lvl="0"/>
            <a:endParaRPr lang="en-US" dirty="0"/>
          </a:p>
          <a:p>
            <a:pPr lvl="0"/>
            <a:endParaRPr lang="en-US" dirty="0"/>
          </a:p>
          <a:p>
            <a:pPr lvl="0"/>
            <a:endParaRPr lang="en-US" dirty="0"/>
          </a:p>
          <a:p>
            <a:pPr lvl="0"/>
            <a:endParaRPr lang="en-US" dirty="0"/>
          </a:p>
          <a:p>
            <a:pPr lvl="0"/>
            <a:endParaRPr lang="en-US" dirty="0"/>
          </a:p>
          <a:p>
            <a:pPr lvl="0"/>
            <a:r>
              <a:rPr lang="en-US" b="1" dirty="0"/>
              <a:t>People</a:t>
            </a:r>
            <a:r>
              <a:rPr lang="en-US" dirty="0"/>
              <a:t>: Who is our community for? Why are these people the right people to be part of the community?  </a:t>
            </a:r>
          </a:p>
          <a:p>
            <a:pPr lvl="0"/>
            <a:endParaRPr lang="en-US" dirty="0"/>
          </a:p>
          <a:p>
            <a:pPr lvl="0"/>
            <a:endParaRPr lang="en-US" dirty="0"/>
          </a:p>
          <a:p>
            <a:pPr lvl="0"/>
            <a:endParaRPr lang="en-US" dirty="0"/>
          </a:p>
          <a:p>
            <a:pPr lvl="0"/>
            <a:endParaRPr lang="en-US" dirty="0"/>
          </a:p>
          <a:p>
            <a:pPr lvl="0"/>
            <a:endParaRPr lang="en-US" dirty="0"/>
          </a:p>
          <a:p>
            <a:pPr lvl="0"/>
            <a:r>
              <a:rPr lang="en-US" b="1" dirty="0"/>
              <a:t>Practice</a:t>
            </a:r>
            <a:r>
              <a:rPr lang="en-US" dirty="0"/>
              <a:t>: What happens in our community on a recurring basis that helps us achieve our goals and impact? </a:t>
            </a: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p:txBody>
      </p:sp>
    </p:spTree>
    <p:extLst>
      <p:ext uri="{BB962C8B-B14F-4D97-AF65-F5344CB8AC3E}">
        <p14:creationId xmlns:p14="http://schemas.microsoft.com/office/powerpoint/2010/main" val="314844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Team</a:t>
            </a:r>
          </a:p>
        </p:txBody>
      </p:sp>
      <p:sp>
        <p:nvSpPr>
          <p:cNvPr id="12" name="TextBox 11">
            <a:extLst>
              <a:ext uri="{FF2B5EF4-FFF2-40B4-BE49-F238E27FC236}">
                <a16:creationId xmlns:a16="http://schemas.microsoft.com/office/drawing/2014/main" id="{190DFF67-4CCC-46AB-93F6-35FBD13FDB21}"/>
              </a:ext>
            </a:extLst>
          </p:cNvPr>
          <p:cNvSpPr txBox="1"/>
          <p:nvPr/>
        </p:nvSpPr>
        <p:spPr>
          <a:xfrm>
            <a:off x="136187" y="1031133"/>
            <a:ext cx="11900099" cy="5262979"/>
          </a:xfrm>
          <a:prstGeom prst="rect">
            <a:avLst/>
          </a:prstGeom>
          <a:noFill/>
          <a:ln>
            <a:noFill/>
          </a:ln>
        </p:spPr>
        <p:txBody>
          <a:bodyPr wrap="square" rtlCol="0">
            <a:spAutoFit/>
          </a:bodyPr>
          <a:lstStyle/>
          <a:p>
            <a:r>
              <a:rPr lang="en-US" sz="2400" dirty="0"/>
              <a:t>Who is already part of the Core Team? </a:t>
            </a:r>
          </a:p>
          <a:p>
            <a:endParaRPr lang="en-US" sz="2400" dirty="0"/>
          </a:p>
          <a:p>
            <a:endParaRPr lang="en-US" sz="2400" dirty="0"/>
          </a:p>
          <a:p>
            <a:endParaRPr lang="en-US" sz="2400" dirty="0"/>
          </a:p>
          <a:p>
            <a:endParaRPr lang="en-US" sz="2400" dirty="0"/>
          </a:p>
          <a:p>
            <a:r>
              <a:rPr lang="en-US" sz="2400" dirty="0"/>
              <a:t>What are the roles required to do this work?  </a:t>
            </a:r>
          </a:p>
          <a:p>
            <a:endParaRPr lang="en-US" sz="2400" dirty="0"/>
          </a:p>
          <a:p>
            <a:endParaRPr lang="en-US" sz="2400" dirty="0"/>
          </a:p>
          <a:p>
            <a:endParaRPr lang="en-US" sz="2400" dirty="0"/>
          </a:p>
          <a:p>
            <a:endParaRPr lang="en-US" sz="2400" dirty="0"/>
          </a:p>
          <a:p>
            <a:r>
              <a:rPr lang="en-US" sz="2400" dirty="0"/>
              <a:t>What roles will we each play?</a:t>
            </a:r>
          </a:p>
          <a:p>
            <a:endParaRPr lang="en-US" sz="2400" dirty="0"/>
          </a:p>
          <a:p>
            <a:endParaRPr lang="en-US" sz="2400" dirty="0"/>
          </a:p>
          <a:p>
            <a:endParaRPr lang="en-US" sz="2400" dirty="0"/>
          </a:p>
        </p:txBody>
      </p:sp>
    </p:spTree>
    <p:extLst>
      <p:ext uri="{BB962C8B-B14F-4D97-AF65-F5344CB8AC3E}">
        <p14:creationId xmlns:p14="http://schemas.microsoft.com/office/powerpoint/2010/main" val="332417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Team</a:t>
            </a:r>
          </a:p>
        </p:txBody>
      </p:sp>
      <p:sp>
        <p:nvSpPr>
          <p:cNvPr id="12" name="TextBox 11">
            <a:extLst>
              <a:ext uri="{FF2B5EF4-FFF2-40B4-BE49-F238E27FC236}">
                <a16:creationId xmlns:a16="http://schemas.microsoft.com/office/drawing/2014/main" id="{190DFF67-4CCC-46AB-93F6-35FBD13FDB21}"/>
              </a:ext>
            </a:extLst>
          </p:cNvPr>
          <p:cNvSpPr txBox="1"/>
          <p:nvPr/>
        </p:nvSpPr>
        <p:spPr>
          <a:xfrm>
            <a:off x="222741" y="991376"/>
            <a:ext cx="11206264" cy="5570756"/>
          </a:xfrm>
          <a:prstGeom prst="rect">
            <a:avLst/>
          </a:prstGeom>
          <a:noFill/>
          <a:ln>
            <a:noFill/>
          </a:ln>
        </p:spPr>
        <p:txBody>
          <a:bodyPr wrap="square" rtlCol="0">
            <a:spAutoFit/>
          </a:bodyPr>
          <a:lstStyle/>
          <a:p>
            <a:r>
              <a:rPr lang="en-US" sz="2400" dirty="0"/>
              <a:t>What principles guide how we work together? What do we expect from one another? </a:t>
            </a:r>
          </a:p>
          <a:p>
            <a:endParaRPr lang="en-US" sz="2400" dirty="0"/>
          </a:p>
          <a:p>
            <a:endParaRPr lang="en-US" sz="2400" dirty="0"/>
          </a:p>
          <a:p>
            <a:endParaRPr lang="en-US" sz="2400" dirty="0"/>
          </a:p>
          <a:p>
            <a:endParaRPr lang="en-US" sz="2400" dirty="0"/>
          </a:p>
          <a:p>
            <a:r>
              <a:rPr lang="en-US" sz="2400" dirty="0"/>
              <a:t>How will we interact with one another? What is our meeting rhythm? </a:t>
            </a:r>
          </a:p>
          <a:p>
            <a:endParaRPr lang="en-US" sz="2400" dirty="0"/>
          </a:p>
          <a:p>
            <a:endParaRPr lang="en-US" sz="2400" dirty="0"/>
          </a:p>
          <a:p>
            <a:endParaRPr lang="en-US" sz="2400" dirty="0"/>
          </a:p>
          <a:p>
            <a:endParaRPr lang="en-US" sz="2400" dirty="0"/>
          </a:p>
          <a:p>
            <a:r>
              <a:rPr lang="en-US" sz="2400" dirty="0"/>
              <a:t>How will we know if we are making progress? How will we know if we’ve succeeded?</a:t>
            </a:r>
          </a:p>
          <a:p>
            <a:endParaRPr lang="en-US" sz="2400" dirty="0"/>
          </a:p>
          <a:p>
            <a:endParaRPr lang="en-US" sz="2400" dirty="0"/>
          </a:p>
          <a:p>
            <a:endParaRPr lang="en-US" sz="2000" i="1" dirty="0"/>
          </a:p>
          <a:p>
            <a:endParaRPr lang="en-US" sz="2400" dirty="0"/>
          </a:p>
        </p:txBody>
      </p:sp>
    </p:spTree>
    <p:extLst>
      <p:ext uri="{BB962C8B-B14F-4D97-AF65-F5344CB8AC3E}">
        <p14:creationId xmlns:p14="http://schemas.microsoft.com/office/powerpoint/2010/main" val="1621983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188" y="-47161"/>
            <a:ext cx="11059353" cy="798259"/>
          </a:xfrm>
        </p:spPr>
        <p:txBody>
          <a:bodyPr/>
          <a:lstStyle/>
          <a:p>
            <a:r>
              <a:rPr lang="en-US" dirty="0"/>
              <a:t>Next Steps + Reflections</a:t>
            </a:r>
          </a:p>
        </p:txBody>
      </p:sp>
      <p:sp>
        <p:nvSpPr>
          <p:cNvPr id="12" name="TextBox 11">
            <a:extLst>
              <a:ext uri="{FF2B5EF4-FFF2-40B4-BE49-F238E27FC236}">
                <a16:creationId xmlns:a16="http://schemas.microsoft.com/office/drawing/2014/main" id="{190DFF67-4CCC-46AB-93F6-35FBD13FDB21}"/>
              </a:ext>
            </a:extLst>
          </p:cNvPr>
          <p:cNvSpPr txBox="1"/>
          <p:nvPr/>
        </p:nvSpPr>
        <p:spPr>
          <a:xfrm>
            <a:off x="136188" y="1031133"/>
            <a:ext cx="11206264" cy="5632311"/>
          </a:xfrm>
          <a:prstGeom prst="rect">
            <a:avLst/>
          </a:prstGeom>
          <a:noFill/>
          <a:ln>
            <a:noFill/>
          </a:ln>
        </p:spPr>
        <p:txBody>
          <a:bodyPr wrap="square" rtlCol="0">
            <a:spAutoFit/>
          </a:bodyPr>
          <a:lstStyle/>
          <a:p>
            <a:r>
              <a:rPr lang="en-US" sz="2400" b="1" dirty="0"/>
              <a:t>Next steps</a:t>
            </a:r>
            <a:r>
              <a:rPr lang="en-US" sz="2400" dirty="0"/>
              <a:t>: </a:t>
            </a:r>
            <a:r>
              <a:rPr lang="en-US" sz="2400" i="1" dirty="0"/>
              <a:t>identify specific next steps and the time for the next meeting based on the conversation so far </a:t>
            </a:r>
          </a:p>
          <a:p>
            <a:endParaRPr lang="en-US" sz="2400" dirty="0"/>
          </a:p>
          <a:p>
            <a:r>
              <a:rPr lang="en-US" sz="2400" b="1" dirty="0"/>
              <a:t>Suggested follow-up action</a:t>
            </a:r>
            <a:r>
              <a:rPr lang="en-US" sz="2400" dirty="0"/>
              <a:t>: </a:t>
            </a:r>
            <a:r>
              <a:rPr lang="en-US" sz="2400" i="1" dirty="0"/>
              <a:t>each team member takes 20-30 minutes to complete “User Manual to Me” (template and instructions in subsequent slide) and shares it with the rest of the team. The team debriefs and reflects on what each member has written. The purpose is to get to know each other on a deeper level and enhance how you work together. </a:t>
            </a:r>
          </a:p>
          <a:p>
            <a:endParaRPr lang="en-US" sz="2400" dirty="0"/>
          </a:p>
          <a:p>
            <a:endParaRPr lang="en-US" sz="2400" dirty="0"/>
          </a:p>
          <a:p>
            <a:r>
              <a:rPr lang="en-US" sz="2400" b="1" dirty="0"/>
              <a:t>+ / Delta</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855274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114" y="-14914"/>
            <a:ext cx="8268511" cy="798259"/>
          </a:xfrm>
        </p:spPr>
        <p:txBody>
          <a:bodyPr>
            <a:normAutofit fontScale="90000"/>
          </a:bodyPr>
          <a:lstStyle/>
          <a:p>
            <a:r>
              <a:rPr lang="en-US" dirty="0"/>
              <a:t>User Manual To Me – [</a:t>
            </a:r>
            <a:r>
              <a:rPr lang="en-US" dirty="0">
                <a:highlight>
                  <a:srgbClr val="FFFF00"/>
                </a:highlight>
              </a:rPr>
              <a:t>Team Member Name]</a:t>
            </a:r>
          </a:p>
        </p:txBody>
      </p:sp>
      <p:sp>
        <p:nvSpPr>
          <p:cNvPr id="12" name="TextBox 11">
            <a:extLst>
              <a:ext uri="{FF2B5EF4-FFF2-40B4-BE49-F238E27FC236}">
                <a16:creationId xmlns:a16="http://schemas.microsoft.com/office/drawing/2014/main" id="{190DFF67-4CCC-46AB-93F6-35FBD13FDB21}"/>
              </a:ext>
            </a:extLst>
          </p:cNvPr>
          <p:cNvSpPr txBox="1"/>
          <p:nvPr/>
        </p:nvSpPr>
        <p:spPr>
          <a:xfrm>
            <a:off x="175092" y="1106511"/>
            <a:ext cx="5920908" cy="5632311"/>
          </a:xfrm>
          <a:prstGeom prst="rect">
            <a:avLst/>
          </a:prstGeom>
          <a:noFill/>
          <a:ln>
            <a:noFill/>
          </a:ln>
        </p:spPr>
        <p:txBody>
          <a:bodyPr wrap="square" rtlCol="0">
            <a:spAutoFit/>
          </a:bodyPr>
          <a:lstStyle/>
          <a:p>
            <a:pPr algn="ctr"/>
            <a:r>
              <a:rPr lang="en-US" sz="2400" b="1" dirty="0">
                <a:solidFill>
                  <a:srgbClr val="404040"/>
                </a:solidFill>
                <a:latin typeface="Andes" panose="02000000000000000000" pitchFamily="50" charset="0"/>
              </a:rPr>
              <a:t>About Me</a:t>
            </a: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a:p>
            <a:endParaRPr lang="en-US" sz="2400" b="1" dirty="0">
              <a:solidFill>
                <a:srgbClr val="404040"/>
              </a:solidFill>
              <a:latin typeface="Andes" panose="02000000000000000000" pitchFamily="50" charset="0"/>
            </a:endParaRPr>
          </a:p>
        </p:txBody>
      </p:sp>
      <p:sp>
        <p:nvSpPr>
          <p:cNvPr id="3" name="TextBox 2">
            <a:extLst>
              <a:ext uri="{FF2B5EF4-FFF2-40B4-BE49-F238E27FC236}">
                <a16:creationId xmlns:a16="http://schemas.microsoft.com/office/drawing/2014/main" id="{2F3775EA-C141-473C-98EB-B8744C428CE3}"/>
              </a:ext>
            </a:extLst>
          </p:cNvPr>
          <p:cNvSpPr txBox="1"/>
          <p:nvPr/>
        </p:nvSpPr>
        <p:spPr>
          <a:xfrm>
            <a:off x="6342434" y="1106511"/>
            <a:ext cx="5359941" cy="5539978"/>
          </a:xfrm>
          <a:prstGeom prst="rect">
            <a:avLst/>
          </a:prstGeom>
          <a:noFill/>
        </p:spPr>
        <p:txBody>
          <a:bodyPr wrap="square" rtlCol="0" anchor="t">
            <a:spAutoFit/>
          </a:bodyPr>
          <a:lstStyle/>
          <a:p>
            <a:pPr algn="ctr"/>
            <a:r>
              <a:rPr lang="en-US" sz="2400" b="1" dirty="0">
                <a:solidFill>
                  <a:srgbClr val="404040"/>
                </a:solidFill>
                <a:latin typeface="Andes"/>
              </a:rPr>
              <a:t>About How I Relate to Others</a:t>
            </a: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sz="2400" b="1" dirty="0">
              <a:solidFill>
                <a:srgbClr val="404040"/>
              </a:solidFill>
              <a:latin typeface="Andes"/>
              <a:cs typeface="Calibri" panose="020F0502020204030204"/>
            </a:endParaRPr>
          </a:p>
          <a:p>
            <a:endParaRPr lang="en-US" dirty="0">
              <a:cs typeface="Calibri" panose="020F0502020204030204"/>
            </a:endParaRPr>
          </a:p>
        </p:txBody>
      </p:sp>
    </p:spTree>
    <p:extLst>
      <p:ext uri="{BB962C8B-B14F-4D97-AF65-F5344CB8AC3E}">
        <p14:creationId xmlns:p14="http://schemas.microsoft.com/office/powerpoint/2010/main" val="3737962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C4D New">
      <a:dk1>
        <a:srgbClr val="00213D"/>
      </a:dk1>
      <a:lt1>
        <a:sysClr val="window" lastClr="FFFFFF"/>
      </a:lt1>
      <a:dk2>
        <a:srgbClr val="10A6DF"/>
      </a:dk2>
      <a:lt2>
        <a:srgbClr val="B5E1F8"/>
      </a:lt2>
      <a:accent1>
        <a:srgbClr val="0094D1"/>
      </a:accent1>
      <a:accent2>
        <a:srgbClr val="74CFF5"/>
      </a:accent2>
      <a:accent3>
        <a:srgbClr val="575757"/>
      </a:accent3>
      <a:accent4>
        <a:srgbClr val="B3B3B3"/>
      </a:accent4>
      <a:accent5>
        <a:srgbClr val="00213D"/>
      </a:accent5>
      <a:accent6>
        <a:srgbClr val="6F777D"/>
      </a:accent6>
      <a:hlink>
        <a:srgbClr val="98252B"/>
      </a:hlink>
      <a:folHlink>
        <a:srgbClr val="C0C0C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5906FED82E624BBDFBF9BABDEA3AF8" ma:contentTypeVersion="12" ma:contentTypeDescription="Create a new document." ma:contentTypeScope="" ma:versionID="72cf7716c96da285f345f20984967403">
  <xsd:schema xmlns:xsd="http://www.w3.org/2001/XMLSchema" xmlns:xs="http://www.w3.org/2001/XMLSchema" xmlns:p="http://schemas.microsoft.com/office/2006/metadata/properties" xmlns:ns2="fc8b9cd7-7717-4435-b1ff-887e64433156" xmlns:ns3="1cc7560b-b4c4-474d-8a64-5a52eb2d5185" targetNamespace="http://schemas.microsoft.com/office/2006/metadata/properties" ma:root="true" ma:fieldsID="68878b763dfea6cfd0defb7201b3f265" ns2:_="" ns3:_="">
    <xsd:import namespace="fc8b9cd7-7717-4435-b1ff-887e64433156"/>
    <xsd:import namespace="1cc7560b-b4c4-474d-8a64-5a52eb2d518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8b9cd7-7717-4435-b1ff-887e644331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c7560b-b4c4-474d-8a64-5a52eb2d518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cc7560b-b4c4-474d-8a64-5a52eb2d5185">
      <UserInfo>
        <DisplayName>Claudia Oliveira Neto Teixeira</DisplayName>
        <AccountId>17</AccountId>
        <AccountType/>
      </UserInfo>
    </SharedWithUsers>
  </documentManagement>
</p:properties>
</file>

<file path=customXml/itemProps1.xml><?xml version="1.0" encoding="utf-8"?>
<ds:datastoreItem xmlns:ds="http://schemas.openxmlformats.org/officeDocument/2006/customXml" ds:itemID="{99B6882A-8EF6-4FEB-96D2-B2660C1DA6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8b9cd7-7717-4435-b1ff-887e64433156"/>
    <ds:schemaRef ds:uri="1cc7560b-b4c4-474d-8a64-5a52eb2d51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BDF1D6-329C-4494-973A-3E5A1F643C02}">
  <ds:schemaRefs>
    <ds:schemaRef ds:uri="http://schemas.microsoft.com/sharepoint/v3/contenttype/forms"/>
  </ds:schemaRefs>
</ds:datastoreItem>
</file>

<file path=customXml/itemProps3.xml><?xml version="1.0" encoding="utf-8"?>
<ds:datastoreItem xmlns:ds="http://schemas.openxmlformats.org/officeDocument/2006/customXml" ds:itemID="{D31C2C50-9791-411D-823E-8A7834E2B7CD}">
  <ds:schemaRefs>
    <ds:schemaRef ds:uri="http://schemas.microsoft.com/office/2006/metadata/properties"/>
    <ds:schemaRef ds:uri="http://schemas.microsoft.com/office/infopath/2007/PartnerControls"/>
    <ds:schemaRef ds:uri="1cc7560b-b4c4-474d-8a64-5a52eb2d5185"/>
  </ds:schemaRefs>
</ds:datastoreItem>
</file>

<file path=docProps/app.xml><?xml version="1.0" encoding="utf-8"?>
<Properties xmlns="http://schemas.openxmlformats.org/officeDocument/2006/extended-properties" xmlns:vt="http://schemas.openxmlformats.org/officeDocument/2006/docPropsVTypes">
  <TotalTime>444</TotalTime>
  <Words>955</Words>
  <Application>Microsoft Macintosh PowerPoint</Application>
  <PresentationFormat>Widescreen</PresentationFormat>
  <Paragraphs>236</Paragraphs>
  <Slides>11</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Andes</vt:lpstr>
      <vt:lpstr>Arial</vt:lpstr>
      <vt:lpstr>Arial Nova Light</vt:lpstr>
      <vt:lpstr>Calibri</vt:lpstr>
      <vt:lpstr>Calibri Light</vt:lpstr>
      <vt:lpstr>Office Theme</vt:lpstr>
      <vt:lpstr>2_Office Theme</vt:lpstr>
      <vt:lpstr>PowerPoint Presentation</vt:lpstr>
      <vt:lpstr>Community Overview</vt:lpstr>
      <vt:lpstr>Core Team – Kick-off Meeting Agenda</vt:lpstr>
      <vt:lpstr>What is a Core Team? </vt:lpstr>
      <vt:lpstr>Minimum Viable Community </vt:lpstr>
      <vt:lpstr>Core Team</vt:lpstr>
      <vt:lpstr>Core Team</vt:lpstr>
      <vt:lpstr>Next Steps + Reflections</vt:lpstr>
      <vt:lpstr>User Manual To Me – [Team Member Name]</vt:lpstr>
      <vt:lpstr>User Manual To Me – [Team Member Name]</vt:lpstr>
      <vt:lpstr>User Manual To Me – [Team Member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Communities and Online Collaboration Program</dc:title>
  <dc:creator>Svetozar Atanasov Palankov</dc:creator>
  <cp:lastModifiedBy>Claudia Oliveira Neto Teixeira</cp:lastModifiedBy>
  <cp:revision>22</cp:revision>
  <dcterms:created xsi:type="dcterms:W3CDTF">2016-08-15T18:49:00Z</dcterms:created>
  <dcterms:modified xsi:type="dcterms:W3CDTF">2021-03-11T17:53:45Z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0x010100AB5906FED82E624BBDFBF9BABDEA3AF8</vt:lpwstr>
  </property>
</Properties>
</file>