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86" r:id="rId5"/>
  </p:sldMasterIdLst>
  <p:notesMasterIdLst>
    <p:notesMasterId r:id="rId16"/>
  </p:notesMasterIdLst>
  <p:sldIdLst>
    <p:sldId id="390" r:id="rId6"/>
    <p:sldId id="269" r:id="rId7"/>
    <p:sldId id="266" r:id="rId8"/>
    <p:sldId id="267" r:id="rId9"/>
    <p:sldId id="268" r:id="rId10"/>
    <p:sldId id="270" r:id="rId11"/>
    <p:sldId id="271" r:id="rId12"/>
    <p:sldId id="272" r:id="rId13"/>
    <p:sldId id="273" r:id="rId14"/>
    <p:sldId id="274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2759860-A9F9-4591-805D-D5992717AA73}" v="1" dt="2019-10-29T20:53:34.3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85912" autoAdjust="0"/>
  </p:normalViewPr>
  <p:slideViewPr>
    <p:cSldViewPr snapToGrid="0">
      <p:cViewPr varScale="1">
        <p:scale>
          <a:sx n="78" d="100"/>
          <a:sy n="78" d="100"/>
        </p:scale>
        <p:origin x="13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arko Palankov" userId="61fdbf7c-fca7-413a-acd2-0da806d54fa6" providerId="ADAL" clId="{92759860-A9F9-4591-805D-D5992717AA73}"/>
    <pc:docChg chg="modSld">
      <pc:chgData name="Zarko Palankov" userId="61fdbf7c-fca7-413a-acd2-0da806d54fa6" providerId="ADAL" clId="{92759860-A9F9-4591-805D-D5992717AA73}" dt="2019-10-29T20:54:08.714" v="396" actId="255"/>
      <pc:docMkLst>
        <pc:docMk/>
      </pc:docMkLst>
      <pc:sldChg chg="modSp">
        <pc:chgData name="Zarko Palankov" userId="61fdbf7c-fca7-413a-acd2-0da806d54fa6" providerId="ADAL" clId="{92759860-A9F9-4591-805D-D5992717AA73}" dt="2019-10-29T20:54:08.714" v="396" actId="255"/>
        <pc:sldMkLst>
          <pc:docMk/>
          <pc:sldMk cId="332417008" sldId="268"/>
        </pc:sldMkLst>
        <pc:spChg chg="mod">
          <ac:chgData name="Zarko Palankov" userId="61fdbf7c-fca7-413a-acd2-0da806d54fa6" providerId="ADAL" clId="{92759860-A9F9-4591-805D-D5992717AA73}" dt="2019-10-29T20:54:08.714" v="396" actId="255"/>
          <ac:spMkLst>
            <pc:docMk/>
            <pc:sldMk cId="332417008" sldId="268"/>
            <ac:spMk id="12" creationId="{190DFF67-4CCC-46AB-93F6-35FBD13FDB21}"/>
          </ac:spMkLst>
        </pc:spChg>
      </pc:sldChg>
    </pc:docChg>
  </pc:docChgLst>
  <pc:docChgLst>
    <pc:chgData name="Emilia Galiano" userId="83f2ebd8-22ab-42e7-b1e1-c3d34a7d26cd" providerId="ADAL" clId="{194B9D9A-AB78-48D0-BF8F-E8AC6FEB6A61}"/>
    <pc:docChg chg="custSel modSld">
      <pc:chgData name="Emilia Galiano" userId="83f2ebd8-22ab-42e7-b1e1-c3d34a7d26cd" providerId="ADAL" clId="{194B9D9A-AB78-48D0-BF8F-E8AC6FEB6A61}" dt="2019-10-23T20:38:06.464" v="145" actId="20577"/>
      <pc:docMkLst>
        <pc:docMk/>
      </pc:docMkLst>
      <pc:sldChg chg="modSp">
        <pc:chgData name="Emilia Galiano" userId="83f2ebd8-22ab-42e7-b1e1-c3d34a7d26cd" providerId="ADAL" clId="{194B9D9A-AB78-48D0-BF8F-E8AC6FEB6A61}" dt="2019-10-23T20:38:06.464" v="145" actId="20577"/>
        <pc:sldMkLst>
          <pc:docMk/>
          <pc:sldMk cId="332417008" sldId="268"/>
        </pc:sldMkLst>
        <pc:spChg chg="mod">
          <ac:chgData name="Emilia Galiano" userId="83f2ebd8-22ab-42e7-b1e1-c3d34a7d26cd" providerId="ADAL" clId="{194B9D9A-AB78-48D0-BF8F-E8AC6FEB6A61}" dt="2019-10-23T20:38:06.464" v="145" actId="20577"/>
          <ac:spMkLst>
            <pc:docMk/>
            <pc:sldMk cId="332417008" sldId="268"/>
            <ac:spMk id="12" creationId="{190DFF67-4CCC-46AB-93F6-35FBD13FDB2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A082BD-B88E-48B9-A9FF-595508C91228}" type="datetimeFigureOut">
              <a:rPr lang="en-US" smtClean="0"/>
              <a:t>3/11/21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2C3D9A-F392-4C03-B063-28CBEE493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862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2C3D9A-F392-4C03-B063-28CBEE49392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4140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Write a narrative about yourself, using the questions below as prompts, in the corresponding section:</a:t>
            </a:r>
          </a:p>
          <a:p>
            <a:b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About Me: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What are some honest, unfiltered things about you?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What drives you mad?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What are some of your quirks?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How can people earn an extra gold star with you? 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What are some things that people might misunderstand about you that you should clarify?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How do you best process information? What is your learning style? 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What's off limits? </a:t>
            </a:r>
          </a:p>
          <a:p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About How I Relate to Others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What's the best way to communicate with you?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What's the best way to convince you to do something?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How do you like to give feedback?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How do you like to get feedback?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923641-D1F2-4F47-BACC-61BCF2527B72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3370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923641-D1F2-4F47-BACC-61BCF2527B72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2964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923641-D1F2-4F47-BACC-61BCF2527B72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2964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923641-D1F2-4F47-BACC-61BCF2527B72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9694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923641-D1F2-4F47-BACC-61BCF2527B72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0311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923641-D1F2-4F47-BACC-61BCF2527B72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8862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923641-D1F2-4F47-BACC-61BCF2527B72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2148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Answer briefly the following questions, in the corresponding section:</a:t>
            </a:r>
          </a:p>
          <a:p>
            <a:b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About Me: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What are some honest, unfiltered things about you?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What drives you mad?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What are some of your quirks?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How can people earn an extra gold star with you? 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What are some things that people might misunderstand about you that you should clarify?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How do you best process information? What is your learning style? 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What's off limits? </a:t>
            </a:r>
          </a:p>
          <a:p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About How I Relate to Others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What's the best way to communicate with you?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What's the best way to convince you to do something?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How do you like to give feedback?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How do you like to get feedback?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923641-D1F2-4F47-BACC-61BCF2527B72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5014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Answer briefly the following questions, in the corresponding section:</a:t>
            </a:r>
          </a:p>
          <a:p>
            <a:b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About Me: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What are some honest, unfiltered things about you?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What drives you mad?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What are some of your quirks?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How can people earn an extra gold star with you? 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What are some things that people might misunderstand about you that you should clarify?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How do you best process information? What is your learning style? 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What's off limits? </a:t>
            </a:r>
          </a:p>
          <a:p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About How I Relate to Others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What's the best way to communicate with you?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What's the best way to convince you to do something?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How do you like to give feedback?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How do you like to get feedback?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923641-D1F2-4F47-BACC-61BCF2527B72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690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C1E92-DC00-49D9-A851-6C8DDEB2DC37}" type="datetimeFigureOut">
              <a:rPr lang="en-US" smtClean="0"/>
              <a:t>3/11/21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8CE7F-E196-40B1-9F13-1AAFD045A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250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C1E92-DC00-49D9-A851-6C8DDEB2DC37}" type="datetimeFigureOut">
              <a:rPr lang="en-US" smtClean="0"/>
              <a:t>3/11/21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8CE7F-E196-40B1-9F13-1AAFD045A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726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C1E92-DC00-49D9-A851-6C8DDEB2DC37}" type="datetimeFigureOut">
              <a:rPr lang="en-US" smtClean="0"/>
              <a:t>3/11/21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8CE7F-E196-40B1-9F13-1AAFD045A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516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8432-0C9D-4E63-B3A3-2D53F9987A83}" type="datetimeFigureOut">
              <a:rPr lang="en-US" smtClean="0">
                <a:solidFill>
                  <a:srgbClr val="00213D">
                    <a:tint val="75000"/>
                  </a:srgbClr>
                </a:solidFill>
              </a:rPr>
              <a:pPr/>
              <a:t>3/11/21</a:t>
            </a:fld>
            <a:endParaRPr lang="en-US">
              <a:solidFill>
                <a:srgbClr val="00213D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213D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08BDF-F48B-4DAA-A904-770AA36E8B37}" type="slidenum">
              <a:rPr lang="en-US" smtClean="0">
                <a:solidFill>
                  <a:srgbClr val="00213D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213D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2924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8432-0C9D-4E63-B3A3-2D53F9987A83}" type="datetimeFigureOut">
              <a:rPr lang="en-US" smtClean="0">
                <a:solidFill>
                  <a:srgbClr val="00213D">
                    <a:tint val="75000"/>
                  </a:srgbClr>
                </a:solidFill>
              </a:rPr>
              <a:pPr/>
              <a:t>3/11/21</a:t>
            </a:fld>
            <a:endParaRPr lang="en-US">
              <a:solidFill>
                <a:srgbClr val="00213D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213D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08BDF-F48B-4DAA-A904-770AA36E8B37}" type="slidenum">
              <a:rPr lang="en-US" smtClean="0">
                <a:solidFill>
                  <a:srgbClr val="00213D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213D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6893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8432-0C9D-4E63-B3A3-2D53F9987A83}" type="datetimeFigureOut">
              <a:rPr lang="en-US" smtClean="0">
                <a:solidFill>
                  <a:srgbClr val="00213D">
                    <a:tint val="75000"/>
                  </a:srgbClr>
                </a:solidFill>
              </a:rPr>
              <a:pPr/>
              <a:t>3/11/21</a:t>
            </a:fld>
            <a:endParaRPr lang="en-US">
              <a:solidFill>
                <a:srgbClr val="00213D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213D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08BDF-F48B-4DAA-A904-770AA36E8B37}" type="slidenum">
              <a:rPr lang="en-US" smtClean="0">
                <a:solidFill>
                  <a:srgbClr val="00213D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213D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644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8432-0C9D-4E63-B3A3-2D53F9987A83}" type="datetimeFigureOut">
              <a:rPr lang="en-US" smtClean="0">
                <a:solidFill>
                  <a:srgbClr val="00213D">
                    <a:tint val="75000"/>
                  </a:srgbClr>
                </a:solidFill>
              </a:rPr>
              <a:pPr/>
              <a:t>3/11/21</a:t>
            </a:fld>
            <a:endParaRPr lang="en-US">
              <a:solidFill>
                <a:srgbClr val="00213D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213D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08BDF-F48B-4DAA-A904-770AA36E8B37}" type="slidenum">
              <a:rPr lang="en-US" smtClean="0">
                <a:solidFill>
                  <a:srgbClr val="00213D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213D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6575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8432-0C9D-4E63-B3A3-2D53F9987A83}" type="datetimeFigureOut">
              <a:rPr lang="en-US" smtClean="0">
                <a:solidFill>
                  <a:srgbClr val="00213D">
                    <a:tint val="75000"/>
                  </a:srgbClr>
                </a:solidFill>
              </a:rPr>
              <a:pPr/>
              <a:t>3/11/21</a:t>
            </a:fld>
            <a:endParaRPr lang="en-US">
              <a:solidFill>
                <a:srgbClr val="00213D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213D">
                  <a:tint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08BDF-F48B-4DAA-A904-770AA36E8B37}" type="slidenum">
              <a:rPr lang="en-US" smtClean="0">
                <a:solidFill>
                  <a:srgbClr val="00213D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213D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8726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8432-0C9D-4E63-B3A3-2D53F9987A83}" type="datetimeFigureOut">
              <a:rPr lang="en-US" smtClean="0">
                <a:solidFill>
                  <a:srgbClr val="00213D">
                    <a:tint val="75000"/>
                  </a:srgbClr>
                </a:solidFill>
              </a:rPr>
              <a:pPr/>
              <a:t>3/11/21</a:t>
            </a:fld>
            <a:endParaRPr lang="en-US">
              <a:solidFill>
                <a:srgbClr val="00213D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213D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08BDF-F48B-4DAA-A904-770AA36E8B37}" type="slidenum">
              <a:rPr lang="en-US" smtClean="0">
                <a:solidFill>
                  <a:srgbClr val="00213D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213D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2080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8432-0C9D-4E63-B3A3-2D53F9987A83}" type="datetimeFigureOut">
              <a:rPr lang="en-US" smtClean="0">
                <a:solidFill>
                  <a:srgbClr val="00213D">
                    <a:tint val="75000"/>
                  </a:srgbClr>
                </a:solidFill>
              </a:rPr>
              <a:pPr/>
              <a:t>3/11/21</a:t>
            </a:fld>
            <a:endParaRPr lang="en-US">
              <a:solidFill>
                <a:srgbClr val="00213D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213D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08BDF-F48B-4DAA-A904-770AA36E8B37}" type="slidenum">
              <a:rPr lang="en-US" smtClean="0">
                <a:solidFill>
                  <a:srgbClr val="00213D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213D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89863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8432-0C9D-4E63-B3A3-2D53F9987A83}" type="datetimeFigureOut">
              <a:rPr lang="en-US" smtClean="0">
                <a:solidFill>
                  <a:srgbClr val="00213D">
                    <a:tint val="75000"/>
                  </a:srgbClr>
                </a:solidFill>
              </a:rPr>
              <a:pPr/>
              <a:t>3/11/21</a:t>
            </a:fld>
            <a:endParaRPr lang="en-US">
              <a:solidFill>
                <a:srgbClr val="00213D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213D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08BDF-F48B-4DAA-A904-770AA36E8B37}" type="slidenum">
              <a:rPr lang="en-US" smtClean="0">
                <a:solidFill>
                  <a:srgbClr val="00213D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213D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33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C1E92-DC00-49D9-A851-6C8DDEB2DC37}" type="datetimeFigureOut">
              <a:rPr lang="en-US" smtClean="0"/>
              <a:t>3/11/21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8CE7F-E196-40B1-9F13-1AAFD045A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510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8432-0C9D-4E63-B3A3-2D53F9987A83}" type="datetimeFigureOut">
              <a:rPr lang="en-US" smtClean="0">
                <a:solidFill>
                  <a:srgbClr val="00213D">
                    <a:tint val="75000"/>
                  </a:srgbClr>
                </a:solidFill>
              </a:rPr>
              <a:pPr/>
              <a:t>3/11/21</a:t>
            </a:fld>
            <a:endParaRPr lang="en-US">
              <a:solidFill>
                <a:srgbClr val="00213D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213D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08BDF-F48B-4DAA-A904-770AA36E8B37}" type="slidenum">
              <a:rPr lang="en-US" smtClean="0">
                <a:solidFill>
                  <a:srgbClr val="00213D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213D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5586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8432-0C9D-4E63-B3A3-2D53F9987A83}" type="datetimeFigureOut">
              <a:rPr lang="en-US" smtClean="0">
                <a:solidFill>
                  <a:srgbClr val="00213D">
                    <a:tint val="75000"/>
                  </a:srgbClr>
                </a:solidFill>
              </a:rPr>
              <a:pPr/>
              <a:t>3/11/21</a:t>
            </a:fld>
            <a:endParaRPr lang="en-US">
              <a:solidFill>
                <a:srgbClr val="00213D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213D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08BDF-F48B-4DAA-A904-770AA36E8B37}" type="slidenum">
              <a:rPr lang="en-US" smtClean="0">
                <a:solidFill>
                  <a:srgbClr val="00213D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213D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6581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8432-0C9D-4E63-B3A3-2D53F9987A83}" type="datetimeFigureOut">
              <a:rPr lang="en-US" smtClean="0">
                <a:solidFill>
                  <a:srgbClr val="00213D">
                    <a:tint val="75000"/>
                  </a:srgbClr>
                </a:solidFill>
              </a:rPr>
              <a:pPr/>
              <a:t>3/11/21</a:t>
            </a:fld>
            <a:endParaRPr lang="en-US">
              <a:solidFill>
                <a:srgbClr val="00213D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213D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08BDF-F48B-4DAA-A904-770AA36E8B37}" type="slidenum">
              <a:rPr lang="en-US" smtClean="0">
                <a:solidFill>
                  <a:srgbClr val="00213D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213D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4208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222741" y="-47161"/>
            <a:ext cx="10972800" cy="798259"/>
          </a:xfrm>
          <a:prstGeom prst="rect">
            <a:avLst/>
          </a:prstGeom>
        </p:spPr>
        <p:txBody>
          <a:bodyPr lIns="91425" tIns="91425" rIns="91425" bIns="91425" anchor="b" anchorCtr="0">
            <a:normAutofit/>
          </a:bodyPr>
          <a:lstStyle>
            <a:lvl1pPr>
              <a:spcBef>
                <a:spcPts val="0"/>
              </a:spcBef>
              <a:defRPr sz="3600">
                <a:solidFill>
                  <a:schemeClr val="tx1"/>
                </a:solidFill>
                <a:latin typeface="Andes" panose="02000000000000000000" pitchFamily="50" charset="0"/>
              </a:defRPr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609600" y="1193519"/>
            <a:ext cx="10972800" cy="5374113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>
                <a:latin typeface="Andes" panose="02000000000000000000" pitchFamily="50" charset="0"/>
              </a:defRPr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 dirty="0"/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8278368" y="322108"/>
            <a:ext cx="0" cy="70713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6475" y="372775"/>
            <a:ext cx="3067818" cy="601981"/>
          </a:xfrm>
          <a:prstGeom prst="rect">
            <a:avLst/>
          </a:prstGeom>
        </p:spPr>
      </p:pic>
      <p:sp>
        <p:nvSpPr>
          <p:cNvPr id="9" name="Shape 34"/>
          <p:cNvSpPr/>
          <p:nvPr userDrawn="1"/>
        </p:nvSpPr>
        <p:spPr>
          <a:xfrm>
            <a:off x="0" y="787809"/>
            <a:ext cx="12192000" cy="59294"/>
          </a:xfrm>
          <a:prstGeom prst="roundRect">
            <a:avLst>
              <a:gd name="adj" fmla="val 13565"/>
            </a:avLst>
          </a:prstGeom>
          <a:solidFill>
            <a:schemeClr val="tx2">
              <a:lumMod val="75000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 sz="2249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274525" y="6080366"/>
            <a:ext cx="615749" cy="627942"/>
          </a:xfrm>
          <a:prstGeom prst="rect">
            <a:avLst/>
          </a:prstGeom>
        </p:spPr>
      </p:pic>
      <p:sp>
        <p:nvSpPr>
          <p:cNvPr id="17" name="Date Placeholder 16">
            <a:extLst>
              <a:ext uri="{FF2B5EF4-FFF2-40B4-BE49-F238E27FC236}">
                <a16:creationId xmlns:a16="http://schemas.microsoft.com/office/drawing/2014/main" id="{0B12CFC6-94A2-4746-AE3B-8A9604BC4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8432-0C9D-4E63-B3A3-2D53F9987A83}" type="datetimeFigureOut">
              <a:rPr lang="en-US" smtClean="0">
                <a:solidFill>
                  <a:srgbClr val="00213D">
                    <a:tint val="75000"/>
                  </a:srgbClr>
                </a:solidFill>
              </a:rPr>
              <a:pPr/>
              <a:t>3/11/21</a:t>
            </a:fld>
            <a:endParaRPr lang="en-US">
              <a:solidFill>
                <a:srgbClr val="00213D">
                  <a:tint val="75000"/>
                </a:srgbClr>
              </a:solidFill>
            </a:endParaRPr>
          </a:p>
        </p:txBody>
      </p:sp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9F5A03CB-8F57-9543-907D-98850849C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213D">
                  <a:tint val="75000"/>
                </a:srgbClr>
              </a:solidFill>
            </a:endParaRPr>
          </a:p>
        </p:txBody>
      </p:sp>
      <p:sp>
        <p:nvSpPr>
          <p:cNvPr id="19" name="Slide Number Placeholder 18">
            <a:extLst>
              <a:ext uri="{FF2B5EF4-FFF2-40B4-BE49-F238E27FC236}">
                <a16:creationId xmlns:a16="http://schemas.microsoft.com/office/drawing/2014/main" id="{0B1E494D-BA83-6D4F-9ECC-FDBF5D711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08BDF-F48B-4DAA-A904-770AA36E8B37}" type="slidenum">
              <a:rPr lang="en-US" smtClean="0">
                <a:solidFill>
                  <a:srgbClr val="00213D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213D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324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C1E92-DC00-49D9-A851-6C8DDEB2DC37}" type="datetimeFigureOut">
              <a:rPr lang="en-US" smtClean="0"/>
              <a:t>3/11/21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8CE7F-E196-40B1-9F13-1AAFD045A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433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C1E92-DC00-49D9-A851-6C8DDEB2DC37}" type="datetimeFigureOut">
              <a:rPr lang="en-US" smtClean="0"/>
              <a:t>3/11/21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8CE7F-E196-40B1-9F13-1AAFD045A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880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C1E92-DC00-49D9-A851-6C8DDEB2DC37}" type="datetimeFigureOut">
              <a:rPr lang="en-US" smtClean="0"/>
              <a:t>3/11/21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8CE7F-E196-40B1-9F13-1AAFD045A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534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C1E92-DC00-49D9-A851-6C8DDEB2DC37}" type="datetimeFigureOut">
              <a:rPr lang="en-US" smtClean="0"/>
              <a:t>3/11/21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8CE7F-E196-40B1-9F13-1AAFD045A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776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C1E92-DC00-49D9-A851-6C8DDEB2DC37}" type="datetimeFigureOut">
              <a:rPr lang="en-US" smtClean="0"/>
              <a:t>3/11/21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8CE7F-E196-40B1-9F13-1AAFD045A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959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C1E92-DC00-49D9-A851-6C8DDEB2DC37}" type="datetimeFigureOut">
              <a:rPr lang="en-US" smtClean="0"/>
              <a:t>3/11/21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8CE7F-E196-40B1-9F13-1AAFD045A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816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C1E92-DC00-49D9-A851-6C8DDEB2DC37}" type="datetimeFigureOut">
              <a:rPr lang="en-US" smtClean="0"/>
              <a:t>3/11/21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8CE7F-E196-40B1-9F13-1AAFD045A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23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C1E92-DC00-49D9-A851-6C8DDEB2DC37}" type="datetimeFigureOut">
              <a:rPr lang="en-US" smtClean="0"/>
              <a:t>3/11/21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8CE7F-E196-40B1-9F13-1AAFD045A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187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08432-0C9D-4E63-B3A3-2D53F9987A83}" type="datetimeFigureOut">
              <a:rPr lang="en-US" smtClean="0">
                <a:solidFill>
                  <a:srgbClr val="00213D">
                    <a:tint val="75000"/>
                  </a:srgbClr>
                </a:solidFill>
              </a:rPr>
              <a:pPr/>
              <a:t>3/11/21</a:t>
            </a:fld>
            <a:endParaRPr lang="en-US">
              <a:solidFill>
                <a:srgbClr val="00213D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srgbClr val="00213D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08BDF-F48B-4DAA-A904-770AA36E8B37}" type="slidenum">
              <a:rPr lang="en-US" smtClean="0">
                <a:solidFill>
                  <a:srgbClr val="00213D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213D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9924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collaboration.worldbank.org/content/sites/collaboration-for-development/en/groups/communities4Dev.html" TargetMode="External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light, graffiti&#10;&#10;Description automatically generated">
            <a:extLst>
              <a:ext uri="{FF2B5EF4-FFF2-40B4-BE49-F238E27FC236}">
                <a16:creationId xmlns:a16="http://schemas.microsoft.com/office/drawing/2014/main" id="{E2E9C7BB-7CC8-4AB1-A1AE-3FE54B077DD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1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47" t="20147" r="1" b="15316"/>
          <a:stretch/>
        </p:blipFill>
        <p:spPr>
          <a:xfrm>
            <a:off x="18361" y="0"/>
            <a:ext cx="7329889" cy="6858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 flipV="1">
            <a:off x="-3341859" y="3328887"/>
            <a:ext cx="6858033" cy="200256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4286758-3D29-4DF4-9709-1B98844D3F9B}"/>
              </a:ext>
            </a:extLst>
          </p:cNvPr>
          <p:cNvSpPr/>
          <p:nvPr/>
        </p:nvSpPr>
        <p:spPr>
          <a:xfrm>
            <a:off x="187286" y="1024569"/>
            <a:ext cx="11986353" cy="4708788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A75C1B41-9A8D-4F7B-B511-709488100662}"/>
              </a:ext>
            </a:extLst>
          </p:cNvPr>
          <p:cNvSpPr txBox="1">
            <a:spLocks/>
          </p:cNvSpPr>
          <p:nvPr/>
        </p:nvSpPr>
        <p:spPr>
          <a:xfrm>
            <a:off x="5177396" y="3065899"/>
            <a:ext cx="6239509" cy="109872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fr-FR" sz="4400" dirty="0">
                <a:latin typeface="Andes" panose="02000000000000000000" pitchFamily="50" charset="0"/>
              </a:rPr>
              <a:t>Meeting Design Template</a:t>
            </a:r>
            <a:endParaRPr lang="en-US" sz="4400" dirty="0">
              <a:solidFill>
                <a:srgbClr val="06456B"/>
              </a:solidFill>
              <a:latin typeface="Arial Nova Light"/>
            </a:endParaRPr>
          </a:p>
        </p:txBody>
      </p:sp>
      <p:pic>
        <p:nvPicPr>
          <p:cNvPr id="8" name="Picture 7" descr="A picture containing light, graffiti&#10;&#10;Description automatically generated">
            <a:extLst>
              <a:ext uri="{FF2B5EF4-FFF2-40B4-BE49-F238E27FC236}">
                <a16:creationId xmlns:a16="http://schemas.microsoft.com/office/drawing/2014/main" id="{5C15273E-E68C-44B0-B6B4-4796817F3B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424" y="1024537"/>
            <a:ext cx="4293773" cy="4329629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6C6F26BF-5CAA-425A-BCF9-8820A44AB7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18107" y="1967177"/>
            <a:ext cx="6313851" cy="1098722"/>
          </a:xfrm>
        </p:spPr>
        <p:txBody>
          <a:bodyPr anchor="ctr">
            <a:noAutofit/>
          </a:bodyPr>
          <a:lstStyle/>
          <a:p>
            <a:r>
              <a:rPr lang="en-US" sz="4800" dirty="0">
                <a:solidFill>
                  <a:srgbClr val="1794D0"/>
                </a:solidFill>
                <a:latin typeface="Andes" panose="02000000000000000000" pitchFamily="50" charset="0"/>
              </a:rPr>
              <a:t>Core Team Charter</a:t>
            </a:r>
          </a:p>
        </p:txBody>
      </p:sp>
      <p:pic>
        <p:nvPicPr>
          <p:cNvPr id="4" name="Picture 3" descr="Text, logo&#10;&#10;Description automatically generated">
            <a:extLst>
              <a:ext uri="{FF2B5EF4-FFF2-40B4-BE49-F238E27FC236}">
                <a16:creationId xmlns:a16="http://schemas.microsoft.com/office/drawing/2014/main" id="{415B2DC4-63E6-0344-9E14-65A0633F000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0372" y="5924634"/>
            <a:ext cx="2408168" cy="683730"/>
          </a:xfrm>
          <a:prstGeom prst="rect">
            <a:avLst/>
          </a:pr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BF8AADB7-7013-1C46-A9C5-34E4734EC870}"/>
              </a:ext>
            </a:extLst>
          </p:cNvPr>
          <p:cNvGrpSpPr/>
          <p:nvPr/>
        </p:nvGrpSpPr>
        <p:grpSpPr>
          <a:xfrm>
            <a:off x="10580914" y="6021618"/>
            <a:ext cx="1078308" cy="489762"/>
            <a:chOff x="10629899" y="6077976"/>
            <a:chExt cx="1078308" cy="489762"/>
          </a:xfrm>
        </p:grpSpPr>
        <p:pic>
          <p:nvPicPr>
            <p:cNvPr id="5" name="Picture 4" descr="Logo, icon&#10;&#10;Description automatically generated">
              <a:extLst>
                <a:ext uri="{FF2B5EF4-FFF2-40B4-BE49-F238E27FC236}">
                  <a16:creationId xmlns:a16="http://schemas.microsoft.com/office/drawing/2014/main" id="{11598D85-8E7C-DC45-A4F4-AC50432E162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alphaModFix amt="3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29899" y="6083105"/>
              <a:ext cx="484633" cy="484633"/>
            </a:xfrm>
            <a:prstGeom prst="rect">
              <a:avLst/>
            </a:prstGeom>
          </p:spPr>
        </p:pic>
        <p:pic>
          <p:nvPicPr>
            <p:cNvPr id="13" name="Picture 12" descr="Icon&#10;&#10;Description automatically generated">
              <a:extLst>
                <a:ext uri="{FF2B5EF4-FFF2-40B4-BE49-F238E27FC236}">
                  <a16:creationId xmlns:a16="http://schemas.microsoft.com/office/drawing/2014/main" id="{B11E5C4B-5E15-4C4E-AD20-41832A937F3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alphaModFix amt="3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23574" y="6077976"/>
              <a:ext cx="484633" cy="484633"/>
            </a:xfrm>
            <a:prstGeom prst="rect">
              <a:avLst/>
            </a:prstGeom>
          </p:spPr>
        </p:pic>
      </p:grpSp>
      <p:sp>
        <p:nvSpPr>
          <p:cNvPr id="15" name="Rectangle 3">
            <a:extLst>
              <a:ext uri="{FF2B5EF4-FFF2-40B4-BE49-F238E27FC236}">
                <a16:creationId xmlns:a16="http://schemas.microsoft.com/office/drawing/2014/main" id="{B8A1D77A-34DF-1A41-B30F-97069C885E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298" y="5097368"/>
            <a:ext cx="11495455" cy="815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BR" altLang="en-B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BR" sz="11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This document is part of the Communities4Dev CoP Toolkit featuring practical resources to help you develop impactful Communities of Practice in the development sector. </a:t>
            </a:r>
            <a:r>
              <a:rPr kumimoji="0" lang="en-US" altLang="en-BR" sz="11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8" tooltip="Access the full CoP Toolkit"/>
              </a:rPr>
              <a:t>Access the full CoP Toolkit</a:t>
            </a:r>
            <a:r>
              <a:rPr kumimoji="0" lang="en-US" altLang="en-BR" sz="11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endParaRPr kumimoji="0" lang="en-US" altLang="en-B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B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53250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114" y="-14914"/>
            <a:ext cx="8268511" cy="798259"/>
          </a:xfrm>
        </p:spPr>
        <p:txBody>
          <a:bodyPr>
            <a:normAutofit fontScale="90000"/>
          </a:bodyPr>
          <a:lstStyle/>
          <a:p>
            <a:r>
              <a:rPr lang="en-US" dirty="0"/>
              <a:t>User Manual To Me – [</a:t>
            </a:r>
            <a:r>
              <a:rPr lang="en-US" dirty="0">
                <a:highlight>
                  <a:srgbClr val="FFFF00"/>
                </a:highlight>
              </a:rPr>
              <a:t>Team Member Name]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90DFF67-4CCC-46AB-93F6-35FBD13FDB21}"/>
              </a:ext>
            </a:extLst>
          </p:cNvPr>
          <p:cNvSpPr txBox="1"/>
          <p:nvPr/>
        </p:nvSpPr>
        <p:spPr>
          <a:xfrm>
            <a:off x="175092" y="1106511"/>
            <a:ext cx="5920908" cy="563231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404040"/>
                </a:solidFill>
                <a:latin typeface="Andes" panose="02000000000000000000" pitchFamily="50" charset="0"/>
              </a:rPr>
              <a:t>About Me</a:t>
            </a:r>
          </a:p>
          <a:p>
            <a:endParaRPr lang="en-US" sz="2400" b="1" dirty="0">
              <a:solidFill>
                <a:srgbClr val="404040"/>
              </a:solidFill>
              <a:latin typeface="Andes" panose="02000000000000000000" pitchFamily="50" charset="0"/>
            </a:endParaRPr>
          </a:p>
          <a:p>
            <a:endParaRPr lang="en-US" sz="2400" b="1" dirty="0">
              <a:solidFill>
                <a:srgbClr val="404040"/>
              </a:solidFill>
              <a:latin typeface="Andes" panose="02000000000000000000" pitchFamily="50" charset="0"/>
            </a:endParaRPr>
          </a:p>
          <a:p>
            <a:endParaRPr lang="en-US" sz="2400" b="1" dirty="0">
              <a:solidFill>
                <a:srgbClr val="404040"/>
              </a:solidFill>
              <a:latin typeface="Andes" panose="02000000000000000000" pitchFamily="50" charset="0"/>
            </a:endParaRPr>
          </a:p>
          <a:p>
            <a:endParaRPr lang="en-US" sz="2400" b="1" dirty="0">
              <a:solidFill>
                <a:srgbClr val="404040"/>
              </a:solidFill>
              <a:latin typeface="Andes" panose="02000000000000000000" pitchFamily="50" charset="0"/>
            </a:endParaRPr>
          </a:p>
          <a:p>
            <a:endParaRPr lang="en-US" sz="2400" b="1" dirty="0">
              <a:solidFill>
                <a:srgbClr val="404040"/>
              </a:solidFill>
              <a:latin typeface="Andes" panose="02000000000000000000" pitchFamily="50" charset="0"/>
            </a:endParaRPr>
          </a:p>
          <a:p>
            <a:endParaRPr lang="en-US" sz="2400" b="1" dirty="0">
              <a:solidFill>
                <a:srgbClr val="404040"/>
              </a:solidFill>
              <a:latin typeface="Andes" panose="02000000000000000000" pitchFamily="50" charset="0"/>
            </a:endParaRPr>
          </a:p>
          <a:p>
            <a:endParaRPr lang="en-US" sz="2400" b="1" dirty="0">
              <a:solidFill>
                <a:srgbClr val="404040"/>
              </a:solidFill>
              <a:latin typeface="Andes" panose="02000000000000000000" pitchFamily="50" charset="0"/>
            </a:endParaRPr>
          </a:p>
          <a:p>
            <a:endParaRPr lang="en-US" sz="2400" b="1" dirty="0">
              <a:solidFill>
                <a:srgbClr val="404040"/>
              </a:solidFill>
              <a:latin typeface="Andes" panose="02000000000000000000" pitchFamily="50" charset="0"/>
            </a:endParaRPr>
          </a:p>
          <a:p>
            <a:endParaRPr lang="en-US" sz="2400" b="1" dirty="0">
              <a:solidFill>
                <a:srgbClr val="404040"/>
              </a:solidFill>
              <a:latin typeface="Andes" panose="02000000000000000000" pitchFamily="50" charset="0"/>
            </a:endParaRPr>
          </a:p>
          <a:p>
            <a:endParaRPr lang="en-US" sz="2400" b="1" dirty="0">
              <a:solidFill>
                <a:srgbClr val="404040"/>
              </a:solidFill>
              <a:latin typeface="Andes" panose="02000000000000000000" pitchFamily="50" charset="0"/>
            </a:endParaRPr>
          </a:p>
          <a:p>
            <a:endParaRPr lang="en-US" sz="2400" b="1" dirty="0">
              <a:solidFill>
                <a:srgbClr val="404040"/>
              </a:solidFill>
              <a:latin typeface="Andes" panose="02000000000000000000" pitchFamily="50" charset="0"/>
            </a:endParaRPr>
          </a:p>
          <a:p>
            <a:endParaRPr lang="en-US" sz="2400" b="1" dirty="0">
              <a:solidFill>
                <a:srgbClr val="404040"/>
              </a:solidFill>
              <a:latin typeface="Andes" panose="02000000000000000000" pitchFamily="50" charset="0"/>
            </a:endParaRPr>
          </a:p>
          <a:p>
            <a:endParaRPr lang="en-US" sz="2400" b="1" dirty="0">
              <a:solidFill>
                <a:srgbClr val="404040"/>
              </a:solidFill>
              <a:latin typeface="Andes" panose="02000000000000000000" pitchFamily="50" charset="0"/>
            </a:endParaRPr>
          </a:p>
          <a:p>
            <a:endParaRPr lang="en-US" sz="2400" b="1" dirty="0">
              <a:solidFill>
                <a:srgbClr val="404040"/>
              </a:solidFill>
              <a:latin typeface="Andes" panose="02000000000000000000" pitchFamily="50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3775EA-C141-473C-98EB-B8744C428CE3}"/>
              </a:ext>
            </a:extLst>
          </p:cNvPr>
          <p:cNvSpPr txBox="1"/>
          <p:nvPr/>
        </p:nvSpPr>
        <p:spPr>
          <a:xfrm>
            <a:off x="6342434" y="1106511"/>
            <a:ext cx="5359941" cy="553997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2400" b="1" dirty="0">
                <a:solidFill>
                  <a:srgbClr val="404040"/>
                </a:solidFill>
                <a:latin typeface="Andes"/>
              </a:rPr>
              <a:t>About How I Relate to Others</a:t>
            </a:r>
          </a:p>
          <a:p>
            <a:endParaRPr lang="en-US" sz="2400" b="1" dirty="0">
              <a:solidFill>
                <a:srgbClr val="404040"/>
              </a:solidFill>
              <a:latin typeface="Andes"/>
              <a:cs typeface="Calibri" panose="020F0502020204030204"/>
            </a:endParaRPr>
          </a:p>
          <a:p>
            <a:endParaRPr lang="en-US" sz="2400" b="1" dirty="0">
              <a:solidFill>
                <a:srgbClr val="404040"/>
              </a:solidFill>
              <a:latin typeface="Andes"/>
              <a:cs typeface="Calibri" panose="020F0502020204030204"/>
            </a:endParaRPr>
          </a:p>
          <a:p>
            <a:endParaRPr lang="en-US" sz="2400" b="1" dirty="0">
              <a:solidFill>
                <a:srgbClr val="404040"/>
              </a:solidFill>
              <a:latin typeface="Andes"/>
              <a:cs typeface="Calibri" panose="020F0502020204030204"/>
            </a:endParaRPr>
          </a:p>
          <a:p>
            <a:endParaRPr lang="en-US" sz="2400" b="1" dirty="0">
              <a:solidFill>
                <a:srgbClr val="404040"/>
              </a:solidFill>
              <a:latin typeface="Andes"/>
              <a:cs typeface="Calibri" panose="020F0502020204030204"/>
            </a:endParaRPr>
          </a:p>
          <a:p>
            <a:endParaRPr lang="en-US" sz="2400" b="1" dirty="0">
              <a:solidFill>
                <a:srgbClr val="404040"/>
              </a:solidFill>
              <a:latin typeface="Andes"/>
              <a:cs typeface="Calibri" panose="020F0502020204030204"/>
            </a:endParaRPr>
          </a:p>
          <a:p>
            <a:endParaRPr lang="en-US" sz="2400" b="1" dirty="0">
              <a:solidFill>
                <a:srgbClr val="404040"/>
              </a:solidFill>
              <a:latin typeface="Andes"/>
              <a:cs typeface="Calibri" panose="020F0502020204030204"/>
            </a:endParaRPr>
          </a:p>
          <a:p>
            <a:endParaRPr lang="en-US" sz="2400" b="1" dirty="0">
              <a:solidFill>
                <a:srgbClr val="404040"/>
              </a:solidFill>
              <a:latin typeface="Andes"/>
              <a:cs typeface="Calibri" panose="020F0502020204030204"/>
            </a:endParaRPr>
          </a:p>
          <a:p>
            <a:endParaRPr lang="en-US" sz="2400" b="1" dirty="0">
              <a:solidFill>
                <a:srgbClr val="404040"/>
              </a:solidFill>
              <a:latin typeface="Andes"/>
              <a:cs typeface="Calibri" panose="020F0502020204030204"/>
            </a:endParaRPr>
          </a:p>
          <a:p>
            <a:endParaRPr lang="en-US" sz="2400" b="1" dirty="0">
              <a:solidFill>
                <a:srgbClr val="404040"/>
              </a:solidFill>
              <a:latin typeface="Andes"/>
              <a:cs typeface="Calibri" panose="020F0502020204030204"/>
            </a:endParaRPr>
          </a:p>
          <a:p>
            <a:endParaRPr lang="en-US" sz="2400" b="1" dirty="0">
              <a:solidFill>
                <a:srgbClr val="404040"/>
              </a:solidFill>
              <a:latin typeface="Andes"/>
              <a:cs typeface="Calibri" panose="020F0502020204030204"/>
            </a:endParaRPr>
          </a:p>
          <a:p>
            <a:endParaRPr lang="en-US" sz="2400" b="1" dirty="0">
              <a:solidFill>
                <a:srgbClr val="404040"/>
              </a:solidFill>
              <a:latin typeface="Andes"/>
              <a:cs typeface="Calibri" panose="020F0502020204030204"/>
            </a:endParaRPr>
          </a:p>
          <a:p>
            <a:endParaRPr lang="en-US" sz="2400" b="1" dirty="0">
              <a:solidFill>
                <a:srgbClr val="404040"/>
              </a:solidFill>
              <a:latin typeface="Andes"/>
              <a:cs typeface="Calibri" panose="020F0502020204030204"/>
            </a:endParaRPr>
          </a:p>
          <a:p>
            <a:endParaRPr lang="en-US" sz="2400" b="1" dirty="0">
              <a:solidFill>
                <a:srgbClr val="404040"/>
              </a:solidFill>
              <a:latin typeface="Andes"/>
              <a:cs typeface="Calibri" panose="020F0502020204030204"/>
            </a:endParaRPr>
          </a:p>
          <a:p>
            <a:endParaRPr lang="en-US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104936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7209" y="-14914"/>
            <a:ext cx="5087566" cy="798259"/>
          </a:xfrm>
        </p:spPr>
        <p:txBody>
          <a:bodyPr>
            <a:normAutofit/>
          </a:bodyPr>
          <a:lstStyle/>
          <a:p>
            <a:r>
              <a:rPr lang="en-US" dirty="0"/>
              <a:t>Team Charter - Overview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90DFF67-4CCC-46AB-93F6-35FBD13FDB21}"/>
              </a:ext>
            </a:extLst>
          </p:cNvPr>
          <p:cNvSpPr txBox="1"/>
          <p:nvPr/>
        </p:nvSpPr>
        <p:spPr>
          <a:xfrm>
            <a:off x="175092" y="1106511"/>
            <a:ext cx="10816046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404040"/>
                </a:solidFill>
                <a:latin typeface="Andes" panose="02000000000000000000" pitchFamily="50" charset="0"/>
              </a:rPr>
              <a:t>Community of Practice (CoP) Name and Description: </a:t>
            </a:r>
          </a:p>
          <a:p>
            <a:endParaRPr lang="en-US" sz="2400" b="1" dirty="0">
              <a:solidFill>
                <a:srgbClr val="404040"/>
              </a:solidFill>
              <a:latin typeface="Andes" panose="02000000000000000000" pitchFamily="50" charset="0"/>
            </a:endParaRPr>
          </a:p>
          <a:p>
            <a:endParaRPr lang="en-US" sz="2400" b="1" dirty="0">
              <a:solidFill>
                <a:srgbClr val="404040"/>
              </a:solidFill>
              <a:latin typeface="Andes" panose="02000000000000000000" pitchFamily="50" charset="0"/>
            </a:endParaRPr>
          </a:p>
          <a:p>
            <a:endParaRPr lang="en-US" sz="2400" b="1" dirty="0">
              <a:solidFill>
                <a:srgbClr val="404040"/>
              </a:solidFill>
              <a:latin typeface="Andes" panose="02000000000000000000" pitchFamily="50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3775EA-C141-473C-98EB-B8744C428CE3}"/>
              </a:ext>
            </a:extLst>
          </p:cNvPr>
          <p:cNvSpPr txBox="1"/>
          <p:nvPr/>
        </p:nvSpPr>
        <p:spPr>
          <a:xfrm>
            <a:off x="206858" y="2722337"/>
            <a:ext cx="10800163" cy="34778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2400" b="1" dirty="0">
                <a:solidFill>
                  <a:srgbClr val="404040"/>
                </a:solidFill>
                <a:latin typeface="Andes"/>
              </a:rPr>
              <a:t>CoP Core Team</a:t>
            </a:r>
            <a:endParaRPr lang="en-US" sz="2400" b="1" dirty="0">
              <a:solidFill>
                <a:srgbClr val="404040"/>
              </a:solidFill>
              <a:latin typeface="Andes" panose="02000000000000000000" pitchFamily="50" charset="0"/>
            </a:endParaRPr>
          </a:p>
          <a:p>
            <a:endParaRPr lang="en-US" sz="2400" dirty="0">
              <a:solidFill>
                <a:srgbClr val="404040"/>
              </a:solidFill>
              <a:latin typeface="Andes"/>
            </a:endParaRPr>
          </a:p>
          <a:p>
            <a:r>
              <a:rPr lang="en-US" sz="2000" dirty="0">
                <a:solidFill>
                  <a:srgbClr val="404040"/>
                </a:solidFill>
                <a:latin typeface="Andes"/>
              </a:rPr>
              <a:t>Team Member 1 + Title and Unit / Department  </a:t>
            </a:r>
          </a:p>
          <a:p>
            <a:endParaRPr lang="en-US" sz="2000" dirty="0">
              <a:solidFill>
                <a:srgbClr val="404040"/>
              </a:solidFill>
              <a:latin typeface="Andes"/>
            </a:endParaRPr>
          </a:p>
          <a:p>
            <a:r>
              <a:rPr lang="en-US" sz="2000" dirty="0">
                <a:solidFill>
                  <a:srgbClr val="404040"/>
                </a:solidFill>
                <a:latin typeface="Andes"/>
              </a:rPr>
              <a:t>Team Member 2 + Title and Unit / Department </a:t>
            </a:r>
          </a:p>
          <a:p>
            <a:endParaRPr lang="en-US" sz="2000" dirty="0">
              <a:solidFill>
                <a:srgbClr val="404040"/>
              </a:solidFill>
              <a:latin typeface="Andes"/>
            </a:endParaRPr>
          </a:p>
          <a:p>
            <a:r>
              <a:rPr lang="en-US" sz="2000" dirty="0">
                <a:solidFill>
                  <a:srgbClr val="404040"/>
                </a:solidFill>
                <a:latin typeface="Andes"/>
              </a:rPr>
              <a:t>Team Member 3 + Title and Unit / Department </a:t>
            </a:r>
          </a:p>
          <a:p>
            <a:endParaRPr lang="en-US" dirty="0"/>
          </a:p>
          <a:p>
            <a:endParaRPr lang="en-US" dirty="0"/>
          </a:p>
          <a:p>
            <a:endParaRPr lang="en-US" dirty="0">
              <a:cs typeface="Calibri" panose="020F0502020204030204"/>
            </a:endParaRPr>
          </a:p>
          <a:p>
            <a:endParaRPr lang="en-US" dirty="0">
              <a:cs typeface="Calibri" panose="020F0502020204030204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1F4A4C7-2579-4875-BD4E-83C1BDEF1039}"/>
              </a:ext>
            </a:extLst>
          </p:cNvPr>
          <p:cNvSpPr txBox="1"/>
          <p:nvPr/>
        </p:nvSpPr>
        <p:spPr>
          <a:xfrm>
            <a:off x="238624" y="4966659"/>
            <a:ext cx="1080016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>
              <a:solidFill>
                <a:srgbClr val="404040"/>
              </a:solidFill>
              <a:latin typeface="Andes" panose="02000000000000000000" pitchFamily="50" charset="0"/>
            </a:endParaRPr>
          </a:p>
          <a:p>
            <a:endParaRPr lang="en-US" sz="2400" b="1" dirty="0">
              <a:solidFill>
                <a:srgbClr val="404040"/>
              </a:solidFill>
              <a:latin typeface="Andes" panose="02000000000000000000" pitchFamily="50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33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 Charter – Purpose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90DFF67-4CCC-46AB-93F6-35FBD13FDB21}"/>
              </a:ext>
            </a:extLst>
          </p:cNvPr>
          <p:cNvSpPr txBox="1"/>
          <p:nvPr/>
        </p:nvSpPr>
        <p:spPr>
          <a:xfrm>
            <a:off x="136187" y="1031133"/>
            <a:ext cx="11760741" cy="563231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1. Why does the team exist?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2. How do we contribute to the organization's success?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3. What is our essential intent through the end of the fiscal year?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4. What will we prioritize for the next 2 months (through the end of the year)?</a:t>
            </a:r>
          </a:p>
          <a:p>
            <a:endParaRPr lang="en-US" sz="2400" b="1" dirty="0">
              <a:solidFill>
                <a:srgbClr val="404040"/>
              </a:solidFill>
              <a:latin typeface="Andes" panose="02000000000000000000" pitchFamily="50" charset="0"/>
            </a:endParaRPr>
          </a:p>
          <a:p>
            <a:endParaRPr lang="en-US" sz="2400" b="1" dirty="0">
              <a:solidFill>
                <a:srgbClr val="404040"/>
              </a:solidFill>
              <a:latin typeface="Andes" panose="02000000000000000000" pitchFamily="50" charset="0"/>
            </a:endParaRPr>
          </a:p>
          <a:p>
            <a:endParaRPr lang="en-US" sz="2400" b="1" dirty="0">
              <a:solidFill>
                <a:srgbClr val="404040"/>
              </a:solidFill>
              <a:latin typeface="Andes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44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 Charter – Culture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90DFF67-4CCC-46AB-93F6-35FBD13FDB21}"/>
              </a:ext>
            </a:extLst>
          </p:cNvPr>
          <p:cNvSpPr txBox="1"/>
          <p:nvPr/>
        </p:nvSpPr>
        <p:spPr>
          <a:xfrm>
            <a:off x="136188" y="1031133"/>
            <a:ext cx="11206264" cy="563231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1. What principles will guide us?</a:t>
            </a:r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AutoNum type="arabicPeriod"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2. What do we expect of one another?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60471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 Charter – Roles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90DFF67-4CCC-46AB-93F6-35FBD13FDB21}"/>
              </a:ext>
            </a:extLst>
          </p:cNvPr>
          <p:cNvSpPr txBox="1"/>
          <p:nvPr/>
        </p:nvSpPr>
        <p:spPr>
          <a:xfrm>
            <a:off x="136188" y="1031133"/>
            <a:ext cx="11206264" cy="520142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What are the roles required to do this work? What roles will we each play? </a:t>
            </a:r>
          </a:p>
          <a:p>
            <a:endParaRPr lang="en-US" sz="2400" dirty="0"/>
          </a:p>
          <a:p>
            <a:r>
              <a:rPr lang="en-US" sz="1600" i="1" dirty="0"/>
              <a:t>Building relationships and facilitating relationships between members</a:t>
            </a:r>
          </a:p>
          <a:p>
            <a:r>
              <a:rPr lang="en-US" sz="1600" i="1" dirty="0"/>
              <a:t>Inviting, onboarding and engaging members</a:t>
            </a:r>
          </a:p>
          <a:p>
            <a:r>
              <a:rPr lang="en-US" sz="1600" i="1" dirty="0"/>
              <a:t>Creating and curating content</a:t>
            </a:r>
          </a:p>
          <a:p>
            <a:r>
              <a:rPr lang="en-US" sz="1600" i="1" dirty="0"/>
              <a:t>Designing and organizing events</a:t>
            </a:r>
          </a:p>
          <a:p>
            <a:r>
              <a:rPr lang="en-US" sz="1600" i="1" dirty="0"/>
              <a:t>Developing and refining strategy</a:t>
            </a:r>
          </a:p>
          <a:p>
            <a:r>
              <a:rPr lang="en-US" sz="1600" i="1" dirty="0"/>
              <a:t>Building, designing and maintaining an online platform</a:t>
            </a:r>
          </a:p>
          <a:p>
            <a:endParaRPr lang="en-US" sz="2000" i="1" dirty="0"/>
          </a:p>
          <a:p>
            <a:endParaRPr lang="en-US" sz="2400" dirty="0"/>
          </a:p>
          <a:p>
            <a:r>
              <a:rPr lang="en-US" sz="2400" dirty="0"/>
              <a:t>What decision rights do we have? What can we do without asking permission?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2417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 Charter – Learning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90DFF67-4CCC-46AB-93F6-35FBD13FDB21}"/>
              </a:ext>
            </a:extLst>
          </p:cNvPr>
          <p:cNvSpPr txBox="1"/>
          <p:nvPr/>
        </p:nvSpPr>
        <p:spPr>
          <a:xfrm>
            <a:off x="136188" y="1031133"/>
            <a:ext cx="11206264" cy="563231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1. How will we know if we've succeeded?</a:t>
            </a:r>
          </a:p>
          <a:p>
            <a:pPr marL="457200" indent="-457200">
              <a:buAutoNum type="arabicPeriod"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2. How will we know if we are making progress? 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3. How often will we conduct retrospectives / AARs?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88229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 Charter – Tools and Processes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90DFF67-4CCC-46AB-93F6-35FBD13FDB21}"/>
              </a:ext>
            </a:extLst>
          </p:cNvPr>
          <p:cNvSpPr txBox="1"/>
          <p:nvPr/>
        </p:nvSpPr>
        <p:spPr>
          <a:xfrm>
            <a:off x="136188" y="1031133"/>
            <a:ext cx="11206264" cy="563231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1. What is our meeting rhythm?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2. What tools will we use to communicate and coordinate?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3. How will we share our work with one another and the organization?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812410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114" y="-14914"/>
            <a:ext cx="8268511" cy="798259"/>
          </a:xfrm>
        </p:spPr>
        <p:txBody>
          <a:bodyPr>
            <a:normAutofit fontScale="90000"/>
          </a:bodyPr>
          <a:lstStyle/>
          <a:p>
            <a:r>
              <a:rPr lang="en-US" dirty="0"/>
              <a:t>User Manual To Me – [</a:t>
            </a:r>
            <a:r>
              <a:rPr lang="en-US" dirty="0">
                <a:highlight>
                  <a:srgbClr val="FFFF00"/>
                </a:highlight>
              </a:rPr>
              <a:t>Team Member Name]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90DFF67-4CCC-46AB-93F6-35FBD13FDB21}"/>
              </a:ext>
            </a:extLst>
          </p:cNvPr>
          <p:cNvSpPr txBox="1"/>
          <p:nvPr/>
        </p:nvSpPr>
        <p:spPr>
          <a:xfrm>
            <a:off x="175092" y="1106511"/>
            <a:ext cx="5920908" cy="563231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404040"/>
                </a:solidFill>
                <a:latin typeface="Andes" panose="02000000000000000000" pitchFamily="50" charset="0"/>
              </a:rPr>
              <a:t>About Me</a:t>
            </a:r>
          </a:p>
          <a:p>
            <a:endParaRPr lang="en-US" sz="2400" b="1" dirty="0">
              <a:solidFill>
                <a:srgbClr val="404040"/>
              </a:solidFill>
              <a:latin typeface="Andes" panose="02000000000000000000" pitchFamily="50" charset="0"/>
            </a:endParaRPr>
          </a:p>
          <a:p>
            <a:endParaRPr lang="en-US" sz="2400" b="1" dirty="0">
              <a:solidFill>
                <a:srgbClr val="404040"/>
              </a:solidFill>
              <a:latin typeface="Andes" panose="02000000000000000000" pitchFamily="50" charset="0"/>
            </a:endParaRPr>
          </a:p>
          <a:p>
            <a:endParaRPr lang="en-US" sz="2400" b="1" dirty="0">
              <a:solidFill>
                <a:srgbClr val="404040"/>
              </a:solidFill>
              <a:latin typeface="Andes" panose="02000000000000000000" pitchFamily="50" charset="0"/>
            </a:endParaRPr>
          </a:p>
          <a:p>
            <a:endParaRPr lang="en-US" sz="2400" b="1" dirty="0">
              <a:solidFill>
                <a:srgbClr val="404040"/>
              </a:solidFill>
              <a:latin typeface="Andes" panose="02000000000000000000" pitchFamily="50" charset="0"/>
            </a:endParaRPr>
          </a:p>
          <a:p>
            <a:endParaRPr lang="en-US" sz="2400" b="1" dirty="0">
              <a:solidFill>
                <a:srgbClr val="404040"/>
              </a:solidFill>
              <a:latin typeface="Andes" panose="02000000000000000000" pitchFamily="50" charset="0"/>
            </a:endParaRPr>
          </a:p>
          <a:p>
            <a:endParaRPr lang="en-US" sz="2400" b="1" dirty="0">
              <a:solidFill>
                <a:srgbClr val="404040"/>
              </a:solidFill>
              <a:latin typeface="Andes" panose="02000000000000000000" pitchFamily="50" charset="0"/>
            </a:endParaRPr>
          </a:p>
          <a:p>
            <a:endParaRPr lang="en-US" sz="2400" b="1" dirty="0">
              <a:solidFill>
                <a:srgbClr val="404040"/>
              </a:solidFill>
              <a:latin typeface="Andes" panose="02000000000000000000" pitchFamily="50" charset="0"/>
            </a:endParaRPr>
          </a:p>
          <a:p>
            <a:endParaRPr lang="en-US" sz="2400" b="1" dirty="0">
              <a:solidFill>
                <a:srgbClr val="404040"/>
              </a:solidFill>
              <a:latin typeface="Andes" panose="02000000000000000000" pitchFamily="50" charset="0"/>
            </a:endParaRPr>
          </a:p>
          <a:p>
            <a:endParaRPr lang="en-US" sz="2400" b="1" dirty="0">
              <a:solidFill>
                <a:srgbClr val="404040"/>
              </a:solidFill>
              <a:latin typeface="Andes" panose="02000000000000000000" pitchFamily="50" charset="0"/>
            </a:endParaRPr>
          </a:p>
          <a:p>
            <a:endParaRPr lang="en-US" sz="2400" b="1" dirty="0">
              <a:solidFill>
                <a:srgbClr val="404040"/>
              </a:solidFill>
              <a:latin typeface="Andes" panose="02000000000000000000" pitchFamily="50" charset="0"/>
            </a:endParaRPr>
          </a:p>
          <a:p>
            <a:endParaRPr lang="en-US" sz="2400" b="1" dirty="0">
              <a:solidFill>
                <a:srgbClr val="404040"/>
              </a:solidFill>
              <a:latin typeface="Andes" panose="02000000000000000000" pitchFamily="50" charset="0"/>
            </a:endParaRPr>
          </a:p>
          <a:p>
            <a:endParaRPr lang="en-US" sz="2400" b="1" dirty="0">
              <a:solidFill>
                <a:srgbClr val="404040"/>
              </a:solidFill>
              <a:latin typeface="Andes" panose="02000000000000000000" pitchFamily="50" charset="0"/>
            </a:endParaRPr>
          </a:p>
          <a:p>
            <a:endParaRPr lang="en-US" sz="2400" b="1" dirty="0">
              <a:solidFill>
                <a:srgbClr val="404040"/>
              </a:solidFill>
              <a:latin typeface="Andes" panose="02000000000000000000" pitchFamily="50" charset="0"/>
            </a:endParaRPr>
          </a:p>
          <a:p>
            <a:endParaRPr lang="en-US" sz="2400" b="1" dirty="0">
              <a:solidFill>
                <a:srgbClr val="404040"/>
              </a:solidFill>
              <a:latin typeface="Andes" panose="02000000000000000000" pitchFamily="50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3775EA-C141-473C-98EB-B8744C428CE3}"/>
              </a:ext>
            </a:extLst>
          </p:cNvPr>
          <p:cNvSpPr txBox="1"/>
          <p:nvPr/>
        </p:nvSpPr>
        <p:spPr>
          <a:xfrm>
            <a:off x="6342434" y="1106511"/>
            <a:ext cx="5359941" cy="553997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2400" b="1" dirty="0">
                <a:solidFill>
                  <a:srgbClr val="404040"/>
                </a:solidFill>
                <a:latin typeface="Andes"/>
              </a:rPr>
              <a:t>About How I Relate to Others</a:t>
            </a:r>
          </a:p>
          <a:p>
            <a:endParaRPr lang="en-US" sz="2400" b="1" dirty="0">
              <a:solidFill>
                <a:srgbClr val="404040"/>
              </a:solidFill>
              <a:latin typeface="Andes"/>
              <a:cs typeface="Calibri" panose="020F0502020204030204"/>
            </a:endParaRPr>
          </a:p>
          <a:p>
            <a:endParaRPr lang="en-US" sz="2400" b="1" dirty="0">
              <a:solidFill>
                <a:srgbClr val="404040"/>
              </a:solidFill>
              <a:latin typeface="Andes"/>
              <a:cs typeface="Calibri" panose="020F0502020204030204"/>
            </a:endParaRPr>
          </a:p>
          <a:p>
            <a:endParaRPr lang="en-US" sz="2400" b="1" dirty="0">
              <a:solidFill>
                <a:srgbClr val="404040"/>
              </a:solidFill>
              <a:latin typeface="Andes"/>
              <a:cs typeface="Calibri" panose="020F0502020204030204"/>
            </a:endParaRPr>
          </a:p>
          <a:p>
            <a:endParaRPr lang="en-US" sz="2400" b="1" dirty="0">
              <a:solidFill>
                <a:srgbClr val="404040"/>
              </a:solidFill>
              <a:latin typeface="Andes"/>
              <a:cs typeface="Calibri" panose="020F0502020204030204"/>
            </a:endParaRPr>
          </a:p>
          <a:p>
            <a:endParaRPr lang="en-US" sz="2400" b="1" dirty="0">
              <a:solidFill>
                <a:srgbClr val="404040"/>
              </a:solidFill>
              <a:latin typeface="Andes"/>
              <a:cs typeface="Calibri" panose="020F0502020204030204"/>
            </a:endParaRPr>
          </a:p>
          <a:p>
            <a:endParaRPr lang="en-US" sz="2400" b="1" dirty="0">
              <a:solidFill>
                <a:srgbClr val="404040"/>
              </a:solidFill>
              <a:latin typeface="Andes"/>
              <a:cs typeface="Calibri" panose="020F0502020204030204"/>
            </a:endParaRPr>
          </a:p>
          <a:p>
            <a:endParaRPr lang="en-US" sz="2400" b="1" dirty="0">
              <a:solidFill>
                <a:srgbClr val="404040"/>
              </a:solidFill>
              <a:latin typeface="Andes"/>
              <a:cs typeface="Calibri" panose="020F0502020204030204"/>
            </a:endParaRPr>
          </a:p>
          <a:p>
            <a:endParaRPr lang="en-US" sz="2400" b="1" dirty="0">
              <a:solidFill>
                <a:srgbClr val="404040"/>
              </a:solidFill>
              <a:latin typeface="Andes"/>
              <a:cs typeface="Calibri" panose="020F0502020204030204"/>
            </a:endParaRPr>
          </a:p>
          <a:p>
            <a:endParaRPr lang="en-US" sz="2400" b="1" dirty="0">
              <a:solidFill>
                <a:srgbClr val="404040"/>
              </a:solidFill>
              <a:latin typeface="Andes"/>
              <a:cs typeface="Calibri" panose="020F0502020204030204"/>
            </a:endParaRPr>
          </a:p>
          <a:p>
            <a:endParaRPr lang="en-US" sz="2400" b="1" dirty="0">
              <a:solidFill>
                <a:srgbClr val="404040"/>
              </a:solidFill>
              <a:latin typeface="Andes"/>
              <a:cs typeface="Calibri" panose="020F0502020204030204"/>
            </a:endParaRPr>
          </a:p>
          <a:p>
            <a:endParaRPr lang="en-US" sz="2400" b="1" dirty="0">
              <a:solidFill>
                <a:srgbClr val="404040"/>
              </a:solidFill>
              <a:latin typeface="Andes"/>
              <a:cs typeface="Calibri" panose="020F0502020204030204"/>
            </a:endParaRPr>
          </a:p>
          <a:p>
            <a:endParaRPr lang="en-US" sz="2400" b="1" dirty="0">
              <a:solidFill>
                <a:srgbClr val="404040"/>
              </a:solidFill>
              <a:latin typeface="Andes"/>
              <a:cs typeface="Calibri" panose="020F0502020204030204"/>
            </a:endParaRPr>
          </a:p>
          <a:p>
            <a:endParaRPr lang="en-US" sz="2400" b="1" dirty="0">
              <a:solidFill>
                <a:srgbClr val="404040"/>
              </a:solidFill>
              <a:latin typeface="Andes"/>
              <a:cs typeface="Calibri" panose="020F0502020204030204"/>
            </a:endParaRPr>
          </a:p>
          <a:p>
            <a:endParaRPr lang="en-US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737962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114" y="-14914"/>
            <a:ext cx="8268511" cy="798259"/>
          </a:xfrm>
        </p:spPr>
        <p:txBody>
          <a:bodyPr>
            <a:normAutofit fontScale="90000"/>
          </a:bodyPr>
          <a:lstStyle/>
          <a:p>
            <a:r>
              <a:rPr lang="en-US" dirty="0"/>
              <a:t>User Manual To Me – [</a:t>
            </a:r>
            <a:r>
              <a:rPr lang="en-US" dirty="0">
                <a:highlight>
                  <a:srgbClr val="FFFF00"/>
                </a:highlight>
              </a:rPr>
              <a:t>Team Member Name]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90DFF67-4CCC-46AB-93F6-35FBD13FDB21}"/>
              </a:ext>
            </a:extLst>
          </p:cNvPr>
          <p:cNvSpPr txBox="1"/>
          <p:nvPr/>
        </p:nvSpPr>
        <p:spPr>
          <a:xfrm>
            <a:off x="175092" y="1106511"/>
            <a:ext cx="5920908" cy="563231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404040"/>
                </a:solidFill>
                <a:latin typeface="Andes" panose="02000000000000000000" pitchFamily="50" charset="0"/>
              </a:rPr>
              <a:t>About Me</a:t>
            </a:r>
          </a:p>
          <a:p>
            <a:endParaRPr lang="en-US" sz="2400" b="1" dirty="0">
              <a:solidFill>
                <a:srgbClr val="404040"/>
              </a:solidFill>
              <a:latin typeface="Andes" panose="02000000000000000000" pitchFamily="50" charset="0"/>
            </a:endParaRPr>
          </a:p>
          <a:p>
            <a:endParaRPr lang="en-US" sz="2400" b="1" dirty="0">
              <a:solidFill>
                <a:srgbClr val="404040"/>
              </a:solidFill>
              <a:latin typeface="Andes" panose="02000000000000000000" pitchFamily="50" charset="0"/>
            </a:endParaRPr>
          </a:p>
          <a:p>
            <a:endParaRPr lang="en-US" sz="2400" b="1" dirty="0">
              <a:solidFill>
                <a:srgbClr val="404040"/>
              </a:solidFill>
              <a:latin typeface="Andes" panose="02000000000000000000" pitchFamily="50" charset="0"/>
            </a:endParaRPr>
          </a:p>
          <a:p>
            <a:endParaRPr lang="en-US" sz="2400" b="1" dirty="0">
              <a:solidFill>
                <a:srgbClr val="404040"/>
              </a:solidFill>
              <a:latin typeface="Andes" panose="02000000000000000000" pitchFamily="50" charset="0"/>
            </a:endParaRPr>
          </a:p>
          <a:p>
            <a:endParaRPr lang="en-US" sz="2400" b="1" dirty="0">
              <a:solidFill>
                <a:srgbClr val="404040"/>
              </a:solidFill>
              <a:latin typeface="Andes" panose="02000000000000000000" pitchFamily="50" charset="0"/>
            </a:endParaRPr>
          </a:p>
          <a:p>
            <a:endParaRPr lang="en-US" sz="2400" b="1" dirty="0">
              <a:solidFill>
                <a:srgbClr val="404040"/>
              </a:solidFill>
              <a:latin typeface="Andes" panose="02000000000000000000" pitchFamily="50" charset="0"/>
            </a:endParaRPr>
          </a:p>
          <a:p>
            <a:endParaRPr lang="en-US" sz="2400" b="1" dirty="0">
              <a:solidFill>
                <a:srgbClr val="404040"/>
              </a:solidFill>
              <a:latin typeface="Andes" panose="02000000000000000000" pitchFamily="50" charset="0"/>
            </a:endParaRPr>
          </a:p>
          <a:p>
            <a:endParaRPr lang="en-US" sz="2400" b="1" dirty="0">
              <a:solidFill>
                <a:srgbClr val="404040"/>
              </a:solidFill>
              <a:latin typeface="Andes" panose="02000000000000000000" pitchFamily="50" charset="0"/>
            </a:endParaRPr>
          </a:p>
          <a:p>
            <a:endParaRPr lang="en-US" sz="2400" b="1" dirty="0">
              <a:solidFill>
                <a:srgbClr val="404040"/>
              </a:solidFill>
              <a:latin typeface="Andes" panose="02000000000000000000" pitchFamily="50" charset="0"/>
            </a:endParaRPr>
          </a:p>
          <a:p>
            <a:endParaRPr lang="en-US" sz="2400" b="1" dirty="0">
              <a:solidFill>
                <a:srgbClr val="404040"/>
              </a:solidFill>
              <a:latin typeface="Andes" panose="02000000000000000000" pitchFamily="50" charset="0"/>
            </a:endParaRPr>
          </a:p>
          <a:p>
            <a:endParaRPr lang="en-US" sz="2400" b="1" dirty="0">
              <a:solidFill>
                <a:srgbClr val="404040"/>
              </a:solidFill>
              <a:latin typeface="Andes" panose="02000000000000000000" pitchFamily="50" charset="0"/>
            </a:endParaRPr>
          </a:p>
          <a:p>
            <a:endParaRPr lang="en-US" sz="2400" b="1" dirty="0">
              <a:solidFill>
                <a:srgbClr val="404040"/>
              </a:solidFill>
              <a:latin typeface="Andes" panose="02000000000000000000" pitchFamily="50" charset="0"/>
            </a:endParaRPr>
          </a:p>
          <a:p>
            <a:endParaRPr lang="en-US" sz="2400" b="1" dirty="0">
              <a:solidFill>
                <a:srgbClr val="404040"/>
              </a:solidFill>
              <a:latin typeface="Andes" panose="02000000000000000000" pitchFamily="50" charset="0"/>
            </a:endParaRPr>
          </a:p>
          <a:p>
            <a:endParaRPr lang="en-US" sz="2400" b="1" dirty="0">
              <a:solidFill>
                <a:srgbClr val="404040"/>
              </a:solidFill>
              <a:latin typeface="Andes" panose="02000000000000000000" pitchFamily="50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3775EA-C141-473C-98EB-B8744C428CE3}"/>
              </a:ext>
            </a:extLst>
          </p:cNvPr>
          <p:cNvSpPr txBox="1"/>
          <p:nvPr/>
        </p:nvSpPr>
        <p:spPr>
          <a:xfrm>
            <a:off x="6342434" y="1106511"/>
            <a:ext cx="5359941" cy="553997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2400" b="1" dirty="0">
                <a:solidFill>
                  <a:srgbClr val="404040"/>
                </a:solidFill>
                <a:latin typeface="Andes"/>
              </a:rPr>
              <a:t>About How I Relate to Others</a:t>
            </a:r>
          </a:p>
          <a:p>
            <a:endParaRPr lang="en-US" sz="2400" b="1" dirty="0">
              <a:solidFill>
                <a:srgbClr val="404040"/>
              </a:solidFill>
              <a:latin typeface="Andes"/>
              <a:cs typeface="Calibri" panose="020F0502020204030204"/>
            </a:endParaRPr>
          </a:p>
          <a:p>
            <a:endParaRPr lang="en-US" sz="2400" b="1" dirty="0">
              <a:solidFill>
                <a:srgbClr val="404040"/>
              </a:solidFill>
              <a:latin typeface="Andes"/>
              <a:cs typeface="Calibri" panose="020F0502020204030204"/>
            </a:endParaRPr>
          </a:p>
          <a:p>
            <a:endParaRPr lang="en-US" sz="2400" b="1" dirty="0">
              <a:solidFill>
                <a:srgbClr val="404040"/>
              </a:solidFill>
              <a:latin typeface="Andes"/>
              <a:cs typeface="Calibri" panose="020F0502020204030204"/>
            </a:endParaRPr>
          </a:p>
          <a:p>
            <a:endParaRPr lang="en-US" sz="2400" b="1" dirty="0">
              <a:solidFill>
                <a:srgbClr val="404040"/>
              </a:solidFill>
              <a:latin typeface="Andes"/>
              <a:cs typeface="Calibri" panose="020F0502020204030204"/>
            </a:endParaRPr>
          </a:p>
          <a:p>
            <a:endParaRPr lang="en-US" sz="2400" b="1" dirty="0">
              <a:solidFill>
                <a:srgbClr val="404040"/>
              </a:solidFill>
              <a:latin typeface="Andes"/>
              <a:cs typeface="Calibri" panose="020F0502020204030204"/>
            </a:endParaRPr>
          </a:p>
          <a:p>
            <a:endParaRPr lang="en-US" sz="2400" b="1" dirty="0">
              <a:solidFill>
                <a:srgbClr val="404040"/>
              </a:solidFill>
              <a:latin typeface="Andes"/>
              <a:cs typeface="Calibri" panose="020F0502020204030204"/>
            </a:endParaRPr>
          </a:p>
          <a:p>
            <a:endParaRPr lang="en-US" sz="2400" b="1" dirty="0">
              <a:solidFill>
                <a:srgbClr val="404040"/>
              </a:solidFill>
              <a:latin typeface="Andes"/>
              <a:cs typeface="Calibri" panose="020F0502020204030204"/>
            </a:endParaRPr>
          </a:p>
          <a:p>
            <a:endParaRPr lang="en-US" sz="2400" b="1" dirty="0">
              <a:solidFill>
                <a:srgbClr val="404040"/>
              </a:solidFill>
              <a:latin typeface="Andes"/>
              <a:cs typeface="Calibri" panose="020F0502020204030204"/>
            </a:endParaRPr>
          </a:p>
          <a:p>
            <a:endParaRPr lang="en-US" sz="2400" b="1" dirty="0">
              <a:solidFill>
                <a:srgbClr val="404040"/>
              </a:solidFill>
              <a:latin typeface="Andes"/>
              <a:cs typeface="Calibri" panose="020F0502020204030204"/>
            </a:endParaRPr>
          </a:p>
          <a:p>
            <a:endParaRPr lang="en-US" sz="2400" b="1" dirty="0">
              <a:solidFill>
                <a:srgbClr val="404040"/>
              </a:solidFill>
              <a:latin typeface="Andes"/>
              <a:cs typeface="Calibri" panose="020F0502020204030204"/>
            </a:endParaRPr>
          </a:p>
          <a:p>
            <a:endParaRPr lang="en-US" sz="2400" b="1" dirty="0">
              <a:solidFill>
                <a:srgbClr val="404040"/>
              </a:solidFill>
              <a:latin typeface="Andes"/>
              <a:cs typeface="Calibri" panose="020F0502020204030204"/>
            </a:endParaRPr>
          </a:p>
          <a:p>
            <a:endParaRPr lang="en-US" sz="2400" b="1" dirty="0">
              <a:solidFill>
                <a:srgbClr val="404040"/>
              </a:solidFill>
              <a:latin typeface="Andes"/>
              <a:cs typeface="Calibri" panose="020F0502020204030204"/>
            </a:endParaRPr>
          </a:p>
          <a:p>
            <a:endParaRPr lang="en-US" sz="2400" b="1" dirty="0">
              <a:solidFill>
                <a:srgbClr val="404040"/>
              </a:solidFill>
              <a:latin typeface="Andes"/>
              <a:cs typeface="Calibri" panose="020F0502020204030204"/>
            </a:endParaRPr>
          </a:p>
          <a:p>
            <a:endParaRPr lang="en-US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082974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C4D New">
      <a:dk1>
        <a:srgbClr val="00213D"/>
      </a:dk1>
      <a:lt1>
        <a:sysClr val="window" lastClr="FFFFFF"/>
      </a:lt1>
      <a:dk2>
        <a:srgbClr val="10A6DF"/>
      </a:dk2>
      <a:lt2>
        <a:srgbClr val="B5E1F8"/>
      </a:lt2>
      <a:accent1>
        <a:srgbClr val="0094D1"/>
      </a:accent1>
      <a:accent2>
        <a:srgbClr val="74CFF5"/>
      </a:accent2>
      <a:accent3>
        <a:srgbClr val="575757"/>
      </a:accent3>
      <a:accent4>
        <a:srgbClr val="B3B3B3"/>
      </a:accent4>
      <a:accent5>
        <a:srgbClr val="00213D"/>
      </a:accent5>
      <a:accent6>
        <a:srgbClr val="6F777D"/>
      </a:accent6>
      <a:hlink>
        <a:srgbClr val="98252B"/>
      </a:hlink>
      <a:folHlink>
        <a:srgbClr val="C0C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B5906FED82E624BBDFBF9BABDEA3AF8" ma:contentTypeVersion="12" ma:contentTypeDescription="Create a new document." ma:contentTypeScope="" ma:versionID="72cf7716c96da285f345f20984967403">
  <xsd:schema xmlns:xsd="http://www.w3.org/2001/XMLSchema" xmlns:xs="http://www.w3.org/2001/XMLSchema" xmlns:p="http://schemas.microsoft.com/office/2006/metadata/properties" xmlns:ns2="fc8b9cd7-7717-4435-b1ff-887e64433156" xmlns:ns3="1cc7560b-b4c4-474d-8a64-5a52eb2d5185" targetNamespace="http://schemas.microsoft.com/office/2006/metadata/properties" ma:root="true" ma:fieldsID="68878b763dfea6cfd0defb7201b3f265" ns2:_="" ns3:_="">
    <xsd:import namespace="fc8b9cd7-7717-4435-b1ff-887e64433156"/>
    <xsd:import namespace="1cc7560b-b4c4-474d-8a64-5a52eb2d518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8b9cd7-7717-4435-b1ff-887e644331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c7560b-b4c4-474d-8a64-5a52eb2d5185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4BDF1D6-329C-4494-973A-3E5A1F643C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31C2C50-9791-411D-823E-8A7834E2B7C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9B6882A-8EF6-4FEB-96D2-B2660C1DA6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c8b9cd7-7717-4435-b1ff-887e64433156"/>
    <ds:schemaRef ds:uri="1cc7560b-b4c4-474d-8a64-5a52eb2d518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782</Words>
  <Application>Microsoft Macintosh PowerPoint</Application>
  <PresentationFormat>Widescreen</PresentationFormat>
  <Paragraphs>225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Andes</vt:lpstr>
      <vt:lpstr>Arial</vt:lpstr>
      <vt:lpstr>Arial Nova Light</vt:lpstr>
      <vt:lpstr>Calibri</vt:lpstr>
      <vt:lpstr>Calibri Light</vt:lpstr>
      <vt:lpstr>Office Theme</vt:lpstr>
      <vt:lpstr>2_Office Theme</vt:lpstr>
      <vt:lpstr>PowerPoint Presentation</vt:lpstr>
      <vt:lpstr>Team Charter - Overview</vt:lpstr>
      <vt:lpstr>Team Charter – Purpose</vt:lpstr>
      <vt:lpstr>Team Charter – Culture</vt:lpstr>
      <vt:lpstr>Team Charter – Roles</vt:lpstr>
      <vt:lpstr>Team Charter – Learning</vt:lpstr>
      <vt:lpstr>Team Charter – Tools and Processes</vt:lpstr>
      <vt:lpstr>User Manual To Me – [Team Member Name]</vt:lpstr>
      <vt:lpstr>User Manual To Me – [Team Member Name]</vt:lpstr>
      <vt:lpstr>User Manual To Me – [Team Member Name]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Communities and Online Collaboration Program</dc:title>
  <dc:creator>Svetozar Atanasov Palankov</dc:creator>
  <cp:lastModifiedBy>Claudia Oliveira Neto Teixeira</cp:lastModifiedBy>
  <cp:revision>24</cp:revision>
  <dcterms:created xsi:type="dcterms:W3CDTF">2016-08-15T18:49:00Z</dcterms:created>
  <dcterms:modified xsi:type="dcterms:W3CDTF">2021-03-11T18:06:41Z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0x010100AB5906FED82E624BBDFBF9BABDEA3AF8</vt:lpwstr>
  </property>
</Properties>
</file>