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134803529" r:id="rId2"/>
    <p:sldId id="2134803530" r:id="rId3"/>
    <p:sldId id="2134803533" r:id="rId4"/>
    <p:sldId id="2134803534" r:id="rId5"/>
    <p:sldId id="2134803547" r:id="rId6"/>
    <p:sldId id="2134803477" r:id="rId7"/>
    <p:sldId id="2134803487" r:id="rId8"/>
    <p:sldId id="2134803528" r:id="rId9"/>
    <p:sldId id="2134803545" r:id="rId10"/>
    <p:sldId id="2134803536" r:id="rId11"/>
    <p:sldId id="2134803537" r:id="rId12"/>
    <p:sldId id="2134803538" r:id="rId13"/>
    <p:sldId id="2134803540" r:id="rId14"/>
    <p:sldId id="1064" r:id="rId15"/>
    <p:sldId id="2134803535" r:id="rId16"/>
    <p:sldId id="2134803541" r:id="rId17"/>
    <p:sldId id="2134803542" r:id="rId18"/>
    <p:sldId id="21348035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A04956-B95E-6931-C306-1A307CA8A804}" name="Ashutosh Raina" initials="AR" userId="S::araina@worldbank.org::0667879d-313f-409c-8b23-42b3b0146e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uel Emilio Figueredo Thomson" initials="MEFT" lastIdx="6" clrIdx="0">
    <p:extLst>
      <p:ext uri="{19B8F6BF-5375-455C-9EA6-DF929625EA0E}">
        <p15:presenceInfo xmlns:p15="http://schemas.microsoft.com/office/powerpoint/2012/main" userId="S::mfigueredo@worldbank.org::e829dbff-3f74-4a18-b789-986cecc33760" providerId="AD"/>
      </p:ext>
    </p:extLst>
  </p:cmAuthor>
  <p:cmAuthor id="2" name="Ashutosh Raina" initials="AR" lastIdx="1" clrIdx="1">
    <p:extLst>
      <p:ext uri="{19B8F6BF-5375-455C-9EA6-DF929625EA0E}">
        <p15:presenceInfo xmlns:p15="http://schemas.microsoft.com/office/powerpoint/2012/main" userId="S::araina@worldbank.org::0667879d-313f-409c-8b23-42b3b0146e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6DA68-419D-44B1-A3E1-38CF446F1636}" v="19" dt="2022-12-14T14:18:46.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104" d="100"/>
          <a:sy n="104" d="100"/>
        </p:scale>
        <p:origin x="8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FEDBE-4424-E243-BB50-72D45ABFD1C6}" type="doc">
      <dgm:prSet loTypeId="urn:microsoft.com/office/officeart/2005/8/layout/lProcess2" loCatId="cycle" qsTypeId="urn:microsoft.com/office/officeart/2005/8/quickstyle/simple1" qsCatId="simple" csTypeId="urn:microsoft.com/office/officeart/2005/8/colors/colorful5" csCatId="colorful" phldr="1"/>
      <dgm:spPr/>
      <dgm:t>
        <a:bodyPr/>
        <a:lstStyle/>
        <a:p>
          <a:endParaRPr lang="en-US"/>
        </a:p>
      </dgm:t>
    </dgm:pt>
    <dgm:pt modelId="{BBBBE7BE-32DD-E747-BC78-690049241D66}">
      <dgm:prSet custT="1"/>
      <dgm:spPr/>
      <dgm:t>
        <a:bodyPr/>
        <a:lstStyle/>
        <a:p>
          <a:r>
            <a:rPr lang="en-US" sz="2400" b="1" dirty="0"/>
            <a:t>Component 1: </a:t>
          </a:r>
          <a:r>
            <a:rPr lang="en-US" sz="2400" b="1" i="0" dirty="0"/>
            <a:t>Investing in Community Resiliency and Inclusion </a:t>
          </a:r>
          <a:r>
            <a:rPr lang="en-US" sz="2400" b="1" dirty="0"/>
            <a:t>(</a:t>
          </a:r>
          <a:r>
            <a:rPr lang="en-US" sz="2400" b="1" dirty="0">
              <a:solidFill>
                <a:srgbClr val="FF0000"/>
              </a:solidFill>
            </a:rPr>
            <a:t>USD 112.5M, 75%</a:t>
          </a:r>
          <a:r>
            <a:rPr lang="en-US" sz="2400" b="1" dirty="0"/>
            <a:t>)</a:t>
          </a:r>
          <a:endParaRPr lang="en-US" sz="2400" dirty="0"/>
        </a:p>
      </dgm:t>
    </dgm:pt>
    <dgm:pt modelId="{E768CB6B-B40E-3844-8A43-583EFBB8321A}" type="parTrans" cxnId="{D5052626-42A5-A94C-944E-B89108D73E36}">
      <dgm:prSet/>
      <dgm:spPr/>
      <dgm:t>
        <a:bodyPr/>
        <a:lstStyle/>
        <a:p>
          <a:endParaRPr lang="en-US"/>
        </a:p>
      </dgm:t>
    </dgm:pt>
    <dgm:pt modelId="{72F46DEA-BD56-F74D-A37D-D1E2F03D1B56}" type="sibTrans" cxnId="{D5052626-42A5-A94C-944E-B89108D73E36}">
      <dgm:prSet/>
      <dgm:spPr/>
      <dgm:t>
        <a:bodyPr/>
        <a:lstStyle/>
        <a:p>
          <a:endParaRPr lang="en-US"/>
        </a:p>
      </dgm:t>
    </dgm:pt>
    <dgm:pt modelId="{D44ECD22-9A5A-CD48-B93F-058B8C9B88A4}">
      <dgm:prSet/>
      <dgm:spPr/>
      <dgm:t>
        <a:bodyPr/>
        <a:lstStyle/>
        <a:p>
          <a:r>
            <a:rPr lang="en-US" dirty="0"/>
            <a:t>Sub-Component 1.1 </a:t>
          </a:r>
        </a:p>
        <a:p>
          <a:r>
            <a:rPr lang="en-US" dirty="0"/>
            <a:t>(USD 84M): </a:t>
          </a:r>
        </a:p>
        <a:p>
          <a:r>
            <a:rPr lang="en-US" dirty="0"/>
            <a:t>Community investments for strengthening local resilience and inclusion</a:t>
          </a:r>
        </a:p>
      </dgm:t>
    </dgm:pt>
    <dgm:pt modelId="{19B7DA66-9188-7346-921C-95FEABF9B82B}" type="parTrans" cxnId="{34394EC5-35A8-604F-BC1D-3ABDDD163E6A}">
      <dgm:prSet/>
      <dgm:spPr/>
      <dgm:t>
        <a:bodyPr/>
        <a:lstStyle/>
        <a:p>
          <a:endParaRPr lang="en-US"/>
        </a:p>
      </dgm:t>
    </dgm:pt>
    <dgm:pt modelId="{63C98551-D33C-7B41-B714-557B3BAEB3FB}" type="sibTrans" cxnId="{34394EC5-35A8-604F-BC1D-3ABDDD163E6A}">
      <dgm:prSet/>
      <dgm:spPr/>
      <dgm:t>
        <a:bodyPr/>
        <a:lstStyle/>
        <a:p>
          <a:endParaRPr lang="en-US"/>
        </a:p>
      </dgm:t>
    </dgm:pt>
    <dgm:pt modelId="{11774CD0-1A97-0745-BDC2-927F51DE818D}">
      <dgm:prSet/>
      <dgm:spPr/>
      <dgm:t>
        <a:bodyPr/>
        <a:lstStyle/>
        <a:p>
          <a:r>
            <a:rPr lang="en-US" dirty="0"/>
            <a:t>Sub-Component 1.2 </a:t>
          </a:r>
        </a:p>
        <a:p>
          <a:r>
            <a:rPr lang="en-US" dirty="0"/>
            <a:t>(USD 22.5M):</a:t>
          </a:r>
        </a:p>
        <a:p>
          <a:r>
            <a:rPr lang="en-US" dirty="0"/>
            <a:t> Strategic economic investments for climate-resilient economic development</a:t>
          </a:r>
        </a:p>
      </dgm:t>
    </dgm:pt>
    <dgm:pt modelId="{A502EAA6-0F81-B544-80E5-A851F995E466}" type="parTrans" cxnId="{37743860-776D-7D4D-8C35-B1B313C9851A}">
      <dgm:prSet/>
      <dgm:spPr/>
      <dgm:t>
        <a:bodyPr/>
        <a:lstStyle/>
        <a:p>
          <a:endParaRPr lang="en-US"/>
        </a:p>
      </dgm:t>
    </dgm:pt>
    <dgm:pt modelId="{59132058-9E20-CC44-BBF1-11BF7C250B3D}" type="sibTrans" cxnId="{37743860-776D-7D4D-8C35-B1B313C9851A}">
      <dgm:prSet/>
      <dgm:spPr/>
      <dgm:t>
        <a:bodyPr/>
        <a:lstStyle/>
        <a:p>
          <a:endParaRPr lang="en-US"/>
        </a:p>
      </dgm:t>
    </dgm:pt>
    <dgm:pt modelId="{FF9E76DC-AE76-6944-AFC1-C187452E5444}" type="pres">
      <dgm:prSet presAssocID="{D69FEDBE-4424-E243-BB50-72D45ABFD1C6}" presName="theList" presStyleCnt="0">
        <dgm:presLayoutVars>
          <dgm:dir/>
          <dgm:animLvl val="lvl"/>
          <dgm:resizeHandles val="exact"/>
        </dgm:presLayoutVars>
      </dgm:prSet>
      <dgm:spPr/>
    </dgm:pt>
    <dgm:pt modelId="{00DFB712-1885-6F45-835D-3E05177BF53D}" type="pres">
      <dgm:prSet presAssocID="{BBBBE7BE-32DD-E747-BC78-690049241D66}" presName="compNode" presStyleCnt="0"/>
      <dgm:spPr/>
    </dgm:pt>
    <dgm:pt modelId="{5A0B22E7-9ECE-7748-A681-5C8D3FB0A0A5}" type="pres">
      <dgm:prSet presAssocID="{BBBBE7BE-32DD-E747-BC78-690049241D66}" presName="aNode" presStyleLbl="bgShp" presStyleIdx="0" presStyleCnt="1" custLinFactNeighborX="2284" custLinFactNeighborY="-10057"/>
      <dgm:spPr/>
    </dgm:pt>
    <dgm:pt modelId="{F1EBEC65-5DBE-A644-B05F-BD553B2A6460}" type="pres">
      <dgm:prSet presAssocID="{BBBBE7BE-32DD-E747-BC78-690049241D66}" presName="textNode" presStyleLbl="bgShp" presStyleIdx="0" presStyleCnt="1"/>
      <dgm:spPr/>
    </dgm:pt>
    <dgm:pt modelId="{9FE29315-7B22-1240-8FF7-1F1D1C7A65B5}" type="pres">
      <dgm:prSet presAssocID="{BBBBE7BE-32DD-E747-BC78-690049241D66}" presName="compChildNode" presStyleCnt="0"/>
      <dgm:spPr/>
    </dgm:pt>
    <dgm:pt modelId="{28D63071-EB9E-DD46-BE8C-50B1B1385AE9}" type="pres">
      <dgm:prSet presAssocID="{BBBBE7BE-32DD-E747-BC78-690049241D66}" presName="theInnerList" presStyleCnt="0"/>
      <dgm:spPr/>
    </dgm:pt>
    <dgm:pt modelId="{0AD2D535-F3CE-4B4C-8BE1-66FE96B7BD75}" type="pres">
      <dgm:prSet presAssocID="{D44ECD22-9A5A-CD48-B93F-058B8C9B88A4}" presName="childNode" presStyleLbl="node1" presStyleIdx="0" presStyleCnt="2" custScaleY="37093" custLinFactNeighborX="1847" custLinFactNeighborY="-47677">
        <dgm:presLayoutVars>
          <dgm:bulletEnabled val="1"/>
        </dgm:presLayoutVars>
      </dgm:prSet>
      <dgm:spPr/>
    </dgm:pt>
    <dgm:pt modelId="{F1C467A2-8DFE-674D-9CCC-E469D4FAB32E}" type="pres">
      <dgm:prSet presAssocID="{D44ECD22-9A5A-CD48-B93F-058B8C9B88A4}" presName="aSpace2" presStyleCnt="0"/>
      <dgm:spPr/>
    </dgm:pt>
    <dgm:pt modelId="{208B8269-B469-CF49-8817-3F0AB14ED303}" type="pres">
      <dgm:prSet presAssocID="{11774CD0-1A97-0745-BDC2-927F51DE818D}" presName="childNode" presStyleLbl="node1" presStyleIdx="1" presStyleCnt="2" custScaleY="39531" custLinFactY="-4878" custLinFactNeighborX="1595" custLinFactNeighborY="-100000">
        <dgm:presLayoutVars>
          <dgm:bulletEnabled val="1"/>
        </dgm:presLayoutVars>
      </dgm:prSet>
      <dgm:spPr/>
    </dgm:pt>
  </dgm:ptLst>
  <dgm:cxnLst>
    <dgm:cxn modelId="{4B94AE1E-08D6-7E47-A577-0A6AE070AB3C}" type="presOf" srcId="{D44ECD22-9A5A-CD48-B93F-058B8C9B88A4}" destId="{0AD2D535-F3CE-4B4C-8BE1-66FE96B7BD75}" srcOrd="0" destOrd="0" presId="urn:microsoft.com/office/officeart/2005/8/layout/lProcess2"/>
    <dgm:cxn modelId="{D5052626-42A5-A94C-944E-B89108D73E36}" srcId="{D69FEDBE-4424-E243-BB50-72D45ABFD1C6}" destId="{BBBBE7BE-32DD-E747-BC78-690049241D66}" srcOrd="0" destOrd="0" parTransId="{E768CB6B-B40E-3844-8A43-583EFBB8321A}" sibTransId="{72F46DEA-BD56-F74D-A37D-D1E2F03D1B56}"/>
    <dgm:cxn modelId="{BE304C32-8024-3348-A8A1-2D40BA43C654}" type="presOf" srcId="{11774CD0-1A97-0745-BDC2-927F51DE818D}" destId="{208B8269-B469-CF49-8817-3F0AB14ED303}" srcOrd="0" destOrd="0" presId="urn:microsoft.com/office/officeart/2005/8/layout/lProcess2"/>
    <dgm:cxn modelId="{37743860-776D-7D4D-8C35-B1B313C9851A}" srcId="{BBBBE7BE-32DD-E747-BC78-690049241D66}" destId="{11774CD0-1A97-0745-BDC2-927F51DE818D}" srcOrd="1" destOrd="0" parTransId="{A502EAA6-0F81-B544-80E5-A851F995E466}" sibTransId="{59132058-9E20-CC44-BBF1-11BF7C250B3D}"/>
    <dgm:cxn modelId="{ADAE6684-D2FB-9440-8C19-3C39BD65DB1E}" type="presOf" srcId="{BBBBE7BE-32DD-E747-BC78-690049241D66}" destId="{5A0B22E7-9ECE-7748-A681-5C8D3FB0A0A5}" srcOrd="0" destOrd="0" presId="urn:microsoft.com/office/officeart/2005/8/layout/lProcess2"/>
    <dgm:cxn modelId="{98FB4D88-F615-C442-AF09-FD966B04B260}" type="presOf" srcId="{BBBBE7BE-32DD-E747-BC78-690049241D66}" destId="{F1EBEC65-5DBE-A644-B05F-BD553B2A6460}" srcOrd="1" destOrd="0" presId="urn:microsoft.com/office/officeart/2005/8/layout/lProcess2"/>
    <dgm:cxn modelId="{18C390BB-66A2-4944-9861-C262B24739EE}" type="presOf" srcId="{D69FEDBE-4424-E243-BB50-72D45ABFD1C6}" destId="{FF9E76DC-AE76-6944-AFC1-C187452E5444}" srcOrd="0" destOrd="0" presId="urn:microsoft.com/office/officeart/2005/8/layout/lProcess2"/>
    <dgm:cxn modelId="{34394EC5-35A8-604F-BC1D-3ABDDD163E6A}" srcId="{BBBBE7BE-32DD-E747-BC78-690049241D66}" destId="{D44ECD22-9A5A-CD48-B93F-058B8C9B88A4}" srcOrd="0" destOrd="0" parTransId="{19B7DA66-9188-7346-921C-95FEABF9B82B}" sibTransId="{63C98551-D33C-7B41-B714-557B3BAEB3FB}"/>
    <dgm:cxn modelId="{4A5156C9-11B8-2145-B4E6-27AD7F5EBF64}" type="presParOf" srcId="{FF9E76DC-AE76-6944-AFC1-C187452E5444}" destId="{00DFB712-1885-6F45-835D-3E05177BF53D}" srcOrd="0" destOrd="0" presId="urn:microsoft.com/office/officeart/2005/8/layout/lProcess2"/>
    <dgm:cxn modelId="{60029BFC-509A-F84D-A700-7CCF4E487978}" type="presParOf" srcId="{00DFB712-1885-6F45-835D-3E05177BF53D}" destId="{5A0B22E7-9ECE-7748-A681-5C8D3FB0A0A5}" srcOrd="0" destOrd="0" presId="urn:microsoft.com/office/officeart/2005/8/layout/lProcess2"/>
    <dgm:cxn modelId="{4E791581-18C8-024B-B706-FF788E055C9A}" type="presParOf" srcId="{00DFB712-1885-6F45-835D-3E05177BF53D}" destId="{F1EBEC65-5DBE-A644-B05F-BD553B2A6460}" srcOrd="1" destOrd="0" presId="urn:microsoft.com/office/officeart/2005/8/layout/lProcess2"/>
    <dgm:cxn modelId="{4221A2A4-3E8D-9146-8EF0-EDFE99E4C09C}" type="presParOf" srcId="{00DFB712-1885-6F45-835D-3E05177BF53D}" destId="{9FE29315-7B22-1240-8FF7-1F1D1C7A65B5}" srcOrd="2" destOrd="0" presId="urn:microsoft.com/office/officeart/2005/8/layout/lProcess2"/>
    <dgm:cxn modelId="{58353E05-74CF-6C4B-8F2E-DF20F391C3B8}" type="presParOf" srcId="{9FE29315-7B22-1240-8FF7-1F1D1C7A65B5}" destId="{28D63071-EB9E-DD46-BE8C-50B1B1385AE9}" srcOrd="0" destOrd="0" presId="urn:microsoft.com/office/officeart/2005/8/layout/lProcess2"/>
    <dgm:cxn modelId="{24B7ACB6-6404-DA4E-9921-E91CDC89FEF5}" type="presParOf" srcId="{28D63071-EB9E-DD46-BE8C-50B1B1385AE9}" destId="{0AD2D535-F3CE-4B4C-8BE1-66FE96B7BD75}" srcOrd="0" destOrd="0" presId="urn:microsoft.com/office/officeart/2005/8/layout/lProcess2"/>
    <dgm:cxn modelId="{2D211E76-0A97-8E4B-B317-94C79C5A9033}" type="presParOf" srcId="{28D63071-EB9E-DD46-BE8C-50B1B1385AE9}" destId="{F1C467A2-8DFE-674D-9CCC-E469D4FAB32E}" srcOrd="1" destOrd="0" presId="urn:microsoft.com/office/officeart/2005/8/layout/lProcess2"/>
    <dgm:cxn modelId="{D383143C-F006-1342-838C-556170FE061F}" type="presParOf" srcId="{28D63071-EB9E-DD46-BE8C-50B1B1385AE9}" destId="{208B8269-B469-CF49-8817-3F0AB14ED30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B22E7-9ECE-7748-A681-5C8D3FB0A0A5}">
      <dsp:nvSpPr>
        <dsp:cNvPr id="0" name=""/>
        <dsp:cNvSpPr/>
      </dsp:nvSpPr>
      <dsp:spPr>
        <a:xfrm>
          <a:off x="0" y="0"/>
          <a:ext cx="4340044" cy="55521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Component 1: </a:t>
          </a:r>
          <a:r>
            <a:rPr lang="en-US" sz="2400" b="1" i="0" kern="1200" dirty="0"/>
            <a:t>Investing in Community Resiliency and Inclusion </a:t>
          </a:r>
          <a:r>
            <a:rPr lang="en-US" sz="2400" b="1" kern="1200" dirty="0"/>
            <a:t>(</a:t>
          </a:r>
          <a:r>
            <a:rPr lang="en-US" sz="2400" b="1" kern="1200" dirty="0">
              <a:solidFill>
                <a:srgbClr val="FF0000"/>
              </a:solidFill>
            </a:rPr>
            <a:t>USD 112.5M, 75%</a:t>
          </a:r>
          <a:r>
            <a:rPr lang="en-US" sz="2400" b="1" kern="1200" dirty="0"/>
            <a:t>)</a:t>
          </a:r>
          <a:endParaRPr lang="en-US" sz="2400" kern="1200" dirty="0"/>
        </a:p>
      </dsp:txBody>
      <dsp:txXfrm>
        <a:off x="0" y="0"/>
        <a:ext cx="4340044" cy="1665642"/>
      </dsp:txXfrm>
    </dsp:sp>
    <dsp:sp modelId="{0AD2D535-F3CE-4B4C-8BE1-66FE96B7BD75}">
      <dsp:nvSpPr>
        <dsp:cNvPr id="0" name=""/>
        <dsp:cNvSpPr/>
      </dsp:nvSpPr>
      <dsp:spPr>
        <a:xfrm>
          <a:off x="498132" y="1545133"/>
          <a:ext cx="3472035" cy="13386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Sub-Component 1.1 </a:t>
          </a:r>
        </a:p>
        <a:p>
          <a:pPr marL="0" lvl="0" indent="0" algn="ctr" defTabSz="666750">
            <a:lnSpc>
              <a:spcPct val="90000"/>
            </a:lnSpc>
            <a:spcBef>
              <a:spcPct val="0"/>
            </a:spcBef>
            <a:spcAft>
              <a:spcPct val="35000"/>
            </a:spcAft>
            <a:buNone/>
          </a:pPr>
          <a:r>
            <a:rPr lang="en-US" sz="1500" kern="1200" dirty="0"/>
            <a:t>(USD 84M): </a:t>
          </a:r>
        </a:p>
        <a:p>
          <a:pPr marL="0" lvl="0" indent="0" algn="ctr" defTabSz="666750">
            <a:lnSpc>
              <a:spcPct val="90000"/>
            </a:lnSpc>
            <a:spcBef>
              <a:spcPct val="0"/>
            </a:spcBef>
            <a:spcAft>
              <a:spcPct val="35000"/>
            </a:spcAft>
            <a:buNone/>
          </a:pPr>
          <a:r>
            <a:rPr lang="en-US" sz="1500" kern="1200" dirty="0"/>
            <a:t>Community investments for strengthening local resilience and inclusion</a:t>
          </a:r>
        </a:p>
      </dsp:txBody>
      <dsp:txXfrm>
        <a:off x="537340" y="1584341"/>
        <a:ext cx="3393619" cy="1260230"/>
      </dsp:txXfrm>
    </dsp:sp>
    <dsp:sp modelId="{208B8269-B469-CF49-8817-3F0AB14ED303}">
      <dsp:nvSpPr>
        <dsp:cNvPr id="0" name=""/>
        <dsp:cNvSpPr/>
      </dsp:nvSpPr>
      <dsp:spPr>
        <a:xfrm>
          <a:off x="489383" y="2972446"/>
          <a:ext cx="3472035" cy="142663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Sub-Component 1.2 </a:t>
          </a:r>
        </a:p>
        <a:p>
          <a:pPr marL="0" lvl="0" indent="0" algn="ctr" defTabSz="666750">
            <a:lnSpc>
              <a:spcPct val="90000"/>
            </a:lnSpc>
            <a:spcBef>
              <a:spcPct val="0"/>
            </a:spcBef>
            <a:spcAft>
              <a:spcPct val="35000"/>
            </a:spcAft>
            <a:buNone/>
          </a:pPr>
          <a:r>
            <a:rPr lang="en-US" sz="1500" kern="1200" dirty="0"/>
            <a:t>(USD 22.5M):</a:t>
          </a:r>
        </a:p>
        <a:p>
          <a:pPr marL="0" lvl="0" indent="0" algn="ctr" defTabSz="666750">
            <a:lnSpc>
              <a:spcPct val="90000"/>
            </a:lnSpc>
            <a:spcBef>
              <a:spcPct val="0"/>
            </a:spcBef>
            <a:spcAft>
              <a:spcPct val="35000"/>
            </a:spcAft>
            <a:buNone/>
          </a:pPr>
          <a:r>
            <a:rPr lang="en-US" sz="1500" kern="1200" dirty="0"/>
            <a:t> Strategic economic investments for climate-resilient economic development</a:t>
          </a:r>
        </a:p>
      </dsp:txBody>
      <dsp:txXfrm>
        <a:off x="531168" y="3014231"/>
        <a:ext cx="3388465" cy="13430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9F89C-F637-41B3-9611-F7D8CF69ACF4}"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701CF-BC91-4FE7-B4FC-70B4646302E6}" type="slidenum">
              <a:rPr lang="en-US" smtClean="0"/>
              <a:t>‹#›</a:t>
            </a:fld>
            <a:endParaRPr lang="en-US"/>
          </a:p>
        </p:txBody>
      </p:sp>
    </p:spTree>
    <p:extLst>
      <p:ext uri="{BB962C8B-B14F-4D97-AF65-F5344CB8AC3E}">
        <p14:creationId xmlns:p14="http://schemas.microsoft.com/office/powerpoint/2010/main" val="303789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701CF-BC91-4FE7-B4FC-70B4646302E6}" type="slidenum">
              <a:rPr lang="en-US" smtClean="0"/>
              <a:t>11</a:t>
            </a:fld>
            <a:endParaRPr lang="en-US"/>
          </a:p>
        </p:txBody>
      </p:sp>
    </p:spTree>
    <p:extLst>
      <p:ext uri="{BB962C8B-B14F-4D97-AF65-F5344CB8AC3E}">
        <p14:creationId xmlns:p14="http://schemas.microsoft.com/office/powerpoint/2010/main" val="295803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375350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5123FF3C-574F-40EE-A6A8-846858209253}" type="slidenum">
              <a:rPr lang="en-US" smtClean="0"/>
              <a:t>14</a:t>
            </a:fld>
            <a:endParaRPr lang="en-US"/>
          </a:p>
        </p:txBody>
      </p:sp>
    </p:spTree>
    <p:extLst>
      <p:ext uri="{BB962C8B-B14F-4D97-AF65-F5344CB8AC3E}">
        <p14:creationId xmlns:p14="http://schemas.microsoft.com/office/powerpoint/2010/main" val="127386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9DE8-C50E-4D7C-8B09-B17714FA5F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2011C5-6BDE-4B18-8546-490157349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331159-DEC3-437B-99D7-E8B8FCDBF083}"/>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5" name="Footer Placeholder 4">
            <a:extLst>
              <a:ext uri="{FF2B5EF4-FFF2-40B4-BE49-F238E27FC236}">
                <a16:creationId xmlns:a16="http://schemas.microsoft.com/office/drawing/2014/main" id="{B58170FD-4283-47DF-AB06-D3E21191C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7F58C-D9BC-4F46-AE2B-F76A308787AE}"/>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311242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89DA-85CA-4015-A8A0-45D368637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44F08-6413-4378-A3D9-950E27ED11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5BECD-D471-4DA9-B7BB-E6A82E5962C5}"/>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5" name="Footer Placeholder 4">
            <a:extLst>
              <a:ext uri="{FF2B5EF4-FFF2-40B4-BE49-F238E27FC236}">
                <a16:creationId xmlns:a16="http://schemas.microsoft.com/office/drawing/2014/main" id="{15E630FB-E7F0-4F31-9082-A158D2248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1CE7B-D4B5-44F1-BEFB-19267FABA952}"/>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55739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5DDB0-BCBE-45B2-88E6-0A4EC3735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5BF36-1A74-4B63-B844-1DBCC0C23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704D6-3708-4741-A9DC-F9B4BDBD3455}"/>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5" name="Footer Placeholder 4">
            <a:extLst>
              <a:ext uri="{FF2B5EF4-FFF2-40B4-BE49-F238E27FC236}">
                <a16:creationId xmlns:a16="http://schemas.microsoft.com/office/drawing/2014/main" id="{508195A4-9B1A-4058-BF12-378A3A5E1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A75C-26B2-488B-83E8-C8A155602552}"/>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10732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A727-39A9-4563-BE2E-E949B758E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E27CC-E32F-40ED-9E8B-CB4986F44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E1EA4-3406-447D-B0FD-2A928B887E43}"/>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5" name="Footer Placeholder 4">
            <a:extLst>
              <a:ext uri="{FF2B5EF4-FFF2-40B4-BE49-F238E27FC236}">
                <a16:creationId xmlns:a16="http://schemas.microsoft.com/office/drawing/2014/main" id="{DD40EB70-BEF3-4E2A-9229-C25A647C0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41CBB-0A2A-408E-BDF6-590C9F5E3114}"/>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323835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042D-8B95-46D5-A593-13D05A426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C81ED-98AC-42BA-80FD-AC2025089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471E-DB91-4E01-912F-C737180622DA}"/>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5" name="Footer Placeholder 4">
            <a:extLst>
              <a:ext uri="{FF2B5EF4-FFF2-40B4-BE49-F238E27FC236}">
                <a16:creationId xmlns:a16="http://schemas.microsoft.com/office/drawing/2014/main" id="{4098DB8E-CCA4-448F-B17A-084F5EAD5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3741E-F17D-417B-A671-75F7D804C56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32754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3B34-D056-443D-80B1-03CB36AA1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13A8F-E14F-48C0-A241-EAAE8D50E3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909BD-F299-4A27-A22F-AE730A6404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22EFF6-A90A-4808-A2AB-B0EB977240F8}"/>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6" name="Footer Placeholder 5">
            <a:extLst>
              <a:ext uri="{FF2B5EF4-FFF2-40B4-BE49-F238E27FC236}">
                <a16:creationId xmlns:a16="http://schemas.microsoft.com/office/drawing/2014/main" id="{2E3EA184-991C-4248-BD66-36B41556D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7AFCA-9209-4243-A04E-03CF5156B633}"/>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424774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011D-5D34-454E-92D4-71F8F6334F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30FF5-2DD3-4031-BA07-8FD014338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A428D7-6A91-4158-A4BC-070902DE4D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8A7E0-3A18-4962-A032-4D41652E0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67AF1-9485-4A89-A597-24A21C03F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5ACED1-6909-46D4-816E-DBAB2A57E432}"/>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8" name="Footer Placeholder 7">
            <a:extLst>
              <a:ext uri="{FF2B5EF4-FFF2-40B4-BE49-F238E27FC236}">
                <a16:creationId xmlns:a16="http://schemas.microsoft.com/office/drawing/2014/main" id="{2C59FD74-8D72-4CA7-BD57-07EB864609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ACEC6-E1B1-40DA-B0AD-E84764BD2C4A}"/>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92123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7A1F-5C15-4697-A9BC-AAB7160C5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7FAAD-FFB8-4BE4-B0E5-1CBB8670D7A6}"/>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4" name="Footer Placeholder 3">
            <a:extLst>
              <a:ext uri="{FF2B5EF4-FFF2-40B4-BE49-F238E27FC236}">
                <a16:creationId xmlns:a16="http://schemas.microsoft.com/office/drawing/2014/main" id="{34058287-D8CA-4D42-A6DE-CC51E09A90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5BF175-FB44-4324-B991-F6861C79BF8B}"/>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343467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8534A-DB4B-4F73-8C32-4DC1C56EF341}"/>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3" name="Footer Placeholder 2">
            <a:extLst>
              <a:ext uri="{FF2B5EF4-FFF2-40B4-BE49-F238E27FC236}">
                <a16:creationId xmlns:a16="http://schemas.microsoft.com/office/drawing/2014/main" id="{20291994-EA44-447D-8D32-A45838C88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F0057-D213-4012-9C27-F65CE6756A6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58591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269E-2002-4B55-89D4-BA366CDFB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687F9-F704-4CDC-B4EE-27825E795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86F700-E419-4F1C-AE30-6B746484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B86786-151A-4249-A152-32420B6B512F}"/>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6" name="Footer Placeholder 5">
            <a:extLst>
              <a:ext uri="{FF2B5EF4-FFF2-40B4-BE49-F238E27FC236}">
                <a16:creationId xmlns:a16="http://schemas.microsoft.com/office/drawing/2014/main" id="{8172B9A0-DCE5-4E4D-82D1-382680F0F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EF3A8-4379-4A67-8DEB-C475AD658656}"/>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47602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8F15-9433-4835-9E02-381CB7F11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EC581-98C4-4663-A423-C4491062F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E972AD-10F8-452C-80AB-398515537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64F33-6772-4451-92D7-A90ABCAB83DB}"/>
              </a:ext>
            </a:extLst>
          </p:cNvPr>
          <p:cNvSpPr>
            <a:spLocks noGrp="1"/>
          </p:cNvSpPr>
          <p:nvPr>
            <p:ph type="dt" sz="half" idx="10"/>
          </p:nvPr>
        </p:nvSpPr>
        <p:spPr/>
        <p:txBody>
          <a:bodyPr/>
          <a:lstStyle/>
          <a:p>
            <a:fld id="{83F68F42-C040-4797-AF64-F15CFF93D106}" type="datetimeFigureOut">
              <a:rPr lang="en-US" smtClean="0"/>
              <a:t>12/13/2022</a:t>
            </a:fld>
            <a:endParaRPr lang="en-US"/>
          </a:p>
        </p:txBody>
      </p:sp>
      <p:sp>
        <p:nvSpPr>
          <p:cNvPr id="6" name="Footer Placeholder 5">
            <a:extLst>
              <a:ext uri="{FF2B5EF4-FFF2-40B4-BE49-F238E27FC236}">
                <a16:creationId xmlns:a16="http://schemas.microsoft.com/office/drawing/2014/main" id="{199256A3-1CCF-4BDA-992D-76358CD9F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1EB25-8610-4F2E-8007-346282ABBB4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75687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9671A-BFBA-4A5A-A2F1-1AF4DFD9A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2F79C8-2212-4355-A60B-FD697BA72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AF1A4-CA75-4B35-AED2-B5B4C52E4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68F42-C040-4797-AF64-F15CFF93D106}" type="datetimeFigureOut">
              <a:rPr lang="en-US" smtClean="0"/>
              <a:t>12/13/2022</a:t>
            </a:fld>
            <a:endParaRPr lang="en-US"/>
          </a:p>
        </p:txBody>
      </p:sp>
      <p:sp>
        <p:nvSpPr>
          <p:cNvPr id="5" name="Footer Placeholder 4">
            <a:extLst>
              <a:ext uri="{FF2B5EF4-FFF2-40B4-BE49-F238E27FC236}">
                <a16:creationId xmlns:a16="http://schemas.microsoft.com/office/drawing/2014/main" id="{59482CBE-83FC-4401-9842-6885ECCC2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D82C7A-A6E2-47AD-A387-964D8F7FA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EADBD-D6E8-46D7-9683-62ECBA6C7DD3}" type="slidenum">
              <a:rPr lang="en-US" smtClean="0"/>
              <a:t>‹#›</a:t>
            </a:fld>
            <a:endParaRPr lang="en-US"/>
          </a:p>
        </p:txBody>
      </p:sp>
    </p:spTree>
    <p:extLst>
      <p:ext uri="{BB962C8B-B14F-4D97-AF65-F5344CB8AC3E}">
        <p14:creationId xmlns:p14="http://schemas.microsoft.com/office/powerpoint/2010/main" val="1720807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7B127D0-4F39-4819-8E0A-959FA03AEB0A}"/>
              </a:ext>
            </a:extLst>
          </p:cNvPr>
          <p:cNvGraphicFramePr>
            <a:graphicFrameLocks noGrp="1"/>
          </p:cNvGraphicFramePr>
          <p:nvPr>
            <p:extLst>
              <p:ext uri="{D42A27DB-BD31-4B8C-83A1-F6EECF244321}">
                <p14:modId xmlns:p14="http://schemas.microsoft.com/office/powerpoint/2010/main" val="483675521"/>
              </p:ext>
            </p:extLst>
          </p:nvPr>
        </p:nvGraphicFramePr>
        <p:xfrm>
          <a:off x="643467" y="910237"/>
          <a:ext cx="10905066" cy="4724904"/>
        </p:xfrm>
        <a:graphic>
          <a:graphicData uri="http://schemas.openxmlformats.org/drawingml/2006/table">
            <a:tbl>
              <a:tblPr firstRow="1" firstCol="1" bandRow="1"/>
              <a:tblGrid>
                <a:gridCol w="10905066">
                  <a:extLst>
                    <a:ext uri="{9D8B030D-6E8A-4147-A177-3AD203B41FA5}">
                      <a16:colId xmlns:a16="http://schemas.microsoft.com/office/drawing/2014/main" val="4059179738"/>
                    </a:ext>
                  </a:extLst>
                </a:gridCol>
              </a:tblGrid>
              <a:tr h="1334199">
                <a:tc>
                  <a:txBody>
                    <a:bodyPr/>
                    <a:lstStyle/>
                    <a:p>
                      <a:pPr marL="210312" marR="0" algn="just" fontAlgn="t">
                        <a:spcBef>
                          <a:spcPts val="0"/>
                        </a:spcBef>
                        <a:spcAft>
                          <a:spcPts val="600"/>
                        </a:spcAft>
                      </a:pPr>
                      <a:r>
                        <a:rPr lang="en-US" sz="1800" b="1" i="0" u="none" strike="noStrike" dirty="0">
                          <a:solidFill>
                            <a:srgbClr val="FFFFFF"/>
                          </a:solidFill>
                          <a:effectLst/>
                          <a:latin typeface="Calibri" panose="020F0502020204030204" pitchFamily="34" charset="0"/>
                          <a:ea typeface="Calibri" panose="020F0502020204030204" pitchFamily="34" charset="0"/>
                        </a:rPr>
                        <a:t>Co-hosted by the World Bank’s Social Sustainability and Inclusion Global Practice; Ministry of Local Government, Decentralization and Rural Development; National Development Planning Commission; Northern Development Authority; Development Partners, and World Bank’s Community and Local Development Global Solutions Group</a:t>
                      </a:r>
                      <a:endParaRPr lang="en-US" sz="1800" b="0" i="0" u="none" strike="noStrike" dirty="0">
                        <a:effectLst/>
                        <a:latin typeface="Arial" panose="020B0604020202020204" pitchFamily="34" charset="0"/>
                      </a:endParaRPr>
                    </a:p>
                  </a:txBody>
                  <a:tcPr marL="110003" marR="110003" marT="15278" marB="0">
                    <a:lnL>
                      <a:noFill/>
                    </a:lnL>
                    <a:lnR>
                      <a:noFill/>
                    </a:lnR>
                    <a:lnT>
                      <a:noFill/>
                    </a:lnT>
                    <a:lnB>
                      <a:noFill/>
                    </a:lnB>
                    <a:solidFill>
                      <a:srgbClr val="ED7D31"/>
                    </a:solidFill>
                  </a:tcPr>
                </a:tc>
                <a:extLst>
                  <a:ext uri="{0D108BD9-81ED-4DB2-BD59-A6C34878D82A}">
                    <a16:rowId xmlns:a16="http://schemas.microsoft.com/office/drawing/2014/main" val="4133207270"/>
                  </a:ext>
                </a:extLst>
              </a:tr>
              <a:tr h="2216728">
                <a:tc>
                  <a:txBody>
                    <a:bodyPr/>
                    <a:lstStyle/>
                    <a:p>
                      <a:pPr marL="0" marR="0" algn="ctr" fontAlgn="ctr">
                        <a:spcBef>
                          <a:spcPts val="0"/>
                        </a:spcBef>
                        <a:spcAft>
                          <a:spcPts val="0"/>
                        </a:spcAft>
                      </a:pPr>
                      <a:r>
                        <a:rPr lang="en-US" sz="3800" b="1" i="0" u="none" strike="noStrike">
                          <a:solidFill>
                            <a:srgbClr val="ED7D31"/>
                          </a:solidFill>
                          <a:effectLst/>
                          <a:latin typeface="Calibri" panose="020F0502020204030204" pitchFamily="34" charset="0"/>
                          <a:ea typeface="Calibri" panose="020F0502020204030204" pitchFamily="34" charset="0"/>
                        </a:rPr>
                        <a:t>GHANA SOCO PROJECT WEBINAR SERIES</a:t>
                      </a:r>
                      <a:endParaRPr lang="en-US" sz="2900" b="0" i="0" u="none" strike="noStrike">
                        <a:effectLst/>
                        <a:latin typeface="Arial" panose="020B0604020202020204" pitchFamily="34" charset="0"/>
                      </a:endParaRPr>
                    </a:p>
                    <a:p>
                      <a:pPr marL="0" marR="0" algn="ctr" fontAlgn="ctr">
                        <a:spcBef>
                          <a:spcPts val="0"/>
                        </a:spcBef>
                        <a:spcAft>
                          <a:spcPts val="0"/>
                        </a:spcAft>
                      </a:pPr>
                      <a:r>
                        <a:rPr lang="en-US" sz="3800" b="1" i="0" u="none" strike="noStrike">
                          <a:solidFill>
                            <a:srgbClr val="FFFFFF"/>
                          </a:solidFill>
                          <a:effectLst/>
                          <a:latin typeface="Calibri" panose="020F0502020204030204" pitchFamily="34" charset="0"/>
                          <a:ea typeface="Calibri" panose="020F0502020204030204" pitchFamily="34" charset="0"/>
                        </a:rPr>
                        <a:t>Webinar #1: How Can We Promote a Coordinated Development Approach in Northern Ghana?</a:t>
                      </a:r>
                      <a:endParaRPr lang="en-US" sz="2900" b="0" i="0" u="none" strike="noStrike">
                        <a:effectLst/>
                        <a:latin typeface="Arial" panose="020B0604020202020204" pitchFamily="34" charset="0"/>
                      </a:endParaRPr>
                    </a:p>
                  </a:txBody>
                  <a:tcPr marL="110003" marR="110003" marT="15278" marB="0" anchor="ctr">
                    <a:lnL>
                      <a:noFill/>
                    </a:lnL>
                    <a:lnR w="12700" cap="flat" cmpd="sng" algn="ctr">
                      <a:solidFill>
                        <a:srgbClr val="02253F"/>
                      </a:solidFill>
                      <a:prstDash val="solid"/>
                      <a:round/>
                      <a:headEnd type="none" w="med" len="med"/>
                      <a:tailEnd type="none" w="med" len="med"/>
                    </a:lnR>
                    <a:lnT>
                      <a:noFill/>
                    </a:lnT>
                    <a:lnB w="12700" cap="flat" cmpd="sng" algn="ctr">
                      <a:solidFill>
                        <a:srgbClr val="38B6FF"/>
                      </a:solidFill>
                      <a:prstDash val="solid"/>
                      <a:round/>
                      <a:headEnd type="none" w="med" len="med"/>
                      <a:tailEnd type="none" w="med" len="med"/>
                    </a:lnB>
                    <a:solidFill>
                      <a:srgbClr val="002B53"/>
                    </a:solidFill>
                  </a:tcPr>
                </a:tc>
                <a:extLst>
                  <a:ext uri="{0D108BD9-81ED-4DB2-BD59-A6C34878D82A}">
                    <a16:rowId xmlns:a16="http://schemas.microsoft.com/office/drawing/2014/main" val="3666481410"/>
                  </a:ext>
                </a:extLst>
              </a:tr>
              <a:tr h="1173977">
                <a:tc>
                  <a:txBody>
                    <a:bodyPr/>
                    <a:lstStyle/>
                    <a:p>
                      <a:pPr marL="36576" marR="73152" algn="ctr" fontAlgn="ctr">
                        <a:spcBef>
                          <a:spcPts val="0"/>
                        </a:spcBef>
                        <a:spcAft>
                          <a:spcPts val="600"/>
                        </a:spcAft>
                      </a:pPr>
                      <a:r>
                        <a:rPr lang="en-US" sz="3500" b="1" i="0" u="none" strike="noStrike" dirty="0">
                          <a:solidFill>
                            <a:srgbClr val="FFFFFF"/>
                          </a:solidFill>
                          <a:effectLst/>
                          <a:latin typeface="Calibri" panose="020F0502020204030204" pitchFamily="34" charset="0"/>
                          <a:ea typeface="Calibri" panose="020F0502020204030204" pitchFamily="34" charset="0"/>
                        </a:rPr>
                        <a:t>Thursday, December 15, 2022</a:t>
                      </a:r>
                      <a:endParaRPr lang="en-US" sz="2900" b="0" i="0" u="none" strike="noStrike" dirty="0">
                        <a:effectLst/>
                        <a:latin typeface="Arial" panose="020B0604020202020204" pitchFamily="34" charset="0"/>
                      </a:endParaRPr>
                    </a:p>
                    <a:p>
                      <a:pPr marL="36576" marR="73152" algn="ctr" fontAlgn="ctr">
                        <a:spcBef>
                          <a:spcPts val="0"/>
                        </a:spcBef>
                        <a:spcAft>
                          <a:spcPts val="600"/>
                        </a:spcAft>
                      </a:pPr>
                      <a:r>
                        <a:rPr lang="en-US" sz="2900" b="1" i="0" u="none" strike="noStrike" dirty="0">
                          <a:solidFill>
                            <a:srgbClr val="FFFFFF"/>
                          </a:solidFill>
                          <a:effectLst/>
                          <a:latin typeface="Calibri" panose="020F0502020204030204" pitchFamily="34" charset="0"/>
                          <a:ea typeface="Calibri" panose="020F0502020204030204" pitchFamily="34" charset="0"/>
                        </a:rPr>
                        <a:t>2:00 pm - 3:30 pm (Ghana time) | 9:00 am -10:30 am (EST)  @zoom</a:t>
                      </a:r>
                      <a:endParaRPr lang="en-US" sz="2900" b="0" i="0" u="none" strike="noStrike" dirty="0">
                        <a:effectLst/>
                        <a:latin typeface="Arial" panose="020B0604020202020204" pitchFamily="34" charset="0"/>
                      </a:endParaRPr>
                    </a:p>
                  </a:txBody>
                  <a:tcPr marL="110003" marR="110003" marT="15278" marB="0" anchor="ctr">
                    <a:lnL>
                      <a:noFill/>
                    </a:lnL>
                    <a:lnR w="12700" cap="flat" cmpd="sng" algn="ctr">
                      <a:solidFill>
                        <a:srgbClr val="02253F"/>
                      </a:solidFill>
                      <a:prstDash val="solid"/>
                      <a:round/>
                      <a:headEnd type="none" w="med" len="med"/>
                      <a:tailEnd type="none" w="med" len="med"/>
                    </a:lnR>
                    <a:lnT w="12700" cap="flat" cmpd="sng" algn="ctr">
                      <a:solidFill>
                        <a:srgbClr val="38B6FF"/>
                      </a:solidFill>
                      <a:prstDash val="solid"/>
                      <a:round/>
                      <a:headEnd type="none" w="med" len="med"/>
                      <a:tailEnd type="none" w="med" len="med"/>
                    </a:lnT>
                    <a:lnB>
                      <a:noFill/>
                    </a:lnB>
                    <a:solidFill>
                      <a:srgbClr val="002B53"/>
                    </a:solidFill>
                  </a:tcPr>
                </a:tc>
                <a:extLst>
                  <a:ext uri="{0D108BD9-81ED-4DB2-BD59-A6C34878D82A}">
                    <a16:rowId xmlns:a16="http://schemas.microsoft.com/office/drawing/2014/main" val="1050888507"/>
                  </a:ext>
                </a:extLst>
              </a:tr>
            </a:tbl>
          </a:graphicData>
        </a:graphic>
      </p:graphicFrame>
    </p:spTree>
    <p:extLst>
      <p:ext uri="{BB962C8B-B14F-4D97-AF65-F5344CB8AC3E}">
        <p14:creationId xmlns:p14="http://schemas.microsoft.com/office/powerpoint/2010/main" val="115717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97EB5-EA61-4A43-A013-1E4549D94B6A}"/>
              </a:ext>
            </a:extLst>
          </p:cNvPr>
          <p:cNvSpPr>
            <a:spLocks noGrp="1"/>
          </p:cNvSpPr>
          <p:nvPr>
            <p:ph idx="1"/>
          </p:nvPr>
        </p:nvSpPr>
        <p:spPr>
          <a:xfrm>
            <a:off x="838199" y="1714788"/>
            <a:ext cx="10965873" cy="4351338"/>
          </a:xfrm>
        </p:spPr>
        <p:txBody>
          <a:bodyPr/>
          <a:lstStyle/>
          <a:p>
            <a:pPr marL="0" marR="91440" indent="0">
              <a:spcBef>
                <a:spcPts val="0"/>
              </a:spcBef>
              <a:spcAft>
                <a:spcPts val="0"/>
              </a:spcAft>
              <a:buNone/>
            </a:pPr>
            <a:r>
              <a:rPr lang="en-US" b="1" dirty="0">
                <a:effectLst/>
                <a:latin typeface="Calibri" panose="020F0502020204030204" pitchFamily="34" charset="0"/>
                <a:ea typeface="Calibri" panose="020F0502020204030204" pitchFamily="34" charset="0"/>
              </a:rPr>
              <a:t>Brief Introduction of Ghana SOCO Project</a:t>
            </a:r>
            <a:r>
              <a:rPr lang="en-US" sz="1800" b="1" dirty="0">
                <a:effectLst/>
                <a:latin typeface="Calibri" panose="020F0502020204030204" pitchFamily="34" charset="0"/>
                <a:ea typeface="Calibri" panose="020F0502020204030204" pitchFamily="34" charset="0"/>
              </a:rPr>
              <a:t>: </a:t>
            </a:r>
          </a:p>
          <a:p>
            <a:pPr marL="0" marR="91440" indent="0">
              <a:spcBef>
                <a:spcPts val="0"/>
              </a:spcBef>
              <a:spcAft>
                <a:spcPts val="0"/>
              </a:spcAft>
              <a:buNone/>
            </a:pPr>
            <a:br>
              <a:rPr lang="en-US" sz="1800" b="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R="91440" lvl="1">
              <a:spcBef>
                <a:spcPts val="0"/>
              </a:spcBef>
            </a:pPr>
            <a:r>
              <a:rPr lang="en-US" sz="2800" b="1" dirty="0">
                <a:effectLst/>
                <a:latin typeface="Calibri" panose="020F0502020204030204" pitchFamily="34" charset="0"/>
                <a:ea typeface="Times New Roman" panose="02020603050405020304" pitchFamily="18" charset="0"/>
              </a:rPr>
              <a:t>Ashutosh Raina,</a:t>
            </a:r>
            <a:r>
              <a:rPr lang="en-US" sz="2800" dirty="0">
                <a:effectLst/>
                <a:latin typeface="Calibri" panose="020F0502020204030204" pitchFamily="34" charset="0"/>
                <a:ea typeface="Times New Roman" panose="02020603050405020304" pitchFamily="18" charset="0"/>
              </a:rPr>
              <a:t> Task Team Leader, Ghana SOCO Project, World Bank </a:t>
            </a:r>
            <a:br>
              <a:rPr lang="en-US" sz="2800" dirty="0">
                <a:effectLst/>
                <a:latin typeface="Calibri" panose="020F0502020204030204" pitchFamily="34" charset="0"/>
                <a:ea typeface="Times New Roman" panose="02020603050405020304" pitchFamily="18" charset="0"/>
              </a:rPr>
            </a:br>
            <a:endParaRPr lang="en-US" sz="2800" dirty="0">
              <a:effectLst/>
              <a:latin typeface="Calibri" panose="020F0502020204030204" pitchFamily="34" charset="0"/>
              <a:ea typeface="Calibri" panose="020F0502020204030204" pitchFamily="34" charset="0"/>
            </a:endParaRPr>
          </a:p>
          <a:p>
            <a:pPr marR="91440" lvl="1">
              <a:spcBef>
                <a:spcPts val="0"/>
              </a:spcBef>
            </a:pPr>
            <a:r>
              <a:rPr lang="en-US" sz="2800" b="1" dirty="0">
                <a:effectLst/>
                <a:latin typeface="Calibri" panose="020F0502020204030204" pitchFamily="34" charset="0"/>
                <a:ea typeface="Times New Roman" panose="02020603050405020304" pitchFamily="18" charset="0"/>
              </a:rPr>
              <a:t>George Aidoo, </a:t>
            </a:r>
            <a:r>
              <a:rPr lang="en-US" sz="2800" dirty="0">
                <a:effectLst/>
                <a:latin typeface="Calibri" panose="020F0502020204030204" pitchFamily="34" charset="0"/>
                <a:ea typeface="Times New Roman" panose="02020603050405020304" pitchFamily="18" charset="0"/>
              </a:rPr>
              <a:t>Project Coordinator, Ghana SOCO Project, MLGDRD</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19163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7D75ABA-8C20-4E2F-87C7-2DEA08CBC324}"/>
              </a:ext>
            </a:extLst>
          </p:cNvPr>
          <p:cNvSpPr>
            <a:spLocks noGrp="1"/>
          </p:cNvSpPr>
          <p:nvPr>
            <p:ph idx="1"/>
          </p:nvPr>
        </p:nvSpPr>
        <p:spPr>
          <a:xfrm>
            <a:off x="327349" y="687797"/>
            <a:ext cx="6029402" cy="5569635"/>
          </a:xfrm>
        </p:spPr>
        <p:txBody>
          <a:bodyPr vert="horz" lIns="91440" tIns="45720" rIns="91440" bIns="45720" rtlCol="0">
            <a:normAutofit/>
          </a:bodyPr>
          <a:lstStyle/>
          <a:p>
            <a:pPr marL="0" indent="0">
              <a:buNone/>
            </a:pPr>
            <a:endParaRPr lang="fr-FR" sz="1600" b="1" dirty="0">
              <a:ea typeface="Times New Roman" panose="02020603050405020304" pitchFamily="18" charset="0"/>
            </a:endParaRPr>
          </a:p>
          <a:p>
            <a:pPr marL="0" indent="0">
              <a:buNone/>
            </a:pPr>
            <a:r>
              <a:rPr lang="fr-FR" sz="1600" b="1" dirty="0">
                <a:ea typeface="Times New Roman" panose="02020603050405020304" pitchFamily="18" charset="0"/>
              </a:rPr>
              <a:t>Total </a:t>
            </a:r>
            <a:r>
              <a:rPr lang="fr-FR" sz="1600" b="1" dirty="0" err="1">
                <a:ea typeface="Times New Roman" panose="02020603050405020304" pitchFamily="18" charset="0"/>
              </a:rPr>
              <a:t>financing</a:t>
            </a:r>
            <a:r>
              <a:rPr lang="fr-FR" sz="1600" b="1" dirty="0">
                <a:ea typeface="Times New Roman" panose="02020603050405020304" pitchFamily="18" charset="0"/>
              </a:rPr>
              <a:t>: $150 million </a:t>
            </a:r>
          </a:p>
          <a:p>
            <a:pPr marL="0" indent="0">
              <a:buNone/>
            </a:pPr>
            <a:endParaRPr lang="fr-FR" sz="1600" b="1" dirty="0">
              <a:ea typeface="Times New Roman" panose="02020603050405020304" pitchFamily="18" charset="0"/>
            </a:endParaRPr>
          </a:p>
          <a:p>
            <a:pPr marL="0" indent="0">
              <a:buNone/>
            </a:pPr>
            <a:r>
              <a:rPr lang="fr-FR" sz="1600" b="1" dirty="0">
                <a:ea typeface="Times New Roman" panose="02020603050405020304" pitchFamily="18" charset="0"/>
              </a:rPr>
              <a:t>Geographic focus: </a:t>
            </a:r>
            <a:br>
              <a:rPr lang="fr-FR" sz="1600" b="1" dirty="0">
                <a:ea typeface="Times New Roman" panose="02020603050405020304" pitchFamily="18" charset="0"/>
              </a:rPr>
            </a:br>
            <a:endParaRPr lang="fr-FR" sz="1600" b="1" dirty="0">
              <a:ea typeface="Times New Roman" panose="02020603050405020304" pitchFamily="18" charset="0"/>
            </a:endParaRPr>
          </a:p>
          <a:p>
            <a:pPr lvl="1"/>
            <a:r>
              <a:rPr lang="en-US" sz="1600" dirty="0"/>
              <a:t>6 regions: Northern, North East, </a:t>
            </a:r>
            <a:r>
              <a:rPr lang="en-US" sz="1600" dirty="0" err="1"/>
              <a:t>Oti</a:t>
            </a:r>
            <a:r>
              <a:rPr lang="en-US" sz="1600" dirty="0"/>
              <a:t>, Savannah, Upper East, and Upper West </a:t>
            </a:r>
            <a:br>
              <a:rPr lang="en-US" sz="1600" dirty="0"/>
            </a:br>
            <a:endParaRPr lang="en-US" sz="1600" dirty="0"/>
          </a:p>
          <a:p>
            <a:pPr lvl="1"/>
            <a:r>
              <a:rPr lang="en-US" sz="1600" dirty="0"/>
              <a:t>48 districts (approximately 80% of all the districts in the North)</a:t>
            </a:r>
            <a:br>
              <a:rPr lang="en-US" sz="1600" dirty="0"/>
            </a:br>
            <a:endParaRPr lang="fr-FR" sz="1600" dirty="0"/>
          </a:p>
          <a:p>
            <a:pPr marL="0" indent="0">
              <a:buNone/>
            </a:pPr>
            <a:r>
              <a:rPr lang="en-US" sz="1600" b="1" dirty="0">
                <a:effectLst/>
                <a:ea typeface="Times New Roman" panose="02020603050405020304" pitchFamily="18" charset="0"/>
              </a:rPr>
              <a:t>Implementing agency: </a:t>
            </a:r>
            <a:br>
              <a:rPr lang="en-US" sz="1600" b="1" dirty="0">
                <a:ea typeface="Times New Roman" panose="02020603050405020304" pitchFamily="18" charset="0"/>
              </a:rPr>
            </a:br>
            <a:endParaRPr lang="en-US" sz="1600" b="1" dirty="0">
              <a:effectLst/>
              <a:ea typeface="Times New Roman" panose="02020603050405020304" pitchFamily="18" charset="0"/>
            </a:endParaRPr>
          </a:p>
          <a:p>
            <a:pPr lvl="1"/>
            <a:r>
              <a:rPr lang="en-US" sz="1600" dirty="0">
                <a:effectLst/>
                <a:ea typeface="Times New Roman" panose="02020603050405020304" pitchFamily="18" charset="0"/>
              </a:rPr>
              <a:t>Ministry of Local Government, Decentralization, and Rural Development</a:t>
            </a:r>
            <a:r>
              <a:rPr lang="en-US" sz="1600" dirty="0">
                <a:ea typeface="Times New Roman" panose="02020603050405020304" pitchFamily="18" charset="0"/>
              </a:rPr>
              <a:t> (MLGRD)</a:t>
            </a:r>
            <a:br>
              <a:rPr lang="en-US" sz="1600" dirty="0">
                <a:ea typeface="Times New Roman" panose="02020603050405020304" pitchFamily="18" charset="0"/>
              </a:rPr>
            </a:br>
            <a:endParaRPr lang="en-US" sz="1600" dirty="0">
              <a:effectLst/>
              <a:ea typeface="Times New Roman" panose="02020603050405020304" pitchFamily="18" charset="0"/>
            </a:endParaRPr>
          </a:p>
          <a:p>
            <a:pPr lvl="1"/>
            <a:r>
              <a:rPr lang="en-US" sz="1600" dirty="0">
                <a:effectLst/>
                <a:ea typeface="Times New Roman" panose="02020603050405020304" pitchFamily="18" charset="0"/>
              </a:rPr>
              <a:t>Working also with National Development Planning Commission, Ministry of Youth and Sports; Ministry of Gender, Children and Social Protection etc.</a:t>
            </a:r>
            <a:endParaRPr lang="en-US" sz="1600" dirty="0">
              <a:highlight>
                <a:srgbClr val="FFFF00"/>
              </a:highlight>
              <a:ea typeface="Times New Roman" panose="02020603050405020304" pitchFamily="18" charset="0"/>
            </a:endParaRPr>
          </a:p>
          <a:p>
            <a:pPr marL="457200" lvl="1" indent="0">
              <a:buNone/>
            </a:pPr>
            <a:endParaRPr lang="en-US" sz="1600" dirty="0">
              <a:effectLst/>
              <a:ea typeface="Times New Roman" panose="02020603050405020304" pitchFamily="18" charset="0"/>
              <a:cs typeface="Calibri"/>
            </a:endParaRPr>
          </a:p>
          <a:p>
            <a:pPr marL="0" indent="0">
              <a:buNone/>
            </a:pPr>
            <a:endParaRPr lang="en-US" sz="1600" dirty="0">
              <a:ea typeface="Calibri"/>
              <a:cs typeface="Calibri"/>
            </a:endParaRPr>
          </a:p>
          <a:p>
            <a:pPr marL="457200" lvl="1" indent="0">
              <a:buNone/>
            </a:pPr>
            <a:endParaRPr lang="fr-FR" sz="1600" b="1" dirty="0">
              <a:ea typeface="Times New Roman" panose="02020603050405020304" pitchFamily="18" charset="0"/>
            </a:endParaRPr>
          </a:p>
          <a:p>
            <a:pPr lvl="0"/>
            <a:endParaRPr lang="fr-FR" sz="1300" b="1" dirty="0">
              <a:ea typeface="Times New Roman" panose="02020603050405020304" pitchFamily="18" charset="0"/>
            </a:endParaRPr>
          </a:p>
          <a:p>
            <a:pPr lvl="0"/>
            <a:endParaRPr lang="fr-FR" sz="1300" b="1" dirty="0">
              <a:ea typeface="Times New Roman" panose="02020603050405020304" pitchFamily="18" charset="0"/>
            </a:endParaRPr>
          </a:p>
        </p:txBody>
      </p:sp>
      <p:sp>
        <p:nvSpPr>
          <p:cNvPr id="2" name="TextBox 1">
            <a:extLst>
              <a:ext uri="{FF2B5EF4-FFF2-40B4-BE49-F238E27FC236}">
                <a16:creationId xmlns:a16="http://schemas.microsoft.com/office/drawing/2014/main" id="{C612BD85-7C31-47EB-8CF8-850550C97172}"/>
              </a:ext>
            </a:extLst>
          </p:cNvPr>
          <p:cNvSpPr txBox="1"/>
          <p:nvPr/>
        </p:nvSpPr>
        <p:spPr>
          <a:xfrm>
            <a:off x="2623930" y="179308"/>
            <a:ext cx="7067717" cy="400110"/>
          </a:xfrm>
          <a:prstGeom prst="rect">
            <a:avLst/>
          </a:prstGeom>
          <a:noFill/>
        </p:spPr>
        <p:txBody>
          <a:bodyPr wrap="square" rtlCol="0">
            <a:spAutoFit/>
          </a:bodyPr>
          <a:lstStyle/>
          <a:p>
            <a:r>
              <a:rPr lang="en-US" sz="2000" dirty="0"/>
              <a:t>Ghana Northern Regions Social Cohesion (SOCO) Project</a:t>
            </a:r>
          </a:p>
        </p:txBody>
      </p:sp>
      <p:pic>
        <p:nvPicPr>
          <p:cNvPr id="5" name="Picture 4">
            <a:extLst>
              <a:ext uri="{FF2B5EF4-FFF2-40B4-BE49-F238E27FC236}">
                <a16:creationId xmlns:a16="http://schemas.microsoft.com/office/drawing/2014/main" id="{972744EE-A0F1-4818-851E-3F5F8EEB6DB9}"/>
              </a:ext>
            </a:extLst>
          </p:cNvPr>
          <p:cNvPicPr>
            <a:picLocks noChangeAspect="1"/>
          </p:cNvPicPr>
          <p:nvPr/>
        </p:nvPicPr>
        <p:blipFill rotWithShape="1">
          <a:blip r:embed="rId3"/>
          <a:srcRect l="74171" t="19251" r="14213" b="30183"/>
          <a:stretch/>
        </p:blipFill>
        <p:spPr bwMode="auto">
          <a:xfrm>
            <a:off x="7337569" y="999241"/>
            <a:ext cx="3819958" cy="4676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000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98C9A2A-ED64-AE48-BF70-4E9F8F5CD5EC}"/>
              </a:ext>
            </a:extLst>
          </p:cNvPr>
          <p:cNvGraphicFramePr>
            <a:graphicFrameLocks noGrp="1"/>
          </p:cNvGraphicFramePr>
          <p:nvPr>
            <p:ph idx="1"/>
          </p:nvPr>
        </p:nvGraphicFramePr>
        <p:xfrm>
          <a:off x="835711" y="1101943"/>
          <a:ext cx="4340044" cy="5552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93B3250-3B94-AA48-8FE2-D29E2F196060}"/>
              </a:ext>
            </a:extLst>
          </p:cNvPr>
          <p:cNvSpPr>
            <a:spLocks noGrp="1"/>
          </p:cNvSpPr>
          <p:nvPr>
            <p:ph type="title"/>
          </p:nvPr>
        </p:nvSpPr>
        <p:spPr>
          <a:xfrm>
            <a:off x="2207051" y="169291"/>
            <a:ext cx="7777897" cy="725038"/>
          </a:xfrm>
        </p:spPr>
        <p:txBody>
          <a:bodyPr>
            <a:normAutofit/>
          </a:bodyPr>
          <a:lstStyle/>
          <a:p>
            <a:pPr algn="ctr"/>
            <a:r>
              <a:rPr lang="en-US" sz="3200" b="1">
                <a:solidFill>
                  <a:schemeClr val="accent5">
                    <a:lumMod val="50000"/>
                  </a:schemeClr>
                </a:solidFill>
                <a:latin typeface="+mn-lt"/>
              </a:rPr>
              <a:t>Project Components - Overview</a:t>
            </a:r>
          </a:p>
        </p:txBody>
      </p:sp>
      <p:grpSp>
        <p:nvGrpSpPr>
          <p:cNvPr id="12" name="Group 11">
            <a:extLst>
              <a:ext uri="{FF2B5EF4-FFF2-40B4-BE49-F238E27FC236}">
                <a16:creationId xmlns:a16="http://schemas.microsoft.com/office/drawing/2014/main" id="{51D3D905-D588-42C0-9127-EF2659A13710}"/>
              </a:ext>
            </a:extLst>
          </p:cNvPr>
          <p:cNvGrpSpPr/>
          <p:nvPr/>
        </p:nvGrpSpPr>
        <p:grpSpPr>
          <a:xfrm>
            <a:off x="5621801" y="3891699"/>
            <a:ext cx="2525207" cy="2492973"/>
            <a:chOff x="5369455" y="-6331137"/>
            <a:chExt cx="2589229" cy="4920129"/>
          </a:xfrm>
        </p:grpSpPr>
        <p:sp>
          <p:nvSpPr>
            <p:cNvPr id="13" name="Rectangle: Rounded Corners 12">
              <a:extLst>
                <a:ext uri="{FF2B5EF4-FFF2-40B4-BE49-F238E27FC236}">
                  <a16:creationId xmlns:a16="http://schemas.microsoft.com/office/drawing/2014/main" id="{DDFB018F-E349-42DA-876F-C38A2D6B91BB}"/>
                </a:ext>
              </a:extLst>
            </p:cNvPr>
            <p:cNvSpPr/>
            <p:nvPr/>
          </p:nvSpPr>
          <p:spPr>
            <a:xfrm>
              <a:off x="5369455" y="-6331137"/>
              <a:ext cx="2589229"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2394F9D8-22E0-43F4-8E55-F2992A5D21AF}"/>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Component 4: Project Management </a:t>
              </a:r>
              <a:br>
                <a:rPr kumimoji="0" lang="en-US" sz="19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br>
              <a:r>
                <a:rPr kumimoji="0" lang="en-US" sz="19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r>
                <a:rPr kumimoji="0" lang="en-US" sz="1900" b="1" i="0" u="none" strike="noStrike" kern="1200" cap="none" spc="0" normalizeH="0" baseline="0" noProof="0" dirty="0">
                  <a:ln>
                    <a:noFill/>
                  </a:ln>
                  <a:solidFill>
                    <a:srgbClr val="FF0000"/>
                  </a:solidFill>
                  <a:effectLst/>
                  <a:uLnTx/>
                  <a:uFillTx/>
                  <a:latin typeface="Calibri" panose="020F0502020204030204"/>
                  <a:ea typeface="+mn-ea"/>
                  <a:cs typeface="+mn-cs"/>
                </a:rPr>
                <a:t>USD 15M, 10%</a:t>
              </a:r>
              <a:r>
                <a:rPr kumimoji="0" lang="en-US" sz="19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p:txBody>
        </p:sp>
      </p:grpSp>
      <p:grpSp>
        <p:nvGrpSpPr>
          <p:cNvPr id="15" name="Group 14">
            <a:extLst>
              <a:ext uri="{FF2B5EF4-FFF2-40B4-BE49-F238E27FC236}">
                <a16:creationId xmlns:a16="http://schemas.microsoft.com/office/drawing/2014/main" id="{DFA32A1A-D243-4E8D-BF16-9A81D3B46694}"/>
              </a:ext>
            </a:extLst>
          </p:cNvPr>
          <p:cNvGrpSpPr/>
          <p:nvPr/>
        </p:nvGrpSpPr>
        <p:grpSpPr>
          <a:xfrm>
            <a:off x="8572509" y="3891699"/>
            <a:ext cx="2525207" cy="2492973"/>
            <a:chOff x="5390350" y="-6336461"/>
            <a:chExt cx="2568335" cy="4920129"/>
          </a:xfrm>
        </p:grpSpPr>
        <p:sp>
          <p:nvSpPr>
            <p:cNvPr id="16" name="Rectangle: Rounded Corners 15">
              <a:extLst>
                <a:ext uri="{FF2B5EF4-FFF2-40B4-BE49-F238E27FC236}">
                  <a16:creationId xmlns:a16="http://schemas.microsoft.com/office/drawing/2014/main" id="{41CD957B-5C88-4B4E-BC5F-0D8BF4E5E36B}"/>
                </a:ext>
              </a:extLst>
            </p:cNvPr>
            <p:cNvSpPr/>
            <p:nvPr/>
          </p:nvSpPr>
          <p:spPr>
            <a:xfrm>
              <a:off x="5411244" y="-6336461"/>
              <a:ext cx="2547441"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7" name="Rectangle: Rounded Corners 4">
              <a:extLst>
                <a:ext uri="{FF2B5EF4-FFF2-40B4-BE49-F238E27FC236}">
                  <a16:creationId xmlns:a16="http://schemas.microsoft.com/office/drawing/2014/main" id="{A428B736-9E46-44F8-8AA8-A28C45A8E4B8}"/>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Component 5: Contingent Emergency Response Component (CERC) (</a:t>
              </a:r>
              <a:r>
                <a:rPr kumimoji="0" lang="en-US" sz="1900" b="1" i="0" u="none" strike="noStrike" kern="1200" cap="none" spc="0" normalizeH="0" baseline="0" noProof="0">
                  <a:ln>
                    <a:noFill/>
                  </a:ln>
                  <a:solidFill>
                    <a:srgbClr val="FF0000"/>
                  </a:solidFill>
                  <a:effectLst/>
                  <a:uLnTx/>
                  <a:uFillTx/>
                  <a:latin typeface="Calibri" panose="020F0502020204030204"/>
                  <a:ea typeface="+mn-ea"/>
                  <a:cs typeface="+mn-cs"/>
                </a:rPr>
                <a:t>USD 0</a:t>
              </a:r>
              <a:r>
                <a:rPr kumimoji="0" lang="en-US" sz="19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p:txBody>
        </p:sp>
      </p:grpSp>
      <p:sp>
        <p:nvSpPr>
          <p:cNvPr id="2" name="TextBox 1">
            <a:extLst>
              <a:ext uri="{FF2B5EF4-FFF2-40B4-BE49-F238E27FC236}">
                <a16:creationId xmlns:a16="http://schemas.microsoft.com/office/drawing/2014/main" id="{3347644C-63EA-4647-88FA-B10AC1846ECE}"/>
              </a:ext>
            </a:extLst>
          </p:cNvPr>
          <p:cNvSpPr txBox="1"/>
          <p:nvPr/>
        </p:nvSpPr>
        <p:spPr>
          <a:xfrm>
            <a:off x="1373159" y="5619376"/>
            <a:ext cx="3424518" cy="108491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666750">
              <a:lnSpc>
                <a:spcPct val="90000"/>
              </a:lnSpc>
              <a:spcBef>
                <a:spcPct val="0"/>
              </a:spcBef>
              <a:spcAft>
                <a:spcPct val="35000"/>
              </a:spcAft>
            </a:pPr>
            <a:r>
              <a:rPr lang="en-US" sz="1500" dirty="0">
                <a:solidFill>
                  <a:prstClr val="white"/>
                </a:solidFill>
                <a:latin typeface="Calibri" panose="020F0502020204030204"/>
              </a:rPr>
              <a:t>Sub-component 1.3</a:t>
            </a:r>
          </a:p>
          <a:p>
            <a:pPr algn="ctr" defTabSz="666750">
              <a:lnSpc>
                <a:spcPct val="90000"/>
              </a:lnSpc>
              <a:spcBef>
                <a:spcPct val="0"/>
              </a:spcBef>
              <a:spcAft>
                <a:spcPct val="35000"/>
              </a:spcAft>
            </a:pPr>
            <a:r>
              <a:rPr lang="en-US" sz="1500" dirty="0">
                <a:solidFill>
                  <a:prstClr val="white"/>
                </a:solidFill>
                <a:latin typeface="Calibri" panose="020F0502020204030204"/>
              </a:rPr>
              <a:t>(USD 5.6M)</a:t>
            </a:r>
          </a:p>
          <a:p>
            <a:pPr algn="ctr" defTabSz="666750">
              <a:lnSpc>
                <a:spcPct val="90000"/>
              </a:lnSpc>
              <a:spcBef>
                <a:spcPct val="0"/>
              </a:spcBef>
              <a:spcAft>
                <a:spcPct val="35000"/>
              </a:spcAft>
            </a:pPr>
            <a:r>
              <a:rPr lang="en-US" sz="1500" dirty="0">
                <a:solidFill>
                  <a:prstClr val="white"/>
                </a:solidFill>
                <a:latin typeface="Calibri" panose="020F0502020204030204"/>
              </a:rPr>
              <a:t>Youth engagement and social cohesion activities</a:t>
            </a:r>
          </a:p>
        </p:txBody>
      </p:sp>
      <p:grpSp>
        <p:nvGrpSpPr>
          <p:cNvPr id="11" name="Group 10">
            <a:extLst>
              <a:ext uri="{FF2B5EF4-FFF2-40B4-BE49-F238E27FC236}">
                <a16:creationId xmlns:a16="http://schemas.microsoft.com/office/drawing/2014/main" id="{FA24B430-90C1-40D3-8A5C-E7005DB1FD22}"/>
              </a:ext>
            </a:extLst>
          </p:cNvPr>
          <p:cNvGrpSpPr/>
          <p:nvPr/>
        </p:nvGrpSpPr>
        <p:grpSpPr>
          <a:xfrm>
            <a:off x="8593053" y="1101943"/>
            <a:ext cx="2525206" cy="2492974"/>
            <a:chOff x="5390350" y="-6336461"/>
            <a:chExt cx="2568335" cy="4920129"/>
          </a:xfrm>
        </p:grpSpPr>
        <p:sp>
          <p:nvSpPr>
            <p:cNvPr id="18" name="Rectangle: Rounded Corners 17">
              <a:extLst>
                <a:ext uri="{FF2B5EF4-FFF2-40B4-BE49-F238E27FC236}">
                  <a16:creationId xmlns:a16="http://schemas.microsoft.com/office/drawing/2014/main" id="{0E91F9AE-8147-42EB-BD42-5B1EACAAEB75}"/>
                </a:ext>
              </a:extLst>
            </p:cNvPr>
            <p:cNvSpPr/>
            <p:nvPr/>
          </p:nvSpPr>
          <p:spPr>
            <a:xfrm>
              <a:off x="5411244" y="-6336461"/>
              <a:ext cx="2547441"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Rectangle: Rounded Corners 4">
              <a:extLst>
                <a:ext uri="{FF2B5EF4-FFF2-40B4-BE49-F238E27FC236}">
                  <a16:creationId xmlns:a16="http://schemas.microsoft.com/office/drawing/2014/main" id="{D56A262B-878E-45B9-ACBC-4596694534B4}"/>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a:r>
                <a:rPr lang="en-US" sz="2000" b="1" dirty="0"/>
                <a:t>Component 3: Regional Coordination Platform and Dialogue </a:t>
              </a:r>
              <a:br>
                <a:rPr lang="en-US" sz="2000" b="1" dirty="0"/>
              </a:br>
              <a:r>
                <a:rPr lang="en-US" sz="2000" b="1" dirty="0"/>
                <a:t>(</a:t>
              </a:r>
              <a:r>
                <a:rPr lang="en-US" sz="2000" b="1" dirty="0">
                  <a:solidFill>
                    <a:srgbClr val="FF0000"/>
                  </a:solidFill>
                </a:rPr>
                <a:t>USD 7.5M, 5%</a:t>
              </a:r>
              <a:r>
                <a:rPr lang="en-US" sz="2000" b="1" dirty="0"/>
                <a:t>)</a:t>
              </a:r>
              <a:endParaRPr lang="en-US" sz="2000" dirty="0"/>
            </a:p>
          </p:txBody>
        </p:sp>
      </p:grpSp>
      <p:grpSp>
        <p:nvGrpSpPr>
          <p:cNvPr id="24" name="Group 23">
            <a:extLst>
              <a:ext uri="{FF2B5EF4-FFF2-40B4-BE49-F238E27FC236}">
                <a16:creationId xmlns:a16="http://schemas.microsoft.com/office/drawing/2014/main" id="{F75ADD0E-7EC2-4950-BB2D-903940A6509E}"/>
              </a:ext>
            </a:extLst>
          </p:cNvPr>
          <p:cNvGrpSpPr/>
          <p:nvPr/>
        </p:nvGrpSpPr>
        <p:grpSpPr>
          <a:xfrm>
            <a:off x="5642343" y="1101943"/>
            <a:ext cx="2525207" cy="2492973"/>
            <a:chOff x="5369455" y="-6331137"/>
            <a:chExt cx="2589229" cy="4920129"/>
          </a:xfrm>
        </p:grpSpPr>
        <p:sp>
          <p:nvSpPr>
            <p:cNvPr id="25" name="Rectangle: Rounded Corners 24">
              <a:extLst>
                <a:ext uri="{FF2B5EF4-FFF2-40B4-BE49-F238E27FC236}">
                  <a16:creationId xmlns:a16="http://schemas.microsoft.com/office/drawing/2014/main" id="{B92B97CD-1285-4208-884E-4FA1E4B1E283}"/>
                </a:ext>
              </a:extLst>
            </p:cNvPr>
            <p:cNvSpPr/>
            <p:nvPr/>
          </p:nvSpPr>
          <p:spPr>
            <a:xfrm>
              <a:off x="5369455" y="-6331137"/>
              <a:ext cx="2589229"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6" name="Rectangle: Rounded Corners 4">
              <a:extLst>
                <a:ext uri="{FF2B5EF4-FFF2-40B4-BE49-F238E27FC236}">
                  <a16:creationId xmlns:a16="http://schemas.microsoft.com/office/drawing/2014/main" id="{FC079EF1-BDC4-40BC-BBBA-FDE746A1E7ED}"/>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a:r>
                <a:rPr lang="en-US" sz="2000" b="1" dirty="0"/>
                <a:t>Component 2: </a:t>
              </a:r>
              <a:r>
                <a:rPr lang="en-US" sz="2000" b="1" i="0" dirty="0"/>
                <a:t>Building foundation and capacity for inclusive and resilient communities </a:t>
              </a:r>
              <a:br>
                <a:rPr lang="en-US" sz="2000" b="1" i="0" dirty="0"/>
              </a:br>
              <a:r>
                <a:rPr lang="en-US" sz="2000" b="1" dirty="0"/>
                <a:t>(</a:t>
              </a:r>
              <a:r>
                <a:rPr lang="en-US" sz="2000" b="1" dirty="0">
                  <a:solidFill>
                    <a:srgbClr val="FF0000"/>
                  </a:solidFill>
                </a:rPr>
                <a:t>USD 15M, 10%</a:t>
              </a:r>
              <a:r>
                <a:rPr lang="en-US" sz="2000" b="1" dirty="0"/>
                <a:t>)</a:t>
              </a:r>
              <a:endParaRPr lang="en-US" sz="2000" dirty="0"/>
            </a:p>
          </p:txBody>
        </p:sp>
      </p:grpSp>
    </p:spTree>
    <p:extLst>
      <p:ext uri="{BB962C8B-B14F-4D97-AF65-F5344CB8AC3E}">
        <p14:creationId xmlns:p14="http://schemas.microsoft.com/office/powerpoint/2010/main" val="401120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7D75ABA-8C20-4E2F-87C7-2DEA08CBC324}"/>
              </a:ext>
            </a:extLst>
          </p:cNvPr>
          <p:cNvSpPr>
            <a:spLocks noGrp="1"/>
          </p:cNvSpPr>
          <p:nvPr>
            <p:ph idx="1"/>
          </p:nvPr>
        </p:nvSpPr>
        <p:spPr>
          <a:xfrm>
            <a:off x="562817" y="88548"/>
            <a:ext cx="11389037" cy="6337510"/>
          </a:xfrm>
        </p:spPr>
        <p:txBody>
          <a:bodyPr vert="horz" lIns="91440" tIns="45720" rIns="91440" bIns="45720" rtlCol="0" anchor="t">
            <a:noAutofit/>
          </a:bodyPr>
          <a:lstStyle/>
          <a:p>
            <a:pPr marL="0" indent="0">
              <a:buNone/>
            </a:pPr>
            <a:r>
              <a:rPr lang="fr-FR" sz="2400" dirty="0">
                <a:ea typeface="Times New Roman" panose="02020603050405020304" pitchFamily="18" charset="0"/>
                <a:cs typeface="Calibri"/>
              </a:rPr>
              <a:t>            </a:t>
            </a:r>
            <a:r>
              <a:rPr lang="fr-FR" sz="2400" b="1" dirty="0">
                <a:ea typeface="Times New Roman" panose="02020603050405020304" pitchFamily="18" charset="0"/>
                <a:cs typeface="Calibri"/>
              </a:rPr>
              <a:t>Key </a:t>
            </a:r>
            <a:r>
              <a:rPr lang="fr-FR" sz="2400" b="1" dirty="0" err="1">
                <a:ea typeface="Times New Roman" panose="02020603050405020304" pitchFamily="18" charset="0"/>
                <a:cs typeface="Calibri"/>
              </a:rPr>
              <a:t>Milestones</a:t>
            </a:r>
            <a:r>
              <a:rPr lang="fr-FR" sz="2400" b="1" dirty="0">
                <a:ea typeface="Times New Roman" panose="02020603050405020304" pitchFamily="18" charset="0"/>
                <a:cs typeface="Calibri"/>
              </a:rPr>
              <a:t> </a:t>
            </a:r>
          </a:p>
          <a:p>
            <a:pPr marL="0" indent="0">
              <a:buNone/>
            </a:pPr>
            <a:endParaRPr lang="en-US" sz="2400" dirty="0">
              <a:effectLst/>
              <a:ea typeface="Times New Roman" panose="02020603050405020304" pitchFamily="18" charset="0"/>
            </a:endParaRPr>
          </a:p>
          <a:p>
            <a:pPr lvl="2"/>
            <a:r>
              <a:rPr lang="en-US" sz="1800" dirty="0">
                <a:ea typeface="Times New Roman" panose="02020603050405020304" pitchFamily="18" charset="0"/>
              </a:rPr>
              <a:t>Board approval: March 31, 2022</a:t>
            </a:r>
          </a:p>
          <a:p>
            <a:pPr lvl="2"/>
            <a:endParaRPr lang="en-US" sz="1800" dirty="0">
              <a:ea typeface="Times New Roman" panose="02020603050405020304" pitchFamily="18" charset="0"/>
            </a:endParaRPr>
          </a:p>
          <a:p>
            <a:pPr lvl="2"/>
            <a:r>
              <a:rPr lang="en-US" sz="1800" dirty="0">
                <a:effectLst/>
                <a:ea typeface="Times New Roman" panose="02020603050405020304" pitchFamily="18" charset="0"/>
              </a:rPr>
              <a:t>Cabinet and Parliament</a:t>
            </a:r>
            <a:r>
              <a:rPr lang="en-US" sz="1800" dirty="0">
                <a:ea typeface="Times New Roman" panose="02020603050405020304" pitchFamily="18" charset="0"/>
              </a:rPr>
              <a:t>ary approvals; Financing agreement signed: August 22, 2022</a:t>
            </a:r>
          </a:p>
          <a:p>
            <a:pPr lvl="2"/>
            <a:endParaRPr lang="en-US" sz="1800" dirty="0">
              <a:ea typeface="Times New Roman" panose="02020603050405020304" pitchFamily="18" charset="0"/>
            </a:endParaRPr>
          </a:p>
          <a:p>
            <a:pPr lvl="2"/>
            <a:r>
              <a:rPr lang="en-US" sz="1800" dirty="0">
                <a:effectLst/>
                <a:ea typeface="Times New Roman" panose="02020603050405020304" pitchFamily="18" charset="0"/>
              </a:rPr>
              <a:t>Project effectiveness: October 25, 2022</a:t>
            </a:r>
          </a:p>
          <a:p>
            <a:pPr marL="914400" lvl="2" indent="0">
              <a:buNone/>
            </a:pPr>
            <a:endParaRPr lang="en-US" sz="1800" dirty="0">
              <a:effectLst/>
              <a:ea typeface="Times New Roman" panose="02020603050405020304" pitchFamily="18" charset="0"/>
            </a:endParaRPr>
          </a:p>
          <a:p>
            <a:pPr lvl="2"/>
            <a:r>
              <a:rPr lang="en-US" sz="1800" dirty="0">
                <a:ea typeface="Times New Roman" panose="02020603050405020304" pitchFamily="18" charset="0"/>
              </a:rPr>
              <a:t>Sensitization/orientation of all 48 Districts completed</a:t>
            </a:r>
          </a:p>
          <a:p>
            <a:pPr lvl="2"/>
            <a:endParaRPr lang="en-US" sz="1800" dirty="0">
              <a:ea typeface="Times New Roman" panose="02020603050405020304" pitchFamily="18" charset="0"/>
            </a:endParaRPr>
          </a:p>
          <a:p>
            <a:pPr lvl="2"/>
            <a:r>
              <a:rPr lang="en-US" sz="1800" dirty="0">
                <a:ea typeface="Times New Roman" panose="02020603050405020304" pitchFamily="18" charset="0"/>
              </a:rPr>
              <a:t>Key project staff recruited, PIM prepared, Annual Work Plan and Budget prepared </a:t>
            </a:r>
          </a:p>
          <a:p>
            <a:pPr lvl="2"/>
            <a:endParaRPr lang="en-US" sz="1800" dirty="0">
              <a:ea typeface="Times New Roman" panose="02020603050405020304" pitchFamily="18" charset="0"/>
            </a:endParaRPr>
          </a:p>
          <a:p>
            <a:pPr lvl="2"/>
            <a:r>
              <a:rPr lang="en-US" sz="1800" dirty="0">
                <a:ea typeface="Times New Roman" panose="02020603050405020304" pitchFamily="18" charset="0"/>
              </a:rPr>
              <a:t>Project was officially launched on November 25, 2022 </a:t>
            </a:r>
          </a:p>
          <a:p>
            <a:pPr lvl="2"/>
            <a:endParaRPr lang="en-US" sz="1800" dirty="0">
              <a:ea typeface="Times New Roman" panose="02020603050405020304" pitchFamily="18" charset="0"/>
            </a:endParaRPr>
          </a:p>
          <a:p>
            <a:pPr lvl="2"/>
            <a:r>
              <a:rPr lang="en-US" sz="1800" dirty="0">
                <a:ea typeface="Times New Roman" panose="02020603050405020304" pitchFamily="18" charset="0"/>
              </a:rPr>
              <a:t>Implementation activities have started in Districts </a:t>
            </a:r>
          </a:p>
          <a:p>
            <a:pPr marL="457200" lvl="1" indent="0">
              <a:buNone/>
            </a:pPr>
            <a:endParaRPr lang="en-US" sz="1800" dirty="0">
              <a:ea typeface="Times New Roman" panose="02020603050405020304" pitchFamily="18" charset="0"/>
            </a:endParaRPr>
          </a:p>
          <a:p>
            <a:pPr lvl="1"/>
            <a:r>
              <a:rPr lang="en-US" sz="1800" i="1" dirty="0">
                <a:effectLst/>
                <a:latin typeface="Calibri" panose="020F0502020204030204" pitchFamily="34" charset="0"/>
                <a:ea typeface="Calibri" panose="020F0502020204030204" pitchFamily="34" charset="0"/>
                <a:cs typeface="Times New Roman" panose="02020603050405020304" pitchFamily="18" charset="0"/>
              </a:rPr>
              <a:t>Strong political </a:t>
            </a:r>
            <a:r>
              <a:rPr lang="en-US" sz="1800" i="1" dirty="0">
                <a:latin typeface="Calibri" panose="020F0502020204030204" pitchFamily="34" charset="0"/>
                <a:ea typeface="Calibri" panose="020F0502020204030204" pitchFamily="34" charset="0"/>
                <a:cs typeface="Times New Roman" panose="02020603050405020304" pitchFamily="18" charset="0"/>
              </a:rPr>
              <a:t>support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successful implementation of the project at all levels of the Government – national and subnational. There is deepened multi-sector collaboration on the project </a:t>
            </a:r>
            <a:endParaRPr lang="fr-FR" sz="1800" b="1" i="1" dirty="0">
              <a:solidFill>
                <a:schemeClr val="accent2"/>
              </a:solidFill>
              <a:ea typeface="Times New Roman" panose="02020603050405020304" pitchFamily="18" charset="0"/>
            </a:endParaRPr>
          </a:p>
          <a:p>
            <a:pPr lvl="1"/>
            <a:endParaRPr lang="en-US" sz="1800" dirty="0">
              <a:ea typeface="Times New Roman" panose="02020603050405020304" pitchFamily="18" charset="0"/>
            </a:endParaRPr>
          </a:p>
          <a:p>
            <a:pPr marL="457200" lvl="1" indent="0">
              <a:buNone/>
            </a:pPr>
            <a:endParaRPr lang="en-US" sz="1800" dirty="0">
              <a:effectLst/>
              <a:ea typeface="Times New Roman" panose="02020603050405020304" pitchFamily="18" charset="0"/>
              <a:cs typeface="Calibri"/>
            </a:endParaRPr>
          </a:p>
          <a:p>
            <a:pPr marL="457200" lvl="1" indent="0">
              <a:buNone/>
            </a:pPr>
            <a:endParaRPr lang="fr-FR" sz="1800" b="1" dirty="0">
              <a:ea typeface="Times New Roman" panose="02020603050405020304" pitchFamily="18" charset="0"/>
            </a:endParaRPr>
          </a:p>
          <a:p>
            <a:pPr lvl="0"/>
            <a:endParaRPr lang="fr-FR" sz="1800" b="1" dirty="0">
              <a:solidFill>
                <a:schemeClr val="accent2"/>
              </a:solidFill>
              <a:ea typeface="Times New Roman" panose="02020603050405020304" pitchFamily="18" charset="0"/>
            </a:endParaRPr>
          </a:p>
          <a:p>
            <a:pPr lvl="0"/>
            <a:endParaRPr lang="fr-FR" sz="1400" b="1"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416109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50D32E-4955-8562-2FBA-1791AD4EBE57}"/>
              </a:ext>
            </a:extLst>
          </p:cNvPr>
          <p:cNvSpPr txBox="1"/>
          <p:nvPr/>
        </p:nvSpPr>
        <p:spPr>
          <a:xfrm>
            <a:off x="5719640" y="1655897"/>
            <a:ext cx="3091078" cy="5016758"/>
          </a:xfrm>
          <a:prstGeom prst="rect">
            <a:avLst/>
          </a:prstGeom>
          <a:solidFill>
            <a:schemeClr val="accent2">
              <a:lumMod val="20000"/>
              <a:lumOff val="80000"/>
            </a:schemeClr>
          </a:solidFill>
          <a:ln w="38100">
            <a:solidFill>
              <a:schemeClr val="tx1"/>
            </a:solidFill>
          </a:ln>
        </p:spPr>
        <p:txBody>
          <a:bodyPr wrap="square" rtlCol="0">
            <a:spAutoFit/>
          </a:bodyPr>
          <a:lstStyle/>
          <a:p>
            <a:r>
              <a:rPr lang="en-US" sz="1600" b="1" dirty="0"/>
              <a:t>Promoting a Local Economic Development (LED) and Integrated Rural Development approach</a:t>
            </a:r>
          </a:p>
          <a:p>
            <a:endParaRPr lang="en-US" sz="1600" dirty="0"/>
          </a:p>
          <a:p>
            <a:pPr marL="285750" indent="-285750">
              <a:buFont typeface="Wingdings" panose="05000000000000000000" pitchFamily="2" charset="2"/>
              <a:buChar char="Ø"/>
            </a:pPr>
            <a:r>
              <a:rPr lang="en-US" sz="1600" dirty="0"/>
              <a:t>Investing in building LED public-private partnership platform at the local government level</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cs typeface="Times New Roman" panose="02020603050405020304" pitchFamily="18" charset="0"/>
              </a:rPr>
              <a:t>Collaborating with relevant WB-financed projects and government flagship initiatives</a:t>
            </a:r>
          </a:p>
          <a:p>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Piloting intensive LED and integrated rural development approach in a few SOCO districts in the next 2-3 years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p:txBody>
      </p:sp>
      <p:sp>
        <p:nvSpPr>
          <p:cNvPr id="17" name="TextBox 16">
            <a:extLst>
              <a:ext uri="{FF2B5EF4-FFF2-40B4-BE49-F238E27FC236}">
                <a16:creationId xmlns:a16="http://schemas.microsoft.com/office/drawing/2014/main" id="{447EDDCC-F319-9D05-AB7F-2B6AA7FE45E4}"/>
              </a:ext>
            </a:extLst>
          </p:cNvPr>
          <p:cNvSpPr txBox="1"/>
          <p:nvPr/>
        </p:nvSpPr>
        <p:spPr>
          <a:xfrm>
            <a:off x="9410439" y="1655897"/>
            <a:ext cx="2495234" cy="5016758"/>
          </a:xfrm>
          <a:prstGeom prst="rect">
            <a:avLst/>
          </a:prstGeom>
          <a:solidFill>
            <a:schemeClr val="accent1">
              <a:lumMod val="20000"/>
              <a:lumOff val="80000"/>
            </a:schemeClr>
          </a:solidFill>
          <a:ln w="38100">
            <a:solidFill>
              <a:schemeClr val="tx1"/>
            </a:solidFill>
          </a:ln>
        </p:spPr>
        <p:txBody>
          <a:bodyPr wrap="square">
            <a:spAutoFit/>
          </a:bodyPr>
          <a:lstStyle/>
          <a:p>
            <a:r>
              <a:rPr lang="en-US" sz="1600" b="1" dirty="0">
                <a:ea typeface="Calibri" panose="020F0502020204030204" pitchFamily="34" charset="0"/>
                <a:cs typeface="Times New Roman" panose="02020603050405020304" pitchFamily="18" charset="0"/>
              </a:rPr>
              <a:t>Supporting Innovations</a:t>
            </a:r>
          </a:p>
          <a:p>
            <a:endParaRPr lang="en-US" sz="1600" b="1" dirty="0">
              <a:effectLst/>
              <a:ea typeface="Calibri" panose="020F0502020204030204" pitchFamily="34" charset="0"/>
              <a:cs typeface="Times New Roman" panose="02020603050405020304" pitchFamily="18" charset="0"/>
            </a:endParaRPr>
          </a:p>
          <a:p>
            <a:endParaRPr lang="en-US" sz="1600" b="1"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Social Cohesion </a:t>
            </a:r>
          </a:p>
          <a:p>
            <a:pPr marL="285750" indent="-285750">
              <a:buFont typeface="Wingdings" panose="05000000000000000000" pitchFamily="2" charset="2"/>
              <a:buChar char="Ø"/>
            </a:pPr>
            <a:endParaRPr lang="en-US" sz="16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Climate resilience</a:t>
            </a:r>
          </a:p>
          <a:p>
            <a:pPr marL="285750" indent="-285750">
              <a:buFont typeface="Wingdings" panose="05000000000000000000" pitchFamily="2" charset="2"/>
              <a:buChar char="Ø"/>
            </a:pPr>
            <a:endParaRPr lang="en-US" sz="16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Cross-border initiatives </a:t>
            </a:r>
          </a:p>
          <a:p>
            <a:pPr marL="285750" indent="-285750">
              <a:buFont typeface="Wingdings" panose="05000000000000000000" pitchFamily="2" charset="2"/>
              <a:buChar char="Ø"/>
            </a:pPr>
            <a:endParaRPr lang="en-US" sz="16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Digital innovations  </a:t>
            </a:r>
          </a:p>
          <a:p>
            <a:pPr marL="285750" indent="-285750">
              <a:buFont typeface="Wingdings" panose="05000000000000000000" pitchFamily="2" charset="2"/>
              <a:buChar char="Ø"/>
            </a:pPr>
            <a:endParaRPr lang="en-US" sz="16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Youth empowerment</a:t>
            </a:r>
          </a:p>
          <a:p>
            <a:pPr marL="285750" indent="-285750">
              <a:buFont typeface="Wingdings" panose="05000000000000000000" pitchFamily="2" charset="2"/>
              <a:buChar char="Ø"/>
            </a:pPr>
            <a:endParaRPr lang="en-US" sz="16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Women’s economic empowerment</a:t>
            </a:r>
          </a:p>
          <a:p>
            <a:pPr marL="285750" indent="-285750">
              <a:buFont typeface="Wingdings" panose="05000000000000000000" pitchFamily="2" charset="2"/>
              <a:buChar char="Ø"/>
            </a:pPr>
            <a:endParaRPr lang="en-US" sz="16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1600" dirty="0">
                <a:ea typeface="Calibri" panose="020F0502020204030204" pitchFamily="34" charset="0"/>
                <a:cs typeface="Times New Roman" panose="02020603050405020304" pitchFamily="18" charset="0"/>
              </a:rPr>
              <a:t>Social Risk Management </a:t>
            </a:r>
          </a:p>
          <a:p>
            <a:pPr marL="285750" indent="-285750">
              <a:buFontTx/>
              <a:buChar char="-"/>
            </a:pPr>
            <a:endParaRPr lang="en-US" sz="1600" b="1" dirty="0">
              <a:ea typeface="Calibri" panose="020F0502020204030204" pitchFamily="34" charset="0"/>
              <a:cs typeface="Times New Roman" panose="02020603050405020304" pitchFamily="18" charset="0"/>
            </a:endParaRPr>
          </a:p>
          <a:p>
            <a:pPr marL="285750" indent="-285750">
              <a:buFontTx/>
              <a:buChar char="-"/>
            </a:pPr>
            <a:endParaRPr lang="en-US" sz="1600" b="1" dirty="0">
              <a:ea typeface="Calibri" panose="020F0502020204030204" pitchFamily="34" charset="0"/>
              <a:cs typeface="Times New Roman" panose="02020603050405020304" pitchFamily="18" charset="0"/>
            </a:endParaRPr>
          </a:p>
          <a:p>
            <a:pPr marL="285750" indent="-285750">
              <a:buFontTx/>
              <a:buChar char="-"/>
            </a:pPr>
            <a:endParaRPr lang="en-US" sz="1600" b="1" dirty="0">
              <a:ea typeface="Calibri" panose="020F0502020204030204" pitchFamily="34" charset="0"/>
              <a:cs typeface="Times New Roman" panose="02020603050405020304" pitchFamily="18" charset="0"/>
            </a:endParaRPr>
          </a:p>
        </p:txBody>
      </p:sp>
      <p:sp>
        <p:nvSpPr>
          <p:cNvPr id="19" name="Title 1">
            <a:extLst>
              <a:ext uri="{FF2B5EF4-FFF2-40B4-BE49-F238E27FC236}">
                <a16:creationId xmlns:a16="http://schemas.microsoft.com/office/drawing/2014/main" id="{933D30D6-F4E8-D359-8775-65D5428466C9}"/>
              </a:ext>
            </a:extLst>
          </p:cNvPr>
          <p:cNvSpPr txBox="1">
            <a:spLocks/>
          </p:cNvSpPr>
          <p:nvPr/>
        </p:nvSpPr>
        <p:spPr>
          <a:xfrm>
            <a:off x="0" y="0"/>
            <a:ext cx="12084882" cy="946054"/>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mn-lt"/>
              </a:rPr>
              <a:t>SOCO is acting as a catalyst for a coordinated approach and Integrated development in Northern Ghana</a:t>
            </a:r>
          </a:p>
        </p:txBody>
      </p:sp>
      <p:sp>
        <p:nvSpPr>
          <p:cNvPr id="41" name="TextBox 40">
            <a:extLst>
              <a:ext uri="{FF2B5EF4-FFF2-40B4-BE49-F238E27FC236}">
                <a16:creationId xmlns:a16="http://schemas.microsoft.com/office/drawing/2014/main" id="{EA69E994-2FD1-93C4-CF70-3D9689B348B2}"/>
              </a:ext>
            </a:extLst>
          </p:cNvPr>
          <p:cNvSpPr txBox="1"/>
          <p:nvPr/>
        </p:nvSpPr>
        <p:spPr>
          <a:xfrm>
            <a:off x="819367" y="1655897"/>
            <a:ext cx="4591177" cy="5016758"/>
          </a:xfrm>
          <a:prstGeom prst="rect">
            <a:avLst/>
          </a:prstGeom>
          <a:solidFill>
            <a:schemeClr val="accent3">
              <a:lumMod val="20000"/>
              <a:lumOff val="80000"/>
            </a:schemeClr>
          </a:solidFill>
          <a:ln w="38100">
            <a:solidFill>
              <a:schemeClr val="tx1"/>
            </a:solidFill>
          </a:ln>
        </p:spPr>
        <p:txBody>
          <a:bodyPr wrap="square">
            <a:spAutoFit/>
          </a:bodyPr>
          <a:lstStyle/>
          <a:p>
            <a:r>
              <a:rPr lang="en-US" sz="1600" dirty="0">
                <a:effectLst/>
                <a:ea typeface="Calibri" panose="020F0502020204030204" pitchFamily="34" charset="0"/>
                <a:cs typeface="Times New Roman" panose="02020603050405020304" pitchFamily="18" charset="0"/>
              </a:rPr>
              <a:t>Foster a </a:t>
            </a:r>
            <a:r>
              <a:rPr lang="en-US" sz="1600" b="1" dirty="0">
                <a:effectLst/>
                <a:ea typeface="Calibri" panose="020F0502020204030204" pitchFamily="34" charset="0"/>
                <a:cs typeface="Times New Roman" panose="02020603050405020304" pitchFamily="18" charset="0"/>
              </a:rPr>
              <a:t>comprehensive </a:t>
            </a:r>
            <a:r>
              <a:rPr lang="en-US" sz="1600" dirty="0">
                <a:effectLst/>
                <a:ea typeface="Calibri" panose="020F0502020204030204" pitchFamily="34" charset="0"/>
                <a:cs typeface="Times New Roman" panose="02020603050405020304" pitchFamily="18" charset="0"/>
              </a:rPr>
              <a:t>multi-sectoral and multi-partner </a:t>
            </a:r>
            <a:r>
              <a:rPr lang="en-US" sz="1600" b="1" dirty="0">
                <a:effectLst/>
                <a:ea typeface="Calibri" panose="020F0502020204030204" pitchFamily="34" charset="0"/>
                <a:cs typeface="Times New Roman" panose="02020603050405020304" pitchFamily="18" charset="0"/>
              </a:rPr>
              <a:t>response and enhance coordination and monitoring </a:t>
            </a:r>
            <a:r>
              <a:rPr lang="en-US" sz="1600" dirty="0">
                <a:effectLst/>
                <a:ea typeface="Calibri" panose="020F0502020204030204" pitchFamily="34" charset="0"/>
                <a:cs typeface="Times New Roman" panose="02020603050405020304" pitchFamily="18" charset="0"/>
              </a:rPr>
              <a:t>(Avoid silos)</a:t>
            </a:r>
          </a:p>
          <a:p>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Collaborating with NDA and all the major Development Partners (DPs) </a:t>
            </a:r>
            <a:br>
              <a:rPr lang="en-US" sz="1600" dirty="0">
                <a:cs typeface="Times New Roman" panose="02020603050405020304" pitchFamily="18" charset="0"/>
              </a:rPr>
            </a:br>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Scoping study – August 2022 to April 2023</a:t>
            </a:r>
          </a:p>
          <a:p>
            <a:pPr marL="285750" indent="-285750">
              <a:buFont typeface="Wingdings" panose="05000000000000000000" pitchFamily="2" charset="2"/>
              <a:buChar char="Ø"/>
            </a:pPr>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Digital Knowledge Platform – April 2023 </a:t>
            </a:r>
          </a:p>
          <a:p>
            <a:pPr marL="285750" indent="-285750">
              <a:buFont typeface="Wingdings" panose="05000000000000000000" pitchFamily="2" charset="2"/>
              <a:buChar char="Ø"/>
            </a:pPr>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BBL/webinar Series – from Dec 2022-March 2023</a:t>
            </a:r>
            <a:br>
              <a:rPr lang="en-US" sz="1600" dirty="0">
                <a:cs typeface="Times New Roman" panose="02020603050405020304" pitchFamily="18" charset="0"/>
              </a:rPr>
            </a:br>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Development Partner workshop in April 2023</a:t>
            </a:r>
            <a:br>
              <a:rPr lang="en-US" sz="1600" dirty="0">
                <a:cs typeface="Times New Roman" panose="02020603050405020304" pitchFamily="18" charset="0"/>
              </a:rPr>
            </a:br>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Conference on Northern Ghana</a:t>
            </a:r>
          </a:p>
          <a:p>
            <a:pPr marL="285750" indent="-285750">
              <a:buFont typeface="Wingdings" panose="05000000000000000000" pitchFamily="2" charset="2"/>
              <a:buChar char="Ø"/>
            </a:pPr>
            <a:endParaRPr lang="en-US" sz="1600" dirty="0">
              <a:cs typeface="Times New Roman" panose="02020603050405020304" pitchFamily="18" charset="0"/>
            </a:endParaRPr>
          </a:p>
          <a:p>
            <a:pPr marL="285750" indent="-285750">
              <a:buFont typeface="Wingdings" panose="05000000000000000000" pitchFamily="2" charset="2"/>
              <a:buChar char="Ø"/>
            </a:pPr>
            <a:r>
              <a:rPr lang="en-US" sz="1600" dirty="0">
                <a:cs typeface="Times New Roman" panose="02020603050405020304" pitchFamily="18" charset="0"/>
              </a:rPr>
              <a:t>Digital data fellows' initiative in July 2023 to promote a data-driven and evidence-based approach </a:t>
            </a:r>
          </a:p>
        </p:txBody>
      </p:sp>
      <p:sp>
        <p:nvSpPr>
          <p:cNvPr id="33" name="TextBox 32">
            <a:extLst>
              <a:ext uri="{FF2B5EF4-FFF2-40B4-BE49-F238E27FC236}">
                <a16:creationId xmlns:a16="http://schemas.microsoft.com/office/drawing/2014/main" id="{CA69223F-13DA-442D-8DD8-62C4263A847C}"/>
              </a:ext>
            </a:extLst>
          </p:cNvPr>
          <p:cNvSpPr txBox="1"/>
          <p:nvPr/>
        </p:nvSpPr>
        <p:spPr>
          <a:xfrm>
            <a:off x="3274164" y="1068860"/>
            <a:ext cx="5536554" cy="369332"/>
          </a:xfrm>
          <a:prstGeom prst="rect">
            <a:avLst/>
          </a:prstGeom>
          <a:noFill/>
        </p:spPr>
        <p:txBody>
          <a:bodyPr wrap="square">
            <a:spAutoFit/>
          </a:bodyPr>
          <a:lstStyle/>
          <a:p>
            <a:r>
              <a:rPr lang="en-US" sz="1800" b="1" i="1" dirty="0">
                <a:effectLst/>
                <a:latin typeface="Calibri" panose="020F0502020204030204" pitchFamily="34" charset="0"/>
                <a:ea typeface="Calibri" panose="020F0502020204030204" pitchFamily="34" charset="0"/>
              </a:rPr>
              <a:t>SOCO covers </a:t>
            </a:r>
            <a:r>
              <a:rPr lang="en-US" sz="1800" b="1" dirty="0">
                <a:effectLst/>
                <a:latin typeface="Calibri" panose="020F0502020204030204" pitchFamily="34" charset="0"/>
                <a:ea typeface="Calibri" panose="020F0502020204030204" pitchFamily="34" charset="0"/>
              </a:rPr>
              <a:t>around 80% of districts in Northern Ghana </a:t>
            </a:r>
            <a:endParaRPr lang="en-US" b="1" dirty="0"/>
          </a:p>
        </p:txBody>
      </p:sp>
    </p:spTree>
    <p:extLst>
      <p:ext uri="{BB962C8B-B14F-4D97-AF65-F5344CB8AC3E}">
        <p14:creationId xmlns:p14="http://schemas.microsoft.com/office/powerpoint/2010/main" val="59959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5DE6AC-2241-44FD-AD55-0CB7092823CF}"/>
              </a:ext>
            </a:extLst>
          </p:cNvPr>
          <p:cNvSpPr>
            <a:spLocks noGrp="1"/>
          </p:cNvSpPr>
          <p:nvPr>
            <p:ph idx="1"/>
          </p:nvPr>
        </p:nvSpPr>
        <p:spPr>
          <a:xfrm>
            <a:off x="643467" y="1168430"/>
            <a:ext cx="10905066" cy="4393982"/>
          </a:xfrm>
        </p:spPr>
        <p:txBody>
          <a:bodyPr>
            <a:normAutofit/>
          </a:bodyPr>
          <a:lstStyle/>
          <a:p>
            <a:pPr marL="0" marR="91440" indent="0">
              <a:spcBef>
                <a:spcPts val="0"/>
              </a:spcBef>
              <a:spcAft>
                <a:spcPts val="0"/>
              </a:spcAft>
              <a:buNone/>
            </a:pPr>
            <a:r>
              <a:rPr lang="en-US" sz="2400" b="1" dirty="0">
                <a:effectLst/>
                <a:latin typeface="Calibri" panose="020F0502020204030204" pitchFamily="34" charset="0"/>
                <a:ea typeface="Calibri" panose="020F0502020204030204" pitchFamily="34" charset="0"/>
              </a:rPr>
              <a:t>Fireside Chat:  </a:t>
            </a:r>
          </a:p>
          <a:p>
            <a:pPr marL="0" marR="91440" indent="0">
              <a:spcBef>
                <a:spcPts val="0"/>
              </a:spcBef>
              <a:spcAft>
                <a:spcPts val="0"/>
              </a:spcAft>
              <a:buNone/>
            </a:pPr>
            <a:br>
              <a:rPr lang="en-US" sz="2400" b="1" dirty="0">
                <a:effectLst/>
                <a:latin typeface="Calibri" panose="020F0502020204030204" pitchFamily="34" charset="0"/>
                <a:ea typeface="Calibri" panose="020F0502020204030204" pitchFamily="34" charset="0"/>
              </a:rPr>
            </a:br>
            <a:endParaRPr lang="en-US" sz="2400" dirty="0">
              <a:effectLst/>
              <a:latin typeface="Calibri" panose="020F0502020204030204" pitchFamily="34" charset="0"/>
              <a:ea typeface="Calibri" panose="020F0502020204030204" pitchFamily="34" charset="0"/>
            </a:endParaRPr>
          </a:p>
          <a:p>
            <a:pPr marR="91440" lvl="1">
              <a:spcBef>
                <a:spcPts val="0"/>
              </a:spcBef>
            </a:pPr>
            <a:r>
              <a:rPr lang="en-US" b="1" dirty="0">
                <a:effectLst/>
                <a:latin typeface="Calibri" panose="020F0502020204030204" pitchFamily="34" charset="0"/>
                <a:ea typeface="Times New Roman" panose="02020603050405020304" pitchFamily="18" charset="0"/>
              </a:rPr>
              <a:t>Samuel Seth Passah</a:t>
            </a:r>
            <a:r>
              <a:rPr lang="en-US" dirty="0">
                <a:effectLst/>
                <a:latin typeface="Calibri" panose="020F0502020204030204" pitchFamily="34" charset="0"/>
                <a:ea typeface="Times New Roman" panose="02020603050405020304" pitchFamily="18" charset="0"/>
              </a:rPr>
              <a:t>, Director, Local Governance and </a:t>
            </a:r>
            <a:r>
              <a:rPr lang="en-US" dirty="0" err="1">
                <a:effectLst/>
                <a:latin typeface="Calibri" panose="020F0502020204030204" pitchFamily="34" charset="0"/>
                <a:ea typeface="Times New Roman" panose="02020603050405020304" pitchFamily="18" charset="0"/>
              </a:rPr>
              <a:t>Decentralisation</a:t>
            </a:r>
            <a:r>
              <a:rPr lang="en-US" dirty="0">
                <a:effectLst/>
                <a:latin typeface="Calibri" panose="020F0502020204030204" pitchFamily="34" charset="0"/>
                <a:ea typeface="Times New Roman" panose="02020603050405020304" pitchFamily="18" charset="0"/>
              </a:rPr>
              <a:t>, MLGDRD </a:t>
            </a:r>
          </a:p>
          <a:p>
            <a:pPr marR="91440" lvl="1">
              <a:spcBef>
                <a:spcPts val="0"/>
              </a:spcBef>
            </a:pPr>
            <a:endParaRPr lang="en-US" dirty="0">
              <a:effectLst/>
              <a:latin typeface="Calibri" panose="020F0502020204030204" pitchFamily="34" charset="0"/>
              <a:ea typeface="Calibri" panose="020F0502020204030204" pitchFamily="34" charset="0"/>
            </a:endParaRPr>
          </a:p>
          <a:p>
            <a:pPr marR="91440" lvl="1">
              <a:spcBef>
                <a:spcPts val="0"/>
              </a:spcBef>
            </a:pPr>
            <a:r>
              <a:rPr lang="en-US" b="1" dirty="0">
                <a:effectLst/>
                <a:latin typeface="Calibri" panose="020F0502020204030204" pitchFamily="34" charset="0"/>
                <a:ea typeface="Times New Roman" panose="02020603050405020304" pitchFamily="18" charset="0"/>
              </a:rPr>
              <a:t>Dr </a:t>
            </a:r>
            <a:r>
              <a:rPr lang="en-US" b="1" dirty="0" err="1">
                <a:effectLst/>
                <a:latin typeface="Calibri" panose="020F0502020204030204" pitchFamily="34" charset="0"/>
                <a:ea typeface="Times New Roman" panose="02020603050405020304" pitchFamily="18" charset="0"/>
              </a:rPr>
              <a:t>Hippolyt</a:t>
            </a:r>
            <a:r>
              <a:rPr lang="en-US" b="1" dirty="0">
                <a:effectLst/>
                <a:latin typeface="Calibri" panose="020F0502020204030204" pitchFamily="34" charset="0"/>
                <a:ea typeface="Times New Roman" panose="02020603050405020304" pitchFamily="18" charset="0"/>
              </a:rPr>
              <a:t> </a:t>
            </a:r>
            <a:r>
              <a:rPr lang="en-US" b="1" dirty="0" err="1">
                <a:effectLst/>
                <a:latin typeface="Calibri" panose="020F0502020204030204" pitchFamily="34" charset="0"/>
                <a:ea typeface="Times New Roman" panose="02020603050405020304" pitchFamily="18" charset="0"/>
              </a:rPr>
              <a:t>Pul</a:t>
            </a:r>
            <a:r>
              <a:rPr lang="en-US" dirty="0">
                <a:effectLst/>
                <a:latin typeface="Calibri" panose="020F0502020204030204" pitchFamily="34" charset="0"/>
                <a:ea typeface="Times New Roman" panose="02020603050405020304" pitchFamily="18" charset="0"/>
              </a:rPr>
              <a:t>, Board Member, NDA  </a:t>
            </a:r>
          </a:p>
          <a:p>
            <a:pPr marR="91440" lvl="1">
              <a:spcBef>
                <a:spcPts val="0"/>
              </a:spcBef>
            </a:pPr>
            <a:endParaRPr lang="en-US" dirty="0">
              <a:effectLst/>
              <a:latin typeface="Calibri" panose="020F0502020204030204" pitchFamily="34" charset="0"/>
              <a:ea typeface="Calibri" panose="020F0502020204030204" pitchFamily="34" charset="0"/>
            </a:endParaRPr>
          </a:p>
          <a:p>
            <a:pPr marR="91440" lvl="1">
              <a:spcBef>
                <a:spcPts val="0"/>
              </a:spcBef>
            </a:pPr>
            <a:r>
              <a:rPr lang="en-US" b="1" dirty="0">
                <a:effectLst/>
                <a:latin typeface="Calibri" panose="020F0502020204030204" pitchFamily="34" charset="0"/>
                <a:ea typeface="Times New Roman" panose="02020603050405020304" pitchFamily="18" charset="0"/>
              </a:rPr>
              <a:t>Angeline Nguedjeu</a:t>
            </a:r>
            <a:r>
              <a:rPr lang="en-US" dirty="0">
                <a:effectLst/>
                <a:latin typeface="Calibri" panose="020F0502020204030204" pitchFamily="34" charset="0"/>
                <a:ea typeface="Times New Roman" panose="02020603050405020304" pitchFamily="18" charset="0"/>
              </a:rPr>
              <a:t>, Peace and Development Advisor, UN </a:t>
            </a:r>
          </a:p>
          <a:p>
            <a:pPr marR="91440" lvl="1">
              <a:spcBef>
                <a:spcPts val="0"/>
              </a:spcBef>
            </a:pPr>
            <a:endParaRPr lang="en-US" dirty="0">
              <a:effectLst/>
              <a:latin typeface="Calibri" panose="020F0502020204030204" pitchFamily="34" charset="0"/>
              <a:ea typeface="Calibri" panose="020F0502020204030204" pitchFamily="34" charset="0"/>
            </a:endParaRPr>
          </a:p>
          <a:p>
            <a:pPr marR="91440" lvl="1">
              <a:spcBef>
                <a:spcPts val="0"/>
              </a:spcBef>
            </a:pPr>
            <a:r>
              <a:rPr lang="en-US" b="1" dirty="0">
                <a:effectLst/>
                <a:latin typeface="Calibri" panose="020F0502020204030204" pitchFamily="34" charset="0"/>
                <a:ea typeface="Times New Roman" panose="02020603050405020304" pitchFamily="18" charset="0"/>
              </a:rPr>
              <a:t>Peter Aidoo, </a:t>
            </a:r>
            <a:r>
              <a:rPr lang="en-US" dirty="0">
                <a:effectLst/>
                <a:latin typeface="Calibri" panose="020F0502020204030204" pitchFamily="34" charset="0"/>
                <a:ea typeface="Times New Roman" panose="02020603050405020304" pitchFamily="18" charset="0"/>
              </a:rPr>
              <a:t>Development Coordination Officer, UN  </a:t>
            </a:r>
          </a:p>
          <a:p>
            <a:pPr marR="91440" lvl="1">
              <a:spcBef>
                <a:spcPts val="0"/>
              </a:spcBef>
            </a:pPr>
            <a:endParaRPr lang="en-US" dirty="0">
              <a:latin typeface="Calibri" panose="020F0502020204030204" pitchFamily="34" charset="0"/>
              <a:ea typeface="Times New Roman" panose="02020603050405020304" pitchFamily="18" charset="0"/>
            </a:endParaRPr>
          </a:p>
          <a:p>
            <a:pPr marR="91440" lvl="1">
              <a:spcBef>
                <a:spcPts val="0"/>
              </a:spcBef>
            </a:pPr>
            <a:r>
              <a:rPr lang="en-US" b="1" dirty="0">
                <a:effectLst/>
                <a:latin typeface="Calibri" panose="020F0502020204030204" pitchFamily="34" charset="0"/>
                <a:ea typeface="Calibri" panose="020F0502020204030204" pitchFamily="34" charset="0"/>
              </a:rPr>
              <a:t>Jason Smith</a:t>
            </a:r>
            <a:r>
              <a:rPr lang="en-US" dirty="0">
                <a:effectLst/>
                <a:latin typeface="Calibri" panose="020F0502020204030204" pitchFamily="34" charset="0"/>
                <a:ea typeface="Calibri" panose="020F0502020204030204" pitchFamily="34" charset="0"/>
              </a:rPr>
              <a:t>, Director, Office of Democracy and Governance, USAID </a:t>
            </a:r>
          </a:p>
          <a:p>
            <a:pPr marL="0" marR="9144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0851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37C7-4A8B-4B30-9903-9379D61F0FCC}"/>
              </a:ext>
            </a:extLst>
          </p:cNvPr>
          <p:cNvSpPr>
            <a:spLocks noGrp="1"/>
          </p:cNvSpPr>
          <p:nvPr>
            <p:ph type="title"/>
          </p:nvPr>
        </p:nvSpPr>
        <p:spPr>
          <a:xfrm>
            <a:off x="1041400" y="2480252"/>
            <a:ext cx="10515600" cy="1325563"/>
          </a:xfrm>
        </p:spPr>
        <p:txBody>
          <a:bodyPr>
            <a:normAutofit fontScale="90000"/>
          </a:bodyPr>
          <a:lstStyle/>
          <a:p>
            <a:pPr marL="0" marR="91440" indent="0" algn="ctr">
              <a:spcBef>
                <a:spcPts val="0"/>
              </a:spcBef>
              <a:spcAft>
                <a:spcPts val="0"/>
              </a:spcAft>
            </a:pPr>
            <a:br>
              <a:rPr lang="en-US" sz="4400" b="1" dirty="0">
                <a:latin typeface="Calibri" panose="020F0502020204030204" pitchFamily="34" charset="0"/>
                <a:ea typeface="Calibri" panose="020F0502020204030204" pitchFamily="34" charset="0"/>
              </a:rPr>
            </a:br>
            <a:br>
              <a:rPr lang="en-US" sz="4400" b="1" dirty="0">
                <a:latin typeface="Calibri" panose="020F0502020204030204" pitchFamily="34" charset="0"/>
                <a:ea typeface="Calibri" panose="020F0502020204030204" pitchFamily="34" charset="0"/>
              </a:rPr>
            </a:br>
            <a:r>
              <a:rPr lang="en-US" sz="4400" b="1" dirty="0">
                <a:latin typeface="Calibri" panose="020F0502020204030204" pitchFamily="34" charset="0"/>
                <a:ea typeface="Calibri" panose="020F0502020204030204" pitchFamily="34" charset="0"/>
              </a:rPr>
              <a:t>Question &amp; Answers</a:t>
            </a:r>
            <a:r>
              <a:rPr lang="en-US" sz="4400" dirty="0">
                <a:latin typeface="Calibri" panose="020F0502020204030204" pitchFamily="34" charset="0"/>
                <a:ea typeface="Calibri" panose="020F0502020204030204" pitchFamily="34" charset="0"/>
              </a:rPr>
              <a:t> </a:t>
            </a:r>
            <a:br>
              <a:rPr lang="en-US" sz="4400" dirty="0">
                <a:latin typeface="Calibri" panose="020F0502020204030204" pitchFamily="34" charset="0"/>
                <a:ea typeface="Calibri" panose="020F0502020204030204" pitchFamily="34" charset="0"/>
              </a:rPr>
            </a:br>
            <a:br>
              <a:rPr lang="en-US" sz="44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82599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07BC9-40A6-4B98-AE91-98F665A3D77B}"/>
              </a:ext>
            </a:extLst>
          </p:cNvPr>
          <p:cNvSpPr>
            <a:spLocks noGrp="1"/>
          </p:cNvSpPr>
          <p:nvPr>
            <p:ph idx="1"/>
          </p:nvPr>
        </p:nvSpPr>
        <p:spPr/>
        <p:txBody>
          <a:bodyPr/>
          <a:lstStyle/>
          <a:p>
            <a:pPr marL="0" marR="91440" indent="0">
              <a:spcBef>
                <a:spcPts val="0"/>
              </a:spcBef>
              <a:spcAft>
                <a:spcPts val="0"/>
              </a:spcAft>
              <a:buNone/>
            </a:pPr>
            <a:r>
              <a:rPr lang="en-US" b="1" dirty="0">
                <a:effectLst/>
                <a:latin typeface="Calibri" panose="020F0502020204030204" pitchFamily="34" charset="0"/>
                <a:ea typeface="Calibri" panose="020F0502020204030204" pitchFamily="34" charset="0"/>
              </a:rPr>
              <a:t>Closing Remarks: </a:t>
            </a:r>
          </a:p>
          <a:p>
            <a:pPr marL="0" marR="9144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lvl="1"/>
            <a:r>
              <a:rPr lang="en-US" sz="2800" b="1" dirty="0">
                <a:effectLst/>
                <a:latin typeface="Calibri" panose="020F0502020204030204" pitchFamily="34" charset="0"/>
                <a:ea typeface="Calibri" panose="020F0502020204030204" pitchFamily="34" charset="0"/>
              </a:rPr>
              <a:t>Marian W. A. Kpakpah</a:t>
            </a:r>
            <a:r>
              <a:rPr lang="en-US" sz="2800" dirty="0">
                <a:effectLst/>
                <a:latin typeface="Calibri" panose="020F0502020204030204" pitchFamily="34" charset="0"/>
                <a:ea typeface="Calibri" panose="020F0502020204030204" pitchFamily="34" charset="0"/>
              </a:rPr>
              <a:t>, Chief Director, MLGDRD                  </a:t>
            </a:r>
            <a:endParaRPr lang="en-US" sz="2800" dirty="0"/>
          </a:p>
          <a:p>
            <a:endParaRPr lang="en-US" dirty="0"/>
          </a:p>
        </p:txBody>
      </p:sp>
    </p:spTree>
    <p:extLst>
      <p:ext uri="{BB962C8B-B14F-4D97-AF65-F5344CB8AC3E}">
        <p14:creationId xmlns:p14="http://schemas.microsoft.com/office/powerpoint/2010/main" val="70033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7B127D0-4F39-4819-8E0A-959FA03AEB0A}"/>
              </a:ext>
            </a:extLst>
          </p:cNvPr>
          <p:cNvGraphicFramePr>
            <a:graphicFrameLocks noGrp="1"/>
          </p:cNvGraphicFramePr>
          <p:nvPr>
            <p:extLst>
              <p:ext uri="{D42A27DB-BD31-4B8C-83A1-F6EECF244321}">
                <p14:modId xmlns:p14="http://schemas.microsoft.com/office/powerpoint/2010/main" val="4079706963"/>
              </p:ext>
            </p:extLst>
          </p:nvPr>
        </p:nvGraphicFramePr>
        <p:xfrm>
          <a:off x="643467" y="910237"/>
          <a:ext cx="10905066" cy="3680303"/>
        </p:xfrm>
        <a:graphic>
          <a:graphicData uri="http://schemas.openxmlformats.org/drawingml/2006/table">
            <a:tbl>
              <a:tblPr firstRow="1" firstCol="1" bandRow="1"/>
              <a:tblGrid>
                <a:gridCol w="10905066">
                  <a:extLst>
                    <a:ext uri="{9D8B030D-6E8A-4147-A177-3AD203B41FA5}">
                      <a16:colId xmlns:a16="http://schemas.microsoft.com/office/drawing/2014/main" val="4059179738"/>
                    </a:ext>
                  </a:extLst>
                </a:gridCol>
              </a:tblGrid>
              <a:tr h="253545">
                <a:tc>
                  <a:txBody>
                    <a:bodyPr/>
                    <a:lstStyle/>
                    <a:p>
                      <a:pPr marL="210312" marR="0" algn="just" fontAlgn="t">
                        <a:spcBef>
                          <a:spcPts val="0"/>
                        </a:spcBef>
                        <a:spcAft>
                          <a:spcPts val="600"/>
                        </a:spcAft>
                      </a:pPr>
                      <a:endParaRPr lang="en-US" sz="1800" b="0" i="0" u="none" strike="noStrike" dirty="0">
                        <a:effectLst/>
                        <a:latin typeface="Arial" panose="020B0604020202020204" pitchFamily="34" charset="0"/>
                      </a:endParaRPr>
                    </a:p>
                  </a:txBody>
                  <a:tcPr marL="110003" marR="110003" marT="15278" marB="0">
                    <a:lnL>
                      <a:noFill/>
                    </a:lnL>
                    <a:lnR>
                      <a:noFill/>
                    </a:lnR>
                    <a:lnT>
                      <a:noFill/>
                    </a:lnT>
                    <a:lnB>
                      <a:noFill/>
                    </a:lnB>
                    <a:solidFill>
                      <a:srgbClr val="ED7D31"/>
                    </a:solidFill>
                  </a:tcPr>
                </a:tc>
                <a:extLst>
                  <a:ext uri="{0D108BD9-81ED-4DB2-BD59-A6C34878D82A}">
                    <a16:rowId xmlns:a16="http://schemas.microsoft.com/office/drawing/2014/main" val="4133207270"/>
                  </a:ext>
                </a:extLst>
              </a:tr>
              <a:tr h="2216728">
                <a:tc>
                  <a:txBody>
                    <a:bodyPr/>
                    <a:lstStyle/>
                    <a:p>
                      <a:pPr marL="0" marR="0" algn="ctr" fontAlgn="ctr">
                        <a:spcBef>
                          <a:spcPts val="0"/>
                        </a:spcBef>
                        <a:spcAft>
                          <a:spcPts val="0"/>
                        </a:spcAft>
                      </a:pPr>
                      <a:r>
                        <a:rPr lang="en-US" sz="3800" b="1" i="0" u="none" strike="noStrike" dirty="0">
                          <a:solidFill>
                            <a:srgbClr val="ED7D31"/>
                          </a:solidFill>
                          <a:effectLst/>
                          <a:latin typeface="Calibri" panose="020F0502020204030204" pitchFamily="34" charset="0"/>
                          <a:ea typeface="Calibri" panose="020F0502020204030204" pitchFamily="34" charset="0"/>
                        </a:rPr>
                        <a:t>GHANA SOCO PROJECT WEBINAR SERIES</a:t>
                      </a:r>
                      <a:endParaRPr lang="en-US" sz="2900" b="0" i="0" u="none" strike="noStrike" dirty="0">
                        <a:effectLst/>
                        <a:latin typeface="Arial" panose="020B0604020202020204" pitchFamily="34" charset="0"/>
                      </a:endParaRPr>
                    </a:p>
                    <a:p>
                      <a:pPr marL="0" marR="0" algn="ctr" fontAlgn="ctr">
                        <a:spcBef>
                          <a:spcPts val="0"/>
                        </a:spcBef>
                        <a:spcAft>
                          <a:spcPts val="0"/>
                        </a:spcAft>
                      </a:pPr>
                      <a:r>
                        <a:rPr lang="en-US" sz="3800" b="1" i="0" u="none" strike="noStrike" dirty="0">
                          <a:solidFill>
                            <a:srgbClr val="FFFFFF"/>
                          </a:solidFill>
                          <a:effectLst/>
                          <a:latin typeface="Calibri" panose="020F0502020204030204" pitchFamily="34" charset="0"/>
                          <a:ea typeface="Calibri" panose="020F0502020204030204" pitchFamily="34" charset="0"/>
                        </a:rPr>
                        <a:t>Webinar #2: How can we Promote Local Economic Development in Northern Ghana?</a:t>
                      </a:r>
                      <a:endParaRPr lang="en-US" sz="2900" b="0" i="0" u="none" strike="noStrike" dirty="0">
                        <a:effectLst/>
                        <a:latin typeface="Arial" panose="020B0604020202020204" pitchFamily="34" charset="0"/>
                      </a:endParaRPr>
                    </a:p>
                  </a:txBody>
                  <a:tcPr marL="110003" marR="110003" marT="15278" marB="0" anchor="ctr">
                    <a:lnL>
                      <a:noFill/>
                    </a:lnL>
                    <a:lnR w="12700" cap="flat" cmpd="sng" algn="ctr">
                      <a:solidFill>
                        <a:srgbClr val="02253F"/>
                      </a:solidFill>
                      <a:prstDash val="solid"/>
                      <a:round/>
                      <a:headEnd type="none" w="med" len="med"/>
                      <a:tailEnd type="none" w="med" len="med"/>
                    </a:lnR>
                    <a:lnT>
                      <a:noFill/>
                    </a:lnT>
                    <a:lnB w="12700" cap="flat" cmpd="sng" algn="ctr">
                      <a:solidFill>
                        <a:srgbClr val="38B6FF"/>
                      </a:solidFill>
                      <a:prstDash val="solid"/>
                      <a:round/>
                      <a:headEnd type="none" w="med" len="med"/>
                      <a:tailEnd type="none" w="med" len="med"/>
                    </a:lnB>
                    <a:solidFill>
                      <a:srgbClr val="002B53"/>
                    </a:solidFill>
                  </a:tcPr>
                </a:tc>
                <a:extLst>
                  <a:ext uri="{0D108BD9-81ED-4DB2-BD59-A6C34878D82A}">
                    <a16:rowId xmlns:a16="http://schemas.microsoft.com/office/drawing/2014/main" val="3666481410"/>
                  </a:ext>
                </a:extLst>
              </a:tr>
              <a:tr h="1173977">
                <a:tc>
                  <a:txBody>
                    <a:bodyPr/>
                    <a:lstStyle/>
                    <a:p>
                      <a:pPr marL="36576" marR="73152" algn="ctr" fontAlgn="ctr">
                        <a:spcBef>
                          <a:spcPts val="0"/>
                        </a:spcBef>
                        <a:spcAft>
                          <a:spcPts val="600"/>
                        </a:spcAft>
                      </a:pPr>
                      <a:r>
                        <a:rPr lang="en-US" sz="3500" b="1" i="0" u="none" strike="noStrike" dirty="0">
                          <a:solidFill>
                            <a:srgbClr val="FFFFFF"/>
                          </a:solidFill>
                          <a:effectLst/>
                          <a:latin typeface="Calibri" panose="020F0502020204030204" pitchFamily="34" charset="0"/>
                          <a:ea typeface="Calibri" panose="020F0502020204030204" pitchFamily="34" charset="0"/>
                        </a:rPr>
                        <a:t>Wednesday, February 15, 2022</a:t>
                      </a:r>
                      <a:endParaRPr lang="en-US" sz="2900" b="0" i="0" u="none" strike="noStrike" dirty="0">
                        <a:effectLst/>
                        <a:latin typeface="Arial" panose="020B0604020202020204" pitchFamily="34" charset="0"/>
                      </a:endParaRPr>
                    </a:p>
                    <a:p>
                      <a:pPr marL="36576" marR="73152" algn="ctr" fontAlgn="ctr">
                        <a:spcBef>
                          <a:spcPts val="0"/>
                        </a:spcBef>
                        <a:spcAft>
                          <a:spcPts val="600"/>
                        </a:spcAft>
                      </a:pPr>
                      <a:r>
                        <a:rPr lang="en-US" sz="2900" b="1" i="0" u="none" strike="noStrike" dirty="0">
                          <a:solidFill>
                            <a:srgbClr val="FFFFFF"/>
                          </a:solidFill>
                          <a:effectLst/>
                          <a:latin typeface="Calibri" panose="020F0502020204030204" pitchFamily="34" charset="0"/>
                          <a:ea typeface="Calibri" panose="020F0502020204030204" pitchFamily="34" charset="0"/>
                        </a:rPr>
                        <a:t>2:00 pm - 3:30 pm (Ghana time) | 9:00 am -10:30 am (EST)  @zoom</a:t>
                      </a:r>
                      <a:endParaRPr lang="en-US" sz="2900" b="0" i="0" u="none" strike="noStrike" dirty="0">
                        <a:effectLst/>
                        <a:latin typeface="Arial" panose="020B0604020202020204" pitchFamily="34" charset="0"/>
                      </a:endParaRPr>
                    </a:p>
                  </a:txBody>
                  <a:tcPr marL="110003" marR="110003" marT="15278" marB="0" anchor="ctr">
                    <a:lnL>
                      <a:noFill/>
                    </a:lnL>
                    <a:lnR w="12700" cap="flat" cmpd="sng" algn="ctr">
                      <a:solidFill>
                        <a:srgbClr val="02253F"/>
                      </a:solidFill>
                      <a:prstDash val="solid"/>
                      <a:round/>
                      <a:headEnd type="none" w="med" len="med"/>
                      <a:tailEnd type="none" w="med" len="med"/>
                    </a:lnR>
                    <a:lnT w="12700" cap="flat" cmpd="sng" algn="ctr">
                      <a:solidFill>
                        <a:srgbClr val="38B6FF"/>
                      </a:solidFill>
                      <a:prstDash val="solid"/>
                      <a:round/>
                      <a:headEnd type="none" w="med" len="med"/>
                      <a:tailEnd type="none" w="med" len="med"/>
                    </a:lnT>
                    <a:lnB>
                      <a:noFill/>
                    </a:lnB>
                    <a:solidFill>
                      <a:srgbClr val="002B53"/>
                    </a:solidFill>
                  </a:tcPr>
                </a:tc>
                <a:extLst>
                  <a:ext uri="{0D108BD9-81ED-4DB2-BD59-A6C34878D82A}">
                    <a16:rowId xmlns:a16="http://schemas.microsoft.com/office/drawing/2014/main" val="1050888507"/>
                  </a:ext>
                </a:extLst>
              </a:tr>
            </a:tbl>
          </a:graphicData>
        </a:graphic>
      </p:graphicFrame>
      <p:sp>
        <p:nvSpPr>
          <p:cNvPr id="2" name="TextBox 1">
            <a:extLst>
              <a:ext uri="{FF2B5EF4-FFF2-40B4-BE49-F238E27FC236}">
                <a16:creationId xmlns:a16="http://schemas.microsoft.com/office/drawing/2014/main" id="{8C694FB6-FD4D-4868-B4E8-BFF14D3F07F0}"/>
              </a:ext>
            </a:extLst>
          </p:cNvPr>
          <p:cNvSpPr txBox="1"/>
          <p:nvPr/>
        </p:nvSpPr>
        <p:spPr>
          <a:xfrm>
            <a:off x="4461165" y="5237018"/>
            <a:ext cx="2507672" cy="584775"/>
          </a:xfrm>
          <a:prstGeom prst="rect">
            <a:avLst/>
          </a:prstGeom>
          <a:noFill/>
        </p:spPr>
        <p:txBody>
          <a:bodyPr wrap="square" rtlCol="0">
            <a:spAutoFit/>
          </a:bodyPr>
          <a:lstStyle/>
          <a:p>
            <a:r>
              <a:rPr lang="en-US" sz="3200" b="1" dirty="0"/>
              <a:t>     Thank you </a:t>
            </a:r>
          </a:p>
        </p:txBody>
      </p:sp>
    </p:spTree>
    <p:extLst>
      <p:ext uri="{BB962C8B-B14F-4D97-AF65-F5344CB8AC3E}">
        <p14:creationId xmlns:p14="http://schemas.microsoft.com/office/powerpoint/2010/main" val="105895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2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53896A-5EDC-46EF-96D2-D0E44F2D8E35}"/>
              </a:ext>
            </a:extLst>
          </p:cNvPr>
          <p:cNvSpPr>
            <a:spLocks noGrp="1"/>
          </p:cNvSpPr>
          <p:nvPr>
            <p:ph type="title"/>
          </p:nvPr>
        </p:nvSpPr>
        <p:spPr>
          <a:xfrm>
            <a:off x="4165600" y="142011"/>
            <a:ext cx="2933747" cy="322680"/>
          </a:xfrm>
        </p:spPr>
        <p:txBody>
          <a:bodyPr anchor="t">
            <a:normAutofit fontScale="90000"/>
          </a:bodyPr>
          <a:lstStyle/>
          <a:p>
            <a:r>
              <a:rPr lang="en-US" sz="3600" dirty="0"/>
              <a:t>Webinar Agenda </a:t>
            </a:r>
          </a:p>
        </p:txBody>
      </p:sp>
      <p:sp>
        <p:nvSpPr>
          <p:cNvPr id="49" name="Rectangle 2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3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3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3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B8DAEB02-1F6C-4187-B8B3-96CDFFFD06BD}"/>
              </a:ext>
            </a:extLst>
          </p:cNvPr>
          <p:cNvSpPr txBox="1">
            <a:spLocks noGrp="1"/>
          </p:cNvSpPr>
          <p:nvPr>
            <p:ph idx="1"/>
          </p:nvPr>
        </p:nvSpPr>
        <p:spPr>
          <a:xfrm>
            <a:off x="1337484" y="484234"/>
            <a:ext cx="10095345" cy="6199569"/>
          </a:xfrm>
          <a:prstGeom prst="rect">
            <a:avLst/>
          </a:prstGeom>
        </p:spPr>
        <p:txBody>
          <a:bodyPr>
            <a:noAutofit/>
          </a:bodyPr>
          <a:lstStyle/>
          <a:p>
            <a:pPr marL="91440" marR="9144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91440" indent="0">
              <a:spcBef>
                <a:spcPts val="0"/>
              </a:spcBef>
              <a:spcAft>
                <a:spcPts val="0"/>
              </a:spcAft>
              <a:buNone/>
            </a:pPr>
            <a:r>
              <a:rPr lang="en-US" sz="1800" b="1" dirty="0">
                <a:effectLst/>
                <a:latin typeface="Calibri" panose="020F0502020204030204" pitchFamily="34" charset="0"/>
                <a:ea typeface="Calibri" panose="020F0502020204030204" pitchFamily="34" charset="0"/>
              </a:rPr>
              <a:t>Moderator: </a:t>
            </a:r>
            <a:br>
              <a:rPr lang="en-US" sz="1800" b="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548640" marR="91440" lvl="1">
              <a:spcBef>
                <a:spcPts val="0"/>
              </a:spcBef>
            </a:pPr>
            <a:r>
              <a:rPr lang="en-US" sz="1400" b="1" dirty="0">
                <a:effectLst/>
                <a:latin typeface="Calibri" panose="020F0502020204030204" pitchFamily="34" charset="0"/>
                <a:ea typeface="Calibri" panose="020F0502020204030204" pitchFamily="34" charset="0"/>
              </a:rPr>
              <a:t>Dr </a:t>
            </a:r>
            <a:r>
              <a:rPr lang="en-US" sz="1400" b="1" dirty="0" err="1">
                <a:effectLst/>
                <a:latin typeface="Calibri" panose="020F0502020204030204" pitchFamily="34" charset="0"/>
                <a:ea typeface="Calibri" panose="020F0502020204030204" pitchFamily="34" charset="0"/>
              </a:rPr>
              <a:t>Sulemana</a:t>
            </a:r>
            <a:r>
              <a:rPr lang="en-US" sz="1400" b="1" dirty="0">
                <a:effectLst/>
                <a:latin typeface="Calibri" panose="020F0502020204030204" pitchFamily="34" charset="0"/>
                <a:ea typeface="Calibri" panose="020F0502020204030204" pitchFamily="34" charset="0"/>
              </a:rPr>
              <a:t> Abdulai, </a:t>
            </a:r>
            <a:r>
              <a:rPr lang="en-US" sz="1400" dirty="0">
                <a:effectLst/>
                <a:latin typeface="Calibri" panose="020F0502020204030204" pitchFamily="34" charset="0"/>
                <a:ea typeface="Calibri" panose="020F0502020204030204" pitchFamily="34" charset="0"/>
              </a:rPr>
              <a:t>Board Chair, Northern Development Authority (NDA)</a:t>
            </a:r>
            <a:r>
              <a:rPr lang="en-US" sz="14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91440" marR="9144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91440" indent="0">
              <a:spcBef>
                <a:spcPts val="0"/>
              </a:spcBef>
              <a:spcAft>
                <a:spcPts val="0"/>
              </a:spcAft>
              <a:buNone/>
            </a:pPr>
            <a:r>
              <a:rPr lang="en-US" sz="1800" b="1" dirty="0">
                <a:effectLst/>
                <a:latin typeface="Calibri" panose="020F0502020204030204" pitchFamily="34" charset="0"/>
                <a:ea typeface="Calibri" panose="020F0502020204030204" pitchFamily="34" charset="0"/>
              </a:rPr>
              <a:t>Opening Remarks:</a:t>
            </a:r>
            <a:br>
              <a:rPr lang="en-US" sz="1800" b="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548640" marR="91440" lvl="1">
              <a:spcBef>
                <a:spcPts val="0"/>
              </a:spcBef>
            </a:pPr>
            <a:r>
              <a:rPr lang="en-US" sz="1400" b="1" dirty="0">
                <a:effectLst/>
                <a:latin typeface="Calibri" panose="020F0502020204030204" pitchFamily="34" charset="0"/>
                <a:ea typeface="Calibri" panose="020F0502020204030204" pitchFamily="34" charset="0"/>
              </a:rPr>
              <a:t>Dhruva Sahai, </a:t>
            </a:r>
            <a:r>
              <a:rPr lang="en-US" sz="1400" dirty="0">
                <a:effectLst/>
                <a:latin typeface="Calibri" panose="020F0502020204030204" pitchFamily="34" charset="0"/>
                <a:ea typeface="Calibri" panose="020F0502020204030204" pitchFamily="34" charset="0"/>
              </a:rPr>
              <a:t>Acting Country Director, World Bank Ghana CMU</a:t>
            </a:r>
          </a:p>
          <a:p>
            <a:pPr marL="548640" marR="91440" lvl="1">
              <a:spcBef>
                <a:spcPts val="0"/>
              </a:spcBef>
            </a:pPr>
            <a:r>
              <a:rPr lang="en-US" sz="1400" b="1" dirty="0">
                <a:effectLst/>
                <a:latin typeface="Calibri" panose="020F0502020204030204" pitchFamily="34" charset="0"/>
                <a:ea typeface="Calibri" panose="020F0502020204030204" pitchFamily="34" charset="0"/>
              </a:rPr>
              <a:t>Nicolas Perrin, </a:t>
            </a:r>
            <a:r>
              <a:rPr lang="en-US" sz="1400" dirty="0">
                <a:effectLst/>
                <a:latin typeface="Calibri" panose="020F0502020204030204" pitchFamily="34" charset="0"/>
                <a:ea typeface="Calibri" panose="020F0502020204030204" pitchFamily="34" charset="0"/>
              </a:rPr>
              <a:t>Task Team Leader Regional SOCO Project, World Bank </a:t>
            </a:r>
            <a:endParaRPr lang="en-US" sz="1800" b="1" dirty="0">
              <a:effectLst/>
              <a:latin typeface="Calibri" panose="020F0502020204030204" pitchFamily="34" charset="0"/>
              <a:ea typeface="Calibri" panose="020F0502020204030204" pitchFamily="34" charset="0"/>
            </a:endParaRPr>
          </a:p>
          <a:p>
            <a:pPr marL="0" marR="91440" indent="0">
              <a:spcBef>
                <a:spcPts val="0"/>
              </a:spcBef>
              <a:spcAft>
                <a:spcPts val="0"/>
              </a:spcAft>
              <a:buNone/>
            </a:pPr>
            <a:endParaRPr lang="en-US" sz="1800" b="1" dirty="0">
              <a:latin typeface="Calibri" panose="020F0502020204030204" pitchFamily="34" charset="0"/>
              <a:ea typeface="Calibri" panose="020F0502020204030204" pitchFamily="34" charset="0"/>
            </a:endParaRPr>
          </a:p>
          <a:p>
            <a:pPr marL="0" marR="91440" indent="0">
              <a:spcBef>
                <a:spcPts val="0"/>
              </a:spcBef>
              <a:spcAft>
                <a:spcPts val="0"/>
              </a:spcAft>
              <a:buNone/>
            </a:pPr>
            <a:r>
              <a:rPr lang="en-US" sz="1800" b="1" dirty="0">
                <a:effectLst/>
                <a:latin typeface="Calibri" panose="020F0502020204030204" pitchFamily="34" charset="0"/>
                <a:ea typeface="Calibri" panose="020F0502020204030204" pitchFamily="34" charset="0"/>
              </a:rPr>
              <a:t>Brief Introduction of Ghana SOCO Project: </a:t>
            </a:r>
            <a:br>
              <a:rPr lang="en-US" sz="1800" b="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R="91440" lvl="1">
              <a:spcBef>
                <a:spcPts val="0"/>
              </a:spcBef>
            </a:pPr>
            <a:r>
              <a:rPr lang="en-US" sz="1400" b="1" dirty="0">
                <a:effectLst/>
                <a:latin typeface="Calibri" panose="020F0502020204030204" pitchFamily="34" charset="0"/>
                <a:ea typeface="Times New Roman" panose="02020603050405020304" pitchFamily="18" charset="0"/>
              </a:rPr>
              <a:t>Ashutosh Raina,</a:t>
            </a:r>
            <a:r>
              <a:rPr lang="en-US" sz="1400" dirty="0">
                <a:effectLst/>
                <a:latin typeface="Calibri" panose="020F0502020204030204" pitchFamily="34" charset="0"/>
                <a:ea typeface="Times New Roman" panose="02020603050405020304" pitchFamily="18" charset="0"/>
              </a:rPr>
              <a:t> Task Team Leader, Ghana SOCO Project, World Bank </a:t>
            </a:r>
            <a:endParaRPr lang="en-US" sz="1400" dirty="0">
              <a:effectLst/>
              <a:latin typeface="Calibri" panose="020F0502020204030204" pitchFamily="34" charset="0"/>
              <a:ea typeface="Calibri" panose="020F0502020204030204" pitchFamily="34" charset="0"/>
            </a:endParaRPr>
          </a:p>
          <a:p>
            <a:pPr marR="91440" lvl="1">
              <a:spcBef>
                <a:spcPts val="0"/>
              </a:spcBef>
            </a:pPr>
            <a:r>
              <a:rPr lang="en-US" sz="1400" b="1" dirty="0">
                <a:effectLst/>
                <a:latin typeface="Calibri" panose="020F0502020204030204" pitchFamily="34" charset="0"/>
                <a:ea typeface="Times New Roman" panose="02020603050405020304" pitchFamily="18" charset="0"/>
              </a:rPr>
              <a:t>George Aidoo, </a:t>
            </a:r>
            <a:r>
              <a:rPr lang="en-US" sz="1400" dirty="0">
                <a:effectLst/>
                <a:latin typeface="Calibri" panose="020F0502020204030204" pitchFamily="34" charset="0"/>
                <a:ea typeface="Times New Roman" panose="02020603050405020304" pitchFamily="18" charset="0"/>
              </a:rPr>
              <a:t>Project Coordinator, Ghana SOCO Project, MLGDRD</a:t>
            </a:r>
            <a:endParaRPr lang="en-US" sz="1400" dirty="0">
              <a:effectLst/>
              <a:latin typeface="Calibri" panose="020F0502020204030204" pitchFamily="34" charset="0"/>
              <a:ea typeface="Calibri" panose="020F0502020204030204" pitchFamily="34" charset="0"/>
            </a:endParaRPr>
          </a:p>
          <a:p>
            <a:pPr marL="91440" marR="9144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91440" indent="0">
              <a:spcBef>
                <a:spcPts val="0"/>
              </a:spcBef>
              <a:spcAft>
                <a:spcPts val="0"/>
              </a:spcAft>
              <a:buNone/>
            </a:pPr>
            <a:r>
              <a:rPr lang="en-US" sz="1800" b="1" dirty="0">
                <a:effectLst/>
                <a:latin typeface="Calibri" panose="020F0502020204030204" pitchFamily="34" charset="0"/>
                <a:ea typeface="Calibri" panose="020F0502020204030204" pitchFamily="34" charset="0"/>
              </a:rPr>
              <a:t>Fireside Chat:  </a:t>
            </a:r>
            <a:br>
              <a:rPr lang="en-US" sz="1800" b="1"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R="91440" lvl="1">
              <a:spcBef>
                <a:spcPts val="0"/>
              </a:spcBef>
            </a:pPr>
            <a:r>
              <a:rPr lang="en-US" sz="1400" b="1" dirty="0">
                <a:effectLst/>
                <a:latin typeface="Calibri" panose="020F0502020204030204" pitchFamily="34" charset="0"/>
                <a:ea typeface="Times New Roman" panose="02020603050405020304" pitchFamily="18" charset="0"/>
              </a:rPr>
              <a:t>Samuel Seth Passah</a:t>
            </a:r>
            <a:r>
              <a:rPr lang="en-US" sz="1400" dirty="0">
                <a:effectLst/>
                <a:latin typeface="Calibri" panose="020F0502020204030204" pitchFamily="34" charset="0"/>
                <a:ea typeface="Times New Roman" panose="02020603050405020304" pitchFamily="18" charset="0"/>
              </a:rPr>
              <a:t>, Director, Local Governance and </a:t>
            </a:r>
            <a:r>
              <a:rPr lang="en-US" sz="1400" dirty="0" err="1">
                <a:effectLst/>
                <a:latin typeface="Calibri" panose="020F0502020204030204" pitchFamily="34" charset="0"/>
                <a:ea typeface="Times New Roman" panose="02020603050405020304" pitchFamily="18" charset="0"/>
              </a:rPr>
              <a:t>Decentralisation</a:t>
            </a:r>
            <a:r>
              <a:rPr lang="en-US" sz="1400" dirty="0">
                <a:effectLst/>
                <a:latin typeface="Calibri" panose="020F0502020204030204" pitchFamily="34" charset="0"/>
                <a:ea typeface="Times New Roman" panose="02020603050405020304" pitchFamily="18" charset="0"/>
              </a:rPr>
              <a:t>, MLGDRD </a:t>
            </a:r>
            <a:endParaRPr lang="en-US" sz="1400" dirty="0">
              <a:effectLst/>
              <a:latin typeface="Calibri" panose="020F0502020204030204" pitchFamily="34" charset="0"/>
              <a:ea typeface="Calibri" panose="020F0502020204030204" pitchFamily="34" charset="0"/>
            </a:endParaRPr>
          </a:p>
          <a:p>
            <a:pPr marR="91440" lvl="1">
              <a:spcBef>
                <a:spcPts val="0"/>
              </a:spcBef>
            </a:pPr>
            <a:r>
              <a:rPr lang="en-US" sz="1400" b="1" dirty="0">
                <a:effectLst/>
                <a:latin typeface="Calibri" panose="020F0502020204030204" pitchFamily="34" charset="0"/>
                <a:ea typeface="Times New Roman" panose="02020603050405020304" pitchFamily="18" charset="0"/>
              </a:rPr>
              <a:t>Dr </a:t>
            </a:r>
            <a:r>
              <a:rPr lang="en-US" sz="1400" b="1" dirty="0" err="1">
                <a:effectLst/>
                <a:latin typeface="Calibri" panose="020F0502020204030204" pitchFamily="34" charset="0"/>
                <a:ea typeface="Times New Roman" panose="02020603050405020304" pitchFamily="18" charset="0"/>
              </a:rPr>
              <a:t>Hippolyt</a:t>
            </a:r>
            <a:r>
              <a:rPr lang="en-US" sz="1400" b="1" dirty="0">
                <a:effectLst/>
                <a:latin typeface="Calibri" panose="020F0502020204030204" pitchFamily="34" charset="0"/>
                <a:ea typeface="Times New Roman" panose="02020603050405020304" pitchFamily="18" charset="0"/>
              </a:rPr>
              <a:t> </a:t>
            </a:r>
            <a:r>
              <a:rPr lang="en-US" sz="1400" b="1" dirty="0" err="1">
                <a:effectLst/>
                <a:latin typeface="Calibri" panose="020F0502020204030204" pitchFamily="34" charset="0"/>
                <a:ea typeface="Times New Roman" panose="02020603050405020304" pitchFamily="18" charset="0"/>
              </a:rPr>
              <a:t>Pul</a:t>
            </a:r>
            <a:r>
              <a:rPr lang="en-US" sz="1400" dirty="0">
                <a:effectLst/>
                <a:latin typeface="Calibri" panose="020F0502020204030204" pitchFamily="34" charset="0"/>
                <a:ea typeface="Times New Roman" panose="02020603050405020304" pitchFamily="18" charset="0"/>
              </a:rPr>
              <a:t>, Board Member, NDA  </a:t>
            </a:r>
            <a:endParaRPr lang="en-US" sz="1400" dirty="0">
              <a:effectLst/>
              <a:latin typeface="Calibri" panose="020F0502020204030204" pitchFamily="34" charset="0"/>
              <a:ea typeface="Calibri" panose="020F0502020204030204" pitchFamily="34" charset="0"/>
            </a:endParaRPr>
          </a:p>
          <a:p>
            <a:pPr marR="91440" lvl="1">
              <a:spcBef>
                <a:spcPts val="0"/>
              </a:spcBef>
            </a:pPr>
            <a:r>
              <a:rPr lang="en-US" sz="1400" b="1" dirty="0">
                <a:effectLst/>
                <a:latin typeface="Calibri" panose="020F0502020204030204" pitchFamily="34" charset="0"/>
                <a:ea typeface="Times New Roman" panose="02020603050405020304" pitchFamily="18" charset="0"/>
              </a:rPr>
              <a:t>Angeline Nguedjeu</a:t>
            </a:r>
            <a:r>
              <a:rPr lang="en-US" sz="1400" dirty="0">
                <a:effectLst/>
                <a:latin typeface="Calibri" panose="020F0502020204030204" pitchFamily="34" charset="0"/>
                <a:ea typeface="Times New Roman" panose="02020603050405020304" pitchFamily="18" charset="0"/>
              </a:rPr>
              <a:t>, Peace and Development Advisor, UN </a:t>
            </a:r>
            <a:endParaRPr lang="en-US" sz="1400" dirty="0">
              <a:effectLst/>
              <a:latin typeface="Calibri" panose="020F0502020204030204" pitchFamily="34" charset="0"/>
              <a:ea typeface="Calibri" panose="020F0502020204030204" pitchFamily="34" charset="0"/>
            </a:endParaRPr>
          </a:p>
          <a:p>
            <a:pPr marR="91440" lvl="1">
              <a:spcBef>
                <a:spcPts val="0"/>
              </a:spcBef>
            </a:pPr>
            <a:r>
              <a:rPr lang="en-US" sz="1400" b="1" dirty="0">
                <a:effectLst/>
                <a:latin typeface="Calibri" panose="020F0502020204030204" pitchFamily="34" charset="0"/>
                <a:ea typeface="Times New Roman" panose="02020603050405020304" pitchFamily="18" charset="0"/>
              </a:rPr>
              <a:t>Peter Aidoo, </a:t>
            </a:r>
            <a:r>
              <a:rPr lang="en-US" sz="1400" dirty="0">
                <a:effectLst/>
                <a:latin typeface="Calibri" panose="020F0502020204030204" pitchFamily="34" charset="0"/>
                <a:ea typeface="Times New Roman" panose="02020603050405020304" pitchFamily="18" charset="0"/>
              </a:rPr>
              <a:t>Development Coordination Officer, UN  </a:t>
            </a:r>
            <a:endParaRPr lang="en-US" sz="1400" dirty="0">
              <a:latin typeface="Calibri" panose="020F0502020204030204" pitchFamily="34" charset="0"/>
              <a:ea typeface="Times New Roman" panose="02020603050405020304" pitchFamily="18" charset="0"/>
            </a:endParaRPr>
          </a:p>
          <a:p>
            <a:pPr marR="91440" lvl="1">
              <a:spcBef>
                <a:spcPts val="0"/>
              </a:spcBef>
            </a:pPr>
            <a:r>
              <a:rPr lang="en-US" sz="1400" b="1" dirty="0">
                <a:effectLst/>
                <a:latin typeface="Calibri" panose="020F0502020204030204" pitchFamily="34" charset="0"/>
                <a:ea typeface="Calibri" panose="020F0502020204030204" pitchFamily="34" charset="0"/>
              </a:rPr>
              <a:t>Jason Smith</a:t>
            </a:r>
            <a:r>
              <a:rPr lang="en-US" sz="1400" dirty="0">
                <a:effectLst/>
                <a:latin typeface="Calibri" panose="020F0502020204030204" pitchFamily="34" charset="0"/>
                <a:ea typeface="Calibri" panose="020F0502020204030204" pitchFamily="34" charset="0"/>
              </a:rPr>
              <a:t>, Director, Office of Democracy and Governance, USAID </a:t>
            </a:r>
          </a:p>
          <a:p>
            <a:pPr marL="0" marR="9144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91440" indent="0">
              <a:spcBef>
                <a:spcPts val="0"/>
              </a:spcBef>
              <a:spcAft>
                <a:spcPts val="0"/>
              </a:spcAft>
              <a:buNone/>
            </a:pPr>
            <a:r>
              <a:rPr lang="en-US" sz="1800" b="1" dirty="0">
                <a:latin typeface="Calibri" panose="020F0502020204030204" pitchFamily="34" charset="0"/>
                <a:ea typeface="Calibri" panose="020F0502020204030204" pitchFamily="34" charset="0"/>
              </a:rPr>
              <a:t>Question &amp; Answers</a:t>
            </a:r>
            <a:r>
              <a:rPr lang="en-US" sz="1800" dirty="0">
                <a:latin typeface="Calibri" panose="020F0502020204030204" pitchFamily="34" charset="0"/>
                <a:ea typeface="Calibri" panose="020F0502020204030204" pitchFamily="34" charset="0"/>
              </a:rPr>
              <a:t>: </a:t>
            </a:r>
          </a:p>
          <a:p>
            <a:pPr marL="0" marR="9144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91440" indent="0">
              <a:spcBef>
                <a:spcPts val="0"/>
              </a:spcBef>
              <a:spcAft>
                <a:spcPts val="0"/>
              </a:spcAft>
              <a:buNone/>
            </a:pPr>
            <a:r>
              <a:rPr lang="en-US" sz="1800" b="1" dirty="0">
                <a:effectLst/>
                <a:latin typeface="Calibri" panose="020F0502020204030204" pitchFamily="34" charset="0"/>
                <a:ea typeface="Calibri" panose="020F0502020204030204" pitchFamily="34" charset="0"/>
              </a:rPr>
              <a:t>Closing Remarks: </a:t>
            </a:r>
            <a:endParaRPr lang="en-US" sz="1800" dirty="0">
              <a:effectLst/>
              <a:latin typeface="Calibri" panose="020F0502020204030204" pitchFamily="34" charset="0"/>
              <a:ea typeface="Calibri" panose="020F0502020204030204" pitchFamily="34" charset="0"/>
            </a:endParaRPr>
          </a:p>
          <a:p>
            <a:pPr lvl="1"/>
            <a:r>
              <a:rPr lang="en-US" sz="1400" b="1" dirty="0">
                <a:effectLst/>
                <a:latin typeface="Calibri" panose="020F0502020204030204" pitchFamily="34" charset="0"/>
                <a:ea typeface="Calibri" panose="020F0502020204030204" pitchFamily="34" charset="0"/>
              </a:rPr>
              <a:t>Marian W. A. Kpakpah</a:t>
            </a:r>
            <a:r>
              <a:rPr lang="en-US" sz="1400" dirty="0">
                <a:effectLst/>
                <a:latin typeface="Calibri" panose="020F0502020204030204" pitchFamily="34" charset="0"/>
                <a:ea typeface="Calibri" panose="020F0502020204030204" pitchFamily="34" charset="0"/>
              </a:rPr>
              <a:t>, Chief Director, MLGDRD                  </a:t>
            </a:r>
            <a:endParaRPr lang="en-US" sz="1400" dirty="0"/>
          </a:p>
        </p:txBody>
      </p:sp>
      <p:sp>
        <p:nvSpPr>
          <p:cNvPr id="53" name="Isosceles Triangle 3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Isosceles Triangle 3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0405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B9C7C-6472-41D7-BC5E-C1AD088F39AD}"/>
              </a:ext>
            </a:extLst>
          </p:cNvPr>
          <p:cNvSpPr>
            <a:spLocks noGrp="1"/>
          </p:cNvSpPr>
          <p:nvPr>
            <p:ph idx="1"/>
          </p:nvPr>
        </p:nvSpPr>
        <p:spPr/>
        <p:txBody>
          <a:bodyPr/>
          <a:lstStyle/>
          <a:p>
            <a:pPr marL="0" indent="0">
              <a:buNone/>
            </a:pPr>
            <a:r>
              <a:rPr lang="en-US" sz="2800" b="1" dirty="0">
                <a:effectLst/>
                <a:latin typeface="Calibri" panose="020F0502020204030204" pitchFamily="34" charset="0"/>
                <a:ea typeface="Calibri" panose="020F0502020204030204" pitchFamily="34" charset="0"/>
              </a:rPr>
              <a:t>Opening Remarks </a:t>
            </a:r>
          </a:p>
          <a:p>
            <a:pPr marL="0" indent="0">
              <a:buNone/>
            </a:pPr>
            <a:endParaRPr lang="en-US" b="1" dirty="0">
              <a:latin typeface="Calibri" panose="020F0502020204030204" pitchFamily="34" charset="0"/>
              <a:ea typeface="Calibri" panose="020F0502020204030204" pitchFamily="34" charset="0"/>
            </a:endParaRPr>
          </a:p>
          <a:p>
            <a:pPr marL="0" indent="0">
              <a:buNone/>
            </a:pPr>
            <a:r>
              <a:rPr lang="en-US" sz="2800" b="1" dirty="0">
                <a:effectLst/>
                <a:latin typeface="Calibri" panose="020F0502020204030204" pitchFamily="34" charset="0"/>
                <a:ea typeface="Calibri" panose="020F0502020204030204" pitchFamily="34" charset="0"/>
              </a:rPr>
              <a:t>Dhruva Sahai, </a:t>
            </a:r>
            <a:r>
              <a:rPr lang="en-US" sz="2800" dirty="0">
                <a:effectLst/>
                <a:latin typeface="Calibri" panose="020F0502020204030204" pitchFamily="34" charset="0"/>
                <a:ea typeface="Calibri" panose="020F0502020204030204" pitchFamily="34" charset="0"/>
              </a:rPr>
              <a:t>Acting Country Director, World Bank Ghana CMU</a:t>
            </a:r>
          </a:p>
          <a:p>
            <a:endParaRPr lang="en-US" dirty="0"/>
          </a:p>
        </p:txBody>
      </p:sp>
    </p:spTree>
    <p:extLst>
      <p:ext uri="{BB962C8B-B14F-4D97-AF65-F5344CB8AC3E}">
        <p14:creationId xmlns:p14="http://schemas.microsoft.com/office/powerpoint/2010/main" val="35521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B9C7C-6472-41D7-BC5E-C1AD088F39AD}"/>
              </a:ext>
            </a:extLst>
          </p:cNvPr>
          <p:cNvSpPr>
            <a:spLocks noGrp="1"/>
          </p:cNvSpPr>
          <p:nvPr>
            <p:ph idx="1"/>
          </p:nvPr>
        </p:nvSpPr>
        <p:spPr/>
        <p:txBody>
          <a:bodyPr/>
          <a:lstStyle/>
          <a:p>
            <a:pPr marL="0" indent="0">
              <a:buNone/>
            </a:pPr>
            <a:r>
              <a:rPr lang="en-US" sz="2800" b="1" dirty="0">
                <a:effectLst/>
                <a:latin typeface="Calibri" panose="020F0502020204030204" pitchFamily="34" charset="0"/>
                <a:ea typeface="Calibri" panose="020F0502020204030204" pitchFamily="34" charset="0"/>
              </a:rPr>
              <a:t>Opening Remarks </a:t>
            </a:r>
          </a:p>
          <a:p>
            <a:pPr marL="0" indent="0">
              <a:buNone/>
            </a:pPr>
            <a:endParaRPr lang="en-US" b="1" dirty="0">
              <a:latin typeface="Calibri" panose="020F0502020204030204" pitchFamily="34" charset="0"/>
              <a:ea typeface="Calibri" panose="020F0502020204030204" pitchFamily="34" charset="0"/>
            </a:endParaRPr>
          </a:p>
          <a:p>
            <a:pPr marL="0" indent="0">
              <a:buNone/>
            </a:pPr>
            <a:r>
              <a:rPr lang="en-US" sz="2800" b="1" dirty="0">
                <a:effectLst/>
                <a:latin typeface="Calibri" panose="020F0502020204030204" pitchFamily="34" charset="0"/>
                <a:ea typeface="Calibri" panose="020F0502020204030204" pitchFamily="34" charset="0"/>
              </a:rPr>
              <a:t>Nicolas Perrin, </a:t>
            </a:r>
            <a:r>
              <a:rPr lang="en-US" sz="2800" dirty="0">
                <a:effectLst/>
                <a:latin typeface="Calibri" panose="020F0502020204030204" pitchFamily="34" charset="0"/>
                <a:ea typeface="Calibri" panose="020F0502020204030204" pitchFamily="34" charset="0"/>
              </a:rPr>
              <a:t>Task Team Leader Regional SOCO Project, World Bank </a:t>
            </a:r>
            <a:endParaRPr lang="en-US" sz="3600" b="1"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4104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2798-BBB7-4D4F-8255-B77E404B492B}"/>
              </a:ext>
            </a:extLst>
          </p:cNvPr>
          <p:cNvSpPr>
            <a:spLocks noGrp="1"/>
          </p:cNvSpPr>
          <p:nvPr>
            <p:ph type="title"/>
          </p:nvPr>
        </p:nvSpPr>
        <p:spPr>
          <a:xfrm>
            <a:off x="1521691" y="2304762"/>
            <a:ext cx="10515600" cy="1325563"/>
          </a:xfrm>
        </p:spPr>
        <p:txBody>
          <a:bodyPr/>
          <a:lstStyle/>
          <a:p>
            <a:r>
              <a:rPr lang="en-US" sz="4400" b="1" i="1" dirty="0">
                <a:solidFill>
                  <a:srgbClr val="AD4F0F"/>
                </a:solidFill>
                <a:latin typeface="Open Sans" panose="020B0606030504020204" pitchFamily="34" charset="0"/>
                <a:ea typeface="Open Sans" panose="020B0606030504020204" pitchFamily="34" charset="0"/>
                <a:cs typeface="Open Sans" panose="020B0606030504020204" pitchFamily="34" charset="0"/>
              </a:rPr>
              <a:t>Think regionally to act locally</a:t>
            </a:r>
            <a:endParaRPr lang="en-US" dirty="0"/>
          </a:p>
        </p:txBody>
      </p:sp>
    </p:spTree>
    <p:extLst>
      <p:ext uri="{BB962C8B-B14F-4D97-AF65-F5344CB8AC3E}">
        <p14:creationId xmlns:p14="http://schemas.microsoft.com/office/powerpoint/2010/main" val="561996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4BB987-688B-4E5F-A3A0-4115C9773481}"/>
              </a:ext>
            </a:extLst>
          </p:cNvPr>
          <p:cNvPicPr>
            <a:picLocks noChangeAspect="1"/>
          </p:cNvPicPr>
          <p:nvPr/>
        </p:nvPicPr>
        <p:blipFill rotWithShape="1">
          <a:blip r:embed="rId2"/>
          <a:srcRect l="12884" b="5593"/>
          <a:stretch/>
        </p:blipFill>
        <p:spPr>
          <a:xfrm>
            <a:off x="459078" y="2481769"/>
            <a:ext cx="2755706" cy="2755186"/>
          </a:xfrm>
          <a:prstGeom prst="rect">
            <a:avLst/>
          </a:prstGeom>
        </p:spPr>
      </p:pic>
      <p:sp>
        <p:nvSpPr>
          <p:cNvPr id="5" name="Rectangle 4">
            <a:extLst>
              <a:ext uri="{FF2B5EF4-FFF2-40B4-BE49-F238E27FC236}">
                <a16:creationId xmlns:a16="http://schemas.microsoft.com/office/drawing/2014/main" id="{FB06A339-1545-449A-A3A9-F8E0B89F8D45}"/>
              </a:ext>
            </a:extLst>
          </p:cNvPr>
          <p:cNvSpPr/>
          <p:nvPr/>
        </p:nvSpPr>
        <p:spPr>
          <a:xfrm>
            <a:off x="4092828" y="6501828"/>
            <a:ext cx="1746607" cy="3184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04C3A32-8CBA-4EFF-9448-CEBE0EFD77CE}"/>
              </a:ext>
            </a:extLst>
          </p:cNvPr>
          <p:cNvSpPr/>
          <p:nvPr/>
        </p:nvSpPr>
        <p:spPr>
          <a:xfrm>
            <a:off x="96246" y="5161051"/>
            <a:ext cx="242802" cy="5205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70F81852-4BF2-4E6D-AF1C-43B1991373BA}"/>
              </a:ext>
            </a:extLst>
          </p:cNvPr>
          <p:cNvSpPr/>
          <p:nvPr/>
        </p:nvSpPr>
        <p:spPr>
          <a:xfrm>
            <a:off x="0" y="4798031"/>
            <a:ext cx="217647" cy="6232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740B5B2-7D31-45F3-AFD8-0AAD0B3FFBAB}"/>
              </a:ext>
            </a:extLst>
          </p:cNvPr>
          <p:cNvSpPr/>
          <p:nvPr/>
        </p:nvSpPr>
        <p:spPr>
          <a:xfrm>
            <a:off x="4035876" y="5878529"/>
            <a:ext cx="669688" cy="6232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2443F1C1-DFBA-4016-B07E-EAC3653EC113}"/>
              </a:ext>
            </a:extLst>
          </p:cNvPr>
          <p:cNvSpPr/>
          <p:nvPr/>
        </p:nvSpPr>
        <p:spPr>
          <a:xfrm>
            <a:off x="134051" y="5466785"/>
            <a:ext cx="6714863" cy="1123712"/>
          </a:xfrm>
          <a:prstGeom prst="roundRect">
            <a:avLst/>
          </a:prstGeom>
          <a:solidFill>
            <a:srgbClr val="C2E0E5"/>
          </a:solidFill>
          <a:ln w="28575">
            <a:solidFill>
              <a:schemeClr val="tx1">
                <a:lumMod val="65000"/>
                <a:lumOff val="35000"/>
              </a:schemeClr>
            </a:solidFill>
          </a:ln>
          <a:effectLst>
            <a:softEdge rad="3175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000" b="1" dirty="0">
                <a:solidFill>
                  <a:srgbClr val="44546A"/>
                </a:solidFill>
              </a:rPr>
              <a:t>to strengthen regional stability and prosperity, the response needs to be….</a:t>
            </a:r>
          </a:p>
          <a:p>
            <a:pPr algn="ctr"/>
            <a:r>
              <a:rPr lang="en-US" sz="2000" b="1" dirty="0">
                <a:solidFill>
                  <a:srgbClr val="C00000"/>
                </a:solidFill>
              </a:rPr>
              <a:t>1) Regionally Coordinated, and 2) People-centered</a:t>
            </a:r>
          </a:p>
        </p:txBody>
      </p:sp>
      <p:cxnSp>
        <p:nvCxnSpPr>
          <p:cNvPr id="23" name="Straight Arrow Connector 22">
            <a:extLst>
              <a:ext uri="{FF2B5EF4-FFF2-40B4-BE49-F238E27FC236}">
                <a16:creationId xmlns:a16="http://schemas.microsoft.com/office/drawing/2014/main" id="{015691E7-625F-4B5E-8AC9-BF25A54726B1}"/>
              </a:ext>
            </a:extLst>
          </p:cNvPr>
          <p:cNvCxnSpPr>
            <a:cxnSpLocks/>
          </p:cNvCxnSpPr>
          <p:nvPr/>
        </p:nvCxnSpPr>
        <p:spPr>
          <a:xfrm>
            <a:off x="1540227" y="3458992"/>
            <a:ext cx="1951255" cy="49410"/>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5224BE1-795E-4381-9211-351418861277}"/>
              </a:ext>
            </a:extLst>
          </p:cNvPr>
          <p:cNvCxnSpPr>
            <a:cxnSpLocks/>
          </p:cNvCxnSpPr>
          <p:nvPr/>
        </p:nvCxnSpPr>
        <p:spPr>
          <a:xfrm flipV="1">
            <a:off x="1100108" y="3095788"/>
            <a:ext cx="2642096" cy="40811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352500D-ADA2-4DB2-A9BE-2995A5A4F43C}"/>
              </a:ext>
            </a:extLst>
          </p:cNvPr>
          <p:cNvCxnSpPr>
            <a:cxnSpLocks/>
          </p:cNvCxnSpPr>
          <p:nvPr/>
        </p:nvCxnSpPr>
        <p:spPr>
          <a:xfrm>
            <a:off x="1377047" y="3678148"/>
            <a:ext cx="2365157" cy="469209"/>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9" name="Content Placeholder 4">
            <a:extLst>
              <a:ext uri="{FF2B5EF4-FFF2-40B4-BE49-F238E27FC236}">
                <a16:creationId xmlns:a16="http://schemas.microsoft.com/office/drawing/2014/main" id="{737B712A-08B5-467E-BBEA-B24D85774AE3}"/>
              </a:ext>
            </a:extLst>
          </p:cNvPr>
          <p:cNvSpPr>
            <a:spLocks noGrp="1"/>
          </p:cNvSpPr>
          <p:nvPr>
            <p:ph idx="1"/>
          </p:nvPr>
        </p:nvSpPr>
        <p:spPr>
          <a:xfrm>
            <a:off x="3134733" y="2940503"/>
            <a:ext cx="3550165" cy="2108522"/>
          </a:xfrm>
        </p:spPr>
        <p:txBody>
          <a:bodyPr>
            <a:normAutofit fontScale="70000" lnSpcReduction="20000"/>
          </a:bodyPr>
          <a:lstStyle/>
          <a:p>
            <a:pPr lvl="1"/>
            <a:r>
              <a:rPr lang="en-US" b="1" dirty="0">
                <a:solidFill>
                  <a:schemeClr val="accent6">
                    <a:lumMod val="75000"/>
                  </a:schemeClr>
                </a:solidFill>
              </a:rPr>
              <a:t>Sahel </a:t>
            </a:r>
            <a:r>
              <a:rPr lang="en-US" b="1" dirty="0">
                <a:solidFill>
                  <a:srgbClr val="687E76"/>
                </a:solidFill>
              </a:rPr>
              <a:t>3 Borders </a:t>
            </a:r>
            <a:r>
              <a:rPr lang="en-US" b="1" dirty="0">
                <a:solidFill>
                  <a:schemeClr val="accent6">
                    <a:lumMod val="75000"/>
                  </a:schemeClr>
                </a:solidFill>
              </a:rPr>
              <a:t>area (Burkina Faso, Niger and Mali)- $352.5 M</a:t>
            </a:r>
          </a:p>
          <a:p>
            <a:pPr lvl="1"/>
            <a:r>
              <a:rPr lang="en-US" b="1" dirty="0">
                <a:solidFill>
                  <a:schemeClr val="accent1"/>
                </a:solidFill>
              </a:rPr>
              <a:t>Lake Chad (Niger, Chad, Cameroon + Nigeria) $170 M +$190 M</a:t>
            </a:r>
          </a:p>
          <a:p>
            <a:pPr lvl="1"/>
            <a:r>
              <a:rPr lang="en-US" b="1" dirty="0">
                <a:solidFill>
                  <a:srgbClr val="7030A0"/>
                </a:solidFill>
              </a:rPr>
              <a:t>Northern Regions of the Gulf of Guinea (Cote d’Ivoire, Ghana, Togo and Benin) $ 450M</a:t>
            </a:r>
            <a:endParaRPr lang="en-US" dirty="0"/>
          </a:p>
          <a:p>
            <a:endParaRPr lang="en-US" dirty="0"/>
          </a:p>
        </p:txBody>
      </p:sp>
      <p:grpSp>
        <p:nvGrpSpPr>
          <p:cNvPr id="16" name="Group 15">
            <a:extLst>
              <a:ext uri="{FF2B5EF4-FFF2-40B4-BE49-F238E27FC236}">
                <a16:creationId xmlns:a16="http://schemas.microsoft.com/office/drawing/2014/main" id="{EBAAD469-7BE6-47FF-8DBF-1ABCC62C7C73}"/>
              </a:ext>
            </a:extLst>
          </p:cNvPr>
          <p:cNvGrpSpPr/>
          <p:nvPr/>
        </p:nvGrpSpPr>
        <p:grpSpPr>
          <a:xfrm>
            <a:off x="6883782" y="1364910"/>
            <a:ext cx="5063210" cy="4329141"/>
            <a:chOff x="6898000" y="2007539"/>
            <a:chExt cx="5063210" cy="4850462"/>
          </a:xfrm>
        </p:grpSpPr>
        <p:sp>
          <p:nvSpPr>
            <p:cNvPr id="17" name="Rectangle 16">
              <a:extLst>
                <a:ext uri="{FF2B5EF4-FFF2-40B4-BE49-F238E27FC236}">
                  <a16:creationId xmlns:a16="http://schemas.microsoft.com/office/drawing/2014/main" id="{EC2F11DB-E0CE-4419-9C3C-B09758C5E68F}"/>
                </a:ext>
              </a:extLst>
            </p:cNvPr>
            <p:cNvSpPr/>
            <p:nvPr/>
          </p:nvSpPr>
          <p:spPr>
            <a:xfrm>
              <a:off x="6916227" y="2768184"/>
              <a:ext cx="5044983" cy="4089817"/>
            </a:xfrm>
            <a:prstGeom prst="rect">
              <a:avLst/>
            </a:prstGeom>
            <a:solidFill>
              <a:srgbClr val="FFFFFF"/>
            </a:solidFill>
            <a:ln w="25400" cap="flat" cmpd="sng" algn="ctr">
              <a:noFill/>
              <a:prstDash val="solid"/>
            </a:ln>
            <a:effectLst/>
          </p:spPr>
          <p:txBody>
            <a:bodyPr numCol="1" rtlCol="0" anchor="ctr"/>
            <a:lstStyle/>
            <a:p>
              <a:pPr marL="137160" marR="0" lvl="0" indent="-137160" algn="l" defTabSz="121898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IN" sz="115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C82EA34-5F24-40B8-AC52-2193A8248F45}"/>
                </a:ext>
              </a:extLst>
            </p:cNvPr>
            <p:cNvSpPr/>
            <p:nvPr/>
          </p:nvSpPr>
          <p:spPr>
            <a:xfrm>
              <a:off x="6898000" y="2007539"/>
              <a:ext cx="5063210" cy="760645"/>
            </a:xfrm>
            <a:prstGeom prst="rect">
              <a:avLst/>
            </a:prstGeom>
            <a:solidFill>
              <a:srgbClr val="445D72"/>
            </a:solidFill>
            <a:ln w="25400" cap="flat" cmpd="sng" algn="ctr">
              <a:noFill/>
              <a:prstDash val="solid"/>
            </a:ln>
            <a:effectLst/>
          </p:spPr>
          <p:txBody>
            <a:bodyPr rtlCol="0" anchor="ctr"/>
            <a:lstStyle/>
            <a:p>
              <a:pPr marL="0" marR="0" lvl="0" indent="0" algn="just" defTabSz="121898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Project design was guided by FCV drivers &amp; security situation analyses and considerations on how to address root causes</a:t>
              </a:r>
            </a:p>
          </p:txBody>
        </p:sp>
      </p:grpSp>
      <p:grpSp>
        <p:nvGrpSpPr>
          <p:cNvPr id="20" name="Group 19">
            <a:extLst>
              <a:ext uri="{FF2B5EF4-FFF2-40B4-BE49-F238E27FC236}">
                <a16:creationId xmlns:a16="http://schemas.microsoft.com/office/drawing/2014/main" id="{9C776C83-64B0-44ED-97B1-F5DADD4A921D}"/>
              </a:ext>
            </a:extLst>
          </p:cNvPr>
          <p:cNvGrpSpPr/>
          <p:nvPr/>
        </p:nvGrpSpPr>
        <p:grpSpPr>
          <a:xfrm>
            <a:off x="6734758" y="2191822"/>
            <a:ext cx="5220153" cy="2943859"/>
            <a:chOff x="6915183" y="2932533"/>
            <a:chExt cx="5316750" cy="2505198"/>
          </a:xfrm>
        </p:grpSpPr>
        <p:sp>
          <p:nvSpPr>
            <p:cNvPr id="31" name="TextBox 30">
              <a:extLst>
                <a:ext uri="{FF2B5EF4-FFF2-40B4-BE49-F238E27FC236}">
                  <a16:creationId xmlns:a16="http://schemas.microsoft.com/office/drawing/2014/main" id="{9D4945ED-2625-4D90-AACF-0EA07036993E}"/>
                </a:ext>
              </a:extLst>
            </p:cNvPr>
            <p:cNvSpPr txBox="1"/>
            <p:nvPr/>
          </p:nvSpPr>
          <p:spPr>
            <a:xfrm>
              <a:off x="6915183" y="2932533"/>
              <a:ext cx="4985784" cy="288106"/>
            </a:xfrm>
            <a:prstGeom prst="rect">
              <a:avLst/>
            </a:prstGeom>
            <a:noFill/>
          </p:spPr>
          <p:txBody>
            <a:bodyPr wrap="square">
              <a:spAutoFit/>
            </a:bodyPr>
            <a:lstStyle/>
            <a:p>
              <a:pPr marL="182880" indent="-182880">
                <a:buFont typeface="Arial" panose="020B0604020202020204" pitchFamily="34" charset="0"/>
                <a:buChar char="•"/>
              </a:pPr>
              <a:r>
                <a:rPr lang="en-US" sz="1600" b="1" dirty="0">
                  <a:solidFill>
                    <a:srgbClr val="445D72"/>
                  </a:solidFill>
                  <a:latin typeface="Open Sans" panose="020B0606030504020204" pitchFamily="34" charset="0"/>
                  <a:ea typeface="Open Sans" panose="020B0606030504020204" pitchFamily="34" charset="0"/>
                  <a:cs typeface="Open Sans" panose="020B0606030504020204" pitchFamily="34" charset="0"/>
                </a:rPr>
                <a:t>Lack of social cohesion and trust</a:t>
              </a:r>
              <a:endParaRPr lang="en-US" sz="1600" dirty="0">
                <a:solidFill>
                  <a:srgbClr val="AD4F0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98BF4E89-0D10-4E0A-A8BF-DA12F7EB406A}"/>
                </a:ext>
              </a:extLst>
            </p:cNvPr>
            <p:cNvSpPr txBox="1"/>
            <p:nvPr/>
          </p:nvSpPr>
          <p:spPr>
            <a:xfrm>
              <a:off x="6915183" y="3663136"/>
              <a:ext cx="5044983" cy="497638"/>
            </a:xfrm>
            <a:prstGeom prst="rect">
              <a:avLst/>
            </a:prstGeom>
            <a:noFill/>
          </p:spPr>
          <p:txBody>
            <a:bodyPr wrap="square" rtlCol="0">
              <a:spAutoFit/>
            </a:bodyPr>
            <a:lstStyle/>
            <a:p>
              <a:pPr marL="182880" indent="-182880">
                <a:buFont typeface="Arial" panose="020B0604020202020204" pitchFamily="34" charset="0"/>
                <a:buChar char="•"/>
              </a:pPr>
              <a:r>
                <a:rPr lang="en-US" sz="1600" b="1" dirty="0">
                  <a:solidFill>
                    <a:srgbClr val="445D72"/>
                  </a:solidFill>
                  <a:latin typeface="Open Sans" panose="020B0606030504020204" pitchFamily="34" charset="0"/>
                  <a:ea typeface="Open Sans" panose="020B0606030504020204" pitchFamily="34" charset="0"/>
                  <a:cs typeface="Open Sans" panose="020B0606030504020204" pitchFamily="34" charset="0"/>
                </a:rPr>
                <a:t>Limited voice and resilience, especially of vulnerable groups</a:t>
              </a:r>
              <a:endParaRPr lang="en-US" sz="1600" dirty="0">
                <a:solidFill>
                  <a:srgbClr val="AD4F0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2073B6F2-7747-4346-A091-5ABE7DB0B136}"/>
                </a:ext>
              </a:extLst>
            </p:cNvPr>
            <p:cNvSpPr txBox="1"/>
            <p:nvPr/>
          </p:nvSpPr>
          <p:spPr>
            <a:xfrm>
              <a:off x="6984143" y="4940093"/>
              <a:ext cx="5247790" cy="49763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b="1">
                  <a:solidFill>
                    <a:srgbClr val="404040"/>
                  </a:solidFill>
                </a:defRPr>
              </a:lvl1pPr>
            </a:lstStyle>
            <a:p>
              <a:pPr marL="182880" indent="-182880"/>
              <a:r>
                <a:rPr lang="en-US" dirty="0">
                  <a:solidFill>
                    <a:srgbClr val="445D72"/>
                  </a:solidFill>
                  <a:latin typeface="Open Sans" panose="020B0606030504020204" pitchFamily="34" charset="0"/>
                  <a:ea typeface="Open Sans" panose="020B0606030504020204" pitchFamily="34" charset="0"/>
                  <a:cs typeface="Open Sans" panose="020B0606030504020204" pitchFamily="34" charset="0"/>
                </a:rPr>
                <a:t>Ineffective institutions and regional    dimension of fragility</a:t>
              </a:r>
              <a:endParaRPr lang="en-US" b="0" dirty="0">
                <a:solidFill>
                  <a:srgbClr val="AD4F0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3" name="TextBox 42">
            <a:extLst>
              <a:ext uri="{FF2B5EF4-FFF2-40B4-BE49-F238E27FC236}">
                <a16:creationId xmlns:a16="http://schemas.microsoft.com/office/drawing/2014/main" id="{79172F2D-DFD1-446E-A817-3FA90E0890AE}"/>
              </a:ext>
            </a:extLst>
          </p:cNvPr>
          <p:cNvSpPr txBox="1"/>
          <p:nvPr/>
        </p:nvSpPr>
        <p:spPr>
          <a:xfrm>
            <a:off x="791110" y="570560"/>
            <a:ext cx="11096093" cy="646331"/>
          </a:xfrm>
          <a:prstGeom prst="rect">
            <a:avLst/>
          </a:prstGeom>
          <a:noFill/>
        </p:spPr>
        <p:txBody>
          <a:bodyPr wrap="square" rtlCol="0">
            <a:spAutoFit/>
          </a:bodyPr>
          <a:lstStyle/>
          <a:p>
            <a:pPr lvl="0">
              <a:defRPr/>
            </a:pPr>
            <a:r>
              <a:rPr lang="en-US" b="1" i="1" dirty="0">
                <a:solidFill>
                  <a:srgbClr val="AD4F0F"/>
                </a:solidFill>
                <a:latin typeface="Open Sans" panose="020B0606030504020204" pitchFamily="34" charset="0"/>
                <a:ea typeface="Open Sans" panose="020B0606030504020204" pitchFamily="34" charset="0"/>
                <a:cs typeface="Open Sans" panose="020B0606030504020204" pitchFamily="34" charset="0"/>
              </a:rPr>
              <a:t>Regional Community  Local Development and dialogue in Lake Chad, Sahel and Northern Regions of the Gulf of Guinea</a:t>
            </a:r>
            <a:r>
              <a:rPr lang="en-US" b="1" dirty="0">
                <a:solidFill>
                  <a:srgbClr val="AD4F0F"/>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rgbClr val="445D72"/>
                </a:solidFill>
                <a:latin typeface="Open Sans" panose="020B0606030504020204" pitchFamily="34" charset="0"/>
                <a:ea typeface="Open Sans" panose="020B0606030504020204" pitchFamily="34" charset="0"/>
                <a:cs typeface="Open Sans" panose="020B0606030504020204" pitchFamily="34" charset="0"/>
              </a:rPr>
              <a:t>– </a:t>
            </a:r>
            <a:r>
              <a:rPr lang="en-US" sz="1800" b="1" i="1" dirty="0">
                <a:solidFill>
                  <a:srgbClr val="AD4F0F"/>
                </a:solidFill>
                <a:latin typeface="Open Sans" panose="020B0606030504020204" pitchFamily="34" charset="0"/>
                <a:ea typeface="Open Sans" panose="020B0606030504020204" pitchFamily="34" charset="0"/>
                <a:cs typeface="Open Sans" panose="020B0606030504020204" pitchFamily="34" charset="0"/>
              </a:rPr>
              <a:t>Think regionally to act locally</a:t>
            </a:r>
            <a:r>
              <a:rPr lang="en-US" b="1" dirty="0">
                <a:solidFill>
                  <a:srgbClr val="445D7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4" name="TextBox 43">
            <a:extLst>
              <a:ext uri="{FF2B5EF4-FFF2-40B4-BE49-F238E27FC236}">
                <a16:creationId xmlns:a16="http://schemas.microsoft.com/office/drawing/2014/main" id="{BC1D480D-CE69-40E8-9295-F7631F658CF1}"/>
              </a:ext>
            </a:extLst>
          </p:cNvPr>
          <p:cNvSpPr txBox="1"/>
          <p:nvPr/>
        </p:nvSpPr>
        <p:spPr>
          <a:xfrm>
            <a:off x="108823" y="1331714"/>
            <a:ext cx="6308901" cy="1323439"/>
          </a:xfrm>
          <a:prstGeom prst="rect">
            <a:avLst/>
          </a:prstGeom>
          <a:noFill/>
        </p:spPr>
        <p:txBody>
          <a:bodyPr wrap="square">
            <a:spAutoFit/>
          </a:bodyPr>
          <a:lstStyle/>
          <a:p>
            <a:r>
              <a:rPr lang="en-US" sz="1600" dirty="0">
                <a:solidFill>
                  <a:srgbClr val="404040"/>
                </a:solidFill>
                <a:latin typeface="Open Sans" panose="020B0606030504020204" pitchFamily="34" charset="0"/>
                <a:ea typeface="Open Sans" panose="020B0606030504020204" pitchFamily="34" charset="0"/>
                <a:cs typeface="Open Sans" panose="020B0606030504020204" pitchFamily="34" charset="0"/>
              </a:rPr>
              <a:t>Deteriorating context in those hotspots accelerated over the past years, regional response is becoming crucial to address the situation. Those operations are catalytic to support strategic dialogue and integrated approaches in fragile zones in lagging areas</a:t>
            </a:r>
            <a:endParaRPr lang="en-US" sz="1600" dirty="0"/>
          </a:p>
        </p:txBody>
      </p:sp>
    </p:spTree>
    <p:extLst>
      <p:ext uri="{BB962C8B-B14F-4D97-AF65-F5344CB8AC3E}">
        <p14:creationId xmlns:p14="http://schemas.microsoft.com/office/powerpoint/2010/main" val="33255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3A22-1068-4CEA-BEB2-5BE98FE78ADC}"/>
              </a:ext>
            </a:extLst>
          </p:cNvPr>
          <p:cNvSpPr>
            <a:spLocks noGrp="1"/>
          </p:cNvSpPr>
          <p:nvPr>
            <p:ph type="title"/>
          </p:nvPr>
        </p:nvSpPr>
        <p:spPr>
          <a:xfrm>
            <a:off x="657224" y="233487"/>
            <a:ext cx="10772775" cy="538157"/>
          </a:xfrm>
          <a:solidFill>
            <a:schemeClr val="tx1"/>
          </a:solidFill>
        </p:spPr>
        <p:txBody>
          <a:bodyPr>
            <a:normAutofit fontScale="90000"/>
          </a:bodyPr>
          <a:lstStyle/>
          <a:p>
            <a:r>
              <a:rPr lang="en-US" sz="3600" dirty="0">
                <a:solidFill>
                  <a:schemeClr val="bg1"/>
                </a:solidFill>
                <a:latin typeface="Trebuchet MS" panose="020B0603020202020204" pitchFamily="34" charset="0"/>
              </a:rPr>
              <a:t>Key Points </a:t>
            </a:r>
          </a:p>
        </p:txBody>
      </p:sp>
      <p:sp>
        <p:nvSpPr>
          <p:cNvPr id="3" name="Content Placeholder 2">
            <a:extLst>
              <a:ext uri="{FF2B5EF4-FFF2-40B4-BE49-F238E27FC236}">
                <a16:creationId xmlns:a16="http://schemas.microsoft.com/office/drawing/2014/main" id="{3BBEF836-83F9-45CE-B06B-7EA01ADD3785}"/>
              </a:ext>
            </a:extLst>
          </p:cNvPr>
          <p:cNvSpPr>
            <a:spLocks noGrp="1"/>
          </p:cNvSpPr>
          <p:nvPr>
            <p:ph idx="1"/>
          </p:nvPr>
        </p:nvSpPr>
        <p:spPr>
          <a:xfrm>
            <a:off x="236307" y="799614"/>
            <a:ext cx="11856376" cy="3205536"/>
          </a:xfrm>
        </p:spPr>
        <p:txBody>
          <a:bodyPr>
            <a:normAutofit fontScale="25000" lnSpcReduction="20000"/>
          </a:bodyPr>
          <a:lstStyle/>
          <a:p>
            <a:pPr marL="0" indent="0">
              <a:buNone/>
            </a:pPr>
            <a:r>
              <a:rPr lang="en-US" sz="7200" dirty="0"/>
              <a:t>Deteriorating context in Sahel and west Africa has accelerated over the past year, regional response is becoming crucial to address the situation.</a:t>
            </a:r>
          </a:p>
          <a:p>
            <a:pPr marL="0" indent="0">
              <a:buNone/>
            </a:pPr>
            <a:r>
              <a:rPr lang="en-US" sz="7200" dirty="0"/>
              <a:t>Those operations are catalytic to support  strategic dialogue and integrated approaches in fragile zones.  </a:t>
            </a:r>
          </a:p>
          <a:p>
            <a:r>
              <a:rPr lang="en-US" sz="6400" b="1" dirty="0">
                <a:solidFill>
                  <a:schemeClr val="tx1"/>
                </a:solidFill>
                <a:ea typeface="Calibri" panose="020F0502020204030204" pitchFamily="34" charset="0"/>
                <a:cs typeface="Times New Roman" panose="02020603050405020304" pitchFamily="18" charset="0"/>
              </a:rPr>
              <a:t>Bank Strategic engagement in fragile hotspots:  </a:t>
            </a:r>
            <a:r>
              <a:rPr lang="en-US" sz="6400" dirty="0">
                <a:solidFill>
                  <a:schemeClr val="tx1"/>
                </a:solidFill>
                <a:ea typeface="Calibri" panose="020F0502020204030204" pitchFamily="34" charset="0"/>
                <a:cs typeface="Times New Roman" panose="02020603050405020304" pitchFamily="18" charset="0"/>
              </a:rPr>
              <a:t>PROLAC to re-engage on RSS for LC, </a:t>
            </a:r>
            <a:r>
              <a:rPr lang="en-US" sz="6400" dirty="0">
                <a:ea typeface="Calibri" panose="020F0502020204030204" pitchFamily="34" charset="0"/>
                <a:cs typeface="Times New Roman" panose="02020603050405020304" pitchFamily="18" charset="0"/>
              </a:rPr>
              <a:t>3 borders in emergency areas in Sahel, SOCO to prevent spread of Sahel risks to Gulf of Guinea</a:t>
            </a:r>
          </a:p>
          <a:p>
            <a:r>
              <a:rPr lang="en-US" sz="6400" b="1" dirty="0">
                <a:ea typeface="Calibri" panose="020F0502020204030204" pitchFamily="34" charset="0"/>
                <a:cs typeface="Times New Roman" panose="02020603050405020304" pitchFamily="18" charset="0"/>
              </a:rPr>
              <a:t> </a:t>
            </a:r>
            <a:r>
              <a:rPr lang="en-US" sz="6400" b="1" dirty="0">
                <a:solidFill>
                  <a:schemeClr val="tx1"/>
                </a:solidFill>
                <a:ea typeface="Calibri" panose="020F0502020204030204" pitchFamily="34" charset="0"/>
                <a:cs typeface="Times New Roman" panose="02020603050405020304" pitchFamily="18" charset="0"/>
              </a:rPr>
              <a:t>People Centered Investments (CLD) at regional scale:  </a:t>
            </a:r>
            <a:r>
              <a:rPr lang="en-US" sz="6400" dirty="0">
                <a:ea typeface="Calibri" panose="020F0502020204030204" pitchFamily="34" charset="0"/>
                <a:cs typeface="Times New Roman" panose="02020603050405020304" pitchFamily="18" charset="0"/>
              </a:rPr>
              <a:t>Different models of c</a:t>
            </a:r>
            <a:r>
              <a:rPr lang="en-US" sz="6400" dirty="0">
                <a:solidFill>
                  <a:schemeClr val="tx1"/>
                </a:solidFill>
              </a:rPr>
              <a:t>ommunity and Local Development based on national and regional contexts.</a:t>
            </a:r>
          </a:p>
          <a:p>
            <a:r>
              <a:rPr lang="en-US" sz="6400" b="1" dirty="0">
                <a:solidFill>
                  <a:schemeClr val="tx1"/>
                </a:solidFill>
                <a:ea typeface="Calibri" panose="020F0502020204030204" pitchFamily="34" charset="0"/>
                <a:cs typeface="Times New Roman" panose="02020603050405020304" pitchFamily="18" charset="0"/>
              </a:rPr>
              <a:t>Integrated local level resilience action in Lagging Regions</a:t>
            </a:r>
            <a:r>
              <a:rPr lang="en-US" sz="6400" b="1" dirty="0">
                <a:ea typeface="Calibri" panose="020F0502020204030204" pitchFamily="34" charset="0"/>
                <a:cs typeface="Times New Roman" panose="02020603050405020304" pitchFamily="18" charset="0"/>
              </a:rPr>
              <a:t>: </a:t>
            </a:r>
            <a:r>
              <a:rPr lang="en-US" sz="6400" dirty="0">
                <a:solidFill>
                  <a:schemeClr val="tx1"/>
                </a:solidFill>
                <a:ea typeface="Calibri" panose="020F0502020204030204" pitchFamily="34" charset="0"/>
                <a:cs typeface="Times New Roman" panose="02020603050405020304" pitchFamily="18" charset="0"/>
              </a:rPr>
              <a:t>Cross sectoral collaboration, focus on local resilience – CC diagnostics and integrated sustainable approaches-, front line of climat</a:t>
            </a:r>
            <a:r>
              <a:rPr lang="en-US" sz="6400" dirty="0">
                <a:ea typeface="Calibri" panose="020F0502020204030204" pitchFamily="34" charset="0"/>
                <a:cs typeface="Times New Roman" panose="02020603050405020304" pitchFamily="18" charset="0"/>
              </a:rPr>
              <a:t>e action ( vulnerable hotspots and groups resilience, NRM and livelihood, monitoring FCV/CC </a:t>
            </a:r>
            <a:r>
              <a:rPr lang="en-US" sz="6400" dirty="0" err="1">
                <a:ea typeface="Calibri" panose="020F0502020204030204" pitchFamily="34" charset="0"/>
                <a:cs typeface="Times New Roman" panose="02020603050405020304" pitchFamily="18" charset="0"/>
              </a:rPr>
              <a:t>nexus,etc</a:t>
            </a:r>
            <a:r>
              <a:rPr lang="en-US" sz="6400" dirty="0">
                <a:ea typeface="Calibri" panose="020F0502020204030204" pitchFamily="34" charset="0"/>
                <a:cs typeface="Times New Roman" panose="02020603050405020304" pitchFamily="18" charset="0"/>
              </a:rPr>
              <a:t>)</a:t>
            </a:r>
            <a:endParaRPr lang="en-US" sz="6400" dirty="0">
              <a:solidFill>
                <a:schemeClr val="tx1"/>
              </a:solidFill>
              <a:ea typeface="Calibri" panose="020F0502020204030204" pitchFamily="34" charset="0"/>
              <a:cs typeface="Times New Roman" panose="02020603050405020304" pitchFamily="18" charset="0"/>
            </a:endParaRPr>
          </a:p>
          <a:p>
            <a:r>
              <a:rPr lang="en-US" sz="6400" b="1" dirty="0">
                <a:solidFill>
                  <a:schemeClr val="tx1"/>
                </a:solidFill>
                <a:ea typeface="Calibri" panose="020F0502020204030204" pitchFamily="34" charset="0"/>
                <a:cs typeface="Times New Roman" panose="02020603050405020304" pitchFamily="18" charset="0"/>
              </a:rPr>
              <a:t>Social Cohesion &amp; Prevention across Borders: </a:t>
            </a:r>
            <a:r>
              <a:rPr lang="en-US" sz="6400" dirty="0">
                <a:solidFill>
                  <a:schemeClr val="tx1"/>
                </a:solidFill>
                <a:ea typeface="Calibri" panose="020F0502020204030204" pitchFamily="34" charset="0"/>
                <a:cs typeface="Times New Roman" panose="02020603050405020304" pitchFamily="18" charset="0"/>
              </a:rPr>
              <a:t> follows social cohesion framework ( bonding, bridging, linking) by focusing on processes (social inclusion, youth, gender, CLD, mediation) and concrete activities (livelihood, infrastructure, dialogue)</a:t>
            </a:r>
          </a:p>
          <a:p>
            <a:r>
              <a:rPr lang="en-US" sz="6400" b="1" dirty="0">
                <a:solidFill>
                  <a:schemeClr val="tx1"/>
                </a:solidFill>
                <a:ea typeface="Calibri" panose="020F0502020204030204" pitchFamily="34" charset="0"/>
                <a:cs typeface="Times New Roman" panose="02020603050405020304" pitchFamily="18" charset="0"/>
              </a:rPr>
              <a:t>Joint knowledge and Learning Agenda for</a:t>
            </a:r>
            <a:r>
              <a:rPr lang="en-US" sz="6400" dirty="0">
                <a:solidFill>
                  <a:schemeClr val="tx1"/>
                </a:solidFill>
                <a:ea typeface="Calibri" panose="020F0502020204030204" pitchFamily="34" charset="0"/>
                <a:cs typeface="Times New Roman" panose="02020603050405020304" pitchFamily="18" charset="0"/>
              </a:rPr>
              <a:t> </a:t>
            </a:r>
            <a:r>
              <a:rPr lang="en-US" sz="6400" b="1" dirty="0">
                <a:solidFill>
                  <a:schemeClr val="tx1"/>
                </a:solidFill>
                <a:ea typeface="Calibri" panose="020F0502020204030204" pitchFamily="34" charset="0"/>
                <a:cs typeface="Times New Roman" panose="02020603050405020304" pitchFamily="18" charset="0"/>
              </a:rPr>
              <a:t>Regional Strategic Coordination</a:t>
            </a:r>
            <a:r>
              <a:rPr lang="en-US" sz="6400" dirty="0">
                <a:solidFill>
                  <a:schemeClr val="tx1"/>
                </a:solidFill>
                <a:ea typeface="Calibri" panose="020F0502020204030204" pitchFamily="34" charset="0"/>
                <a:cs typeface="Times New Roman" panose="02020603050405020304" pitchFamily="18" charset="0"/>
              </a:rPr>
              <a:t> : </a:t>
            </a:r>
            <a:r>
              <a:rPr lang="en-US" sz="6400" dirty="0">
                <a:ea typeface="Calibri" panose="020F0502020204030204" pitchFamily="34" charset="0"/>
                <a:cs typeface="Times New Roman" panose="02020603050405020304" pitchFamily="18" charset="0"/>
              </a:rPr>
              <a:t> KMP ( local and regional institutions capacity building, data collection, digital solutions, strategic dialogue with AFD, UN, AU, Canada – parallel financing- , Germany, Sweden, G5, </a:t>
            </a:r>
            <a:r>
              <a:rPr lang="en-US" sz="6400" dirty="0" err="1">
                <a:ea typeface="Calibri" panose="020F0502020204030204" pitchFamily="34" charset="0"/>
                <a:cs typeface="Times New Roman" panose="02020603050405020304" pitchFamily="18" charset="0"/>
              </a:rPr>
              <a:t>etc</a:t>
            </a:r>
            <a:r>
              <a:rPr lang="en-US" sz="6400" dirty="0">
                <a:ea typeface="Calibri" panose="020F0502020204030204" pitchFamily="34" charset="0"/>
                <a:cs typeface="Times New Roman" panose="02020603050405020304" pitchFamily="18" charset="0"/>
              </a:rPr>
              <a:t>)</a:t>
            </a:r>
          </a:p>
          <a:p>
            <a:r>
              <a:rPr lang="en-US" sz="6400" b="1" dirty="0"/>
              <a:t>The projects adopt a risk-based approach building security risks in their design </a:t>
            </a:r>
            <a:r>
              <a:rPr lang="en-US" sz="6400" dirty="0"/>
              <a:t>(area coding, SMP, MOD, Digital innovation,  </a:t>
            </a:r>
            <a:r>
              <a:rPr lang="en-US" sz="6400" dirty="0" err="1"/>
              <a:t>etc</a:t>
            </a:r>
            <a:r>
              <a:rPr lang="en-US" sz="6400" dirty="0"/>
              <a:t>) </a:t>
            </a:r>
            <a:endParaRPr lang="en-US" sz="6400" dirty="0">
              <a:ea typeface="Calibri" panose="020F0502020204030204" pitchFamily="34" charset="0"/>
              <a:cs typeface="Times New Roman" panose="02020603050405020304" pitchFamily="18" charset="0"/>
            </a:endParaRPr>
          </a:p>
          <a:p>
            <a:endParaRPr lang="en-US" sz="6400" dirty="0">
              <a:ea typeface="Calibri" panose="020F0502020204030204" pitchFamily="34" charset="0"/>
              <a:cs typeface="Times New Roman" panose="02020603050405020304" pitchFamily="18" charset="0"/>
            </a:endParaRPr>
          </a:p>
          <a:p>
            <a:endParaRPr lang="en-US" dirty="0">
              <a:highlight>
                <a:srgbClr val="FFFF00"/>
              </a:highlight>
            </a:endParaRPr>
          </a:p>
        </p:txBody>
      </p:sp>
      <p:sp>
        <p:nvSpPr>
          <p:cNvPr id="6" name="Rectangle 5">
            <a:extLst>
              <a:ext uri="{FF2B5EF4-FFF2-40B4-BE49-F238E27FC236}">
                <a16:creationId xmlns:a16="http://schemas.microsoft.com/office/drawing/2014/main" id="{2EC696A5-4F45-4263-B623-F3D8442270EA}"/>
              </a:ext>
            </a:extLst>
          </p:cNvPr>
          <p:cNvSpPr/>
          <p:nvPr/>
        </p:nvSpPr>
        <p:spPr>
          <a:xfrm>
            <a:off x="0" y="4672367"/>
            <a:ext cx="12192000" cy="2215991"/>
          </a:xfrm>
          <a:prstGeom prst="rect">
            <a:avLst/>
          </a:prstGeom>
          <a:solidFill>
            <a:srgbClr val="44546A"/>
          </a:solidFill>
        </p:spPr>
        <p:txBody>
          <a:bodyPr wrap="square">
            <a:spAutoFit/>
          </a:bodyPr>
          <a:lstStyle/>
          <a:p>
            <a:pPr algn="ctr"/>
            <a:endParaRPr lang="fr-FR" sz="2300" dirty="0">
              <a:solidFill>
                <a:schemeClr val="bg1"/>
              </a:solidFill>
            </a:endParaRPr>
          </a:p>
          <a:p>
            <a:pPr algn="ctr"/>
            <a:endParaRPr lang="fr-FR" sz="2300" dirty="0">
              <a:solidFill>
                <a:schemeClr val="bg1"/>
              </a:solidFill>
            </a:endParaRPr>
          </a:p>
          <a:p>
            <a:pPr algn="ctr"/>
            <a:endParaRPr lang="fr-FR" sz="2300" dirty="0">
              <a:solidFill>
                <a:schemeClr val="bg1"/>
              </a:solidFill>
            </a:endParaRPr>
          </a:p>
          <a:p>
            <a:pPr algn="ctr"/>
            <a:endParaRPr lang="fr-FR" sz="2300" dirty="0">
              <a:solidFill>
                <a:schemeClr val="bg1"/>
              </a:solidFill>
            </a:endParaRPr>
          </a:p>
          <a:p>
            <a:pPr algn="ctr"/>
            <a:endParaRPr lang="fr-FR" sz="2300" dirty="0">
              <a:solidFill>
                <a:schemeClr val="bg1"/>
              </a:solidFill>
            </a:endParaRPr>
          </a:p>
          <a:p>
            <a:pPr algn="ctr"/>
            <a:endParaRPr lang="fr-FR" sz="2300" dirty="0">
              <a:solidFill>
                <a:schemeClr val="bg1"/>
              </a:solidFill>
            </a:endParaRPr>
          </a:p>
        </p:txBody>
      </p:sp>
      <p:pic>
        <p:nvPicPr>
          <p:cNvPr id="10" name="Picture 9">
            <a:extLst>
              <a:ext uri="{FF2B5EF4-FFF2-40B4-BE49-F238E27FC236}">
                <a16:creationId xmlns:a16="http://schemas.microsoft.com/office/drawing/2014/main" id="{A2FD0976-7A1E-44F0-BD6C-933B7E433A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0121" y="4917843"/>
            <a:ext cx="2280863" cy="1802125"/>
          </a:xfrm>
          <a:prstGeom prst="rect">
            <a:avLst/>
          </a:prstGeom>
        </p:spPr>
      </p:pic>
      <p:pic>
        <p:nvPicPr>
          <p:cNvPr id="12" name="Image 9" descr="Résultat de recherche d'images pour &quot;photos ethnis cameroun&quot;">
            <a:extLst>
              <a:ext uri="{FF2B5EF4-FFF2-40B4-BE49-F238E27FC236}">
                <a16:creationId xmlns:a16="http://schemas.microsoft.com/office/drawing/2014/main" id="{5636E247-8CE5-4F6C-A568-0A4C82A57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2" y="4935537"/>
            <a:ext cx="26638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photos calendrier PNDP 2009\Photos page 3\PICT0058.JPG">
            <a:extLst>
              <a:ext uri="{FF2B5EF4-FFF2-40B4-BE49-F238E27FC236}">
                <a16:creationId xmlns:a16="http://schemas.microsoft.com/office/drawing/2014/main" id="{E65ADB7A-CE48-4DFB-90C8-1ADC398ED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774" y="4935536"/>
            <a:ext cx="2663825" cy="16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7" descr="Planification région Nord.jpg">
            <a:extLst>
              <a:ext uri="{FF2B5EF4-FFF2-40B4-BE49-F238E27FC236}">
                <a16:creationId xmlns:a16="http://schemas.microsoft.com/office/drawing/2014/main" id="{AA2F1DEF-D956-47D6-BBFC-D48C841F0A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8897" y="4935537"/>
            <a:ext cx="26638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5" descr="Résultat de recherche d'images pour &quot;photos population camerounaise&quot;">
            <a:extLst>
              <a:ext uri="{FF2B5EF4-FFF2-40B4-BE49-F238E27FC236}">
                <a16:creationId xmlns:a16="http://schemas.microsoft.com/office/drawing/2014/main" id="{2D8F7694-2A01-4567-B09C-6C16DFEDE3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1020" y="4889499"/>
            <a:ext cx="25892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28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AE453-080C-4E61-80F5-111ABE363C1B}"/>
              </a:ext>
            </a:extLst>
          </p:cNvPr>
          <p:cNvSpPr>
            <a:spLocks noGrp="1"/>
          </p:cNvSpPr>
          <p:nvPr>
            <p:ph type="title"/>
          </p:nvPr>
        </p:nvSpPr>
        <p:spPr>
          <a:xfrm>
            <a:off x="0" y="-10506"/>
            <a:ext cx="12218670" cy="993317"/>
          </a:xfrm>
          <a:solidFill>
            <a:srgbClr val="404040"/>
          </a:solidFill>
        </p:spPr>
        <p:txBody>
          <a:bodyPr>
            <a:noAutofit/>
          </a:bodyPr>
          <a:lstStyle/>
          <a:p>
            <a:r>
              <a:rPr lang="en-US" sz="3500" b="1" dirty="0">
                <a:solidFill>
                  <a:schemeClr val="accent2">
                    <a:lumMod val="75000"/>
                  </a:schemeClr>
                </a:solidFill>
                <a:effectLst>
                  <a:outerShdw blurRad="38100" dist="38100" dir="2700000" algn="tl">
                    <a:srgbClr val="000000">
                      <a:alpha val="43137"/>
                    </a:srgbClr>
                  </a:outerShdw>
                </a:effectLst>
              </a:rPr>
              <a:t>Gulf of Guinea Northern Regions Social Cohesion (SOCO) Project</a:t>
            </a:r>
          </a:p>
        </p:txBody>
      </p:sp>
      <p:sp>
        <p:nvSpPr>
          <p:cNvPr id="5" name="Content Placeholder 4">
            <a:extLst>
              <a:ext uri="{FF2B5EF4-FFF2-40B4-BE49-F238E27FC236}">
                <a16:creationId xmlns:a16="http://schemas.microsoft.com/office/drawing/2014/main" id="{0AF632EC-2575-4996-9DF0-6E791D08DB1A}"/>
              </a:ext>
            </a:extLst>
          </p:cNvPr>
          <p:cNvSpPr>
            <a:spLocks noGrp="1"/>
          </p:cNvSpPr>
          <p:nvPr>
            <p:ph idx="1"/>
          </p:nvPr>
        </p:nvSpPr>
        <p:spPr>
          <a:xfrm>
            <a:off x="359966" y="1136095"/>
            <a:ext cx="7530587" cy="2672014"/>
          </a:xfrm>
        </p:spPr>
        <p:txBody>
          <a:bodyPr>
            <a:noAutofit/>
          </a:bodyPr>
          <a:lstStyle/>
          <a:p>
            <a:pPr marL="228600" marR="0" lvl="0" fontAlgn="auto">
              <a:spcBef>
                <a:spcPts val="300"/>
              </a:spcBef>
              <a:spcAft>
                <a:spcPts val="300"/>
              </a:spcAft>
              <a:buClrTx/>
              <a:buSzTx/>
              <a:tabLst/>
              <a:defRPr/>
            </a:pPr>
            <a:r>
              <a:rPr lang="en-US" sz="1700" b="1" dirty="0">
                <a:solidFill>
                  <a:srgbClr val="2E75B6"/>
                </a:solidFill>
              </a:rPr>
              <a:t>Context: </a:t>
            </a:r>
            <a:r>
              <a:rPr kumimoji="0" lang="en-US" sz="1700" i="0" u="none" strike="noStrike" cap="none" spc="0" normalizeH="0" baseline="0" noProof="0" dirty="0">
                <a:ln>
                  <a:noFill/>
                </a:ln>
                <a:effectLst/>
                <a:uLnTx/>
                <a:uFillTx/>
              </a:rPr>
              <a:t>Northern lagging areas of Gulf of Guinea countries (Cote d’Ivoire, Ghana, Togo, and Benin) are increasingly facing: </a:t>
            </a:r>
          </a:p>
          <a:p>
            <a:pPr marL="800100" lvl="1" indent="-342900">
              <a:spcBef>
                <a:spcPts val="300"/>
              </a:spcBef>
              <a:spcAft>
                <a:spcPts val="300"/>
              </a:spcAft>
              <a:buAutoNum type="alphaLcParenR"/>
              <a:defRPr/>
            </a:pPr>
            <a:r>
              <a:rPr kumimoji="0" lang="en-US" sz="1700" b="1" i="0" u="none" strike="noStrike" cap="none" spc="0" normalizeH="0" baseline="0" noProof="0" dirty="0">
                <a:ln>
                  <a:noFill/>
                </a:ln>
                <a:effectLst/>
                <a:uLnTx/>
                <a:uFillTx/>
              </a:rPr>
              <a:t>FCV Spillover risks </a:t>
            </a:r>
            <a:r>
              <a:rPr kumimoji="0" lang="en-US" sz="1700" i="0" u="none" cap="none" spc="0" normalizeH="0" baseline="0" noProof="0" dirty="0">
                <a:ln>
                  <a:noFill/>
                </a:ln>
                <a:effectLst/>
                <a:uLnTx/>
                <a:uFillTx/>
              </a:rPr>
              <a:t>from the Sahel </a:t>
            </a:r>
          </a:p>
          <a:p>
            <a:pPr marL="800100" lvl="1" indent="-342900">
              <a:spcBef>
                <a:spcPts val="300"/>
              </a:spcBef>
              <a:spcAft>
                <a:spcPts val="300"/>
              </a:spcAft>
              <a:buAutoNum type="alphaLcParenR"/>
              <a:defRPr/>
            </a:pPr>
            <a:r>
              <a:rPr lang="en-US" sz="1700" b="1" dirty="0"/>
              <a:t>Perception </a:t>
            </a:r>
            <a:r>
              <a:rPr kumimoji="0" lang="en-US" sz="1700" b="1" i="0" u="none" strike="noStrike" cap="none" spc="0" normalizeH="0" baseline="0" noProof="0" dirty="0">
                <a:ln>
                  <a:noFill/>
                </a:ln>
                <a:effectLst/>
                <a:uLnTx/>
                <a:uFillTx/>
              </a:rPr>
              <a:t>of exclusion </a:t>
            </a:r>
            <a:r>
              <a:rPr kumimoji="0" lang="en-US" sz="1700" i="0" u="none" strike="noStrike" cap="none" spc="0" normalizeH="0" baseline="0" noProof="0" dirty="0">
                <a:ln>
                  <a:noFill/>
                </a:ln>
                <a:effectLst/>
                <a:uLnTx/>
                <a:uFillTx/>
              </a:rPr>
              <a:t>originating from insufficient state presence, higher poverty rate, insufficient decentralization, lower access to basic services and markets, and lack of voice and insufficient participation in decision-making processes - </a:t>
            </a:r>
            <a:r>
              <a:rPr lang="en-US" sz="1700" dirty="0"/>
              <a:t>exacerbate vulnerabilities </a:t>
            </a:r>
            <a:endParaRPr kumimoji="0" lang="en-US" sz="1700" i="0" u="none" strike="noStrike" cap="none" spc="0" normalizeH="0" baseline="0" noProof="0" dirty="0">
              <a:ln>
                <a:noFill/>
              </a:ln>
              <a:effectLst/>
              <a:uLnTx/>
              <a:uFillTx/>
            </a:endParaRPr>
          </a:p>
          <a:p>
            <a:pPr marL="800100" lvl="1" indent="-342900">
              <a:spcBef>
                <a:spcPts val="300"/>
              </a:spcBef>
              <a:spcAft>
                <a:spcPts val="300"/>
              </a:spcAft>
              <a:buAutoNum type="alphaLcParenR"/>
              <a:defRPr/>
            </a:pPr>
            <a:r>
              <a:rPr lang="en-US" sz="1700" b="1" dirty="0">
                <a:latin typeface="Calibri" panose="020F0502020204030204" pitchFamily="34" charset="0"/>
                <a:ea typeface="Times New Roman" panose="02020603050405020304" pitchFamily="18" charset="0"/>
                <a:cs typeface="Arial" panose="020B0604020202020204" pitchFamily="34" charset="0"/>
              </a:rPr>
              <a:t>High risk to climate change impacts </a:t>
            </a:r>
            <a:r>
              <a:rPr lang="en-US" sz="1700" dirty="0">
                <a:latin typeface="Calibri" panose="020F0502020204030204" pitchFamily="34" charset="0"/>
                <a:ea typeface="Times New Roman" panose="02020603050405020304" pitchFamily="18" charset="0"/>
                <a:cs typeface="Arial" panose="020B0604020202020204" pitchFamily="34" charset="0"/>
              </a:rPr>
              <a:t>poses another regional threat (dependent on subsistence agriculture) </a:t>
            </a:r>
          </a:p>
          <a:p>
            <a:pPr marL="800100" lvl="1" indent="-342900">
              <a:spcBef>
                <a:spcPts val="300"/>
              </a:spcBef>
              <a:spcAft>
                <a:spcPts val="300"/>
              </a:spcAft>
              <a:buAutoNum type="alphaLcParenR"/>
              <a:defRPr/>
            </a:pPr>
            <a:r>
              <a:rPr lang="en-US" sz="1700" b="1" dirty="0"/>
              <a:t>COVID shocks/risks </a:t>
            </a:r>
            <a:r>
              <a:rPr lang="en-US" sz="1700" dirty="0"/>
              <a:t>could exacerbate such structural drivers of FCV.</a:t>
            </a:r>
          </a:p>
          <a:p>
            <a:pPr>
              <a:spcBef>
                <a:spcPts val="300"/>
              </a:spcBef>
              <a:spcAft>
                <a:spcPts val="300"/>
              </a:spcAft>
              <a:defRPr/>
            </a:pPr>
            <a:endParaRPr lang="en-US" sz="1700" dirty="0"/>
          </a:p>
          <a:p>
            <a:pPr>
              <a:spcBef>
                <a:spcPts val="300"/>
              </a:spcBef>
              <a:spcAft>
                <a:spcPts val="300"/>
              </a:spcAft>
              <a:defRPr/>
            </a:pPr>
            <a:endParaRPr lang="en-US" sz="1700" dirty="0"/>
          </a:p>
          <a:p>
            <a:pPr>
              <a:spcBef>
                <a:spcPts val="300"/>
              </a:spcBef>
              <a:spcAft>
                <a:spcPts val="300"/>
              </a:spcAft>
              <a:defRPr/>
            </a:pPr>
            <a:endParaRPr lang="en-US" sz="1700" dirty="0"/>
          </a:p>
          <a:p>
            <a:pPr>
              <a:spcBef>
                <a:spcPts val="300"/>
              </a:spcBef>
              <a:spcAft>
                <a:spcPts val="300"/>
              </a:spcAft>
              <a:defRPr/>
            </a:pPr>
            <a:endParaRPr lang="en-US" sz="1700" dirty="0"/>
          </a:p>
          <a:p>
            <a:pPr>
              <a:spcBef>
                <a:spcPts val="300"/>
              </a:spcBef>
              <a:spcAft>
                <a:spcPts val="300"/>
              </a:spcAft>
              <a:defRPr/>
            </a:pPr>
            <a:endParaRPr lang="en-US" sz="1700" dirty="0"/>
          </a:p>
        </p:txBody>
      </p:sp>
      <p:graphicFrame>
        <p:nvGraphicFramePr>
          <p:cNvPr id="9" name="Table 8">
            <a:extLst>
              <a:ext uri="{FF2B5EF4-FFF2-40B4-BE49-F238E27FC236}">
                <a16:creationId xmlns:a16="http://schemas.microsoft.com/office/drawing/2014/main" id="{93EF4F20-E3D8-437B-9606-387190D5F27C}"/>
              </a:ext>
            </a:extLst>
          </p:cNvPr>
          <p:cNvGraphicFramePr>
            <a:graphicFrameLocks noGrp="1"/>
          </p:cNvGraphicFramePr>
          <p:nvPr/>
        </p:nvGraphicFramePr>
        <p:xfrm>
          <a:off x="1090956" y="5635373"/>
          <a:ext cx="9763510" cy="1097280"/>
        </p:xfrm>
        <a:graphic>
          <a:graphicData uri="http://schemas.openxmlformats.org/drawingml/2006/table">
            <a:tbl>
              <a:tblPr firstRow="1" bandRow="1">
                <a:tableStyleId>{5940675A-B579-460E-94D1-54222C63F5DA}</a:tableStyleId>
              </a:tblPr>
              <a:tblGrid>
                <a:gridCol w="1512606">
                  <a:extLst>
                    <a:ext uri="{9D8B030D-6E8A-4147-A177-3AD203B41FA5}">
                      <a16:colId xmlns:a16="http://schemas.microsoft.com/office/drawing/2014/main" val="786694730"/>
                    </a:ext>
                  </a:extLst>
                </a:gridCol>
                <a:gridCol w="1615802">
                  <a:extLst>
                    <a:ext uri="{9D8B030D-6E8A-4147-A177-3AD203B41FA5}">
                      <a16:colId xmlns:a16="http://schemas.microsoft.com/office/drawing/2014/main" val="1140215965"/>
                    </a:ext>
                  </a:extLst>
                </a:gridCol>
                <a:gridCol w="1611505">
                  <a:extLst>
                    <a:ext uri="{9D8B030D-6E8A-4147-A177-3AD203B41FA5}">
                      <a16:colId xmlns:a16="http://schemas.microsoft.com/office/drawing/2014/main" val="2161349962"/>
                    </a:ext>
                  </a:extLst>
                </a:gridCol>
                <a:gridCol w="1684559">
                  <a:extLst>
                    <a:ext uri="{9D8B030D-6E8A-4147-A177-3AD203B41FA5}">
                      <a16:colId xmlns:a16="http://schemas.microsoft.com/office/drawing/2014/main" val="1161815686"/>
                    </a:ext>
                  </a:extLst>
                </a:gridCol>
                <a:gridCol w="1641587">
                  <a:extLst>
                    <a:ext uri="{9D8B030D-6E8A-4147-A177-3AD203B41FA5}">
                      <a16:colId xmlns:a16="http://schemas.microsoft.com/office/drawing/2014/main" val="3589830012"/>
                    </a:ext>
                  </a:extLst>
                </a:gridCol>
                <a:gridCol w="1697451">
                  <a:extLst>
                    <a:ext uri="{9D8B030D-6E8A-4147-A177-3AD203B41FA5}">
                      <a16:colId xmlns:a16="http://schemas.microsoft.com/office/drawing/2014/main" val="760852379"/>
                    </a:ext>
                  </a:extLst>
                </a:gridCol>
              </a:tblGrid>
              <a:tr h="267160">
                <a:tc>
                  <a:txBody>
                    <a:bodyPr/>
                    <a:lstStyle/>
                    <a:p>
                      <a:pPr algn="ctr"/>
                      <a:endParaRPr lang="en-US" sz="1200" b="1" dirty="0">
                        <a:solidFill>
                          <a:schemeClr val="accent5">
                            <a:lumMod val="40000"/>
                            <a:lumOff val="60000"/>
                          </a:schemeClr>
                        </a:solidFill>
                      </a:endParaRPr>
                    </a:p>
                  </a:txBody>
                  <a:tcPr anchor="ctr">
                    <a:solidFill>
                      <a:srgbClr val="404040"/>
                    </a:solidFill>
                  </a:tcPr>
                </a:tc>
                <a:tc>
                  <a:txBody>
                    <a:bodyPr/>
                    <a:lstStyle/>
                    <a:p>
                      <a:pPr algn="ctr"/>
                      <a:r>
                        <a:rPr lang="en-US" sz="1200" b="1" dirty="0">
                          <a:solidFill>
                            <a:schemeClr val="accent5">
                              <a:lumMod val="40000"/>
                              <a:lumOff val="60000"/>
                            </a:schemeClr>
                          </a:solidFill>
                        </a:rPr>
                        <a:t>Cote d’Ivoire</a:t>
                      </a:r>
                    </a:p>
                  </a:txBody>
                  <a:tcPr anchor="ctr">
                    <a:solidFill>
                      <a:srgbClr val="404040"/>
                    </a:solidFill>
                  </a:tcPr>
                </a:tc>
                <a:tc>
                  <a:txBody>
                    <a:bodyPr/>
                    <a:lstStyle/>
                    <a:p>
                      <a:pPr algn="ctr"/>
                      <a:r>
                        <a:rPr lang="en-US" sz="1200" b="1" dirty="0">
                          <a:solidFill>
                            <a:schemeClr val="accent5">
                              <a:lumMod val="40000"/>
                              <a:lumOff val="60000"/>
                            </a:schemeClr>
                          </a:solidFill>
                        </a:rPr>
                        <a:t>Ghana</a:t>
                      </a:r>
                    </a:p>
                  </a:txBody>
                  <a:tcPr anchor="ctr">
                    <a:solidFill>
                      <a:srgbClr val="404040"/>
                    </a:solidFill>
                  </a:tcPr>
                </a:tc>
                <a:tc>
                  <a:txBody>
                    <a:bodyPr/>
                    <a:lstStyle/>
                    <a:p>
                      <a:pPr algn="ctr"/>
                      <a:r>
                        <a:rPr lang="en-US" sz="1200" b="1" dirty="0">
                          <a:solidFill>
                            <a:schemeClr val="accent5">
                              <a:lumMod val="40000"/>
                              <a:lumOff val="60000"/>
                            </a:schemeClr>
                          </a:solidFill>
                        </a:rPr>
                        <a:t>Togo</a:t>
                      </a:r>
                    </a:p>
                  </a:txBody>
                  <a:tcPr anchor="ctr">
                    <a:solidFill>
                      <a:srgbClr val="404040"/>
                    </a:solidFill>
                  </a:tcPr>
                </a:tc>
                <a:tc>
                  <a:txBody>
                    <a:bodyPr/>
                    <a:lstStyle/>
                    <a:p>
                      <a:pPr algn="ctr"/>
                      <a:r>
                        <a:rPr lang="en-US" sz="1200" b="1" dirty="0">
                          <a:solidFill>
                            <a:schemeClr val="accent5">
                              <a:lumMod val="40000"/>
                              <a:lumOff val="60000"/>
                            </a:schemeClr>
                          </a:solidFill>
                        </a:rPr>
                        <a:t>Benin</a:t>
                      </a:r>
                    </a:p>
                  </a:txBody>
                  <a:tcPr anchor="ctr">
                    <a:solidFill>
                      <a:srgbClr val="404040"/>
                    </a:solidFill>
                  </a:tcPr>
                </a:tc>
                <a:tc>
                  <a:txBody>
                    <a:bodyPr/>
                    <a:lstStyle/>
                    <a:p>
                      <a:pPr algn="ctr"/>
                      <a:r>
                        <a:rPr lang="en-US" sz="1200" b="1" dirty="0">
                          <a:solidFill>
                            <a:schemeClr val="accent5">
                              <a:lumMod val="40000"/>
                              <a:lumOff val="60000"/>
                            </a:schemeClr>
                          </a:solidFill>
                        </a:rPr>
                        <a:t>TOTAL</a:t>
                      </a:r>
                    </a:p>
                  </a:txBody>
                  <a:tcPr anchor="ctr">
                    <a:solidFill>
                      <a:srgbClr val="404040"/>
                    </a:solidFill>
                  </a:tcPr>
                </a:tc>
                <a:extLst>
                  <a:ext uri="{0D108BD9-81ED-4DB2-BD59-A6C34878D82A}">
                    <a16:rowId xmlns:a16="http://schemas.microsoft.com/office/drawing/2014/main" val="3479280347"/>
                  </a:ext>
                </a:extLst>
              </a:tr>
              <a:tr h="267160">
                <a:tc>
                  <a:txBody>
                    <a:bodyPr/>
                    <a:lstStyle/>
                    <a:p>
                      <a:pPr algn="ctr"/>
                      <a:r>
                        <a:rPr lang="en-US" sz="1200"/>
                        <a:t>National  IDA </a:t>
                      </a:r>
                    </a:p>
                  </a:txBody>
                  <a:tcPr anchor="ctr"/>
                </a:tc>
                <a:tc>
                  <a:txBody>
                    <a:bodyPr/>
                    <a:lstStyle/>
                    <a:p>
                      <a:pPr algn="ctr"/>
                      <a:r>
                        <a:rPr lang="en-US" sz="1200" dirty="0"/>
                        <a:t>50M USD</a:t>
                      </a:r>
                    </a:p>
                  </a:txBody>
                  <a:tcPr anchor="ctr"/>
                </a:tc>
                <a:tc>
                  <a:txBody>
                    <a:bodyPr/>
                    <a:lstStyle/>
                    <a:p>
                      <a:pPr algn="ctr"/>
                      <a:r>
                        <a:rPr lang="en-US" sz="1200" dirty="0"/>
                        <a:t>50M USD</a:t>
                      </a:r>
                    </a:p>
                  </a:txBody>
                  <a:tcPr anchor="ctr"/>
                </a:tc>
                <a:tc>
                  <a:txBody>
                    <a:bodyPr/>
                    <a:lstStyle/>
                    <a:p>
                      <a:pPr algn="ctr"/>
                      <a:r>
                        <a:rPr lang="en-US" sz="1200" dirty="0"/>
                        <a:t>20M USD</a:t>
                      </a:r>
                    </a:p>
                  </a:txBody>
                  <a:tcPr anchor="ctr"/>
                </a:tc>
                <a:tc>
                  <a:txBody>
                    <a:bodyPr/>
                    <a:lstStyle/>
                    <a:p>
                      <a:pPr algn="ctr"/>
                      <a:r>
                        <a:rPr lang="en-US" sz="1200" dirty="0"/>
                        <a:t>30M USD</a:t>
                      </a:r>
                    </a:p>
                  </a:txBody>
                  <a:tcPr anchor="ctr"/>
                </a:tc>
                <a:tc>
                  <a:txBody>
                    <a:bodyPr/>
                    <a:lstStyle/>
                    <a:p>
                      <a:pPr algn="ctr"/>
                      <a:r>
                        <a:rPr lang="en-US" sz="1200" dirty="0"/>
                        <a:t>150 M USD</a:t>
                      </a:r>
                    </a:p>
                  </a:txBody>
                  <a:tcPr anchor="ctr"/>
                </a:tc>
                <a:extLst>
                  <a:ext uri="{0D108BD9-81ED-4DB2-BD59-A6C34878D82A}">
                    <a16:rowId xmlns:a16="http://schemas.microsoft.com/office/drawing/2014/main" val="2638426323"/>
                  </a:ext>
                </a:extLst>
              </a:tr>
              <a:tr h="267160">
                <a:tc>
                  <a:txBody>
                    <a:bodyPr/>
                    <a:lstStyle/>
                    <a:p>
                      <a:pPr algn="ctr"/>
                      <a:r>
                        <a:rPr lang="en-US" sz="1200"/>
                        <a:t>Regional IDA</a:t>
                      </a:r>
                    </a:p>
                  </a:txBody>
                  <a:tcPr anchor="ctr"/>
                </a:tc>
                <a:tc>
                  <a:txBody>
                    <a:bodyPr/>
                    <a:lstStyle/>
                    <a:p>
                      <a:pPr algn="ctr"/>
                      <a:r>
                        <a:rPr lang="en-US" sz="1200" dirty="0"/>
                        <a:t>100M USD</a:t>
                      </a:r>
                    </a:p>
                  </a:txBody>
                  <a:tcPr anchor="ctr"/>
                </a:tc>
                <a:tc>
                  <a:txBody>
                    <a:bodyPr/>
                    <a:lstStyle/>
                    <a:p>
                      <a:pPr algn="ctr"/>
                      <a:r>
                        <a:rPr lang="en-US" sz="1200" dirty="0"/>
                        <a:t>100M USD</a:t>
                      </a:r>
                    </a:p>
                  </a:txBody>
                  <a:tcPr anchor="ctr"/>
                </a:tc>
                <a:tc>
                  <a:txBody>
                    <a:bodyPr/>
                    <a:lstStyle/>
                    <a:p>
                      <a:pPr algn="ctr"/>
                      <a:r>
                        <a:rPr lang="en-US" sz="1200" dirty="0"/>
                        <a:t>40M USD</a:t>
                      </a:r>
                    </a:p>
                  </a:txBody>
                  <a:tcPr anchor="ctr"/>
                </a:tc>
                <a:tc>
                  <a:txBody>
                    <a:bodyPr/>
                    <a:lstStyle/>
                    <a:p>
                      <a:pPr algn="ctr"/>
                      <a:r>
                        <a:rPr lang="en-US" sz="1200" dirty="0"/>
                        <a:t>60M USD</a:t>
                      </a:r>
                    </a:p>
                  </a:txBody>
                  <a:tcPr anchor="ctr"/>
                </a:tc>
                <a:tc>
                  <a:txBody>
                    <a:bodyPr/>
                    <a:lstStyle/>
                    <a:p>
                      <a:pPr algn="ctr"/>
                      <a:r>
                        <a:rPr lang="en-US" sz="1200" dirty="0"/>
                        <a:t>300 M USD</a:t>
                      </a:r>
                    </a:p>
                  </a:txBody>
                  <a:tcPr anchor="ctr"/>
                </a:tc>
                <a:extLst>
                  <a:ext uri="{0D108BD9-81ED-4DB2-BD59-A6C34878D82A}">
                    <a16:rowId xmlns:a16="http://schemas.microsoft.com/office/drawing/2014/main" val="729529813"/>
                  </a:ext>
                </a:extLst>
              </a:tr>
              <a:tr h="267158">
                <a:tc>
                  <a:txBody>
                    <a:bodyPr/>
                    <a:lstStyle/>
                    <a:p>
                      <a:pPr algn="ctr"/>
                      <a:r>
                        <a:rPr lang="en-US" sz="1200" b="1" dirty="0"/>
                        <a:t>TOTAL</a:t>
                      </a:r>
                    </a:p>
                  </a:txBody>
                  <a:tcPr anchor="ctr"/>
                </a:tc>
                <a:tc>
                  <a:txBody>
                    <a:bodyPr/>
                    <a:lstStyle/>
                    <a:p>
                      <a:pPr algn="ctr"/>
                      <a:r>
                        <a:rPr lang="en-US" sz="1200" b="1" dirty="0"/>
                        <a:t>150 M USD</a:t>
                      </a:r>
                    </a:p>
                  </a:txBody>
                  <a:tcPr anchor="ctr"/>
                </a:tc>
                <a:tc>
                  <a:txBody>
                    <a:bodyPr/>
                    <a:lstStyle/>
                    <a:p>
                      <a:pPr algn="ctr"/>
                      <a:r>
                        <a:rPr lang="en-US" sz="1200" b="1" dirty="0"/>
                        <a:t>150 M USD</a:t>
                      </a:r>
                    </a:p>
                  </a:txBody>
                  <a:tcPr anchor="ctr"/>
                </a:tc>
                <a:tc>
                  <a:txBody>
                    <a:bodyPr/>
                    <a:lstStyle/>
                    <a:p>
                      <a:pPr algn="ctr"/>
                      <a:r>
                        <a:rPr lang="en-US" sz="1200" b="1" dirty="0"/>
                        <a:t>60 M USD</a:t>
                      </a:r>
                    </a:p>
                  </a:txBody>
                  <a:tcPr anchor="ctr"/>
                </a:tc>
                <a:tc>
                  <a:txBody>
                    <a:bodyPr/>
                    <a:lstStyle/>
                    <a:p>
                      <a:pPr algn="ctr"/>
                      <a:r>
                        <a:rPr lang="en-US" sz="1200" b="1" dirty="0"/>
                        <a:t>90 M USD</a:t>
                      </a:r>
                    </a:p>
                  </a:txBody>
                  <a:tcPr anchor="ctr"/>
                </a:tc>
                <a:tc>
                  <a:txBody>
                    <a:bodyPr/>
                    <a:lstStyle/>
                    <a:p>
                      <a:pPr algn="ctr"/>
                      <a:r>
                        <a:rPr lang="en-US" sz="1200" b="1" dirty="0"/>
                        <a:t>450 M USD</a:t>
                      </a:r>
                    </a:p>
                  </a:txBody>
                  <a:tcPr anchor="ctr"/>
                </a:tc>
                <a:extLst>
                  <a:ext uri="{0D108BD9-81ED-4DB2-BD59-A6C34878D82A}">
                    <a16:rowId xmlns:a16="http://schemas.microsoft.com/office/drawing/2014/main" val="1475357211"/>
                  </a:ext>
                </a:extLst>
              </a:tr>
            </a:tbl>
          </a:graphicData>
        </a:graphic>
      </p:graphicFrame>
      <p:sp>
        <p:nvSpPr>
          <p:cNvPr id="12" name="TextBox 11">
            <a:extLst>
              <a:ext uri="{FF2B5EF4-FFF2-40B4-BE49-F238E27FC236}">
                <a16:creationId xmlns:a16="http://schemas.microsoft.com/office/drawing/2014/main" id="{E40A8816-8F2F-43B7-8130-A62F23F4C2D7}"/>
              </a:ext>
            </a:extLst>
          </p:cNvPr>
          <p:cNvSpPr txBox="1"/>
          <p:nvPr/>
        </p:nvSpPr>
        <p:spPr>
          <a:xfrm>
            <a:off x="359967" y="3907355"/>
            <a:ext cx="11157364" cy="2015936"/>
          </a:xfrm>
          <a:prstGeom prst="rect">
            <a:avLst/>
          </a:prstGeom>
          <a:noFill/>
        </p:spPr>
        <p:txBody>
          <a:bodyPr wrap="square" rtlCol="0">
            <a:spAutoFit/>
          </a:bodyPr>
          <a:lstStyle/>
          <a:p>
            <a:pPr marL="285750" indent="-285750">
              <a:buFont typeface="Arial" panose="020B0604020202020204" pitchFamily="34" charset="0"/>
              <a:buChar char="•"/>
            </a:pPr>
            <a:r>
              <a:rPr lang="en-US" sz="1700" b="1" dirty="0">
                <a:solidFill>
                  <a:srgbClr val="2E75B6"/>
                </a:solidFill>
              </a:rPr>
              <a:t>Objective: </a:t>
            </a:r>
            <a:r>
              <a:rPr lang="en-US" sz="1700" dirty="0"/>
              <a:t>to improve regional collaboration and the socioeconomic and climate resilience of border-zone communities in the target northern regions of the Gulf of Guinea countries exposed to conflict and climate risks.</a:t>
            </a:r>
          </a:p>
          <a:p>
            <a:pPr marL="285750" indent="-285750" algn="l">
              <a:buFont typeface="Arial" panose="020B0604020202020204" pitchFamily="34" charset="0"/>
              <a:buChar char="•"/>
            </a:pPr>
            <a:r>
              <a:rPr lang="en-US" sz="1700" b="1" dirty="0">
                <a:solidFill>
                  <a:srgbClr val="2E75B6"/>
                </a:solidFill>
              </a:rPr>
              <a:t>Target beneficiaries: </a:t>
            </a:r>
            <a:r>
              <a:rPr lang="en-US" sz="1700" dirty="0">
                <a:effectLst/>
              </a:rPr>
              <a:t>Over 16 million people living in at-risk communities – to proactively prevent the spread of conflict from the Sahel, reduce vulnerability to climate change, and strengthen local institutions, economic opportunities, and public trust.</a:t>
            </a:r>
          </a:p>
          <a:p>
            <a:pPr marL="285750" indent="-285750">
              <a:spcBef>
                <a:spcPts val="300"/>
              </a:spcBef>
              <a:spcAft>
                <a:spcPts val="300"/>
              </a:spcAft>
              <a:buFont typeface="Arial" panose="020B0604020202020204" pitchFamily="34" charset="0"/>
              <a:buChar char="•"/>
              <a:defRPr/>
            </a:pPr>
            <a:r>
              <a:rPr lang="en-US" sz="1700" b="1" dirty="0">
                <a:solidFill>
                  <a:srgbClr val="2E75B6"/>
                </a:solidFill>
              </a:rPr>
              <a:t>Financing: </a:t>
            </a:r>
            <a:r>
              <a:rPr lang="en-US" sz="1700" dirty="0"/>
              <a:t>Total IDA US$ 450 million</a:t>
            </a:r>
          </a:p>
          <a:p>
            <a:endParaRPr lang="en-US" dirty="0"/>
          </a:p>
        </p:txBody>
      </p:sp>
      <p:pic>
        <p:nvPicPr>
          <p:cNvPr id="7" name="Picture 6">
            <a:extLst>
              <a:ext uri="{FF2B5EF4-FFF2-40B4-BE49-F238E27FC236}">
                <a16:creationId xmlns:a16="http://schemas.microsoft.com/office/drawing/2014/main" id="{7DBB9027-850C-4D76-9B0C-3FFE6DEB23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993294" y="1027041"/>
            <a:ext cx="3838739" cy="2907962"/>
          </a:xfrm>
          <a:prstGeom prst="rect">
            <a:avLst/>
          </a:prstGeom>
        </p:spPr>
      </p:pic>
    </p:spTree>
    <p:extLst>
      <p:ext uri="{BB962C8B-B14F-4D97-AF65-F5344CB8AC3E}">
        <p14:creationId xmlns:p14="http://schemas.microsoft.com/office/powerpoint/2010/main" val="418176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22">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4">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527A5-ABB1-45BF-9F75-0546AEC1B2DC}"/>
              </a:ext>
            </a:extLst>
          </p:cNvPr>
          <p:cNvSpPr>
            <a:spLocks noGrp="1"/>
          </p:cNvSpPr>
          <p:nvPr>
            <p:ph type="title"/>
          </p:nvPr>
        </p:nvSpPr>
        <p:spPr>
          <a:xfrm>
            <a:off x="840441" y="792587"/>
            <a:ext cx="5186003" cy="5138923"/>
          </a:xfrm>
        </p:spPr>
        <p:txBody>
          <a:bodyPr anchor="ctr">
            <a:normAutofit/>
          </a:bodyPr>
          <a:lstStyle/>
          <a:p>
            <a:pPr marL="0" indent="0">
              <a:buNone/>
            </a:pPr>
            <a:r>
              <a:rPr lang="en-US" sz="5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SOCO project can support future rural development engagement</a:t>
            </a:r>
            <a:r>
              <a:rPr lang="en-US" sz="5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5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in Northern Ghana </a:t>
            </a:r>
          </a:p>
        </p:txBody>
      </p:sp>
      <p:cxnSp>
        <p:nvCxnSpPr>
          <p:cNvPr id="53" name="Straight Connector 26">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6E238E-2A27-4358-97CC-3A87F0E89F8C}"/>
              </a:ext>
            </a:extLst>
          </p:cNvPr>
          <p:cNvSpPr>
            <a:spLocks noGrp="1"/>
          </p:cNvSpPr>
          <p:nvPr>
            <p:ph idx="1"/>
          </p:nvPr>
        </p:nvSpPr>
        <p:spPr>
          <a:xfrm>
            <a:off x="6490787" y="124955"/>
            <a:ext cx="5230159" cy="5138920"/>
          </a:xfrm>
        </p:spPr>
        <p:txBody>
          <a:bodyPr anchor="ctr">
            <a:normAutofit/>
          </a:bodyPr>
          <a:lstStyle/>
          <a:p>
            <a:pPr marL="0" marR="0" lvl="0" indent="0">
              <a:spcBef>
                <a:spcPts val="0"/>
              </a:spcBef>
              <a:spcAft>
                <a:spcPts val="0"/>
              </a:spcAft>
              <a:buNone/>
            </a:pPr>
            <a:endParaRPr lang="en-US" sz="17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7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SOCO’s proposed integrated rural development pilot/innovation in 3 districts could be instrumental for pioneering the rural development engagement model in Northern Ghana</a:t>
            </a:r>
            <a:endParaRPr lang="en-US"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700" b="1" i="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7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SOCO project has the necessary staffing and logistics in place at the national, regional/zonal, district, and community levels to support the last-mile delivery</a:t>
            </a:r>
            <a:r>
              <a:rPr lang="en-US" sz="17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for the rural development engagement in Northern Ghana. </a:t>
            </a:r>
            <a:br>
              <a:rPr lang="en-US" sz="17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US" sz="17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7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SOCO project is supporting scoping study, digital knowledge platform, BBL series, digital data fellowship initiative and conference focused on Northern Ghana</a:t>
            </a:r>
            <a:r>
              <a:rPr lang="en-US" sz="17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These initiatives could play a very important role in addressing knowledge gaps and building an enabling ecosystem for rural development engagement in Northern Ghana</a:t>
            </a:r>
            <a:br>
              <a:rPr lang="en-US" sz="17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US"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28">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5" name="Group 30">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32" name="Straight Connector 31">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32">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CDF4F56-14B4-4DB0-867A-4CA50C03FAE5}"/>
              </a:ext>
            </a:extLst>
          </p:cNvPr>
          <p:cNvSpPr txBox="1"/>
          <p:nvPr/>
        </p:nvSpPr>
        <p:spPr>
          <a:xfrm>
            <a:off x="6424095" y="5303803"/>
            <a:ext cx="5576522" cy="923330"/>
          </a:xfrm>
          <a:prstGeom prst="rect">
            <a:avLst/>
          </a:prstGeom>
          <a:solidFill>
            <a:schemeClr val="accent2">
              <a:lumMod val="20000"/>
              <a:lumOff val="80000"/>
            </a:schemeClr>
          </a:solidFill>
        </p:spPr>
        <p:txBody>
          <a:bodyPr wrap="square" rtlCol="0">
            <a:spAutoFit/>
          </a:bodyPr>
          <a:lstStyle/>
          <a:p>
            <a:r>
              <a:rPr lang="en-US" dirty="0"/>
              <a:t>SOCO Project can also contribute greatly to women’s economic empowerment and Country Climate and Development Reports (CCDR) agendas in Northern Ghana  </a:t>
            </a:r>
          </a:p>
        </p:txBody>
      </p:sp>
    </p:spTree>
    <p:extLst>
      <p:ext uri="{BB962C8B-B14F-4D97-AF65-F5344CB8AC3E}">
        <p14:creationId xmlns:p14="http://schemas.microsoft.com/office/powerpoint/2010/main" val="134767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6161</TotalTime>
  <Words>1739</Words>
  <Application>Microsoft Office PowerPoint</Application>
  <PresentationFormat>Widescreen</PresentationFormat>
  <Paragraphs>215</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Open Sans</vt:lpstr>
      <vt:lpstr>Trebuchet MS</vt:lpstr>
      <vt:lpstr>Wingdings</vt:lpstr>
      <vt:lpstr>Office Theme</vt:lpstr>
      <vt:lpstr>PowerPoint Presentation</vt:lpstr>
      <vt:lpstr>Webinar Agenda </vt:lpstr>
      <vt:lpstr>PowerPoint Presentation</vt:lpstr>
      <vt:lpstr>PowerPoint Presentation</vt:lpstr>
      <vt:lpstr>Think regionally to act locally</vt:lpstr>
      <vt:lpstr>PowerPoint Presentation</vt:lpstr>
      <vt:lpstr>Key Points </vt:lpstr>
      <vt:lpstr>Gulf of Guinea Northern Regions Social Cohesion (SOCO) Project</vt:lpstr>
      <vt:lpstr>SOCO project can support future rural development engagement in Northern Ghana </vt:lpstr>
      <vt:lpstr>PowerPoint Presentation</vt:lpstr>
      <vt:lpstr>PowerPoint Presentation</vt:lpstr>
      <vt:lpstr>Project Components - Overview</vt:lpstr>
      <vt:lpstr>PowerPoint Presentation</vt:lpstr>
      <vt:lpstr>PowerPoint Presentation</vt:lpstr>
      <vt:lpstr>PowerPoint Presentation</vt:lpstr>
      <vt:lpstr>  Question &amp; Answers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Gulf of Guinea Northern Regions Social Cohesion Project</dc:title>
  <dc:creator>Ashutosh Raina</dc:creator>
  <cp:lastModifiedBy>Ashutosh Raina</cp:lastModifiedBy>
  <cp:revision>8</cp:revision>
  <dcterms:created xsi:type="dcterms:W3CDTF">2022-06-24T12:52:01Z</dcterms:created>
  <dcterms:modified xsi:type="dcterms:W3CDTF">2022-12-14T14:21:11Z</dcterms:modified>
</cp:coreProperties>
</file>