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 id="2147483674" r:id="rId3"/>
    <p:sldMasterId id="2147483694" r:id="rId4"/>
  </p:sldMasterIdLst>
  <p:notesMasterIdLst>
    <p:notesMasterId r:id="rId22"/>
  </p:notesMasterIdLst>
  <p:sldIdLst>
    <p:sldId id="865" r:id="rId5"/>
    <p:sldId id="303" r:id="rId6"/>
    <p:sldId id="810" r:id="rId7"/>
    <p:sldId id="855" r:id="rId8"/>
    <p:sldId id="798" r:id="rId9"/>
    <p:sldId id="846" r:id="rId10"/>
    <p:sldId id="857" r:id="rId11"/>
    <p:sldId id="861" r:id="rId12"/>
    <p:sldId id="302" r:id="rId13"/>
    <p:sldId id="256" r:id="rId14"/>
    <p:sldId id="259" r:id="rId15"/>
    <p:sldId id="263" r:id="rId16"/>
    <p:sldId id="261" r:id="rId17"/>
    <p:sldId id="264" r:id="rId18"/>
    <p:sldId id="262" r:id="rId19"/>
    <p:sldId id="265"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2" autoAdjust="0"/>
    <p:restoredTop sz="94660"/>
  </p:normalViewPr>
  <p:slideViewPr>
    <p:cSldViewPr snapToGrid="0">
      <p:cViewPr varScale="1">
        <p:scale>
          <a:sx n="62" d="100"/>
          <a:sy n="62" d="100"/>
        </p:scale>
        <p:origin x="7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ya Boulos" userId="3fdbb72f-12e1-4d79-93be-237411be40c6" providerId="ADAL" clId="{6E80AC42-3A22-4B27-8E54-A9F5E2E17EB1}"/>
    <pc:docChg chg="modSld">
      <pc:chgData name="Maya Boulos" userId="3fdbb72f-12e1-4d79-93be-237411be40c6" providerId="ADAL" clId="{6E80AC42-3A22-4B27-8E54-A9F5E2E17EB1}" dt="2023-03-07T17:40:06.479" v="3" actId="14100"/>
      <pc:docMkLst>
        <pc:docMk/>
      </pc:docMkLst>
      <pc:sldChg chg="modSp mod">
        <pc:chgData name="Maya Boulos" userId="3fdbb72f-12e1-4d79-93be-237411be40c6" providerId="ADAL" clId="{6E80AC42-3A22-4B27-8E54-A9F5E2E17EB1}" dt="2023-03-07T17:40:06.479" v="3" actId="14100"/>
        <pc:sldMkLst>
          <pc:docMk/>
          <pc:sldMk cId="524856789" sldId="302"/>
        </pc:sldMkLst>
        <pc:spChg chg="mod">
          <ac:chgData name="Maya Boulos" userId="3fdbb72f-12e1-4d79-93be-237411be40c6" providerId="ADAL" clId="{6E80AC42-3A22-4B27-8E54-A9F5E2E17EB1}" dt="2023-03-07T17:40:06.479" v="3" actId="14100"/>
          <ac:spMkLst>
            <pc:docMk/>
            <pc:sldMk cId="524856789" sldId="302"/>
            <ac:spMk id="11" creationId="{09452995-8022-E62C-5C4D-3997AAAB5214}"/>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r>
              <a:rPr lang="fr-FR" sz="1800" b="1" noProof="0" dirty="0">
                <a:solidFill>
                  <a:sysClr val="windowText" lastClr="000000"/>
                </a:solidFill>
              </a:rPr>
              <a:t>L’extrême</a:t>
            </a:r>
            <a:r>
              <a:rPr lang="en-US" sz="1800" b="1" dirty="0">
                <a:solidFill>
                  <a:sysClr val="windowText" lastClr="000000"/>
                </a:solidFill>
              </a:rPr>
              <a:t> </a:t>
            </a:r>
            <a:r>
              <a:rPr lang="fr-FR" sz="1800" b="1" noProof="0" dirty="0">
                <a:solidFill>
                  <a:sysClr val="windowText" lastClr="000000"/>
                </a:solidFill>
              </a:rPr>
              <a:t>pauvreté au niveau global a travers le temps</a:t>
            </a:r>
            <a:r>
              <a:rPr lang="fr-FR" sz="1800" b="1" baseline="0" noProof="0" dirty="0">
                <a:solidFill>
                  <a:sysClr val="windowText" lastClr="000000"/>
                </a:solidFill>
              </a:rPr>
              <a:t> </a:t>
            </a:r>
            <a:r>
              <a:rPr lang="fr-FR" sz="1800" b="0" baseline="0" noProof="0" dirty="0">
                <a:solidFill>
                  <a:sysClr val="windowText" lastClr="000000"/>
                </a:solidFill>
              </a:rPr>
              <a:t>(%)</a:t>
            </a:r>
            <a:endParaRPr lang="fr-FR" sz="1800" b="0" noProof="0" dirty="0">
              <a:solidFill>
                <a:sysClr val="windowText" lastClr="000000"/>
              </a:solidFill>
            </a:endParaRPr>
          </a:p>
        </c:rich>
      </c:tx>
      <c:overlay val="0"/>
      <c:spPr>
        <a:noFill/>
        <a:ln>
          <a:noFill/>
        </a:ln>
        <a:effectLst/>
      </c:spPr>
      <c:txPr>
        <a:bodyPr rot="0" spcFirstLastPara="1" vertOverflow="ellipsis" vert="horz" wrap="square" anchor="ctr" anchorCtr="1"/>
        <a:lstStyle/>
        <a:p>
          <a:pPr>
            <a:defRPr sz="1800" b="1"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BCB4-4D40-9AE7-CAE91D658111}"/>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BCB4-4D40-9AE7-CAE91D658111}"/>
              </c:ext>
            </c:extLst>
          </c:dPt>
          <c:dLbls>
            <c:dLbl>
              <c:idx val="0"/>
              <c:layout>
                <c:manualLayout>
                  <c:x val="0"/>
                  <c:y val="0.2962962962962962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B4-4D40-9AE7-CAE91D658111}"/>
                </c:ext>
              </c:extLst>
            </c:dLbl>
            <c:dLbl>
              <c:idx val="1"/>
              <c:layout>
                <c:manualLayout>
                  <c:x val="0"/>
                  <c:y val="0.157407407407407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CB4-4D40-9AE7-CAE91D658111}"/>
                </c:ext>
              </c:extLst>
            </c:dLbl>
            <c:dLbl>
              <c:idx val="2"/>
              <c:layout>
                <c:manualLayout>
                  <c:x val="9.0941814723748699E-17"/>
                  <c:y val="0.115740740740740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CB4-4D40-9AE7-CAE91D65811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Sheet1!$A$8:$A$10</c:f>
              <c:numCache>
                <c:formatCode>General</c:formatCode>
                <c:ptCount val="3"/>
                <c:pt idx="0">
                  <c:v>1990</c:v>
                </c:pt>
                <c:pt idx="1">
                  <c:v>2010</c:v>
                </c:pt>
                <c:pt idx="2">
                  <c:v>2015</c:v>
                </c:pt>
              </c:numCache>
            </c:numRef>
          </c:cat>
          <c:val>
            <c:numRef>
              <c:f>Sheet1!$B$8:$B$10</c:f>
              <c:numCache>
                <c:formatCode>General</c:formatCode>
                <c:ptCount val="3"/>
                <c:pt idx="0">
                  <c:v>35</c:v>
                </c:pt>
                <c:pt idx="1">
                  <c:v>15.6</c:v>
                </c:pt>
                <c:pt idx="2">
                  <c:v>9.6</c:v>
                </c:pt>
              </c:numCache>
            </c:numRef>
          </c:val>
          <c:extLst>
            <c:ext xmlns:c16="http://schemas.microsoft.com/office/drawing/2014/chart" uri="{C3380CC4-5D6E-409C-BE32-E72D297353CC}">
              <c16:uniqueId val="{00000006-BCB4-4D40-9AE7-CAE91D658111}"/>
            </c:ext>
          </c:extLst>
        </c:ser>
        <c:dLbls>
          <c:showLegendKey val="0"/>
          <c:showVal val="0"/>
          <c:showCatName val="0"/>
          <c:showSerName val="0"/>
          <c:showPercent val="0"/>
          <c:showBubbleSize val="0"/>
        </c:dLbls>
        <c:gapWidth val="219"/>
        <c:overlap val="-27"/>
        <c:axId val="394284911"/>
        <c:axId val="312448623"/>
      </c:barChart>
      <c:catAx>
        <c:axId val="394284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2448623"/>
        <c:crosses val="autoZero"/>
        <c:auto val="1"/>
        <c:lblAlgn val="ctr"/>
        <c:lblOffset val="100"/>
        <c:noMultiLvlLbl val="0"/>
      </c:catAx>
      <c:valAx>
        <c:axId val="3124486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4284911"/>
        <c:crosses val="autoZero"/>
        <c:crossBetween val="between"/>
      </c:valAx>
      <c:spPr>
        <a:noFill/>
        <a:ln>
          <a:noFill/>
        </a:ln>
        <a:effectLst/>
      </c:spPr>
    </c:plotArea>
    <c:plotVisOnly val="1"/>
    <c:dispBlanksAs val="gap"/>
    <c:showDLblsOverMax val="0"/>
  </c:chart>
  <c:spPr>
    <a:noFill/>
    <a:ln>
      <a:solidFill>
        <a:schemeClr val="accent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r>
              <a:rPr lang="en-US" sz="1800" b="1" dirty="0">
                <a:solidFill>
                  <a:sysClr val="windowText" lastClr="000000"/>
                </a:solidFill>
              </a:rPr>
              <a:t>Part des </a:t>
            </a:r>
            <a:r>
              <a:rPr lang="fr-FR" sz="1800" b="1" noProof="0" dirty="0">
                <a:solidFill>
                  <a:sysClr val="windowText" lastClr="000000"/>
                </a:solidFill>
              </a:rPr>
              <a:t>extrêmement</a:t>
            </a:r>
            <a:r>
              <a:rPr lang="fr-FR" sz="1800" b="1" baseline="0" noProof="0" dirty="0">
                <a:solidFill>
                  <a:sysClr val="windowText" lastClr="000000"/>
                </a:solidFill>
              </a:rPr>
              <a:t> pauvres dans les contextes de fragilité et de conflit </a:t>
            </a:r>
            <a:r>
              <a:rPr lang="en-US" sz="1800" b="0" dirty="0">
                <a:solidFill>
                  <a:sysClr val="windowText" lastClr="000000"/>
                </a:solidFill>
              </a:rPr>
              <a:t>(%)</a:t>
            </a:r>
          </a:p>
        </c:rich>
      </c:tx>
      <c:overlay val="0"/>
      <c:spPr>
        <a:noFill/>
        <a:ln>
          <a:noFill/>
        </a:ln>
        <a:effectLst/>
      </c:spPr>
      <c:txPr>
        <a:bodyPr rot="0" spcFirstLastPara="1" vertOverflow="ellipsis" vert="horz" wrap="square" anchor="ctr" anchorCtr="1"/>
        <a:lstStyle/>
        <a:p>
          <a:pPr>
            <a:defRPr sz="1800" b="0" i="0" u="none" strike="noStrike" kern="1200" spc="0" baseline="0">
              <a:solidFill>
                <a:sysClr val="windowText" lastClr="000000"/>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54B-4DCE-B283-DBD18B0DB5C5}"/>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3-454B-4DCE-B283-DBD18B0DB5C5}"/>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454B-4DCE-B283-DBD18B0DB5C5}"/>
              </c:ext>
            </c:extLst>
          </c:dPt>
          <c:dLbls>
            <c:dLbl>
              <c:idx val="0"/>
              <c:layout>
                <c:manualLayout>
                  <c:x val="-2.7777777777777779E-3"/>
                  <c:y val="0.11574074074074074"/>
                </c:manualLayout>
              </c:layout>
              <c:tx>
                <c:rich>
                  <a:bodyPr/>
                  <a:lstStyle/>
                  <a:p>
                    <a:r>
                      <a:rPr lang="en-US" dirty="0">
                        <a:solidFill>
                          <a:schemeClr val="bg1"/>
                        </a:solidFill>
                      </a:rPr>
                      <a:t>FCS</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54B-4DCE-B283-DBD18B0DB5C5}"/>
                </c:ext>
              </c:extLst>
            </c:dLbl>
            <c:dLbl>
              <c:idx val="1"/>
              <c:layout>
                <c:manualLayout>
                  <c:x val="-5.0925337632079971E-17"/>
                  <c:y val="0.22685185185185169"/>
                </c:manualLayout>
              </c:layout>
              <c:tx>
                <c:rich>
                  <a:bodyPr/>
                  <a:lstStyle/>
                  <a:p>
                    <a:r>
                      <a:rPr lang="en-US" dirty="0">
                        <a:solidFill>
                          <a:schemeClr val="bg1"/>
                        </a:solidFill>
                      </a:rPr>
                      <a:t>FCS</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454B-4DCE-B283-DBD18B0DB5C5}"/>
                </c:ext>
              </c:extLst>
            </c:dLbl>
            <c:dLbl>
              <c:idx val="2"/>
              <c:layout>
                <c:manualLayout>
                  <c:x val="0"/>
                  <c:y val="0.2361111111111111"/>
                </c:manualLayout>
              </c:layout>
              <c:tx>
                <c:rich>
                  <a:bodyPr/>
                  <a:lstStyle/>
                  <a:p>
                    <a:r>
                      <a:rPr lang="en-US" dirty="0"/>
                      <a:t>FCV</a:t>
                    </a:r>
                  </a:p>
                </c:rich>
              </c:tx>
              <c:showLegendKey val="0"/>
              <c:showVal val="0"/>
              <c:showCatName val="0"/>
              <c:showSerName val="1"/>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54B-4DCE-B283-DBD18B0DB5C5}"/>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numRef>
              <c:f>Sheet1!$A$2:$A$5</c:f>
              <c:numCache>
                <c:formatCode>General</c:formatCode>
                <c:ptCount val="4"/>
                <c:pt idx="0">
                  <c:v>2016</c:v>
                </c:pt>
                <c:pt idx="1">
                  <c:v>2030</c:v>
                </c:pt>
                <c:pt idx="2">
                  <c:v>2030</c:v>
                </c:pt>
              </c:numCache>
            </c:numRef>
          </c:cat>
          <c:val>
            <c:numRef>
              <c:f>Sheet1!$B$2:$B$5</c:f>
              <c:numCache>
                <c:formatCode>General</c:formatCode>
                <c:ptCount val="4"/>
                <c:pt idx="0">
                  <c:v>17</c:v>
                </c:pt>
                <c:pt idx="1">
                  <c:v>46</c:v>
                </c:pt>
                <c:pt idx="2">
                  <c:v>60</c:v>
                </c:pt>
              </c:numCache>
            </c:numRef>
          </c:val>
          <c:extLst>
            <c:ext xmlns:c16="http://schemas.microsoft.com/office/drawing/2014/chart" uri="{C3380CC4-5D6E-409C-BE32-E72D297353CC}">
              <c16:uniqueId val="{00000007-454B-4DCE-B283-DBD18B0DB5C5}"/>
            </c:ext>
          </c:extLst>
        </c:ser>
        <c:dLbls>
          <c:showLegendKey val="0"/>
          <c:showVal val="0"/>
          <c:showCatName val="0"/>
          <c:showSerName val="0"/>
          <c:showPercent val="0"/>
          <c:showBubbleSize val="0"/>
        </c:dLbls>
        <c:gapWidth val="219"/>
        <c:overlap val="-27"/>
        <c:axId val="390479487"/>
        <c:axId val="393033055"/>
      </c:barChart>
      <c:catAx>
        <c:axId val="390479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393033055"/>
        <c:crosses val="autoZero"/>
        <c:auto val="1"/>
        <c:lblAlgn val="ctr"/>
        <c:lblOffset val="100"/>
        <c:noMultiLvlLbl val="0"/>
      </c:catAx>
      <c:valAx>
        <c:axId val="393033055"/>
        <c:scaling>
          <c:orientation val="minMax"/>
          <c:max val="75"/>
        </c:scaling>
        <c:delete val="0"/>
        <c:axPos val="l"/>
        <c:majorGridlines>
          <c:spPr>
            <a:ln w="9525" cap="flat" cmpd="sng" algn="ctr">
              <a:solidFill>
                <a:schemeClr val="bg2"/>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90479487"/>
        <c:crossesAt val="1"/>
        <c:crossBetween val="between"/>
      </c:valAx>
      <c:spPr>
        <a:noFill/>
        <a:ln>
          <a:solidFill>
            <a:schemeClr val="bg2">
              <a:alpha val="98000"/>
            </a:schemeClr>
          </a:solidFill>
        </a:ln>
        <a:effectLst/>
      </c:spPr>
    </c:plotArea>
    <c:plotVisOnly val="1"/>
    <c:dispBlanksAs val="gap"/>
    <c:showDLblsOverMax val="0"/>
  </c:chart>
  <c:spPr>
    <a:solidFill>
      <a:schemeClr val="bg1"/>
    </a:solidFill>
    <a:ln w="6350" cap="flat" cmpd="sng" algn="ctr">
      <a:solidFill>
        <a:schemeClr val="accent1"/>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139BE-48E5-4D26-B811-89BBD409A6DC}" type="datetimeFigureOut">
              <a:rPr lang="fr-FR" smtClean="0"/>
              <a:t>07/03/2023</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25C89-E43E-4183-B0CF-1A6CECE5939A}" type="slidenum">
              <a:rPr lang="fr-FR" smtClean="0"/>
              <a:t>‹#›</a:t>
            </a:fld>
            <a:endParaRPr lang="fr-FR"/>
          </a:p>
        </p:txBody>
      </p:sp>
    </p:spTree>
    <p:extLst>
      <p:ext uri="{BB962C8B-B14F-4D97-AF65-F5344CB8AC3E}">
        <p14:creationId xmlns:p14="http://schemas.microsoft.com/office/powerpoint/2010/main" val="393649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4</a:t>
            </a:fld>
            <a:endParaRPr lang="en-US" dirty="0"/>
          </a:p>
        </p:txBody>
      </p:sp>
    </p:spTree>
    <p:extLst>
      <p:ext uri="{BB962C8B-B14F-4D97-AF65-F5344CB8AC3E}">
        <p14:creationId xmlns:p14="http://schemas.microsoft.com/office/powerpoint/2010/main" val="2394300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286a380c9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endParaRPr dirty="0"/>
          </a:p>
        </p:txBody>
      </p:sp>
      <p:sp>
        <p:nvSpPr>
          <p:cNvPr id="331" name="Google Shape;331;g1f286a380c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286a380c9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just" rtl="0">
              <a:lnSpc>
                <a:spcPct val="120000"/>
              </a:lnSpc>
              <a:spcBef>
                <a:spcPts val="1200"/>
              </a:spcBef>
              <a:spcAft>
                <a:spcPts val="0"/>
              </a:spcAft>
              <a:buClr>
                <a:srgbClr val="4C515A"/>
              </a:buClr>
              <a:buSzPts val="1800"/>
              <a:buFont typeface="Arial"/>
              <a:buNone/>
            </a:pPr>
            <a:r>
              <a:rPr lang="en-US" sz="1100" b="1">
                <a:latin typeface="Arial"/>
                <a:ea typeface="Arial"/>
                <a:cs typeface="Arial"/>
                <a:sym typeface="Arial"/>
              </a:rPr>
              <a:t>Our first finding is that we did find that the PEACE program had targeted effects on increasing social cohesion within and between groups.</a:t>
            </a:r>
          </a:p>
          <a:p>
            <a:pPr marL="0" lvl="0" indent="0" algn="just" rtl="0">
              <a:lnSpc>
                <a:spcPct val="120000"/>
              </a:lnSpc>
              <a:spcBef>
                <a:spcPts val="1200"/>
              </a:spcBef>
              <a:spcAft>
                <a:spcPts val="0"/>
              </a:spcAft>
              <a:buClr>
                <a:srgbClr val="4C515A"/>
              </a:buClr>
              <a:buSzPts val="1800"/>
              <a:buFont typeface="Arial"/>
              <a:buNone/>
            </a:pPr>
            <a:r>
              <a:rPr lang="en-US" sz="1100" b="1">
                <a:latin typeface="Arial"/>
                <a:ea typeface="Arial"/>
                <a:cs typeface="Arial"/>
                <a:sym typeface="Arial"/>
              </a:rPr>
              <a:t>-Specifically, T</a:t>
            </a:r>
            <a:r>
              <a:rPr lang="en-US" sz="1400">
                <a:latin typeface="Arial"/>
                <a:ea typeface="Arial"/>
                <a:cs typeface="Arial"/>
                <a:sym typeface="Arial"/>
              </a:rPr>
              <a:t>he more PEACE activities implemented in a villa</a:t>
            </a:r>
            <a:r>
              <a:rPr lang="en-US" sz="1400">
                <a:highlight>
                  <a:srgbClr val="FFFFFF"/>
                </a:highlight>
                <a:latin typeface="Arial"/>
                <a:ea typeface="Arial"/>
                <a:cs typeface="Arial"/>
                <a:sym typeface="Arial"/>
              </a:rPr>
              <a:t>ge - and the more respondents participated in them - the greater the increase in whether respondents said that everyone in a village helps out in community activities and the more individuals reported increases in trust in members of their own identity group.</a:t>
            </a:r>
          </a:p>
          <a:p>
            <a:pPr marL="0" lvl="0" indent="0" algn="just" rtl="0">
              <a:lnSpc>
                <a:spcPct val="120000"/>
              </a:lnSpc>
              <a:spcBef>
                <a:spcPts val="1200"/>
              </a:spcBef>
              <a:spcAft>
                <a:spcPts val="0"/>
              </a:spcAft>
              <a:buClr>
                <a:srgbClr val="4C515A"/>
              </a:buClr>
              <a:buSzPts val="1800"/>
              <a:buFont typeface="Arial"/>
              <a:buNone/>
            </a:pPr>
            <a:endParaRPr lang="en-US" sz="1400">
              <a:highlight>
                <a:srgbClr val="FFFFFF"/>
              </a:highlight>
              <a:latin typeface="Arial"/>
              <a:ea typeface="Arial"/>
              <a:cs typeface="Arial"/>
              <a:sym typeface="Arial"/>
            </a:endParaRPr>
          </a:p>
          <a:p>
            <a:pPr marL="0" lvl="0" indent="0" algn="l" rtl="0">
              <a:lnSpc>
                <a:spcPct val="102000"/>
              </a:lnSpc>
              <a:spcBef>
                <a:spcPts val="600"/>
              </a:spcBef>
              <a:spcAft>
                <a:spcPts val="0"/>
              </a:spcAft>
              <a:buClr>
                <a:schemeClr val="dk1"/>
              </a:buClr>
              <a:buSzPts val="1100"/>
              <a:buFont typeface="Arial"/>
              <a:buNone/>
            </a:pPr>
            <a:r>
              <a:rPr lang="en-US" sz="1400">
                <a:highlight>
                  <a:srgbClr val="FFFFFF"/>
                </a:highlight>
                <a:latin typeface="Arial"/>
                <a:ea typeface="Arial"/>
                <a:cs typeface="Arial"/>
                <a:sym typeface="Arial"/>
              </a:rPr>
              <a:t>-W</a:t>
            </a:r>
            <a:r>
              <a:rPr lang="en-US" sz="1400" b="1">
                <a:highlight>
                  <a:srgbClr val="FFFFFF"/>
                </a:highlight>
                <a:latin typeface="Arial"/>
                <a:ea typeface="Arial"/>
                <a:cs typeface="Arial"/>
                <a:sym typeface="Arial"/>
              </a:rPr>
              <a:t>hen it came to improving trust </a:t>
            </a:r>
            <a:r>
              <a:rPr lang="en-US" sz="1400" b="1" i="1">
                <a:highlight>
                  <a:srgbClr val="FFFFFF"/>
                </a:highlight>
                <a:latin typeface="Arial"/>
                <a:ea typeface="Arial"/>
                <a:cs typeface="Arial"/>
                <a:sym typeface="Arial"/>
              </a:rPr>
              <a:t>of the most relevant out-groups</a:t>
            </a:r>
            <a:r>
              <a:rPr lang="en-US" sz="1400" b="1">
                <a:highlight>
                  <a:srgbClr val="FFFFFF"/>
                </a:highlight>
                <a:latin typeface="Arial"/>
                <a:ea typeface="Arial"/>
                <a:cs typeface="Arial"/>
                <a:sym typeface="Arial"/>
              </a:rPr>
              <a:t>, we found that infrastructure projects and cultural activities had a positive and statistically significant effect, but other activity types did not…</a:t>
            </a:r>
            <a:endParaRPr lang="en-US" sz="1400">
              <a:highlight>
                <a:srgbClr val="FFFFFF"/>
              </a:highlight>
              <a:latin typeface="Arial"/>
              <a:ea typeface="Arial"/>
              <a:cs typeface="Arial"/>
              <a:sym typeface="Arial"/>
            </a:endParaRPr>
          </a:p>
          <a:p>
            <a:pPr marL="0" lvl="0" indent="0" algn="just" rtl="0">
              <a:lnSpc>
                <a:spcPct val="120000"/>
              </a:lnSpc>
              <a:spcBef>
                <a:spcPts val="1200"/>
              </a:spcBef>
              <a:spcAft>
                <a:spcPts val="0"/>
              </a:spcAft>
              <a:buClr>
                <a:srgbClr val="4C515A"/>
              </a:buClr>
              <a:buSzPts val="1800"/>
              <a:buFont typeface="Arial"/>
              <a:buNone/>
            </a:pPr>
            <a:r>
              <a:rPr lang="en-US" sz="1100" b="1">
                <a:latin typeface="Arial"/>
                <a:ea typeface="Arial"/>
                <a:cs typeface="Arial"/>
                <a:sym typeface="Arial"/>
              </a:rPr>
              <a:t>Why? </a:t>
            </a:r>
            <a:r>
              <a:rPr lang="en-US" sz="1100">
                <a:latin typeface="Arial"/>
                <a:ea typeface="Arial"/>
                <a:cs typeface="Arial"/>
                <a:sym typeface="Arial"/>
              </a:rPr>
              <a:t>Interviews and observations by field monitors indicated that:</a:t>
            </a:r>
          </a:p>
          <a:p>
            <a:pPr marL="0" lvl="0" indent="0" algn="just" rtl="0">
              <a:lnSpc>
                <a:spcPct val="120000"/>
              </a:lnSpc>
              <a:spcBef>
                <a:spcPts val="1200"/>
              </a:spcBef>
              <a:spcAft>
                <a:spcPts val="0"/>
              </a:spcAft>
              <a:buClr>
                <a:srgbClr val="4C515A"/>
              </a:buClr>
              <a:buSzPts val="1800"/>
              <a:buFont typeface="Arial"/>
              <a:buNone/>
            </a:pPr>
            <a:r>
              <a:rPr lang="en-US" sz="1100">
                <a:latin typeface="Arial"/>
                <a:ea typeface="Arial"/>
                <a:cs typeface="Arial"/>
                <a:sym typeface="Arial"/>
              </a:rPr>
              <a:t>-Infrastructure/cultural activities engaged a greater number of people, required more coordination and collaboration between different groups and communities, and centered around addressing shared needs and participating in meaningful traditions.</a:t>
            </a:r>
          </a:p>
          <a:p>
            <a:pPr marL="0" lvl="0" indent="0" algn="just" rtl="0">
              <a:lnSpc>
                <a:spcPct val="120000"/>
              </a:lnSpc>
              <a:spcBef>
                <a:spcPts val="1200"/>
              </a:spcBef>
              <a:spcAft>
                <a:spcPts val="0"/>
              </a:spcAft>
              <a:buClr>
                <a:srgbClr val="4C515A"/>
              </a:buClr>
              <a:buSzPts val="1800"/>
              <a:buFont typeface="Arial"/>
              <a:buNone/>
            </a:pPr>
            <a:endParaRPr lang="en-US" sz="1100">
              <a:latin typeface="Arial"/>
              <a:ea typeface="Arial"/>
              <a:cs typeface="Arial"/>
              <a:sym typeface="Arial"/>
            </a:endParaRPr>
          </a:p>
          <a:p>
            <a:pPr marL="0" lvl="0" indent="0" algn="just" rtl="0">
              <a:lnSpc>
                <a:spcPct val="120000"/>
              </a:lnSpc>
              <a:spcBef>
                <a:spcPts val="1200"/>
              </a:spcBef>
              <a:spcAft>
                <a:spcPts val="0"/>
              </a:spcAft>
              <a:buClr>
                <a:srgbClr val="4C515A"/>
              </a:buClr>
              <a:buSzPts val="1800"/>
              <a:buFont typeface="Arial"/>
              <a:buNone/>
            </a:pPr>
            <a:r>
              <a:rPr lang="en-US" sz="1100">
                <a:latin typeface="Arial"/>
                <a:ea typeface="Arial"/>
                <a:cs typeface="Arial"/>
                <a:sym typeface="Arial"/>
              </a:rPr>
              <a:t>-</a:t>
            </a:r>
            <a:r>
              <a:rPr lang="en-US" sz="1100">
                <a:highlight>
                  <a:srgbClr val="FFFFFF"/>
                </a:highlight>
                <a:latin typeface="Arial"/>
                <a:ea typeface="Arial"/>
                <a:cs typeface="Arial"/>
                <a:sym typeface="Arial"/>
              </a:rPr>
              <a:t>In contrast, other types of  such as activities mediation and socio-economic activities were typically less communal in nature and targeted a smaller number of individuals within a village, which likely limited their impact on the key norms, behaviors, and attitudes that shape bridging social cohesion. </a:t>
            </a:r>
          </a:p>
          <a:p>
            <a:pPr marL="0" lvl="0" indent="0" algn="just" rtl="0">
              <a:lnSpc>
                <a:spcPct val="120000"/>
              </a:lnSpc>
              <a:spcBef>
                <a:spcPts val="1200"/>
              </a:spcBef>
              <a:spcAft>
                <a:spcPts val="0"/>
              </a:spcAft>
              <a:buClr>
                <a:srgbClr val="4C515A"/>
              </a:buClr>
              <a:buSzPts val="1800"/>
              <a:buFont typeface="Arial"/>
              <a:buNone/>
            </a:pPr>
            <a:endParaRPr lang="en-US" sz="1100" dirty="0">
              <a:highlight>
                <a:srgbClr val="FFFFFF"/>
              </a:highlight>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p>
        </p:txBody>
      </p:sp>
      <p:sp>
        <p:nvSpPr>
          <p:cNvPr id="331" name="Google Shape;331;g1f286a380c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5777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f286a380c9_0_57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2000"/>
              </a:spcBef>
              <a:spcAft>
                <a:spcPts val="0"/>
              </a:spcAft>
              <a:buClr>
                <a:schemeClr val="dk1"/>
              </a:buClr>
              <a:buSzPts val="1100"/>
              <a:buFont typeface="Arial"/>
              <a:buNone/>
            </a:pPr>
            <a:endParaRPr dirty="0"/>
          </a:p>
        </p:txBody>
      </p:sp>
      <p:sp>
        <p:nvSpPr>
          <p:cNvPr id="331" name="Google Shape;331;g1f286a380c9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26651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5</a:t>
            </a:fld>
            <a:endParaRPr lang="en-US" dirty="0"/>
          </a:p>
        </p:txBody>
      </p:sp>
    </p:spTree>
    <p:extLst>
      <p:ext uri="{BB962C8B-B14F-4D97-AF65-F5344CB8AC3E}">
        <p14:creationId xmlns:p14="http://schemas.microsoft.com/office/powerpoint/2010/main" val="3621247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6</a:t>
            </a:fld>
            <a:endParaRPr lang="en-US" dirty="0"/>
          </a:p>
        </p:txBody>
      </p:sp>
    </p:spTree>
    <p:extLst>
      <p:ext uri="{BB962C8B-B14F-4D97-AF65-F5344CB8AC3E}">
        <p14:creationId xmlns:p14="http://schemas.microsoft.com/office/powerpoint/2010/main" val="1125547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F977CB2-5688-41D7-B5B1-B40791EF9C11}" type="slidenum">
              <a:rPr lang="en-US" smtClean="0"/>
              <a:t>8</a:t>
            </a:fld>
            <a:endParaRPr lang="en-US" dirty="0"/>
          </a:p>
        </p:txBody>
      </p:sp>
    </p:spTree>
    <p:extLst>
      <p:ext uri="{BB962C8B-B14F-4D97-AF65-F5344CB8AC3E}">
        <p14:creationId xmlns:p14="http://schemas.microsoft.com/office/powerpoint/2010/main" val="4153860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1f286a380c9_0_1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1f286a380c9_0_1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f286a380c9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f286a380c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1f286a380c9_0_6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1f286a380c9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22845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286a380c9_0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indent="0">
              <a:buNone/>
            </a:pPr>
            <a:br>
              <a:rPr lang="en-US" dirty="0">
                <a:effectLst/>
                <a:latin typeface="Helvetica Neue" panose="02000503000000020004" pitchFamily="2" charset="0"/>
              </a:rPr>
            </a:br>
            <a:endParaRPr dirty="0"/>
          </a:p>
        </p:txBody>
      </p:sp>
      <p:sp>
        <p:nvSpPr>
          <p:cNvPr id="324" name="Google Shape;324;g1f286a380c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f286a380c9_0_56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solidFill>
                <a:schemeClr val="dk1"/>
              </a:solidFill>
            </a:endParaRPr>
          </a:p>
          <a:p>
            <a:pPr marL="0" lvl="0" indent="0" algn="l" rtl="0">
              <a:lnSpc>
                <a:spcPct val="100000"/>
              </a:lnSpc>
              <a:spcBef>
                <a:spcPts val="0"/>
              </a:spcBef>
              <a:spcAft>
                <a:spcPts val="0"/>
              </a:spcAft>
              <a:buSzPts val="1100"/>
              <a:buNone/>
            </a:pPr>
            <a:endParaRPr dirty="0"/>
          </a:p>
        </p:txBody>
      </p:sp>
      <p:sp>
        <p:nvSpPr>
          <p:cNvPr id="324" name="Google Shape;324;g1f286a380c9_0_5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23349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AE71C-28EF-DC6B-9323-C78C9743D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5E896DF5-D0E4-2E81-69C5-C0B65A24E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08A31FE1-4A3F-5AB7-65F0-D3805E0C7261}"/>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5" name="Footer Placeholder 4">
            <a:extLst>
              <a:ext uri="{FF2B5EF4-FFF2-40B4-BE49-F238E27FC236}">
                <a16:creationId xmlns:a16="http://schemas.microsoft.com/office/drawing/2014/main" id="{527D439E-2E5E-4D08-F11A-195A17706A1C}"/>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AE907AE-9D41-6A06-3B93-08BFF8545A25}"/>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1862396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5649B-70E5-2C7D-E49C-02F9E7232136}"/>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88099701-4F75-DFE0-79D5-866BE01208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BFBE1FD3-124D-B264-52A0-DF52BD1615CB}"/>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5" name="Footer Placeholder 4">
            <a:extLst>
              <a:ext uri="{FF2B5EF4-FFF2-40B4-BE49-F238E27FC236}">
                <a16:creationId xmlns:a16="http://schemas.microsoft.com/office/drawing/2014/main" id="{B1ABB496-9D7F-8299-232B-0F15C475FEB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3DF2512-AE5D-4D1D-CE15-A49851890391}"/>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2591216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EDB93-1A3C-C2EB-B020-59959CB6F3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7EFC1B90-25EC-17C6-5419-95FCDCCBD7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AAF8BE6-A532-19FA-C487-2388276C584C}"/>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5" name="Footer Placeholder 4">
            <a:extLst>
              <a:ext uri="{FF2B5EF4-FFF2-40B4-BE49-F238E27FC236}">
                <a16:creationId xmlns:a16="http://schemas.microsoft.com/office/drawing/2014/main" id="{8C2FB705-9A61-FB1F-7555-335187B684F8}"/>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93C9DE3-959D-25E6-667F-45ED4B11A943}"/>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4240743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FFAA2-1105-43FD-85A7-C4F27AD1B75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BB2745-C4E2-4193-BDFA-642B8871C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7366E0-EF38-4552-81D4-5C46531FF99D}"/>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5" name="Footer Placeholder 4">
            <a:extLst>
              <a:ext uri="{FF2B5EF4-FFF2-40B4-BE49-F238E27FC236}">
                <a16:creationId xmlns:a16="http://schemas.microsoft.com/office/drawing/2014/main" id="{7B4D3016-8348-4D1B-A941-F9E8A9406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7B070C-AEAF-499A-82E0-3DE68C1BD5F7}"/>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9886602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5AB2A-820B-48FB-8CA2-18C296406A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BA9C36-34BB-493B-9F2F-790080723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6DEF7-7AE9-471A-9082-1A314C151736}"/>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5" name="Footer Placeholder 4">
            <a:extLst>
              <a:ext uri="{FF2B5EF4-FFF2-40B4-BE49-F238E27FC236}">
                <a16:creationId xmlns:a16="http://schemas.microsoft.com/office/drawing/2014/main" id="{8C4C0FAA-1472-4581-8618-09D502F9B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77A17E-D09B-4E81-B4A1-AE3D42B4C5A5}"/>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868443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54E34-AF6A-4550-9B56-21D70431D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8615F9-04BF-40F7-8275-92546B421F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AF029D-837F-4828-8F3D-FA37DBD4A660}"/>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5" name="Footer Placeholder 4">
            <a:extLst>
              <a:ext uri="{FF2B5EF4-FFF2-40B4-BE49-F238E27FC236}">
                <a16:creationId xmlns:a16="http://schemas.microsoft.com/office/drawing/2014/main" id="{9A223B99-5D20-4364-B5C7-5CDDBA3B15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FBB795-6AB0-476F-8A5F-522144F33AD7}"/>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7666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17E6-4576-47C2-B981-1E00EC3AAC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AD827A-99EE-47CE-9B47-FBCA00907F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5C0FA7-32CA-47C8-9E87-FC23DA4A1D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F6235-D944-4987-9FA9-10BA2BAB6415}"/>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6" name="Footer Placeholder 5">
            <a:extLst>
              <a:ext uri="{FF2B5EF4-FFF2-40B4-BE49-F238E27FC236}">
                <a16:creationId xmlns:a16="http://schemas.microsoft.com/office/drawing/2014/main" id="{40C0CBD5-6341-476C-8632-08508E7F1D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C8F154-DD23-4831-A903-BE9867C4E47E}"/>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26879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A1872-4137-4EBE-9E39-65A1A9998F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7535FC-03D0-4A11-BDEC-4B55431238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FD7DD3-81CD-473B-8854-55ED93FCEA2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3D8CF8-8B28-47E3-9C0D-A69B3A31AD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7D45CDA-C9E0-4535-B0AC-ECDDEA7263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A771AE-13DB-4339-9029-5EA2D0EF6346}"/>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8" name="Footer Placeholder 7">
            <a:extLst>
              <a:ext uri="{FF2B5EF4-FFF2-40B4-BE49-F238E27FC236}">
                <a16:creationId xmlns:a16="http://schemas.microsoft.com/office/drawing/2014/main" id="{17475091-8859-43DB-B8E4-E000E30679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ECC1E3-31AE-4EF0-BBB5-2ACE1D7B0EC0}"/>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057300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A0FE2-6E67-40F4-B012-E5B74915D18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F8FD73-412C-41AE-9E90-F26131E6B530}"/>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4" name="Footer Placeholder 3">
            <a:extLst>
              <a:ext uri="{FF2B5EF4-FFF2-40B4-BE49-F238E27FC236}">
                <a16:creationId xmlns:a16="http://schemas.microsoft.com/office/drawing/2014/main" id="{1C2AA697-FA07-4A07-BBE9-AA8EAD1B56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BE3ED2-5911-4DF0-8DD6-1A463994BEED}"/>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080545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C90E558-14FF-4C93-96FD-F9BFE9B1D4A1}"/>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3" name="Footer Placeholder 2">
            <a:extLst>
              <a:ext uri="{FF2B5EF4-FFF2-40B4-BE49-F238E27FC236}">
                <a16:creationId xmlns:a16="http://schemas.microsoft.com/office/drawing/2014/main" id="{D86198B6-C601-4801-9773-E402EFCAC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FDD3AD-917D-4D3E-90AD-E05893ABF834}"/>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091023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097EE-8FE0-447D-B784-E1483AF8E4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C64F277-D163-4A4D-A85C-895EB1ECF0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5071E59-2AC5-4ECD-917D-588AA242FF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F4FA28-EF1F-424A-9CA0-2E489EFBBA59}"/>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6" name="Footer Placeholder 5">
            <a:extLst>
              <a:ext uri="{FF2B5EF4-FFF2-40B4-BE49-F238E27FC236}">
                <a16:creationId xmlns:a16="http://schemas.microsoft.com/office/drawing/2014/main" id="{E3449ADA-93FF-42CC-B604-5CB0AFFDDC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600A-D663-4119-85D8-30E2A17D57F5}"/>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033253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DFB20-21AC-3B09-67BD-FA90B57DB51F}"/>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19DFA8CE-2AD2-0EFA-F6FC-B93B454BE2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2B196564-CE55-7D0A-4D95-4BC69F822D12}"/>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5" name="Footer Placeholder 4">
            <a:extLst>
              <a:ext uri="{FF2B5EF4-FFF2-40B4-BE49-F238E27FC236}">
                <a16:creationId xmlns:a16="http://schemas.microsoft.com/office/drawing/2014/main" id="{A86FD5BC-4868-47EC-C8AA-9BDA3042483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2618F47E-2F82-2123-9D8E-2B9956801036}"/>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36807544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61949-D809-4310-A431-514C48FFCA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1A16007-21E8-4428-BC37-542242AC3D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5FAA0C-6DCD-4B02-9FDF-A014678659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C8C26-31DE-432B-B9AD-3CADA0072462}"/>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6" name="Footer Placeholder 5">
            <a:extLst>
              <a:ext uri="{FF2B5EF4-FFF2-40B4-BE49-F238E27FC236}">
                <a16:creationId xmlns:a16="http://schemas.microsoft.com/office/drawing/2014/main" id="{CF9CF98D-0813-40AE-99A4-ED48A11D1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57945F-FB81-4470-85E2-EA6FCF629CB9}"/>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10948895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D8F2-C257-40F5-9A2F-6F5730983C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F315A60-4D25-4B9E-A91E-7ABB0E8DA0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52205B-1CB8-4FD5-BF40-70EC3000F765}"/>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5" name="Footer Placeholder 4">
            <a:extLst>
              <a:ext uri="{FF2B5EF4-FFF2-40B4-BE49-F238E27FC236}">
                <a16:creationId xmlns:a16="http://schemas.microsoft.com/office/drawing/2014/main" id="{CC507424-3000-47A3-9E14-91F13EB76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CA352A-795D-4E1E-A654-849492645262}"/>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992077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9694E-6016-45EA-9407-3CA867BE9E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8C1553-6866-4165-B416-4D13E245DF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210619-B093-43CE-979E-BD77088FCFAA}"/>
              </a:ext>
            </a:extLst>
          </p:cNvPr>
          <p:cNvSpPr>
            <a:spLocks noGrp="1"/>
          </p:cNvSpPr>
          <p:nvPr>
            <p:ph type="dt" sz="half" idx="10"/>
          </p:nvPr>
        </p:nvSpPr>
        <p:spPr/>
        <p:txBody>
          <a:bodyPr/>
          <a:lstStyle/>
          <a:p>
            <a:fld id="{AADC4239-225A-4016-A1AE-FF2FAE1FBE8F}" type="datetimeFigureOut">
              <a:rPr lang="en-US" smtClean="0"/>
              <a:t>07-Mar-23</a:t>
            </a:fld>
            <a:endParaRPr lang="en-US"/>
          </a:p>
        </p:txBody>
      </p:sp>
      <p:sp>
        <p:nvSpPr>
          <p:cNvPr id="5" name="Footer Placeholder 4">
            <a:extLst>
              <a:ext uri="{FF2B5EF4-FFF2-40B4-BE49-F238E27FC236}">
                <a16:creationId xmlns:a16="http://schemas.microsoft.com/office/drawing/2014/main" id="{93F55098-85D4-4045-B5DC-444F8F86B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AD7827-13F0-469A-A5DE-41A531C949F6}"/>
              </a:ext>
            </a:extLst>
          </p:cNvPr>
          <p:cNvSpPr>
            <a:spLocks noGrp="1"/>
          </p:cNvSpPr>
          <p:nvPr>
            <p:ph type="sldNum" sz="quarter" idx="12"/>
          </p:nvPr>
        </p:nvSpPr>
        <p:spPr/>
        <p:txBody>
          <a:bodyPr/>
          <a:lstStyle/>
          <a:p>
            <a:fld id="{BD45127C-5BD5-4382-890B-6405E7C53FCB}" type="slidenum">
              <a:rPr lang="en-US" smtClean="0"/>
              <a:t>‹#›</a:t>
            </a:fld>
            <a:endParaRPr lang="en-US"/>
          </a:p>
        </p:txBody>
      </p:sp>
    </p:spTree>
    <p:extLst>
      <p:ext uri="{BB962C8B-B14F-4D97-AF65-F5344CB8AC3E}">
        <p14:creationId xmlns:p14="http://schemas.microsoft.com/office/powerpoint/2010/main" val="3313070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178"/>
        <p:cNvGrpSpPr/>
        <p:nvPr/>
      </p:nvGrpSpPr>
      <p:grpSpPr>
        <a:xfrm>
          <a:off x="0" y="0"/>
          <a:ext cx="0" cy="0"/>
          <a:chOff x="0" y="0"/>
          <a:chExt cx="0" cy="0"/>
        </a:xfrm>
      </p:grpSpPr>
      <p:sp>
        <p:nvSpPr>
          <p:cNvPr id="179" name="Google Shape;179;p39"/>
          <p:cNvSpPr>
            <a:spLocks noGrp="1"/>
          </p:cNvSpPr>
          <p:nvPr>
            <p:ph type="pic" idx="2"/>
          </p:nvPr>
        </p:nvSpPr>
        <p:spPr>
          <a:xfrm>
            <a:off x="0" y="0"/>
            <a:ext cx="37956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0" name="Google Shape;180;p39"/>
          <p:cNvSpPr txBox="1"/>
          <p:nvPr/>
        </p:nvSpPr>
        <p:spPr>
          <a:xfrm>
            <a:off x="4384432" y="1723291"/>
            <a:ext cx="8577600" cy="16220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SzPts val="4400"/>
              <a:buFont typeface="Arial Black"/>
              <a:buNone/>
            </a:pPr>
            <a:endParaRPr sz="5867" b="1" i="0" u="none" strike="noStrike" cap="none">
              <a:solidFill>
                <a:srgbClr val="D01D2B"/>
              </a:solidFill>
              <a:latin typeface="Arial Black"/>
              <a:ea typeface="Arial Black"/>
              <a:cs typeface="Arial Black"/>
              <a:sym typeface="Arial Black"/>
            </a:endParaRPr>
          </a:p>
        </p:txBody>
      </p:sp>
      <p:sp>
        <p:nvSpPr>
          <p:cNvPr id="181" name="Google Shape;181;p39"/>
          <p:cNvSpPr txBox="1"/>
          <p:nvPr/>
        </p:nvSpPr>
        <p:spPr>
          <a:xfrm>
            <a:off x="4384433" y="3552089"/>
            <a:ext cx="8577600" cy="1338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SzPts val="3200"/>
              <a:buFont typeface="Times New Roman"/>
              <a:buNone/>
            </a:pPr>
            <a:endParaRPr sz="4267" b="0" i="0" u="none" strike="noStrike" cap="none">
              <a:solidFill>
                <a:schemeClr val="dk1"/>
              </a:solidFill>
              <a:latin typeface="Times New Roman"/>
              <a:ea typeface="Times New Roman"/>
              <a:cs typeface="Times New Roman"/>
              <a:sym typeface="Times New Roman"/>
            </a:endParaRPr>
          </a:p>
        </p:txBody>
      </p:sp>
      <p:sp>
        <p:nvSpPr>
          <p:cNvPr id="182" name="Google Shape;182;p39"/>
          <p:cNvSpPr txBox="1">
            <a:spLocks noGrp="1"/>
          </p:cNvSpPr>
          <p:nvPr>
            <p:ph type="body" idx="1"/>
          </p:nvPr>
        </p:nvSpPr>
        <p:spPr>
          <a:xfrm>
            <a:off x="4384433" y="4878357"/>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3" name="Google Shape;183;p39"/>
          <p:cNvSpPr txBox="1">
            <a:spLocks noGrp="1"/>
          </p:cNvSpPr>
          <p:nvPr>
            <p:ph type="ctrTitle"/>
          </p:nvPr>
        </p:nvSpPr>
        <p:spPr>
          <a:xfrm>
            <a:off x="4384435" y="1672488"/>
            <a:ext cx="7579600" cy="162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rgbClr val="D01D2B"/>
              </a:buClr>
              <a:buSzPts val="4400"/>
              <a:buFont typeface="Arial Black"/>
              <a:buNone/>
              <a:defRPr sz="5867" b="1" i="0" u="none" strike="noStrike" cap="none">
                <a:solidFill>
                  <a:srgbClr val="D01D2B"/>
                </a:solidFill>
                <a:latin typeface="Arial Black"/>
                <a:ea typeface="Arial Black"/>
                <a:cs typeface="Arial Black"/>
                <a:sym typeface="Arial Black"/>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184" name="Google Shape;184;p39"/>
          <p:cNvSpPr txBox="1">
            <a:spLocks noGrp="1"/>
          </p:cNvSpPr>
          <p:nvPr>
            <p:ph type="subTitle" idx="3"/>
          </p:nvPr>
        </p:nvSpPr>
        <p:spPr>
          <a:xfrm>
            <a:off x="4384435" y="3501287"/>
            <a:ext cx="7579600" cy="1155200"/>
          </a:xfrm>
          <a:prstGeom prst="rect">
            <a:avLst/>
          </a:prstGeom>
          <a:noFill/>
          <a:ln>
            <a:noFill/>
          </a:ln>
        </p:spPr>
        <p:txBody>
          <a:bodyPr spcFirstLastPara="1" wrap="square" lIns="0" tIns="0" rIns="0" bIns="0" anchor="t" anchorCtr="0">
            <a:noAutofit/>
          </a:bodyPr>
          <a:lstStyle>
            <a:lvl1pPr marR="0" lvl="0" algn="l" rtl="0">
              <a:lnSpc>
                <a:spcPct val="90000"/>
              </a:lnSpc>
              <a:spcBef>
                <a:spcPts val="1600"/>
              </a:spcBef>
              <a:spcAft>
                <a:spcPts val="0"/>
              </a:spcAft>
              <a:buClr>
                <a:schemeClr val="dk1"/>
              </a:buClr>
              <a:buSzPts val="3200"/>
              <a:buFont typeface="Times New Roman"/>
              <a:buNone/>
              <a:defRPr sz="4267" b="0" i="0" u="none" strike="noStrike" cap="none">
                <a:solidFill>
                  <a:schemeClr val="dk1"/>
                </a:solidFill>
                <a:latin typeface="Times New Roman"/>
                <a:ea typeface="Times New Roman"/>
                <a:cs typeface="Times New Roman"/>
                <a:sym typeface="Times New Roman"/>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185" name="Google Shape;185;p39"/>
          <p:cNvSpPr txBox="1">
            <a:spLocks noGrp="1"/>
          </p:cNvSpPr>
          <p:nvPr>
            <p:ph type="body" idx="4"/>
          </p:nvPr>
        </p:nvSpPr>
        <p:spPr>
          <a:xfrm>
            <a:off x="4384433" y="5140700"/>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86" name="Google Shape;186;p39"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
        <p:nvSpPr>
          <p:cNvPr id="187" name="Google Shape;187;p39"/>
          <p:cNvSpPr txBox="1">
            <a:spLocks noGrp="1"/>
          </p:cNvSpPr>
          <p:nvPr>
            <p:ph type="body" idx="5"/>
          </p:nvPr>
        </p:nvSpPr>
        <p:spPr>
          <a:xfrm>
            <a:off x="4384433" y="5572501"/>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88" name="Google Shape;188;p39"/>
          <p:cNvSpPr txBox="1">
            <a:spLocks noGrp="1"/>
          </p:cNvSpPr>
          <p:nvPr>
            <p:ph type="body" idx="6"/>
          </p:nvPr>
        </p:nvSpPr>
        <p:spPr>
          <a:xfrm>
            <a:off x="4384433" y="5834844"/>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91855011"/>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89"/>
        <p:cNvGrpSpPr/>
        <p:nvPr/>
      </p:nvGrpSpPr>
      <p:grpSpPr>
        <a:xfrm>
          <a:off x="0" y="0"/>
          <a:ext cx="0" cy="0"/>
          <a:chOff x="0" y="0"/>
          <a:chExt cx="0" cy="0"/>
        </a:xfrm>
      </p:grpSpPr>
      <p:sp>
        <p:nvSpPr>
          <p:cNvPr id="190" name="Google Shape;190;p40"/>
          <p:cNvSpPr txBox="1">
            <a:spLocks noGrp="1"/>
          </p:cNvSpPr>
          <p:nvPr>
            <p:ph type="body" idx="1"/>
          </p:nvPr>
        </p:nvSpPr>
        <p:spPr>
          <a:xfrm>
            <a:off x="2220833" y="2132472"/>
            <a:ext cx="8878800" cy="1594000"/>
          </a:xfrm>
          <a:prstGeom prst="rect">
            <a:avLst/>
          </a:prstGeom>
          <a:noFill/>
          <a:ln>
            <a:noFill/>
          </a:ln>
        </p:spPr>
        <p:txBody>
          <a:bodyPr spcFirstLastPara="1" wrap="square" lIns="0" tIns="0" rIns="0" bIns="0" anchor="t" anchorCtr="0">
            <a:noAutofit/>
          </a:bodyPr>
          <a:lstStyle>
            <a:lvl1pPr marL="609585" marR="0" lvl="0" indent="-304792" algn="l" rtl="0">
              <a:spcBef>
                <a:spcPts val="1600"/>
              </a:spcBef>
              <a:spcAft>
                <a:spcPts val="0"/>
              </a:spcAft>
              <a:buClr>
                <a:schemeClr val="dk1"/>
              </a:buClr>
              <a:buSzPts val="3200"/>
              <a:buFont typeface="Times New Roman"/>
              <a:buNone/>
              <a:defRPr sz="4267"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91" name="Google Shape;191;p40"/>
          <p:cNvPicPr preferRelativeResize="0"/>
          <p:nvPr/>
        </p:nvPicPr>
        <p:blipFill rotWithShape="1">
          <a:blip r:embed="rId2">
            <a:alphaModFix/>
          </a:blip>
          <a:srcRect/>
          <a:stretch/>
        </p:blipFill>
        <p:spPr>
          <a:xfrm>
            <a:off x="1016001" y="2132473"/>
            <a:ext cx="552451" cy="1593851"/>
          </a:xfrm>
          <a:prstGeom prst="rect">
            <a:avLst/>
          </a:prstGeom>
          <a:noFill/>
          <a:ln>
            <a:noFill/>
          </a:ln>
        </p:spPr>
      </p:pic>
      <p:sp>
        <p:nvSpPr>
          <p:cNvPr id="192" name="Google Shape;192;p40"/>
          <p:cNvSpPr txBox="1">
            <a:spLocks noGrp="1"/>
          </p:cNvSpPr>
          <p:nvPr>
            <p:ph type="body" idx="2"/>
          </p:nvPr>
        </p:nvSpPr>
        <p:spPr>
          <a:xfrm>
            <a:off x="2220833" y="3886200"/>
            <a:ext cx="8878800" cy="2288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rgbClr val="96979B"/>
              </a:buClr>
              <a:buSzPts val="1100"/>
              <a:buFont typeface="Arial"/>
              <a:buNone/>
              <a:defRPr sz="1467" b="0" i="0" u="none" strike="noStrike" cap="none">
                <a:solidFill>
                  <a:srgbClr val="96979B"/>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93" name="Google Shape;193;p40"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1342560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ext with Title ">
  <p:cSld name="Text with Title ">
    <p:spTree>
      <p:nvGrpSpPr>
        <p:cNvPr id="1" name="Shape 194"/>
        <p:cNvGrpSpPr/>
        <p:nvPr/>
      </p:nvGrpSpPr>
      <p:grpSpPr>
        <a:xfrm>
          <a:off x="0" y="0"/>
          <a:ext cx="0" cy="0"/>
          <a:chOff x="0" y="0"/>
          <a:chExt cx="0" cy="0"/>
        </a:xfrm>
      </p:grpSpPr>
      <p:sp>
        <p:nvSpPr>
          <p:cNvPr id="195" name="Google Shape;195;p41"/>
          <p:cNvSpPr txBox="1">
            <a:spLocks noGrp="1"/>
          </p:cNvSpPr>
          <p:nvPr>
            <p:ph type="title"/>
          </p:nvPr>
        </p:nvSpPr>
        <p:spPr>
          <a:xfrm>
            <a:off x="609600" y="794815"/>
            <a:ext cx="109728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196" name="Google Shape;196;p41"/>
          <p:cNvSpPr txBox="1">
            <a:spLocks noGrp="1"/>
          </p:cNvSpPr>
          <p:nvPr>
            <p:ph type="body" idx="1"/>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97" name="Google Shape;197;p41"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668240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with Intro and 2 Columns">
  <p:cSld name="Text with Intro and 2 Columns">
    <p:spTree>
      <p:nvGrpSpPr>
        <p:cNvPr id="1" name="Shape 203"/>
        <p:cNvGrpSpPr/>
        <p:nvPr/>
      </p:nvGrpSpPr>
      <p:grpSpPr>
        <a:xfrm>
          <a:off x="0" y="0"/>
          <a:ext cx="0" cy="0"/>
          <a:chOff x="0" y="0"/>
          <a:chExt cx="0" cy="0"/>
        </a:xfrm>
      </p:grpSpPr>
      <p:sp>
        <p:nvSpPr>
          <p:cNvPr id="204" name="Google Shape;204;p43"/>
          <p:cNvSpPr txBox="1">
            <a:spLocks noGrp="1"/>
          </p:cNvSpPr>
          <p:nvPr>
            <p:ph type="body" idx="1"/>
          </p:nvPr>
        </p:nvSpPr>
        <p:spPr>
          <a:xfrm>
            <a:off x="609600" y="2743200"/>
            <a:ext cx="5255200" cy="32384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5" name="Google Shape;205;p43"/>
          <p:cNvSpPr txBox="1">
            <a:spLocks noGrp="1"/>
          </p:cNvSpPr>
          <p:nvPr>
            <p:ph type="body" idx="2"/>
          </p:nvPr>
        </p:nvSpPr>
        <p:spPr>
          <a:xfrm>
            <a:off x="6339840" y="2743200"/>
            <a:ext cx="5242400" cy="3238400"/>
          </a:xfrm>
          <a:prstGeom prst="rect">
            <a:avLst/>
          </a:prstGeom>
          <a:noFill/>
          <a:ln>
            <a:noFill/>
          </a:ln>
        </p:spPr>
        <p:txBody>
          <a:bodyPr spcFirstLastPara="1" wrap="square" lIns="0" tIns="0" rIns="0" bIns="0"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6" name="Google Shape;206;p43"/>
          <p:cNvSpPr txBox="1">
            <a:spLocks noGrp="1"/>
          </p:cNvSpPr>
          <p:nvPr>
            <p:ph type="title"/>
          </p:nvPr>
        </p:nvSpPr>
        <p:spPr>
          <a:xfrm>
            <a:off x="609600" y="794815"/>
            <a:ext cx="10972800" cy="517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07" name="Google Shape;207;p43"/>
          <p:cNvSpPr txBox="1">
            <a:spLocks noGrp="1"/>
          </p:cNvSpPr>
          <p:nvPr>
            <p:ph type="body" idx="3"/>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08" name="Google Shape;208;p43"/>
          <p:cNvSpPr txBox="1">
            <a:spLocks noGrp="1"/>
          </p:cNvSpPr>
          <p:nvPr>
            <p:ph type="body" idx="4"/>
          </p:nvPr>
        </p:nvSpPr>
        <p:spPr>
          <a:xfrm>
            <a:off x="609600" y="1532467"/>
            <a:ext cx="10972800" cy="1134400"/>
          </a:xfrm>
          <a:prstGeom prst="rect">
            <a:avLst/>
          </a:prstGeom>
          <a:noFill/>
          <a:ln>
            <a:noFill/>
          </a:ln>
        </p:spPr>
        <p:txBody>
          <a:bodyPr spcFirstLastPara="1" wrap="square" lIns="0" tIns="0" rIns="0" bIns="0" anchor="t" anchorCtr="0">
            <a:noAutofit/>
          </a:bodyPr>
          <a:lstStyle>
            <a:lvl1pPr marL="609585" marR="0" lvl="0" indent="-304792" algn="l" rtl="0">
              <a:spcBef>
                <a:spcPts val="160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09" name="Google Shape;209;p43"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001377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ext with 2 Columns">
  <p:cSld name="Text with 2 Columns">
    <p:spTree>
      <p:nvGrpSpPr>
        <p:cNvPr id="1" name="Shape 210"/>
        <p:cNvGrpSpPr/>
        <p:nvPr/>
      </p:nvGrpSpPr>
      <p:grpSpPr>
        <a:xfrm>
          <a:off x="0" y="0"/>
          <a:ext cx="0" cy="0"/>
          <a:chOff x="0" y="0"/>
          <a:chExt cx="0" cy="0"/>
        </a:xfrm>
      </p:grpSpPr>
      <p:sp>
        <p:nvSpPr>
          <p:cNvPr id="211" name="Google Shape;211;p44"/>
          <p:cNvSpPr txBox="1">
            <a:spLocks noGrp="1"/>
          </p:cNvSpPr>
          <p:nvPr>
            <p:ph type="body" idx="1"/>
          </p:nvPr>
        </p:nvSpPr>
        <p:spPr>
          <a:xfrm>
            <a:off x="609600" y="2039939"/>
            <a:ext cx="52552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2" name="Google Shape;212;p44"/>
          <p:cNvSpPr txBox="1">
            <a:spLocks noGrp="1"/>
          </p:cNvSpPr>
          <p:nvPr>
            <p:ph type="body" idx="2"/>
          </p:nvPr>
        </p:nvSpPr>
        <p:spPr>
          <a:xfrm>
            <a:off x="6339840" y="2039939"/>
            <a:ext cx="5242400" cy="3941600"/>
          </a:xfrm>
          <a:prstGeom prst="rect">
            <a:avLst/>
          </a:prstGeom>
          <a:noFill/>
          <a:ln>
            <a:noFill/>
          </a:ln>
        </p:spPr>
        <p:txBody>
          <a:bodyPr spcFirstLastPara="1" wrap="square" lIns="0" tIns="0" rIns="0" bIns="0"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13" name="Google Shape;213;p44"/>
          <p:cNvSpPr txBox="1">
            <a:spLocks noGrp="1"/>
          </p:cNvSpPr>
          <p:nvPr>
            <p:ph type="title"/>
          </p:nvPr>
        </p:nvSpPr>
        <p:spPr>
          <a:xfrm>
            <a:off x="609600" y="794815"/>
            <a:ext cx="109728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14" name="Google Shape;214;p44"/>
          <p:cNvSpPr txBox="1">
            <a:spLocks noGrp="1"/>
          </p:cNvSpPr>
          <p:nvPr>
            <p:ph type="body" idx="3"/>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E94A0"/>
              </a:buClr>
              <a:buSzPts val="1400"/>
              <a:buFont typeface="Arial"/>
              <a:buNone/>
              <a:defRPr sz="1867" b="0" i="0" u="none" strike="noStrike" cap="none">
                <a:solidFill>
                  <a:srgbClr val="8E94A0"/>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15" name="Google Shape;215;p44"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765326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losing Slide Red 1">
  <p:cSld name="Closing Slide Red 1">
    <p:bg>
      <p:bgPr>
        <a:solidFill>
          <a:schemeClr val="dk2"/>
        </a:solidFill>
        <a:effectLst/>
      </p:bgPr>
    </p:bg>
    <p:spTree>
      <p:nvGrpSpPr>
        <p:cNvPr id="1" name="Shape 216"/>
        <p:cNvGrpSpPr/>
        <p:nvPr/>
      </p:nvGrpSpPr>
      <p:grpSpPr>
        <a:xfrm>
          <a:off x="0" y="0"/>
          <a:ext cx="0" cy="0"/>
          <a:chOff x="0" y="0"/>
          <a:chExt cx="0" cy="0"/>
        </a:xfrm>
      </p:grpSpPr>
      <p:sp>
        <p:nvSpPr>
          <p:cNvPr id="217" name="Google Shape;217;p45"/>
          <p:cNvSpPr txBox="1">
            <a:spLocks noGrp="1"/>
          </p:cNvSpPr>
          <p:nvPr>
            <p:ph type="title"/>
          </p:nvPr>
        </p:nvSpPr>
        <p:spPr>
          <a:xfrm>
            <a:off x="609600" y="2916371"/>
            <a:ext cx="10972800" cy="1021600"/>
          </a:xfrm>
          <a:prstGeom prst="rect">
            <a:avLst/>
          </a:prstGeom>
          <a:noFill/>
          <a:ln>
            <a:noFill/>
          </a:ln>
        </p:spPr>
        <p:txBody>
          <a:bodyPr spcFirstLastPara="1" wrap="square" lIns="0" tIns="0" rIns="0" bIns="0" anchor="ctr" anchorCtr="0">
            <a:noAutofit/>
          </a:bodyPr>
          <a:lstStyle>
            <a:lvl1pPr marR="0" lvl="0" algn="ctr" rtl="0">
              <a:lnSpc>
                <a:spcPct val="80000"/>
              </a:lnSpc>
              <a:spcBef>
                <a:spcPts val="0"/>
              </a:spcBef>
              <a:spcAft>
                <a:spcPts val="0"/>
              </a:spcAft>
              <a:buClr>
                <a:schemeClr val="lt1"/>
              </a:buClr>
              <a:buSzPts val="8000"/>
              <a:buFont typeface="Times New Roman"/>
              <a:buNone/>
              <a:defRPr sz="10666" b="1" i="1"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18196092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act Red">
  <p:cSld name="Contact Red">
    <p:spTree>
      <p:nvGrpSpPr>
        <p:cNvPr id="1" name="Shape 218"/>
        <p:cNvGrpSpPr/>
        <p:nvPr/>
      </p:nvGrpSpPr>
      <p:grpSpPr>
        <a:xfrm>
          <a:off x="0" y="0"/>
          <a:ext cx="0" cy="0"/>
          <a:chOff x="0" y="0"/>
          <a:chExt cx="0" cy="0"/>
        </a:xfrm>
      </p:grpSpPr>
      <p:sp>
        <p:nvSpPr>
          <p:cNvPr id="219" name="Google Shape;219;p46"/>
          <p:cNvSpPr/>
          <p:nvPr/>
        </p:nvSpPr>
        <p:spPr>
          <a:xfrm>
            <a:off x="0" y="0"/>
            <a:ext cx="6766560" cy="6873240"/>
          </a:xfrm>
          <a:custGeom>
            <a:avLst/>
            <a:gdLst/>
            <a:ahLst/>
            <a:cxnLst/>
            <a:rect l="l" t="t" r="r" b="b"/>
            <a:pathLst>
              <a:path w="5074920" h="6873240" extrusionOk="0">
                <a:moveTo>
                  <a:pt x="0" y="0"/>
                </a:moveTo>
                <a:lnTo>
                  <a:pt x="4015740" y="15240"/>
                </a:lnTo>
                <a:lnTo>
                  <a:pt x="5074920" y="3444240"/>
                </a:lnTo>
                <a:lnTo>
                  <a:pt x="4015740" y="6873240"/>
                </a:lnTo>
                <a:lnTo>
                  <a:pt x="0" y="6858000"/>
                </a:lnTo>
                <a:lnTo>
                  <a:pt x="0" y="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220" name="Google Shape;220;p46" descr="MCbrand_Logo_Vertical_PMS_186_PC.png"/>
          <p:cNvPicPr preferRelativeResize="0"/>
          <p:nvPr/>
        </p:nvPicPr>
        <p:blipFill rotWithShape="1">
          <a:blip r:embed="rId2">
            <a:alphaModFix/>
          </a:blip>
          <a:srcRect/>
          <a:stretch/>
        </p:blipFill>
        <p:spPr>
          <a:xfrm>
            <a:off x="8146913" y="2012979"/>
            <a:ext cx="1541540" cy="1987520"/>
          </a:xfrm>
          <a:prstGeom prst="rect">
            <a:avLst/>
          </a:prstGeom>
          <a:noFill/>
          <a:ln>
            <a:noFill/>
          </a:ln>
        </p:spPr>
      </p:pic>
      <p:sp>
        <p:nvSpPr>
          <p:cNvPr id="221" name="Google Shape;221;p46"/>
          <p:cNvSpPr txBox="1">
            <a:spLocks noGrp="1"/>
          </p:cNvSpPr>
          <p:nvPr>
            <p:ph type="subTitle" idx="1"/>
          </p:nvPr>
        </p:nvSpPr>
        <p:spPr>
          <a:xfrm>
            <a:off x="6482597" y="4656525"/>
            <a:ext cx="5384000" cy="322000"/>
          </a:xfrm>
          <a:prstGeom prst="rect">
            <a:avLst/>
          </a:prstGeom>
          <a:noFill/>
          <a:ln>
            <a:noFill/>
          </a:ln>
        </p:spPr>
        <p:txBody>
          <a:bodyPr spcFirstLastPara="1" wrap="square" lIns="0" tIns="0" rIns="0" bIns="0" anchor="t" anchorCtr="0">
            <a:noAutofit/>
          </a:bodyPr>
          <a:lstStyle>
            <a:lvl1pPr marR="0" lvl="0" algn="ctr" rtl="0">
              <a:lnSpc>
                <a:spcPct val="90000"/>
              </a:lnSpc>
              <a:spcBef>
                <a:spcPts val="160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222" name="Google Shape;222;p46"/>
          <p:cNvSpPr txBox="1">
            <a:spLocks noGrp="1"/>
          </p:cNvSpPr>
          <p:nvPr>
            <p:ph type="body" idx="2"/>
          </p:nvPr>
        </p:nvSpPr>
        <p:spPr>
          <a:xfrm>
            <a:off x="6482448" y="4978399"/>
            <a:ext cx="5384400" cy="1193600"/>
          </a:xfrm>
          <a:prstGeom prst="rect">
            <a:avLst/>
          </a:prstGeom>
          <a:noFill/>
          <a:ln>
            <a:noFill/>
          </a:ln>
        </p:spPr>
        <p:txBody>
          <a:bodyPr spcFirstLastPara="1" wrap="square" lIns="0" tIns="0" rIns="0" bIns="0" anchor="t" anchorCtr="0">
            <a:noAutofit/>
          </a:bodyPr>
          <a:lstStyle>
            <a:lvl1pPr marL="609585" marR="0" lvl="0" indent="-304792" algn="ctr"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68936551"/>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06AEB-B9C7-E9E8-FD4C-A52A7A3F5B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9903F69A-6255-1241-A305-432749FB6D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9DF373-CAFB-7A96-BCB7-D04C56558D6F}"/>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5" name="Footer Placeholder 4">
            <a:extLst>
              <a:ext uri="{FF2B5EF4-FFF2-40B4-BE49-F238E27FC236}">
                <a16:creationId xmlns:a16="http://schemas.microsoft.com/office/drawing/2014/main" id="{3A934DCD-9EB9-E96E-7080-F76C371FAAE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46FC43C5-96D1-4355-AA6D-FADCC91C0C9D}"/>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2505225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pen/Close">
  <p:cSld name="Open/Close">
    <p:spTree>
      <p:nvGrpSpPr>
        <p:cNvPr id="1" name="Shape 223"/>
        <p:cNvGrpSpPr/>
        <p:nvPr/>
      </p:nvGrpSpPr>
      <p:grpSpPr>
        <a:xfrm>
          <a:off x="0" y="0"/>
          <a:ext cx="0" cy="0"/>
          <a:chOff x="0" y="0"/>
          <a:chExt cx="0" cy="0"/>
        </a:xfrm>
      </p:grpSpPr>
      <p:sp>
        <p:nvSpPr>
          <p:cNvPr id="224" name="Google Shape;224;p47"/>
          <p:cNvSpPr>
            <a:spLocks noGrp="1"/>
          </p:cNvSpPr>
          <p:nvPr>
            <p:ph type="pic" idx="2"/>
          </p:nvPr>
        </p:nvSpPr>
        <p:spPr>
          <a:xfrm>
            <a:off x="0" y="0"/>
            <a:ext cx="12192000" cy="6858000"/>
          </a:xfrm>
          <a:prstGeom prst="rect">
            <a:avLst/>
          </a:prstGeom>
          <a:solidFill>
            <a:srgbClr val="F2F2F2"/>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25" name="Google Shape;225;p47"/>
          <p:cNvSpPr txBox="1">
            <a:spLocks noGrp="1"/>
          </p:cNvSpPr>
          <p:nvPr>
            <p:ph type="title"/>
          </p:nvPr>
        </p:nvSpPr>
        <p:spPr>
          <a:xfrm>
            <a:off x="609600" y="1986731"/>
            <a:ext cx="10972800" cy="1021600"/>
          </a:xfrm>
          <a:prstGeom prst="rect">
            <a:avLst/>
          </a:prstGeom>
          <a:noFill/>
          <a:ln>
            <a:noFill/>
          </a:ln>
        </p:spPr>
        <p:txBody>
          <a:bodyPr spcFirstLastPara="1" wrap="square" lIns="0" tIns="0" rIns="0" bIns="0" anchor="t" anchorCtr="0">
            <a:noAutofit/>
          </a:bodyPr>
          <a:lstStyle>
            <a:lvl1pPr marR="0" lvl="0" algn="ctr" rtl="0">
              <a:lnSpc>
                <a:spcPct val="80000"/>
              </a:lnSpc>
              <a:spcBef>
                <a:spcPts val="0"/>
              </a:spcBef>
              <a:spcAft>
                <a:spcPts val="0"/>
              </a:spcAft>
              <a:buClr>
                <a:schemeClr val="lt1"/>
              </a:buClr>
              <a:buSzPts val="130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pic>
        <p:nvPicPr>
          <p:cNvPr id="226" name="Google Shape;226;p47" descr="/Users/mmarosz/Desktop/GoGoGo/MC_BRAND/11. Final Logo Files/MCbrand_Logo_Horizontal/Digital/MCbrand_Logo_Horizontal_White.png"/>
          <p:cNvPicPr preferRelativeResize="0"/>
          <p:nvPr/>
        </p:nvPicPr>
        <p:blipFill rotWithShape="1">
          <a:blip r:embed="rId2">
            <a:alphaModFix/>
          </a:blip>
          <a:srcRect/>
          <a:stretch/>
        </p:blipFill>
        <p:spPr>
          <a:xfrm>
            <a:off x="10186848" y="6141426"/>
            <a:ext cx="1187937" cy="419181"/>
          </a:xfrm>
          <a:prstGeom prst="rect">
            <a:avLst/>
          </a:prstGeom>
          <a:noFill/>
          <a:ln>
            <a:noFill/>
          </a:ln>
        </p:spPr>
      </p:pic>
    </p:spTree>
    <p:extLst>
      <p:ext uri="{BB962C8B-B14F-4D97-AF65-F5344CB8AC3E}">
        <p14:creationId xmlns:p14="http://schemas.microsoft.com/office/powerpoint/2010/main" val="3877979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pen 2">
  <p:cSld name="Open 2">
    <p:bg>
      <p:bgPr>
        <a:solidFill>
          <a:schemeClr val="dk2"/>
        </a:solidFill>
        <a:effectLst/>
      </p:bgPr>
    </p:bg>
    <p:spTree>
      <p:nvGrpSpPr>
        <p:cNvPr id="1" name="Shape 227"/>
        <p:cNvGrpSpPr/>
        <p:nvPr/>
      </p:nvGrpSpPr>
      <p:grpSpPr>
        <a:xfrm>
          <a:off x="0" y="0"/>
          <a:ext cx="0" cy="0"/>
          <a:chOff x="0" y="0"/>
          <a:chExt cx="0" cy="0"/>
        </a:xfrm>
      </p:grpSpPr>
      <p:sp>
        <p:nvSpPr>
          <p:cNvPr id="228" name="Google Shape;228;p48"/>
          <p:cNvSpPr txBox="1">
            <a:spLocks noGrp="1"/>
          </p:cNvSpPr>
          <p:nvPr>
            <p:ph type="title"/>
          </p:nvPr>
        </p:nvSpPr>
        <p:spPr>
          <a:xfrm>
            <a:off x="609600" y="1986731"/>
            <a:ext cx="10972800" cy="1021600"/>
          </a:xfrm>
          <a:prstGeom prst="rect">
            <a:avLst/>
          </a:prstGeom>
          <a:noFill/>
          <a:ln>
            <a:noFill/>
          </a:ln>
        </p:spPr>
        <p:txBody>
          <a:bodyPr spcFirstLastPara="1" wrap="square" lIns="0" tIns="0" rIns="0" bIns="0" anchor="t" anchorCtr="0">
            <a:noAutofit/>
          </a:bodyPr>
          <a:lstStyle>
            <a:lvl1pPr marR="0" lvl="0" algn="ctr" rtl="0">
              <a:lnSpc>
                <a:spcPct val="80000"/>
              </a:lnSpc>
              <a:spcBef>
                <a:spcPts val="0"/>
              </a:spcBef>
              <a:spcAft>
                <a:spcPts val="0"/>
              </a:spcAft>
              <a:buClr>
                <a:schemeClr val="lt1"/>
              </a:buClr>
              <a:buSzPts val="130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pic>
        <p:nvPicPr>
          <p:cNvPr id="229" name="Google Shape;229;p48" descr="/Users/mmarosz/Desktop/GoGoGo/MC_NEW_BRAND/11. Final Logo Files/Horizontal/Digital/MCbrand_Logo_Horizontal_White.png"/>
          <p:cNvPicPr preferRelativeResize="0"/>
          <p:nvPr/>
        </p:nvPicPr>
        <p:blipFill rotWithShape="1">
          <a:blip r:embed="rId2">
            <a:alphaModFix/>
          </a:blip>
          <a:srcRect/>
          <a:stretch/>
        </p:blipFill>
        <p:spPr>
          <a:xfrm>
            <a:off x="3849286" y="4346219"/>
            <a:ext cx="3370071" cy="1189179"/>
          </a:xfrm>
          <a:prstGeom prst="rect">
            <a:avLst/>
          </a:prstGeom>
          <a:noFill/>
          <a:ln>
            <a:noFill/>
          </a:ln>
        </p:spPr>
      </p:pic>
    </p:spTree>
    <p:extLst>
      <p:ext uri="{BB962C8B-B14F-4D97-AF65-F5344CB8AC3E}">
        <p14:creationId xmlns:p14="http://schemas.microsoft.com/office/powerpoint/2010/main" val="4944951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230"/>
        <p:cNvGrpSpPr/>
        <p:nvPr/>
      </p:nvGrpSpPr>
      <p:grpSpPr>
        <a:xfrm>
          <a:off x="0" y="0"/>
          <a:ext cx="0" cy="0"/>
          <a:chOff x="0" y="0"/>
          <a:chExt cx="0" cy="0"/>
        </a:xfrm>
      </p:grpSpPr>
      <p:sp>
        <p:nvSpPr>
          <p:cNvPr id="231" name="Google Shape;231;p49"/>
          <p:cNvSpPr/>
          <p:nvPr/>
        </p:nvSpPr>
        <p:spPr>
          <a:xfrm>
            <a:off x="2" y="0"/>
            <a:ext cx="1965329" cy="6858000"/>
          </a:xfrm>
          <a:custGeom>
            <a:avLst/>
            <a:gdLst/>
            <a:ahLst/>
            <a:cxnLst/>
            <a:rect l="l" t="t" r="r" b="b"/>
            <a:pathLst>
              <a:path w="1473997" h="6858000" extrusionOk="0">
                <a:moveTo>
                  <a:pt x="0" y="0"/>
                </a:moveTo>
                <a:lnTo>
                  <a:pt x="412165" y="0"/>
                </a:lnTo>
                <a:lnTo>
                  <a:pt x="1473997" y="3429001"/>
                </a:lnTo>
                <a:lnTo>
                  <a:pt x="412165" y="6858000"/>
                </a:lnTo>
                <a:lnTo>
                  <a:pt x="0" y="685800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sp>
        <p:nvSpPr>
          <p:cNvPr id="232" name="Google Shape;232;p49"/>
          <p:cNvSpPr txBox="1">
            <a:spLocks noGrp="1"/>
          </p:cNvSpPr>
          <p:nvPr>
            <p:ph type="ctrTitle"/>
          </p:nvPr>
        </p:nvSpPr>
        <p:spPr>
          <a:xfrm>
            <a:off x="2722592" y="1723291"/>
            <a:ext cx="9241200" cy="1622000"/>
          </a:xfrm>
          <a:prstGeom prst="rect">
            <a:avLst/>
          </a:prstGeom>
          <a:noFill/>
          <a:ln>
            <a:noFill/>
          </a:ln>
        </p:spPr>
        <p:txBody>
          <a:bodyPr spcFirstLastPara="1" wrap="square" lIns="0" tIns="0" rIns="0" bIns="0" anchor="b" anchorCtr="0">
            <a:noAutofit/>
          </a:bodyPr>
          <a:lstStyle>
            <a:lvl1pPr marR="0" lvl="0" algn="l" rtl="0">
              <a:lnSpc>
                <a:spcPct val="90000"/>
              </a:lnSpc>
              <a:spcBef>
                <a:spcPts val="0"/>
              </a:spcBef>
              <a:spcAft>
                <a:spcPts val="0"/>
              </a:spcAft>
              <a:buClr>
                <a:schemeClr val="dk1"/>
              </a:buClr>
              <a:buSzPts val="4400"/>
              <a:buFont typeface="Arial Black"/>
              <a:buNone/>
              <a:defRPr sz="5867" b="1" i="0" u="none" strike="noStrike" cap="none">
                <a:solidFill>
                  <a:schemeClr val="dk1"/>
                </a:solidFill>
                <a:latin typeface="Arial Black"/>
                <a:ea typeface="Arial Black"/>
                <a:cs typeface="Arial Black"/>
                <a:sym typeface="Arial Black"/>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33" name="Google Shape;233;p49"/>
          <p:cNvSpPr txBox="1">
            <a:spLocks noGrp="1"/>
          </p:cNvSpPr>
          <p:nvPr>
            <p:ph type="subTitle" idx="1"/>
          </p:nvPr>
        </p:nvSpPr>
        <p:spPr>
          <a:xfrm>
            <a:off x="2722592" y="3552089"/>
            <a:ext cx="9241200" cy="1164800"/>
          </a:xfrm>
          <a:prstGeom prst="rect">
            <a:avLst/>
          </a:prstGeom>
          <a:noFill/>
          <a:ln>
            <a:noFill/>
          </a:ln>
        </p:spPr>
        <p:txBody>
          <a:bodyPr spcFirstLastPara="1" wrap="square" lIns="0" tIns="0" rIns="0" bIns="0" anchor="t" anchorCtr="0">
            <a:noAutofit/>
          </a:bodyPr>
          <a:lstStyle>
            <a:lvl1pPr marR="0" lvl="0" algn="l" rtl="0">
              <a:lnSpc>
                <a:spcPct val="90000"/>
              </a:lnSpc>
              <a:spcBef>
                <a:spcPts val="1600"/>
              </a:spcBef>
              <a:spcAft>
                <a:spcPts val="0"/>
              </a:spcAft>
              <a:buClr>
                <a:schemeClr val="dk1"/>
              </a:buClr>
              <a:buSzPts val="3200"/>
              <a:buFont typeface="Times New Roman"/>
              <a:buNone/>
              <a:defRPr sz="4267" b="0" i="0" u="none" strike="noStrike" cap="none">
                <a:solidFill>
                  <a:schemeClr val="dk1"/>
                </a:solidFill>
                <a:latin typeface="Times New Roman"/>
                <a:ea typeface="Times New Roman"/>
                <a:cs typeface="Times New Roman"/>
                <a:sym typeface="Times New Roman"/>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pic>
        <p:nvPicPr>
          <p:cNvPr id="234" name="Google Shape;234;p49"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
        <p:nvSpPr>
          <p:cNvPr id="235" name="Google Shape;235;p49"/>
          <p:cNvSpPr txBox="1">
            <a:spLocks noGrp="1"/>
          </p:cNvSpPr>
          <p:nvPr>
            <p:ph type="body" idx="2"/>
          </p:nvPr>
        </p:nvSpPr>
        <p:spPr>
          <a:xfrm>
            <a:off x="2722593" y="4878357"/>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6" name="Google Shape;236;p49"/>
          <p:cNvSpPr txBox="1">
            <a:spLocks noGrp="1"/>
          </p:cNvSpPr>
          <p:nvPr>
            <p:ph type="body" idx="3"/>
          </p:nvPr>
        </p:nvSpPr>
        <p:spPr>
          <a:xfrm>
            <a:off x="2722593" y="5140700"/>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7" name="Google Shape;237;p49"/>
          <p:cNvSpPr txBox="1">
            <a:spLocks noGrp="1"/>
          </p:cNvSpPr>
          <p:nvPr>
            <p:ph type="body" idx="4"/>
          </p:nvPr>
        </p:nvSpPr>
        <p:spPr>
          <a:xfrm>
            <a:off x="2722593" y="5572501"/>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38" name="Google Shape;238;p49"/>
          <p:cNvSpPr txBox="1">
            <a:spLocks noGrp="1"/>
          </p:cNvSpPr>
          <p:nvPr>
            <p:ph type="body" idx="5"/>
          </p:nvPr>
        </p:nvSpPr>
        <p:spPr>
          <a:xfrm>
            <a:off x="2722593" y="5834844"/>
            <a:ext cx="5358000" cy="253600"/>
          </a:xfrm>
          <a:prstGeom prst="rect">
            <a:avLst/>
          </a:prstGeom>
          <a:noFill/>
          <a:ln>
            <a:noFill/>
          </a:ln>
        </p:spPr>
        <p:txBody>
          <a:bodyPr spcFirstLastPara="1" wrap="square" lIns="0" tIns="0" rIns="0" bIns="0" anchor="t" anchorCtr="0">
            <a:noAutofit/>
          </a:bodyPr>
          <a:lstStyle>
            <a:lvl1pPr marL="609585" marR="0" lvl="0" indent="-304792" algn="l"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82423034"/>
      </p:ext>
    </p:extLst>
  </p:cSld>
  <p:clrMapOvr>
    <a:masterClrMapping/>
  </p:clrMapOvr>
  <p:transition spd="slow">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239"/>
        <p:cNvGrpSpPr/>
        <p:nvPr/>
      </p:nvGrpSpPr>
      <p:grpSpPr>
        <a:xfrm>
          <a:off x="0" y="0"/>
          <a:ext cx="0" cy="0"/>
          <a:chOff x="0" y="0"/>
          <a:chExt cx="0" cy="0"/>
        </a:xfrm>
      </p:grpSpPr>
      <p:sp>
        <p:nvSpPr>
          <p:cNvPr id="240" name="Google Shape;240;p50"/>
          <p:cNvSpPr>
            <a:spLocks noGrp="1"/>
          </p:cNvSpPr>
          <p:nvPr>
            <p:ph type="pic" idx="2"/>
          </p:nvPr>
        </p:nvSpPr>
        <p:spPr>
          <a:xfrm>
            <a:off x="0" y="0"/>
            <a:ext cx="121920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421912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Picture Chevron">
  <p:cSld name="Picture Chevron">
    <p:spTree>
      <p:nvGrpSpPr>
        <p:cNvPr id="1" name="Shape 241"/>
        <p:cNvGrpSpPr/>
        <p:nvPr/>
      </p:nvGrpSpPr>
      <p:grpSpPr>
        <a:xfrm>
          <a:off x="0" y="0"/>
          <a:ext cx="0" cy="0"/>
          <a:chOff x="0" y="0"/>
          <a:chExt cx="0" cy="0"/>
        </a:xfrm>
      </p:grpSpPr>
      <p:sp>
        <p:nvSpPr>
          <p:cNvPr id="242" name="Google Shape;242;p51"/>
          <p:cNvSpPr>
            <a:spLocks noGrp="1"/>
          </p:cNvSpPr>
          <p:nvPr>
            <p:ph type="pic" idx="2"/>
          </p:nvPr>
        </p:nvSpPr>
        <p:spPr>
          <a:xfrm>
            <a:off x="0" y="0"/>
            <a:ext cx="109704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3" name="Google Shape;243;p51"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1949345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ext with 2 Columns/Quote">
  <p:cSld name="Text with 2 Columns/Quote">
    <p:spTree>
      <p:nvGrpSpPr>
        <p:cNvPr id="1" name="Shape 244"/>
        <p:cNvGrpSpPr/>
        <p:nvPr/>
      </p:nvGrpSpPr>
      <p:grpSpPr>
        <a:xfrm>
          <a:off x="0" y="0"/>
          <a:ext cx="0" cy="0"/>
          <a:chOff x="0" y="0"/>
          <a:chExt cx="0" cy="0"/>
        </a:xfrm>
      </p:grpSpPr>
      <p:sp>
        <p:nvSpPr>
          <p:cNvPr id="245" name="Google Shape;245;p52"/>
          <p:cNvSpPr txBox="1">
            <a:spLocks noGrp="1"/>
          </p:cNvSpPr>
          <p:nvPr>
            <p:ph type="body" idx="1"/>
          </p:nvPr>
        </p:nvSpPr>
        <p:spPr>
          <a:xfrm>
            <a:off x="609600" y="2039939"/>
            <a:ext cx="52552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6" name="Google Shape;246;p52"/>
          <p:cNvSpPr txBox="1">
            <a:spLocks noGrp="1"/>
          </p:cNvSpPr>
          <p:nvPr>
            <p:ph type="body" idx="2"/>
          </p:nvPr>
        </p:nvSpPr>
        <p:spPr>
          <a:xfrm>
            <a:off x="6339840" y="2039939"/>
            <a:ext cx="5242400" cy="3941600"/>
          </a:xfrm>
          <a:prstGeom prst="rect">
            <a:avLst/>
          </a:prstGeom>
          <a:noFill/>
          <a:ln>
            <a:noFill/>
          </a:ln>
        </p:spPr>
        <p:txBody>
          <a:bodyPr spcFirstLastPara="1" wrap="square" lIns="182875" tIns="182875" rIns="182875" bIns="182875" anchor="ctr" anchorCtr="0">
            <a:noAutofit/>
          </a:bodyPr>
          <a:lstStyle>
            <a:lvl1pPr marL="609585" marR="0" lvl="0" indent="-304792" algn="l" rtl="0">
              <a:spcBef>
                <a:spcPts val="1600"/>
              </a:spcBef>
              <a:spcAft>
                <a:spcPts val="0"/>
              </a:spcAft>
              <a:buClr>
                <a:schemeClr val="dk1"/>
              </a:buClr>
              <a:buSzPts val="288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chemeClr val="dk1"/>
              </a:buClr>
              <a:buSzPts val="1600"/>
              <a:buFont typeface="Arial"/>
              <a:buNone/>
              <a:defRPr sz="2133" b="1" i="1" u="none" strike="noStrike" cap="none">
                <a:solidFill>
                  <a:schemeClr val="dk1"/>
                </a:solidFill>
                <a:latin typeface="Times New Roman"/>
                <a:ea typeface="Times New Roman"/>
                <a:cs typeface="Times New Roman"/>
                <a:sym typeface="Times New Roman"/>
              </a:defRPr>
            </a:lvl2pPr>
            <a:lvl3pPr marL="1828754" marR="0" lvl="2"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3pPr>
            <a:lvl4pPr marL="2438339" marR="0" lvl="3"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47" name="Google Shape;247;p52"/>
          <p:cNvSpPr txBox="1">
            <a:spLocks noGrp="1"/>
          </p:cNvSpPr>
          <p:nvPr>
            <p:ph type="title"/>
          </p:nvPr>
        </p:nvSpPr>
        <p:spPr>
          <a:xfrm>
            <a:off x="609600" y="794815"/>
            <a:ext cx="109728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48" name="Google Shape;248;p52"/>
          <p:cNvSpPr txBox="1">
            <a:spLocks noGrp="1"/>
          </p:cNvSpPr>
          <p:nvPr>
            <p:ph type="body" idx="3"/>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49" name="Google Shape;249;p52"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8990811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with 3 Images">
  <p:cSld name="Text with 3 Images">
    <p:spTree>
      <p:nvGrpSpPr>
        <p:cNvPr id="1" name="Shape 250"/>
        <p:cNvGrpSpPr/>
        <p:nvPr/>
      </p:nvGrpSpPr>
      <p:grpSpPr>
        <a:xfrm>
          <a:off x="0" y="0"/>
          <a:ext cx="0" cy="0"/>
          <a:chOff x="0" y="0"/>
          <a:chExt cx="0" cy="0"/>
        </a:xfrm>
      </p:grpSpPr>
      <p:sp>
        <p:nvSpPr>
          <p:cNvPr id="251" name="Google Shape;251;p53"/>
          <p:cNvSpPr txBox="1">
            <a:spLocks noGrp="1"/>
          </p:cNvSpPr>
          <p:nvPr>
            <p:ph type="body" idx="1"/>
          </p:nvPr>
        </p:nvSpPr>
        <p:spPr>
          <a:xfrm>
            <a:off x="609601" y="2039939"/>
            <a:ext cx="5892800" cy="39424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2" name="Google Shape;252;p53"/>
          <p:cNvSpPr txBox="1">
            <a:spLocks noGrp="1"/>
          </p:cNvSpPr>
          <p:nvPr>
            <p:ph type="title"/>
          </p:nvPr>
        </p:nvSpPr>
        <p:spPr>
          <a:xfrm>
            <a:off x="609600" y="794815"/>
            <a:ext cx="10972800" cy="10592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53" name="Google Shape;253;p53"/>
          <p:cNvSpPr txBox="1">
            <a:spLocks noGrp="1"/>
          </p:cNvSpPr>
          <p:nvPr>
            <p:ph type="body" idx="2"/>
          </p:nvPr>
        </p:nvSpPr>
        <p:spPr>
          <a:xfrm>
            <a:off x="609600" y="491619"/>
            <a:ext cx="109728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4" name="Google Shape;254;p53"/>
          <p:cNvSpPr>
            <a:spLocks noGrp="1"/>
          </p:cNvSpPr>
          <p:nvPr>
            <p:ph type="pic" idx="3"/>
          </p:nvPr>
        </p:nvSpPr>
        <p:spPr>
          <a:xfrm>
            <a:off x="6864351" y="2039937"/>
            <a:ext cx="4718000" cy="19988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5" name="Google Shape;255;p53"/>
          <p:cNvSpPr>
            <a:spLocks noGrp="1"/>
          </p:cNvSpPr>
          <p:nvPr>
            <p:ph type="pic" idx="4"/>
          </p:nvPr>
        </p:nvSpPr>
        <p:spPr>
          <a:xfrm>
            <a:off x="6864352" y="4191000"/>
            <a:ext cx="2189200" cy="16396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56" name="Google Shape;256;p53"/>
          <p:cNvSpPr>
            <a:spLocks noGrp="1"/>
          </p:cNvSpPr>
          <p:nvPr>
            <p:ph type="pic" idx="5"/>
          </p:nvPr>
        </p:nvSpPr>
        <p:spPr>
          <a:xfrm>
            <a:off x="9268177" y="4191000"/>
            <a:ext cx="2314400" cy="16396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57" name="Google Shape;257;p53"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1704453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xt with Wide Chevron">
  <p:cSld name="Text with Wide Chevron">
    <p:spTree>
      <p:nvGrpSpPr>
        <p:cNvPr id="1" name="Shape 258"/>
        <p:cNvGrpSpPr/>
        <p:nvPr/>
      </p:nvGrpSpPr>
      <p:grpSpPr>
        <a:xfrm>
          <a:off x="0" y="0"/>
          <a:ext cx="0" cy="0"/>
          <a:chOff x="0" y="0"/>
          <a:chExt cx="0" cy="0"/>
        </a:xfrm>
      </p:grpSpPr>
      <p:sp>
        <p:nvSpPr>
          <p:cNvPr id="259" name="Google Shape;259;p54"/>
          <p:cNvSpPr>
            <a:spLocks noGrp="1"/>
          </p:cNvSpPr>
          <p:nvPr>
            <p:ph type="pic" idx="2"/>
          </p:nvPr>
        </p:nvSpPr>
        <p:spPr>
          <a:xfrm>
            <a:off x="5356576" y="0"/>
            <a:ext cx="6835600" cy="6858000"/>
          </a:xfrm>
          <a:prstGeom prst="rect">
            <a:avLst/>
          </a:prstGeom>
          <a:solidFill>
            <a:srgbClr val="F2F2F2"/>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0" name="Google Shape;260;p54"/>
          <p:cNvSpPr txBox="1">
            <a:spLocks noGrp="1"/>
          </p:cNvSpPr>
          <p:nvPr>
            <p:ph type="body" idx="1"/>
          </p:nvPr>
        </p:nvSpPr>
        <p:spPr>
          <a:xfrm>
            <a:off x="609600" y="2039939"/>
            <a:ext cx="52552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1" name="Google Shape;261;p54"/>
          <p:cNvSpPr txBox="1">
            <a:spLocks noGrp="1"/>
          </p:cNvSpPr>
          <p:nvPr>
            <p:ph type="title"/>
          </p:nvPr>
        </p:nvSpPr>
        <p:spPr>
          <a:xfrm>
            <a:off x="609600" y="794815"/>
            <a:ext cx="52552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62" name="Google Shape;262;p54"/>
          <p:cNvSpPr txBox="1">
            <a:spLocks noGrp="1"/>
          </p:cNvSpPr>
          <p:nvPr>
            <p:ph type="body" idx="3"/>
          </p:nvPr>
        </p:nvSpPr>
        <p:spPr>
          <a:xfrm>
            <a:off x="609600" y="491619"/>
            <a:ext cx="47752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3" name="Google Shape;263;p54" descr="/Users/mmarosz/Desktop/GoGoGo/MC_NEW_BRAND/11. Final Logo Files/Horizontal/Digital/MCbrand_Logo_Horizontal_PMS_186_PC.png"/>
          <p:cNvPicPr preferRelativeResize="0"/>
          <p:nvPr/>
        </p:nvPicPr>
        <p:blipFill rotWithShape="1">
          <a:blip r:embed="rId2">
            <a:alphaModFix/>
          </a:blip>
          <a:srcRect/>
          <a:stretch/>
        </p:blipFill>
        <p:spPr>
          <a:xfrm>
            <a:off x="3327120" y="6156246"/>
            <a:ext cx="1187935" cy="419180"/>
          </a:xfrm>
          <a:prstGeom prst="rect">
            <a:avLst/>
          </a:prstGeom>
          <a:noFill/>
          <a:ln>
            <a:noFill/>
          </a:ln>
        </p:spPr>
      </p:pic>
    </p:spTree>
    <p:extLst>
      <p:ext uri="{BB962C8B-B14F-4D97-AF65-F5344CB8AC3E}">
        <p14:creationId xmlns:p14="http://schemas.microsoft.com/office/powerpoint/2010/main" val="3671486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xt with Narrow Chevron">
  <p:cSld name="Text with Narrow Chevron">
    <p:spTree>
      <p:nvGrpSpPr>
        <p:cNvPr id="1" name="Shape 264"/>
        <p:cNvGrpSpPr/>
        <p:nvPr/>
      </p:nvGrpSpPr>
      <p:grpSpPr>
        <a:xfrm>
          <a:off x="0" y="0"/>
          <a:ext cx="0" cy="0"/>
          <a:chOff x="0" y="0"/>
          <a:chExt cx="0" cy="0"/>
        </a:xfrm>
      </p:grpSpPr>
      <p:sp>
        <p:nvSpPr>
          <p:cNvPr id="265" name="Google Shape;265;p55"/>
          <p:cNvSpPr>
            <a:spLocks noGrp="1"/>
          </p:cNvSpPr>
          <p:nvPr>
            <p:ph type="pic" idx="2"/>
          </p:nvPr>
        </p:nvSpPr>
        <p:spPr>
          <a:xfrm>
            <a:off x="9239485" y="0"/>
            <a:ext cx="2952400" cy="6858000"/>
          </a:xfrm>
          <a:prstGeom prst="rect">
            <a:avLst/>
          </a:prstGeom>
          <a:solidFill>
            <a:srgbClr val="F2F2F2"/>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6" name="Google Shape;266;p55"/>
          <p:cNvSpPr txBox="1">
            <a:spLocks noGrp="1"/>
          </p:cNvSpPr>
          <p:nvPr>
            <p:ph type="body" idx="1"/>
          </p:nvPr>
        </p:nvSpPr>
        <p:spPr>
          <a:xfrm>
            <a:off x="609600" y="2039939"/>
            <a:ext cx="8315600" cy="3941600"/>
          </a:xfrm>
          <a:prstGeom prst="rect">
            <a:avLst/>
          </a:prstGeom>
          <a:noFill/>
          <a:ln>
            <a:noFill/>
          </a:ln>
        </p:spPr>
        <p:txBody>
          <a:bodyPr spcFirstLastPara="1" wrap="square" lIns="0" tIns="0" rIns="0" bIns="0"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267" name="Google Shape;267;p55"/>
          <p:cNvSpPr txBox="1">
            <a:spLocks noGrp="1"/>
          </p:cNvSpPr>
          <p:nvPr>
            <p:ph type="title"/>
          </p:nvPr>
        </p:nvSpPr>
        <p:spPr>
          <a:xfrm>
            <a:off x="609600" y="794815"/>
            <a:ext cx="8315600" cy="10340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sp>
        <p:nvSpPr>
          <p:cNvPr id="268" name="Google Shape;268;p55"/>
          <p:cNvSpPr txBox="1">
            <a:spLocks noGrp="1"/>
          </p:cNvSpPr>
          <p:nvPr>
            <p:ph type="body" idx="3"/>
          </p:nvPr>
        </p:nvSpPr>
        <p:spPr>
          <a:xfrm>
            <a:off x="609600" y="491619"/>
            <a:ext cx="8315600" cy="212800"/>
          </a:xfrm>
          <a:prstGeom prst="rect">
            <a:avLst/>
          </a:prstGeom>
          <a:noFill/>
          <a:ln>
            <a:noFill/>
          </a:ln>
        </p:spPr>
        <p:txBody>
          <a:bodyPr spcFirstLastPara="1" wrap="square" lIns="0" tIns="0" rIns="0" bIns="0" anchor="b" anchorCtr="0">
            <a:noAutofit/>
          </a:bodyPr>
          <a:lstStyle>
            <a:lvl1pPr marL="609585" marR="0" lvl="0" indent="-304792" algn="l" rtl="0">
              <a:spcBef>
                <a:spcPts val="0"/>
              </a:spcBef>
              <a:spcAft>
                <a:spcPts val="0"/>
              </a:spcAft>
              <a:buClr>
                <a:srgbClr val="8F95A1"/>
              </a:buClr>
              <a:buSzPts val="14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69" name="Google Shape;269;p55" descr="/Users/mmarosz/Desktop/GoGoGo/MC_NEW_BRAND/11. Final Logo Files/Horizontal/Digital/MCbrand_Logo_Horizontal_PMS_186_PC.png"/>
          <p:cNvPicPr preferRelativeResize="0"/>
          <p:nvPr/>
        </p:nvPicPr>
        <p:blipFill rotWithShape="1">
          <a:blip r:embed="rId2">
            <a:alphaModFix/>
          </a:blip>
          <a:srcRect/>
          <a:stretch/>
        </p:blipFill>
        <p:spPr>
          <a:xfrm>
            <a:off x="7223043" y="6156246"/>
            <a:ext cx="1187935" cy="419180"/>
          </a:xfrm>
          <a:prstGeom prst="rect">
            <a:avLst/>
          </a:prstGeom>
          <a:noFill/>
          <a:ln>
            <a:noFill/>
          </a:ln>
        </p:spPr>
      </p:pic>
    </p:spTree>
    <p:extLst>
      <p:ext uri="{BB962C8B-B14F-4D97-AF65-F5344CB8AC3E}">
        <p14:creationId xmlns:p14="http://schemas.microsoft.com/office/powerpoint/2010/main" val="3229357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losing Red ">
  <p:cSld name="Closing Red ">
    <p:bg>
      <p:bgPr>
        <a:solidFill>
          <a:schemeClr val="lt1"/>
        </a:solidFill>
        <a:effectLst/>
      </p:bgPr>
    </p:bg>
    <p:spTree>
      <p:nvGrpSpPr>
        <p:cNvPr id="1" name="Shape 270"/>
        <p:cNvGrpSpPr/>
        <p:nvPr/>
      </p:nvGrpSpPr>
      <p:grpSpPr>
        <a:xfrm>
          <a:off x="0" y="0"/>
          <a:ext cx="0" cy="0"/>
          <a:chOff x="0" y="0"/>
          <a:chExt cx="0" cy="0"/>
        </a:xfrm>
      </p:grpSpPr>
      <p:sp>
        <p:nvSpPr>
          <p:cNvPr id="271" name="Google Shape;271;p56"/>
          <p:cNvSpPr/>
          <p:nvPr/>
        </p:nvSpPr>
        <p:spPr>
          <a:xfrm>
            <a:off x="-1594107" y="0"/>
            <a:ext cx="3560781" cy="6858000"/>
          </a:xfrm>
          <a:custGeom>
            <a:avLst/>
            <a:gdLst/>
            <a:ahLst/>
            <a:cxnLst/>
            <a:rect l="l" t="t" r="r" b="b"/>
            <a:pathLst>
              <a:path w="2670586" h="6858000" extrusionOk="0">
                <a:moveTo>
                  <a:pt x="0" y="0"/>
                </a:moveTo>
                <a:lnTo>
                  <a:pt x="263095" y="0"/>
                </a:lnTo>
                <a:lnTo>
                  <a:pt x="273543" y="0"/>
                </a:lnTo>
                <a:lnTo>
                  <a:pt x="537606" y="0"/>
                </a:lnTo>
                <a:lnTo>
                  <a:pt x="1608754" y="0"/>
                </a:lnTo>
                <a:lnTo>
                  <a:pt x="2670586" y="3429001"/>
                </a:lnTo>
                <a:lnTo>
                  <a:pt x="1608754" y="6858000"/>
                </a:lnTo>
                <a:lnTo>
                  <a:pt x="537606" y="6858000"/>
                </a:lnTo>
                <a:lnTo>
                  <a:pt x="273543" y="6858000"/>
                </a:lnTo>
                <a:lnTo>
                  <a:pt x="263095" y="6858000"/>
                </a:lnTo>
                <a:lnTo>
                  <a:pt x="0" y="6858000"/>
                </a:lnTo>
                <a:close/>
              </a:path>
            </a:pathLst>
          </a:custGeom>
          <a:solidFill>
            <a:schemeClr val="dk2"/>
          </a:solidFill>
          <a:ln>
            <a:noFill/>
          </a:ln>
        </p:spPr>
        <p:txBody>
          <a:bodyPr spcFirstLastPara="1" wrap="square" lIns="121900" tIns="60933" rIns="121900" bIns="60933" anchor="ctr" anchorCtr="0">
            <a:noAutofit/>
          </a:bodyPr>
          <a:lstStyle/>
          <a:p>
            <a:pPr marL="0" marR="0" lvl="0" indent="0" algn="r" rtl="0">
              <a:spcBef>
                <a:spcPts val="0"/>
              </a:spcBef>
              <a:spcAft>
                <a:spcPts val="0"/>
              </a:spcAft>
              <a:buNone/>
            </a:pPr>
            <a:endParaRPr sz="2400">
              <a:solidFill>
                <a:schemeClr val="lt1"/>
              </a:solidFill>
              <a:latin typeface="Arial"/>
              <a:ea typeface="Arial"/>
              <a:cs typeface="Arial"/>
              <a:sym typeface="Arial"/>
            </a:endParaRPr>
          </a:p>
        </p:txBody>
      </p:sp>
      <p:sp>
        <p:nvSpPr>
          <p:cNvPr id="272" name="Google Shape;272;p56"/>
          <p:cNvSpPr txBox="1">
            <a:spLocks noGrp="1"/>
          </p:cNvSpPr>
          <p:nvPr>
            <p:ph type="ctrTitle"/>
          </p:nvPr>
        </p:nvSpPr>
        <p:spPr>
          <a:xfrm>
            <a:off x="2709333" y="2798756"/>
            <a:ext cx="8873200" cy="12652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chemeClr val="dk2"/>
              </a:buClr>
              <a:buSzPts val="8000"/>
              <a:buFont typeface="Times New Roman"/>
              <a:buNone/>
              <a:defRPr sz="10666" b="1" i="1"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2400"/>
            </a:lvl2pPr>
            <a:lvl3pPr lvl="2" rtl="0">
              <a:spcBef>
                <a:spcPts val="0"/>
              </a:spcBef>
              <a:spcAft>
                <a:spcPts val="0"/>
              </a:spcAft>
              <a:buSzPts val="1400"/>
              <a:buNone/>
              <a:defRPr sz="2400"/>
            </a:lvl3pPr>
            <a:lvl4pPr lvl="3" rtl="0">
              <a:spcBef>
                <a:spcPts val="0"/>
              </a:spcBef>
              <a:spcAft>
                <a:spcPts val="0"/>
              </a:spcAft>
              <a:buSzPts val="1400"/>
              <a:buNone/>
              <a:defRPr sz="2400"/>
            </a:lvl4pPr>
            <a:lvl5pPr lvl="4" rtl="0">
              <a:spcBef>
                <a:spcPts val="0"/>
              </a:spcBef>
              <a:spcAft>
                <a:spcPts val="0"/>
              </a:spcAft>
              <a:buSzPts val="1400"/>
              <a:buNone/>
              <a:defRPr sz="2400"/>
            </a:lvl5pPr>
            <a:lvl6pPr lvl="5" rtl="0">
              <a:spcBef>
                <a:spcPts val="0"/>
              </a:spcBef>
              <a:spcAft>
                <a:spcPts val="0"/>
              </a:spcAft>
              <a:buSzPts val="1400"/>
              <a:buNone/>
              <a:defRPr sz="2400"/>
            </a:lvl6pPr>
            <a:lvl7pPr lvl="6" rtl="0">
              <a:spcBef>
                <a:spcPts val="0"/>
              </a:spcBef>
              <a:spcAft>
                <a:spcPts val="0"/>
              </a:spcAft>
              <a:buSzPts val="1400"/>
              <a:buNone/>
              <a:defRPr sz="2400"/>
            </a:lvl7pPr>
            <a:lvl8pPr lvl="7" rtl="0">
              <a:spcBef>
                <a:spcPts val="0"/>
              </a:spcBef>
              <a:spcAft>
                <a:spcPts val="0"/>
              </a:spcAft>
              <a:buSzPts val="1400"/>
              <a:buNone/>
              <a:defRPr sz="2400"/>
            </a:lvl8pPr>
            <a:lvl9pPr lvl="8" rtl="0">
              <a:spcBef>
                <a:spcPts val="0"/>
              </a:spcBef>
              <a:spcAft>
                <a:spcPts val="0"/>
              </a:spcAft>
              <a:buSzPts val="1400"/>
              <a:buNone/>
              <a:defRPr sz="2400"/>
            </a:lvl9pPr>
          </a:lstStyle>
          <a:p>
            <a:endParaRPr/>
          </a:p>
        </p:txBody>
      </p:sp>
      <p:pic>
        <p:nvPicPr>
          <p:cNvPr id="273" name="Google Shape;273;p56"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2577076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65333-EB01-9CB6-47CD-2DB0253F5915}"/>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59D630EF-C96A-8142-12F5-7CECEF4508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C6866FD2-1063-1D32-8418-90DB06C4AB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96EECF58-218B-2ACB-7925-4A816DB1E7E7}"/>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6" name="Footer Placeholder 5">
            <a:extLst>
              <a:ext uri="{FF2B5EF4-FFF2-40B4-BE49-F238E27FC236}">
                <a16:creationId xmlns:a16="http://schemas.microsoft.com/office/drawing/2014/main" id="{F615DCA4-45B9-A5B5-BDB3-CCCE0B874C8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32B03BA-400E-FB64-6ABC-380CC6460CDD}"/>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41626111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act with Image">
  <p:cSld name="Contact with Image">
    <p:spTree>
      <p:nvGrpSpPr>
        <p:cNvPr id="1" name="Shape 274"/>
        <p:cNvGrpSpPr/>
        <p:nvPr/>
      </p:nvGrpSpPr>
      <p:grpSpPr>
        <a:xfrm>
          <a:off x="0" y="0"/>
          <a:ext cx="0" cy="0"/>
          <a:chOff x="0" y="0"/>
          <a:chExt cx="0" cy="0"/>
        </a:xfrm>
      </p:grpSpPr>
      <p:sp>
        <p:nvSpPr>
          <p:cNvPr id="275" name="Google Shape;275;p57"/>
          <p:cNvSpPr>
            <a:spLocks noGrp="1"/>
          </p:cNvSpPr>
          <p:nvPr>
            <p:ph type="pic" idx="2"/>
          </p:nvPr>
        </p:nvSpPr>
        <p:spPr>
          <a:xfrm>
            <a:off x="0" y="0"/>
            <a:ext cx="6743600" cy="6858000"/>
          </a:xfrm>
          <a:prstGeom prst="rect">
            <a:avLst/>
          </a:prstGeom>
          <a:solidFill>
            <a:srgbClr val="D8D8D8"/>
          </a:solidFill>
          <a:ln>
            <a:noFill/>
          </a:ln>
        </p:spPr>
        <p:txBody>
          <a:bodyPr spcFirstLastPara="1" wrap="square" lIns="0" tIns="0" rIns="0" bIns="0" anchor="t" anchorCtr="0">
            <a:noAutofit/>
          </a:bodyPr>
          <a:lstStyle>
            <a:lvl1pPr marR="0" lvl="0"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R="0" lvl="1"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R="0" lvl="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R="0" lvl="5"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276" name="Google Shape;276;p57" descr="MCbrand_Logo_Vertical_PMS_186_PC.png"/>
          <p:cNvPicPr preferRelativeResize="0"/>
          <p:nvPr/>
        </p:nvPicPr>
        <p:blipFill rotWithShape="1">
          <a:blip r:embed="rId2">
            <a:alphaModFix/>
          </a:blip>
          <a:srcRect/>
          <a:stretch/>
        </p:blipFill>
        <p:spPr>
          <a:xfrm>
            <a:off x="8146913" y="2012979"/>
            <a:ext cx="1541540" cy="1987520"/>
          </a:xfrm>
          <a:prstGeom prst="rect">
            <a:avLst/>
          </a:prstGeom>
          <a:noFill/>
          <a:ln>
            <a:noFill/>
          </a:ln>
        </p:spPr>
      </p:pic>
      <p:sp>
        <p:nvSpPr>
          <p:cNvPr id="277" name="Google Shape;277;p57"/>
          <p:cNvSpPr txBox="1">
            <a:spLocks noGrp="1"/>
          </p:cNvSpPr>
          <p:nvPr>
            <p:ph type="subTitle" idx="1"/>
          </p:nvPr>
        </p:nvSpPr>
        <p:spPr>
          <a:xfrm>
            <a:off x="6482597" y="4656525"/>
            <a:ext cx="5384000" cy="322000"/>
          </a:xfrm>
          <a:prstGeom prst="rect">
            <a:avLst/>
          </a:prstGeom>
          <a:noFill/>
          <a:ln>
            <a:noFill/>
          </a:ln>
        </p:spPr>
        <p:txBody>
          <a:bodyPr spcFirstLastPara="1" wrap="square" lIns="0" tIns="0" rIns="0" bIns="0" anchor="t" anchorCtr="0">
            <a:noAutofit/>
          </a:bodyPr>
          <a:lstStyle>
            <a:lvl1pPr marR="0" lvl="0" algn="ctr" rtl="0">
              <a:lnSpc>
                <a:spcPct val="90000"/>
              </a:lnSpc>
              <a:spcBef>
                <a:spcPts val="1600"/>
              </a:spcBef>
              <a:spcAft>
                <a:spcPts val="0"/>
              </a:spcAft>
              <a:buClr>
                <a:schemeClr val="dk1"/>
              </a:buClr>
              <a:buSzPts val="1400"/>
              <a:buFont typeface="Arial"/>
              <a:buNone/>
              <a:defRPr sz="1867" b="1" i="0" u="none" strike="noStrike" cap="none">
                <a:solidFill>
                  <a:schemeClr val="dk1"/>
                </a:solidFill>
                <a:latin typeface="Arial"/>
                <a:ea typeface="Arial"/>
                <a:cs typeface="Arial"/>
                <a:sym typeface="Arial"/>
              </a:defRPr>
            </a:lvl1pPr>
            <a:lvl2pPr marR="0" lvl="1"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R="0" lvl="2"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R="0" lvl="3"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R="0" lvl="4"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R="0" lvl="5"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R="0" lvl="6"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R="0" lvl="7"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R="0" lvl="8"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278" name="Google Shape;278;p57"/>
          <p:cNvSpPr txBox="1">
            <a:spLocks noGrp="1"/>
          </p:cNvSpPr>
          <p:nvPr>
            <p:ph type="body" idx="3"/>
          </p:nvPr>
        </p:nvSpPr>
        <p:spPr>
          <a:xfrm>
            <a:off x="6482448" y="4978399"/>
            <a:ext cx="5384400" cy="1193600"/>
          </a:xfrm>
          <a:prstGeom prst="rect">
            <a:avLst/>
          </a:prstGeom>
          <a:noFill/>
          <a:ln>
            <a:noFill/>
          </a:ln>
        </p:spPr>
        <p:txBody>
          <a:bodyPr spcFirstLastPara="1" wrap="square" lIns="0" tIns="0" rIns="0" bIns="0" anchor="t" anchorCtr="0">
            <a:noAutofit/>
          </a:bodyPr>
          <a:lstStyle>
            <a:lvl1pPr marL="609585" marR="0" lvl="0" indent="-304792" algn="ctr" rtl="0">
              <a:spcBef>
                <a:spcPts val="0"/>
              </a:spcBef>
              <a:spcAft>
                <a:spcPts val="0"/>
              </a:spcAft>
              <a:buClr>
                <a:schemeClr val="dk1"/>
              </a:buClr>
              <a:buSzPts val="12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86542803"/>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279"/>
        <p:cNvGrpSpPr/>
        <p:nvPr/>
      </p:nvGrpSpPr>
      <p:grpSpPr>
        <a:xfrm>
          <a:off x="0" y="0"/>
          <a:ext cx="0" cy="0"/>
          <a:chOff x="0" y="0"/>
          <a:chExt cx="0" cy="0"/>
        </a:xfrm>
      </p:grpSpPr>
      <p:sp>
        <p:nvSpPr>
          <p:cNvPr id="280" name="Google Shape;280;p58"/>
          <p:cNvSpPr txBox="1">
            <a:spLocks noGrp="1"/>
          </p:cNvSpPr>
          <p:nvPr>
            <p:ph type="body" idx="1"/>
          </p:nvPr>
        </p:nvSpPr>
        <p:spPr>
          <a:xfrm>
            <a:off x="2220833" y="2335669"/>
            <a:ext cx="8398800" cy="1102000"/>
          </a:xfrm>
          <a:prstGeom prst="rect">
            <a:avLst/>
          </a:prstGeom>
          <a:noFill/>
          <a:ln>
            <a:noFill/>
          </a:ln>
        </p:spPr>
        <p:txBody>
          <a:bodyPr spcFirstLastPara="1" wrap="square" lIns="0" tIns="0" rIns="0" bIns="0"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281" name="Google Shape;281;p58"/>
          <p:cNvPicPr preferRelativeResize="0"/>
          <p:nvPr/>
        </p:nvPicPr>
        <p:blipFill rotWithShape="1">
          <a:blip r:embed="rId2">
            <a:alphaModFix/>
          </a:blip>
          <a:srcRect/>
          <a:stretch/>
        </p:blipFill>
        <p:spPr>
          <a:xfrm>
            <a:off x="1298223" y="2335670"/>
            <a:ext cx="381899" cy="1101797"/>
          </a:xfrm>
          <a:prstGeom prst="rect">
            <a:avLst/>
          </a:prstGeom>
          <a:noFill/>
          <a:ln>
            <a:noFill/>
          </a:ln>
        </p:spPr>
      </p:pic>
      <p:sp>
        <p:nvSpPr>
          <p:cNvPr id="282" name="Google Shape;282;p58"/>
          <p:cNvSpPr txBox="1">
            <a:spLocks noGrp="1"/>
          </p:cNvSpPr>
          <p:nvPr>
            <p:ph type="body" idx="2"/>
          </p:nvPr>
        </p:nvSpPr>
        <p:spPr>
          <a:xfrm>
            <a:off x="2220833" y="762000"/>
            <a:ext cx="8398800" cy="1102000"/>
          </a:xfrm>
          <a:prstGeom prst="rect">
            <a:avLst/>
          </a:prstGeom>
          <a:noFill/>
          <a:ln>
            <a:noFill/>
          </a:ln>
        </p:spPr>
        <p:txBody>
          <a:bodyPr spcFirstLastPara="1" wrap="square" lIns="0" tIns="0" rIns="0" bIns="0" anchor="ctr" anchorCtr="0">
            <a:noAutofit/>
          </a:bodyPr>
          <a:lstStyle>
            <a:lvl1pPr marL="609585" marR="0" lvl="0" indent="-304792" algn="l" rtl="0">
              <a:spcBef>
                <a:spcPts val="1600"/>
              </a:spcBef>
              <a:spcAft>
                <a:spcPts val="0"/>
              </a:spcAft>
              <a:buClr>
                <a:schemeClr val="dk1"/>
              </a:buClr>
              <a:buSzPts val="240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sp>
        <p:nvSpPr>
          <p:cNvPr id="283" name="Google Shape;283;p58"/>
          <p:cNvSpPr txBox="1">
            <a:spLocks noGrp="1"/>
          </p:cNvSpPr>
          <p:nvPr>
            <p:ph type="body" idx="3"/>
          </p:nvPr>
        </p:nvSpPr>
        <p:spPr>
          <a:xfrm>
            <a:off x="2220833" y="4191000"/>
            <a:ext cx="8398800" cy="1102000"/>
          </a:xfrm>
          <a:prstGeom prst="rect">
            <a:avLst/>
          </a:prstGeom>
          <a:noFill/>
          <a:ln>
            <a:noFill/>
          </a:ln>
        </p:spPr>
        <p:txBody>
          <a:bodyPr spcFirstLastPara="1" wrap="square" lIns="0" tIns="0" rIns="0" bIns="0"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8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284" name="Google Shape;284;p58"/>
          <p:cNvPicPr preferRelativeResize="0"/>
          <p:nvPr/>
        </p:nvPicPr>
        <p:blipFill rotWithShape="1">
          <a:blip r:embed="rId2">
            <a:alphaModFix/>
          </a:blip>
          <a:srcRect/>
          <a:stretch/>
        </p:blipFill>
        <p:spPr>
          <a:xfrm>
            <a:off x="1298223" y="4191000"/>
            <a:ext cx="381899" cy="1101797"/>
          </a:xfrm>
          <a:prstGeom prst="rect">
            <a:avLst/>
          </a:prstGeom>
          <a:noFill/>
          <a:ln>
            <a:noFill/>
          </a:ln>
        </p:spPr>
      </p:pic>
      <p:pic>
        <p:nvPicPr>
          <p:cNvPr id="285" name="Google Shape;285;p58"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6"/>
            <a:ext cx="1187935" cy="419180"/>
          </a:xfrm>
          <a:prstGeom prst="rect">
            <a:avLst/>
          </a:prstGeom>
          <a:noFill/>
          <a:ln>
            <a:noFill/>
          </a:ln>
        </p:spPr>
      </p:pic>
    </p:spTree>
    <p:extLst>
      <p:ext uri="{BB962C8B-B14F-4D97-AF65-F5344CB8AC3E}">
        <p14:creationId xmlns:p14="http://schemas.microsoft.com/office/powerpoint/2010/main" val="41494211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p:cSld name="Title 2">
    <p:bg>
      <p:bgPr>
        <a:solidFill>
          <a:schemeClr val="lt1"/>
        </a:solidFill>
        <a:effectLst/>
      </p:bgPr>
    </p:bg>
    <p:spTree>
      <p:nvGrpSpPr>
        <p:cNvPr id="1" name="Shape 53"/>
        <p:cNvGrpSpPr/>
        <p:nvPr/>
      </p:nvGrpSpPr>
      <p:grpSpPr>
        <a:xfrm>
          <a:off x="0" y="0"/>
          <a:ext cx="0" cy="0"/>
          <a:chOff x="0" y="0"/>
          <a:chExt cx="0" cy="0"/>
        </a:xfrm>
      </p:grpSpPr>
      <p:sp>
        <p:nvSpPr>
          <p:cNvPr id="54" name="Google Shape;54;p14"/>
          <p:cNvSpPr/>
          <p:nvPr/>
        </p:nvSpPr>
        <p:spPr>
          <a:xfrm>
            <a:off x="1" y="0"/>
            <a:ext cx="1965200" cy="6858000"/>
          </a:xfrm>
          <a:custGeom>
            <a:avLst/>
            <a:gdLst/>
            <a:ahLst/>
            <a:cxnLst/>
            <a:rect l="l" t="t" r="r" b="b"/>
            <a:pathLst>
              <a:path w="120000" h="120000" extrusionOk="0">
                <a:moveTo>
                  <a:pt x="0" y="0"/>
                </a:moveTo>
                <a:lnTo>
                  <a:pt x="33554" y="0"/>
                </a:lnTo>
                <a:lnTo>
                  <a:pt x="120000" y="60000"/>
                </a:lnTo>
                <a:lnTo>
                  <a:pt x="33554" y="120000"/>
                </a:lnTo>
                <a:lnTo>
                  <a:pt x="0" y="12000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b="0" i="0" u="none" strike="noStrike" cap="none">
              <a:solidFill>
                <a:schemeClr val="lt1"/>
              </a:solidFill>
              <a:latin typeface="Arial"/>
              <a:ea typeface="Arial"/>
              <a:cs typeface="Arial"/>
              <a:sym typeface="Arial"/>
            </a:endParaRPr>
          </a:p>
        </p:txBody>
      </p:sp>
      <p:sp>
        <p:nvSpPr>
          <p:cNvPr id="55" name="Google Shape;55;p14"/>
          <p:cNvSpPr txBox="1">
            <a:spLocks noGrp="1"/>
          </p:cNvSpPr>
          <p:nvPr>
            <p:ph type="ctrTitle"/>
          </p:nvPr>
        </p:nvSpPr>
        <p:spPr>
          <a:xfrm>
            <a:off x="2722592" y="1723291"/>
            <a:ext cx="9241200" cy="1622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chemeClr val="dk1"/>
              </a:buClr>
              <a:buSzPts val="1400"/>
              <a:buFont typeface="Arial Black"/>
              <a:buNone/>
              <a:defRPr sz="5867" b="1" i="0" u="none" strike="noStrike" cap="none">
                <a:solidFill>
                  <a:schemeClr val="dk1"/>
                </a:solidFill>
                <a:latin typeface="Arial Black"/>
                <a:ea typeface="Arial Black"/>
                <a:cs typeface="Arial Black"/>
                <a:sym typeface="Arial Black"/>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56" name="Google Shape;56;p14"/>
          <p:cNvSpPr txBox="1">
            <a:spLocks noGrp="1"/>
          </p:cNvSpPr>
          <p:nvPr>
            <p:ph type="subTitle" idx="1"/>
          </p:nvPr>
        </p:nvSpPr>
        <p:spPr>
          <a:xfrm>
            <a:off x="2722592" y="3552089"/>
            <a:ext cx="9241200" cy="11648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600"/>
              </a:spcBef>
              <a:spcAft>
                <a:spcPts val="0"/>
              </a:spcAft>
              <a:buClr>
                <a:schemeClr val="dk1"/>
              </a:buClr>
              <a:buSzPts val="1800"/>
              <a:buFont typeface="Times New Roman"/>
              <a:buNone/>
              <a:defRPr sz="4267" b="0" i="0" u="none" strike="noStrike" cap="none">
                <a:solidFill>
                  <a:schemeClr val="dk1"/>
                </a:solidFill>
                <a:latin typeface="Times New Roman"/>
                <a:ea typeface="Times New Roman"/>
                <a:cs typeface="Times New Roman"/>
                <a:sym typeface="Times New Roman"/>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pic>
        <p:nvPicPr>
          <p:cNvPr id="57" name="Google Shape;57;p14"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
        <p:nvSpPr>
          <p:cNvPr id="58" name="Google Shape;58;p14"/>
          <p:cNvSpPr txBox="1">
            <a:spLocks noGrp="1"/>
          </p:cNvSpPr>
          <p:nvPr>
            <p:ph type="body" idx="2"/>
          </p:nvPr>
        </p:nvSpPr>
        <p:spPr>
          <a:xfrm>
            <a:off x="2722593" y="4878357"/>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59" name="Google Shape;59;p14"/>
          <p:cNvSpPr txBox="1">
            <a:spLocks noGrp="1"/>
          </p:cNvSpPr>
          <p:nvPr>
            <p:ph type="body" idx="3"/>
          </p:nvPr>
        </p:nvSpPr>
        <p:spPr>
          <a:xfrm>
            <a:off x="2722593" y="5140700"/>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0" name="Google Shape;60;p14"/>
          <p:cNvSpPr txBox="1">
            <a:spLocks noGrp="1"/>
          </p:cNvSpPr>
          <p:nvPr>
            <p:ph type="body" idx="4"/>
          </p:nvPr>
        </p:nvSpPr>
        <p:spPr>
          <a:xfrm>
            <a:off x="2722593" y="5572501"/>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1" name="Google Shape;61;p14"/>
          <p:cNvSpPr txBox="1">
            <a:spLocks noGrp="1"/>
          </p:cNvSpPr>
          <p:nvPr>
            <p:ph type="body" idx="5"/>
          </p:nvPr>
        </p:nvSpPr>
        <p:spPr>
          <a:xfrm>
            <a:off x="2722593" y="5834844"/>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840408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 with Narrow Chevron">
  <p:cSld name="Text with Narrow Chevron">
    <p:spTree>
      <p:nvGrpSpPr>
        <p:cNvPr id="1" name="Shape 62"/>
        <p:cNvGrpSpPr/>
        <p:nvPr/>
      </p:nvGrpSpPr>
      <p:grpSpPr>
        <a:xfrm>
          <a:off x="0" y="0"/>
          <a:ext cx="0" cy="0"/>
          <a:chOff x="0" y="0"/>
          <a:chExt cx="0" cy="0"/>
        </a:xfrm>
      </p:grpSpPr>
      <p:sp>
        <p:nvSpPr>
          <p:cNvPr id="63" name="Google Shape;63;p15"/>
          <p:cNvSpPr>
            <a:spLocks noGrp="1"/>
          </p:cNvSpPr>
          <p:nvPr>
            <p:ph type="pic" idx="2"/>
          </p:nvPr>
        </p:nvSpPr>
        <p:spPr>
          <a:xfrm>
            <a:off x="9239485" y="0"/>
            <a:ext cx="2952400" cy="6858000"/>
          </a:xfrm>
          <a:prstGeom prst="rect">
            <a:avLst/>
          </a:prstGeom>
          <a:solidFill>
            <a:srgbClr val="F2F2F2"/>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4" name="Google Shape;64;p15"/>
          <p:cNvSpPr txBox="1">
            <a:spLocks noGrp="1"/>
          </p:cNvSpPr>
          <p:nvPr>
            <p:ph type="body" idx="1"/>
          </p:nvPr>
        </p:nvSpPr>
        <p:spPr>
          <a:xfrm>
            <a:off x="609600" y="2039939"/>
            <a:ext cx="83156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65" name="Google Shape;65;p15"/>
          <p:cNvSpPr txBox="1">
            <a:spLocks noGrp="1"/>
          </p:cNvSpPr>
          <p:nvPr>
            <p:ph type="title"/>
          </p:nvPr>
        </p:nvSpPr>
        <p:spPr>
          <a:xfrm>
            <a:off x="609600" y="794815"/>
            <a:ext cx="83156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66" name="Google Shape;66;p15"/>
          <p:cNvSpPr txBox="1">
            <a:spLocks noGrp="1"/>
          </p:cNvSpPr>
          <p:nvPr>
            <p:ph type="body" idx="3"/>
          </p:nvPr>
        </p:nvSpPr>
        <p:spPr>
          <a:xfrm>
            <a:off x="609600" y="491619"/>
            <a:ext cx="83156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67" name="Google Shape;67;p15" descr="/Users/mmarosz/Desktop/GoGoGo/MC_NEW_BRAND/11. Final Logo Files/Horizontal/Digital/MCbrand_Logo_Horizontal_PMS_186_PC.png"/>
          <p:cNvPicPr preferRelativeResize="0"/>
          <p:nvPr/>
        </p:nvPicPr>
        <p:blipFill rotWithShape="1">
          <a:blip r:embed="rId2">
            <a:alphaModFix/>
          </a:blip>
          <a:srcRect/>
          <a:stretch/>
        </p:blipFill>
        <p:spPr>
          <a:xfrm>
            <a:off x="7223043" y="6156245"/>
            <a:ext cx="1584000" cy="419200"/>
          </a:xfrm>
          <a:prstGeom prst="rect">
            <a:avLst/>
          </a:prstGeom>
          <a:noFill/>
          <a:ln>
            <a:noFill/>
          </a:ln>
        </p:spPr>
      </p:pic>
    </p:spTree>
    <p:extLst>
      <p:ext uri="{BB962C8B-B14F-4D97-AF65-F5344CB8AC3E}">
        <p14:creationId xmlns:p14="http://schemas.microsoft.com/office/powerpoint/2010/main" val="33012554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 with 2 Columns">
  <p:cSld name="Text with 2 Columns">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609600" y="2039939"/>
            <a:ext cx="52552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0" name="Google Shape;70;p16"/>
          <p:cNvSpPr txBox="1">
            <a:spLocks noGrp="1"/>
          </p:cNvSpPr>
          <p:nvPr>
            <p:ph type="body" idx="2"/>
          </p:nvPr>
        </p:nvSpPr>
        <p:spPr>
          <a:xfrm>
            <a:off x="6339840" y="2039939"/>
            <a:ext cx="5242400" cy="3941600"/>
          </a:xfrm>
          <a:prstGeom prst="rect">
            <a:avLst/>
          </a:prstGeom>
          <a:noFill/>
          <a:ln>
            <a:noFill/>
          </a:ln>
        </p:spPr>
        <p:txBody>
          <a:bodyPr spcFirstLastPara="1" wrap="square" lIns="91425" tIns="91425" rIns="91425" bIns="91425"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1" name="Google Shape;71;p16"/>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72" name="Google Shape;72;p16"/>
          <p:cNvSpPr txBox="1">
            <a:spLocks noGrp="1"/>
          </p:cNvSpPr>
          <p:nvPr>
            <p:ph type="body" idx="3"/>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E94A0"/>
              </a:buClr>
              <a:buSzPts val="1800"/>
              <a:buFont typeface="Arial"/>
              <a:buNone/>
              <a:defRPr sz="1867" b="0" i="0" u="none" strike="noStrike" cap="none">
                <a:solidFill>
                  <a:srgbClr val="8E94A0"/>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3" name="Google Shape;73;p16"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5101267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76" name="Google Shape;76;p17"/>
          <p:cNvSpPr txBox="1">
            <a:spLocks noGrp="1"/>
          </p:cNvSpPr>
          <p:nvPr>
            <p:ph type="body" idx="1"/>
          </p:nvPr>
        </p:nvSpPr>
        <p:spPr>
          <a:xfrm>
            <a:off x="609600" y="2039939"/>
            <a:ext cx="109728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40256" algn="l" rtl="0">
              <a:spcBef>
                <a:spcPts val="4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77" name="Google Shape;77;p17"/>
          <p:cNvSpPr txBox="1">
            <a:spLocks noGrp="1"/>
          </p:cNvSpPr>
          <p:nvPr>
            <p:ph type="body" idx="2"/>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78" name="Google Shape;78;p17"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29580381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ntact Red">
  <p:cSld name="Contact Red">
    <p:spTree>
      <p:nvGrpSpPr>
        <p:cNvPr id="1" name="Shape 79"/>
        <p:cNvGrpSpPr/>
        <p:nvPr/>
      </p:nvGrpSpPr>
      <p:grpSpPr>
        <a:xfrm>
          <a:off x="0" y="0"/>
          <a:ext cx="0" cy="0"/>
          <a:chOff x="0" y="0"/>
          <a:chExt cx="0" cy="0"/>
        </a:xfrm>
      </p:grpSpPr>
      <p:sp>
        <p:nvSpPr>
          <p:cNvPr id="80" name="Google Shape;80;p18"/>
          <p:cNvSpPr/>
          <p:nvPr/>
        </p:nvSpPr>
        <p:spPr>
          <a:xfrm>
            <a:off x="0" y="0"/>
            <a:ext cx="6766400" cy="6873200"/>
          </a:xfrm>
          <a:custGeom>
            <a:avLst/>
            <a:gdLst/>
            <a:ahLst/>
            <a:cxnLst/>
            <a:rect l="l" t="t" r="r" b="b"/>
            <a:pathLst>
              <a:path w="120000" h="120000" extrusionOk="0">
                <a:moveTo>
                  <a:pt x="0" y="0"/>
                </a:moveTo>
                <a:lnTo>
                  <a:pt x="94954" y="266"/>
                </a:lnTo>
                <a:lnTo>
                  <a:pt x="120000" y="60133"/>
                </a:lnTo>
                <a:lnTo>
                  <a:pt x="94954" y="120000"/>
                </a:lnTo>
                <a:lnTo>
                  <a:pt x="0" y="119733"/>
                </a:lnTo>
                <a:lnTo>
                  <a:pt x="0" y="0"/>
                </a:lnTo>
                <a:close/>
              </a:path>
            </a:pathLst>
          </a:custGeom>
          <a:solidFill>
            <a:schemeClr val="dk2"/>
          </a:solidFill>
          <a:ln>
            <a:noFill/>
          </a:ln>
        </p:spPr>
        <p:txBody>
          <a:bodyPr spcFirstLastPara="1" wrap="square" lIns="121900" tIns="60933" rIns="121900" bIns="60933" anchor="ctr" anchorCtr="0">
            <a:noAutofit/>
          </a:bodyPr>
          <a:lstStyle/>
          <a:p>
            <a:pPr marL="0" marR="0" lvl="0" indent="0" algn="ctr" rtl="0">
              <a:spcBef>
                <a:spcPts val="0"/>
              </a:spcBef>
              <a:spcAft>
                <a:spcPts val="0"/>
              </a:spcAft>
              <a:buNone/>
            </a:pPr>
            <a:endParaRPr sz="2400">
              <a:solidFill>
                <a:schemeClr val="lt1"/>
              </a:solidFill>
              <a:latin typeface="Arial"/>
              <a:ea typeface="Arial"/>
              <a:cs typeface="Arial"/>
              <a:sym typeface="Arial"/>
            </a:endParaRPr>
          </a:p>
        </p:txBody>
      </p:sp>
      <p:pic>
        <p:nvPicPr>
          <p:cNvPr id="81" name="Google Shape;81;p18" descr="MCbrand_Logo_Vertical_PMS_186_PC.png"/>
          <p:cNvPicPr preferRelativeResize="0"/>
          <p:nvPr/>
        </p:nvPicPr>
        <p:blipFill rotWithShape="1">
          <a:blip r:embed="rId2">
            <a:alphaModFix/>
          </a:blip>
          <a:srcRect/>
          <a:stretch/>
        </p:blipFill>
        <p:spPr>
          <a:xfrm>
            <a:off x="8146912" y="2012979"/>
            <a:ext cx="2055200" cy="1987600"/>
          </a:xfrm>
          <a:prstGeom prst="rect">
            <a:avLst/>
          </a:prstGeom>
          <a:noFill/>
          <a:ln>
            <a:noFill/>
          </a:ln>
        </p:spPr>
      </p:pic>
      <p:sp>
        <p:nvSpPr>
          <p:cNvPr id="82" name="Google Shape;82;p18"/>
          <p:cNvSpPr txBox="1">
            <a:spLocks noGrp="1"/>
          </p:cNvSpPr>
          <p:nvPr>
            <p:ph type="subTitle" idx="1"/>
          </p:nvPr>
        </p:nvSpPr>
        <p:spPr>
          <a:xfrm>
            <a:off x="6482597" y="4656525"/>
            <a:ext cx="5384000" cy="3220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60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83" name="Google Shape;83;p18"/>
          <p:cNvSpPr txBox="1">
            <a:spLocks noGrp="1"/>
          </p:cNvSpPr>
          <p:nvPr>
            <p:ph type="body" idx="2"/>
          </p:nvPr>
        </p:nvSpPr>
        <p:spPr>
          <a:xfrm>
            <a:off x="6482448" y="4978399"/>
            <a:ext cx="5384400" cy="1194000"/>
          </a:xfrm>
          <a:prstGeom prst="rect">
            <a:avLst/>
          </a:prstGeom>
          <a:noFill/>
          <a:ln>
            <a:noFill/>
          </a:ln>
        </p:spPr>
        <p:txBody>
          <a:bodyPr spcFirstLastPara="1" wrap="square" lIns="91425" tIns="91425" rIns="91425" bIns="91425" anchor="t" anchorCtr="0">
            <a:noAutofit/>
          </a:bodyPr>
          <a:lstStyle>
            <a:lvl1pPr marL="609585" marR="0" lvl="0" indent="-304792" algn="ctr"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9666565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pen/Close">
  <p:cSld name="Open/Close">
    <p:spTree>
      <p:nvGrpSpPr>
        <p:cNvPr id="1" name="Shape 84"/>
        <p:cNvGrpSpPr/>
        <p:nvPr/>
      </p:nvGrpSpPr>
      <p:grpSpPr>
        <a:xfrm>
          <a:off x="0" y="0"/>
          <a:ext cx="0" cy="0"/>
          <a:chOff x="0" y="0"/>
          <a:chExt cx="0" cy="0"/>
        </a:xfrm>
      </p:grpSpPr>
      <p:sp>
        <p:nvSpPr>
          <p:cNvPr id="85" name="Google Shape;85;p19"/>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86" name="Google Shape;86;p19"/>
          <p:cNvSpPr txBox="1">
            <a:spLocks noGrp="1"/>
          </p:cNvSpPr>
          <p:nvPr>
            <p:ph type="title"/>
          </p:nvPr>
        </p:nvSpPr>
        <p:spPr>
          <a:xfrm>
            <a:off x="609600" y="1986731"/>
            <a:ext cx="10972800" cy="1021600"/>
          </a:xfrm>
          <a:prstGeom prst="rect">
            <a:avLst/>
          </a:prstGeom>
          <a:noFill/>
          <a:ln>
            <a:noFill/>
          </a:ln>
        </p:spPr>
        <p:txBody>
          <a:bodyPr spcFirstLastPara="1" wrap="square" lIns="91425" tIns="91425" rIns="91425" bIns="91425" anchor="t" anchorCtr="0">
            <a:noAutofit/>
          </a:bodyPr>
          <a:lstStyle>
            <a:lvl1pPr marL="0" marR="0" lvl="0" indent="0" algn="ctr" rtl="0">
              <a:lnSpc>
                <a:spcPct val="80000"/>
              </a:lnSpc>
              <a:spcBef>
                <a:spcPts val="0"/>
              </a:spcBef>
              <a:spcAft>
                <a:spcPts val="0"/>
              </a:spcAft>
              <a:buClr>
                <a:schemeClr val="lt1"/>
              </a:buClr>
              <a:buSzPts val="14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pic>
        <p:nvPicPr>
          <p:cNvPr id="87" name="Google Shape;87;p19" descr="/Users/mmarosz/Desktop/GoGoGo/MC_BRAND/11. Final Logo Files/MCbrand_Logo_Horizontal/Digital/MCbrand_Logo_Horizontal_White.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21556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1">
  <p:cSld name="Title 1">
    <p:spTree>
      <p:nvGrpSpPr>
        <p:cNvPr id="1" name="Shape 88"/>
        <p:cNvGrpSpPr/>
        <p:nvPr/>
      </p:nvGrpSpPr>
      <p:grpSpPr>
        <a:xfrm>
          <a:off x="0" y="0"/>
          <a:ext cx="0" cy="0"/>
          <a:chOff x="0" y="0"/>
          <a:chExt cx="0" cy="0"/>
        </a:xfrm>
      </p:grpSpPr>
      <p:sp>
        <p:nvSpPr>
          <p:cNvPr id="89" name="Google Shape;89;p20"/>
          <p:cNvSpPr>
            <a:spLocks noGrp="1"/>
          </p:cNvSpPr>
          <p:nvPr>
            <p:ph type="pic" idx="2"/>
          </p:nvPr>
        </p:nvSpPr>
        <p:spPr>
          <a:xfrm>
            <a:off x="0" y="0"/>
            <a:ext cx="37956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0" name="Google Shape;90;p20"/>
          <p:cNvSpPr txBox="1"/>
          <p:nvPr/>
        </p:nvSpPr>
        <p:spPr>
          <a:xfrm>
            <a:off x="4384432" y="1723291"/>
            <a:ext cx="8577600" cy="1622000"/>
          </a:xfrm>
          <a:prstGeom prst="rect">
            <a:avLst/>
          </a:prstGeom>
          <a:noFill/>
          <a:ln>
            <a:noFill/>
          </a:ln>
        </p:spPr>
        <p:txBody>
          <a:bodyPr spcFirstLastPara="1" wrap="square" lIns="0" tIns="0" rIns="0" bIns="0" anchor="b" anchorCtr="0">
            <a:noAutofit/>
          </a:bodyPr>
          <a:lstStyle/>
          <a:p>
            <a:pPr marL="0" marR="0" lvl="0" indent="0" algn="l" rtl="0">
              <a:lnSpc>
                <a:spcPct val="90000"/>
              </a:lnSpc>
              <a:spcBef>
                <a:spcPts val="0"/>
              </a:spcBef>
              <a:spcAft>
                <a:spcPts val="0"/>
              </a:spcAft>
              <a:buClr>
                <a:schemeClr val="dk1"/>
              </a:buClr>
              <a:buFont typeface="Arial Black"/>
              <a:buNone/>
            </a:pPr>
            <a:endParaRPr sz="5867" b="1" i="0" cap="none">
              <a:solidFill>
                <a:srgbClr val="D01D2B"/>
              </a:solidFill>
              <a:latin typeface="Arial Black"/>
              <a:ea typeface="Arial Black"/>
              <a:cs typeface="Arial Black"/>
              <a:sym typeface="Arial Black"/>
            </a:endParaRPr>
          </a:p>
        </p:txBody>
      </p:sp>
      <p:sp>
        <p:nvSpPr>
          <p:cNvPr id="91" name="Google Shape;91;p20"/>
          <p:cNvSpPr txBox="1"/>
          <p:nvPr/>
        </p:nvSpPr>
        <p:spPr>
          <a:xfrm>
            <a:off x="4384433" y="3552089"/>
            <a:ext cx="8577600" cy="1338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chemeClr val="dk1"/>
              </a:buClr>
              <a:buFont typeface="Times New Roman"/>
              <a:buNone/>
            </a:pPr>
            <a:endParaRPr sz="4267" b="0" i="0" cap="none">
              <a:solidFill>
                <a:schemeClr val="dk1"/>
              </a:solidFill>
              <a:latin typeface="Times New Roman"/>
              <a:ea typeface="Times New Roman"/>
              <a:cs typeface="Times New Roman"/>
              <a:sym typeface="Times New Roman"/>
            </a:endParaRPr>
          </a:p>
        </p:txBody>
      </p:sp>
      <p:sp>
        <p:nvSpPr>
          <p:cNvPr id="92" name="Google Shape;92;p20"/>
          <p:cNvSpPr txBox="1">
            <a:spLocks noGrp="1"/>
          </p:cNvSpPr>
          <p:nvPr>
            <p:ph type="body" idx="1"/>
          </p:nvPr>
        </p:nvSpPr>
        <p:spPr>
          <a:xfrm>
            <a:off x="4384433" y="4878357"/>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3" name="Google Shape;93;p20"/>
          <p:cNvSpPr txBox="1">
            <a:spLocks noGrp="1"/>
          </p:cNvSpPr>
          <p:nvPr>
            <p:ph type="ctrTitle"/>
          </p:nvPr>
        </p:nvSpPr>
        <p:spPr>
          <a:xfrm>
            <a:off x="4384435" y="1672488"/>
            <a:ext cx="7579600" cy="1622000"/>
          </a:xfrm>
          <a:prstGeom prst="rect">
            <a:avLst/>
          </a:prstGeom>
          <a:noFill/>
          <a:ln>
            <a:noFill/>
          </a:ln>
        </p:spPr>
        <p:txBody>
          <a:bodyPr spcFirstLastPara="1" wrap="square" lIns="91425" tIns="91425" rIns="91425" bIns="91425" anchor="b" anchorCtr="0">
            <a:noAutofit/>
          </a:bodyPr>
          <a:lstStyle>
            <a:lvl1pPr marL="0" marR="0" lvl="0" indent="0" algn="l" rtl="0">
              <a:lnSpc>
                <a:spcPct val="90000"/>
              </a:lnSpc>
              <a:spcBef>
                <a:spcPts val="0"/>
              </a:spcBef>
              <a:spcAft>
                <a:spcPts val="0"/>
              </a:spcAft>
              <a:buClr>
                <a:srgbClr val="D01D2B"/>
              </a:buClr>
              <a:buSzPts val="1400"/>
              <a:buFont typeface="Arial Black"/>
              <a:buNone/>
              <a:defRPr sz="5867" b="1" i="0" u="none" strike="noStrike" cap="none">
                <a:solidFill>
                  <a:srgbClr val="D01D2B"/>
                </a:solidFill>
                <a:latin typeface="Arial Black"/>
                <a:ea typeface="Arial Black"/>
                <a:cs typeface="Arial Black"/>
                <a:sym typeface="Arial Black"/>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94" name="Google Shape;94;p20"/>
          <p:cNvSpPr txBox="1">
            <a:spLocks noGrp="1"/>
          </p:cNvSpPr>
          <p:nvPr>
            <p:ph type="subTitle" idx="3"/>
          </p:nvPr>
        </p:nvSpPr>
        <p:spPr>
          <a:xfrm>
            <a:off x="4384435" y="3501287"/>
            <a:ext cx="7579600" cy="1155200"/>
          </a:xfrm>
          <a:prstGeom prst="rect">
            <a:avLst/>
          </a:prstGeom>
          <a:noFill/>
          <a:ln>
            <a:noFill/>
          </a:ln>
        </p:spPr>
        <p:txBody>
          <a:bodyPr spcFirstLastPara="1" wrap="square" lIns="91425" tIns="91425" rIns="91425" bIns="91425" anchor="t" anchorCtr="0">
            <a:noAutofit/>
          </a:bodyPr>
          <a:lstStyle>
            <a:lvl1pPr marL="0" marR="0" lvl="0" indent="0" algn="l" rtl="0">
              <a:lnSpc>
                <a:spcPct val="90000"/>
              </a:lnSpc>
              <a:spcBef>
                <a:spcPts val="1600"/>
              </a:spcBef>
              <a:spcAft>
                <a:spcPts val="0"/>
              </a:spcAft>
              <a:buClr>
                <a:schemeClr val="dk1"/>
              </a:buClr>
              <a:buSzPts val="1800"/>
              <a:buFont typeface="Times New Roman"/>
              <a:buNone/>
              <a:defRPr sz="4267" b="0" i="0" u="none" strike="noStrike" cap="none">
                <a:solidFill>
                  <a:schemeClr val="dk1"/>
                </a:solidFill>
                <a:latin typeface="Times New Roman"/>
                <a:ea typeface="Times New Roman"/>
                <a:cs typeface="Times New Roman"/>
                <a:sym typeface="Times New Roman"/>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95" name="Google Shape;95;p20"/>
          <p:cNvSpPr txBox="1">
            <a:spLocks noGrp="1"/>
          </p:cNvSpPr>
          <p:nvPr>
            <p:ph type="body" idx="4"/>
          </p:nvPr>
        </p:nvSpPr>
        <p:spPr>
          <a:xfrm>
            <a:off x="4384433" y="5140700"/>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96" name="Google Shape;96;p20"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
        <p:nvSpPr>
          <p:cNvPr id="97" name="Google Shape;97;p20"/>
          <p:cNvSpPr txBox="1">
            <a:spLocks noGrp="1"/>
          </p:cNvSpPr>
          <p:nvPr>
            <p:ph type="body" idx="5"/>
          </p:nvPr>
        </p:nvSpPr>
        <p:spPr>
          <a:xfrm>
            <a:off x="4384433" y="5572501"/>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98" name="Google Shape;98;p20"/>
          <p:cNvSpPr txBox="1">
            <a:spLocks noGrp="1"/>
          </p:cNvSpPr>
          <p:nvPr>
            <p:ph type="body" idx="6"/>
          </p:nvPr>
        </p:nvSpPr>
        <p:spPr>
          <a:xfrm>
            <a:off x="4384433" y="5834844"/>
            <a:ext cx="5358000" cy="25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730629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Open 2">
  <p:cSld name="Open 2">
    <p:bg>
      <p:bgPr>
        <a:solidFill>
          <a:schemeClr val="dk2"/>
        </a:solidFill>
        <a:effectLst/>
      </p:bgPr>
    </p:bg>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09600" y="1986731"/>
            <a:ext cx="10972800" cy="1021600"/>
          </a:xfrm>
          <a:prstGeom prst="rect">
            <a:avLst/>
          </a:prstGeom>
          <a:noFill/>
          <a:ln>
            <a:noFill/>
          </a:ln>
        </p:spPr>
        <p:txBody>
          <a:bodyPr spcFirstLastPara="1" wrap="square" lIns="91425" tIns="91425" rIns="91425" bIns="91425" anchor="t" anchorCtr="0">
            <a:noAutofit/>
          </a:bodyPr>
          <a:lstStyle>
            <a:lvl1pPr marL="0" marR="0" lvl="0" indent="0" algn="ctr" rtl="0">
              <a:lnSpc>
                <a:spcPct val="80000"/>
              </a:lnSpc>
              <a:spcBef>
                <a:spcPts val="0"/>
              </a:spcBef>
              <a:spcAft>
                <a:spcPts val="0"/>
              </a:spcAft>
              <a:buClr>
                <a:schemeClr val="lt1"/>
              </a:buClr>
              <a:buSzPts val="1400"/>
              <a:buFont typeface="Times New Roman"/>
              <a:buNone/>
              <a:defRPr sz="17333" b="1" i="1"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pic>
        <p:nvPicPr>
          <p:cNvPr id="101" name="Google Shape;101;p21" descr="/Users/mmarosz/Desktop/GoGoGo/MC_NEW_BRAND/11. Final Logo Files/Horizontal/Digital/MCbrand_Logo_Horizontal_White.png"/>
          <p:cNvPicPr preferRelativeResize="0"/>
          <p:nvPr/>
        </p:nvPicPr>
        <p:blipFill rotWithShape="1">
          <a:blip r:embed="rId2">
            <a:alphaModFix/>
          </a:blip>
          <a:srcRect/>
          <a:stretch/>
        </p:blipFill>
        <p:spPr>
          <a:xfrm>
            <a:off x="3849285" y="4346219"/>
            <a:ext cx="4493600" cy="1189200"/>
          </a:xfrm>
          <a:prstGeom prst="rect">
            <a:avLst/>
          </a:prstGeom>
          <a:noFill/>
          <a:ln>
            <a:noFill/>
          </a:ln>
        </p:spPr>
      </p:pic>
    </p:spTree>
    <p:extLst>
      <p:ext uri="{BB962C8B-B14F-4D97-AF65-F5344CB8AC3E}">
        <p14:creationId xmlns:p14="http://schemas.microsoft.com/office/powerpoint/2010/main" val="1545704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3D21F-33F5-8C08-D6DE-B33DAC9563EE}"/>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D45184FA-EEA1-DEA6-2B74-787ED5877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1E8A67-658B-CC05-FA1F-11FD0BEE31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A685F474-23F7-110F-6893-FBF57B801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4EBA8E-D18D-8D60-A533-A3EB45BA47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58E12C72-F7D5-6703-9801-842344F5D001}"/>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8" name="Footer Placeholder 7">
            <a:extLst>
              <a:ext uri="{FF2B5EF4-FFF2-40B4-BE49-F238E27FC236}">
                <a16:creationId xmlns:a16="http://schemas.microsoft.com/office/drawing/2014/main" id="{071BAD06-8D4E-0DF4-BCE8-DBB57D948B5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761B4AB-5DE5-C3FE-1084-18366030861B}"/>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23575481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p:cSld name="Picture">
    <p:spTree>
      <p:nvGrpSpPr>
        <p:cNvPr id="1" name="Shape 102"/>
        <p:cNvGrpSpPr/>
        <p:nvPr/>
      </p:nvGrpSpPr>
      <p:grpSpPr>
        <a:xfrm>
          <a:off x="0" y="0"/>
          <a:ext cx="0" cy="0"/>
          <a:chOff x="0" y="0"/>
          <a:chExt cx="0" cy="0"/>
        </a:xfrm>
      </p:grpSpPr>
      <p:sp>
        <p:nvSpPr>
          <p:cNvPr id="103" name="Google Shape;103;p22"/>
          <p:cNvSpPr>
            <a:spLocks noGrp="1"/>
          </p:cNvSpPr>
          <p:nvPr>
            <p:ph type="pic" idx="2"/>
          </p:nvPr>
        </p:nvSpPr>
        <p:spPr>
          <a:xfrm>
            <a:off x="0" y="0"/>
            <a:ext cx="121920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9528190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Chevron">
  <p:cSld name="Picture Chevron">
    <p:spTree>
      <p:nvGrpSpPr>
        <p:cNvPr id="1" name="Shape 104"/>
        <p:cNvGrpSpPr/>
        <p:nvPr/>
      </p:nvGrpSpPr>
      <p:grpSpPr>
        <a:xfrm>
          <a:off x="0" y="0"/>
          <a:ext cx="0" cy="0"/>
          <a:chOff x="0" y="0"/>
          <a:chExt cx="0" cy="0"/>
        </a:xfrm>
      </p:grpSpPr>
      <p:sp>
        <p:nvSpPr>
          <p:cNvPr id="105" name="Google Shape;105;p23"/>
          <p:cNvSpPr>
            <a:spLocks noGrp="1"/>
          </p:cNvSpPr>
          <p:nvPr>
            <p:ph type="pic" idx="2"/>
          </p:nvPr>
        </p:nvSpPr>
        <p:spPr>
          <a:xfrm>
            <a:off x="0" y="0"/>
            <a:ext cx="109704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06" name="Google Shape;106;p23"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35239808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with Title ">
  <p:cSld name="Text with Title ">
    <p:spTree>
      <p:nvGrpSpPr>
        <p:cNvPr id="1" name="Shape 107"/>
        <p:cNvGrpSpPr/>
        <p:nvPr/>
      </p:nvGrpSpPr>
      <p:grpSpPr>
        <a:xfrm>
          <a:off x="0" y="0"/>
          <a:ext cx="0" cy="0"/>
          <a:chOff x="0" y="0"/>
          <a:chExt cx="0" cy="0"/>
        </a:xfrm>
      </p:grpSpPr>
      <p:sp>
        <p:nvSpPr>
          <p:cNvPr id="108" name="Google Shape;108;p24"/>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09" name="Google Shape;109;p24"/>
          <p:cNvSpPr txBox="1">
            <a:spLocks noGrp="1"/>
          </p:cNvSpPr>
          <p:nvPr>
            <p:ph type="body" idx="1"/>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0" name="Google Shape;110;p24"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9874251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with Intro and 2 Columns">
  <p:cSld name="Text with Intro and 2 Columns">
    <p:spTree>
      <p:nvGrpSpPr>
        <p:cNvPr id="1" name="Shape 111"/>
        <p:cNvGrpSpPr/>
        <p:nvPr/>
      </p:nvGrpSpPr>
      <p:grpSpPr>
        <a:xfrm>
          <a:off x="0" y="0"/>
          <a:ext cx="0" cy="0"/>
          <a:chOff x="0" y="0"/>
          <a:chExt cx="0" cy="0"/>
        </a:xfrm>
      </p:grpSpPr>
      <p:sp>
        <p:nvSpPr>
          <p:cNvPr id="112" name="Google Shape;112;p25"/>
          <p:cNvSpPr txBox="1">
            <a:spLocks noGrp="1"/>
          </p:cNvSpPr>
          <p:nvPr>
            <p:ph type="body" idx="1"/>
          </p:nvPr>
        </p:nvSpPr>
        <p:spPr>
          <a:xfrm>
            <a:off x="609600" y="2743200"/>
            <a:ext cx="5255200" cy="32384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3" name="Google Shape;113;p25"/>
          <p:cNvSpPr txBox="1">
            <a:spLocks noGrp="1"/>
          </p:cNvSpPr>
          <p:nvPr>
            <p:ph type="body" idx="2"/>
          </p:nvPr>
        </p:nvSpPr>
        <p:spPr>
          <a:xfrm>
            <a:off x="6339840" y="2743200"/>
            <a:ext cx="5242400" cy="3238400"/>
          </a:xfrm>
          <a:prstGeom prst="rect">
            <a:avLst/>
          </a:prstGeom>
          <a:noFill/>
          <a:ln>
            <a:noFill/>
          </a:ln>
        </p:spPr>
        <p:txBody>
          <a:bodyPr spcFirstLastPara="1" wrap="square" lIns="91425" tIns="91425" rIns="91425" bIns="91425" anchor="t" anchorCtr="0">
            <a:noAutofit/>
          </a:bodyPr>
          <a:lstStyle>
            <a:lvl1pPr marL="609585" marR="0" lvl="0" indent="-487668" algn="l" rtl="0">
              <a:spcBef>
                <a:spcPts val="1600"/>
              </a:spcBef>
              <a:spcAft>
                <a:spcPts val="0"/>
              </a:spcAft>
              <a:buClr>
                <a:schemeClr val="dk1"/>
              </a:buClr>
              <a:buSzPts val="216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4" name="Google Shape;114;p25"/>
          <p:cNvSpPr txBox="1">
            <a:spLocks noGrp="1"/>
          </p:cNvSpPr>
          <p:nvPr>
            <p:ph type="title"/>
          </p:nvPr>
        </p:nvSpPr>
        <p:spPr>
          <a:xfrm>
            <a:off x="609600" y="794815"/>
            <a:ext cx="10972800" cy="5176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15" name="Google Shape;115;p25"/>
          <p:cNvSpPr txBox="1">
            <a:spLocks noGrp="1"/>
          </p:cNvSpPr>
          <p:nvPr>
            <p:ph type="body" idx="3"/>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16" name="Google Shape;116;p25"/>
          <p:cNvSpPr txBox="1">
            <a:spLocks noGrp="1"/>
          </p:cNvSpPr>
          <p:nvPr>
            <p:ph type="body" idx="4"/>
          </p:nvPr>
        </p:nvSpPr>
        <p:spPr>
          <a:xfrm>
            <a:off x="609600" y="1532467"/>
            <a:ext cx="10972800" cy="11344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1600"/>
              </a:spcBef>
              <a:spcAft>
                <a:spcPts val="0"/>
              </a:spcAft>
              <a:buClr>
                <a:schemeClr val="dk1"/>
              </a:buClr>
              <a:buSzPts val="1800"/>
              <a:buFont typeface="Arial"/>
              <a:buNone/>
              <a:defRPr sz="2400" b="1"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17" name="Google Shape;117;p25"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8457442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with 2 Columns/Quote">
  <p:cSld name="Text with 2 Columns/Quote">
    <p:spTree>
      <p:nvGrpSpPr>
        <p:cNvPr id="1" name="Shape 118"/>
        <p:cNvGrpSpPr/>
        <p:nvPr/>
      </p:nvGrpSpPr>
      <p:grpSpPr>
        <a:xfrm>
          <a:off x="0" y="0"/>
          <a:ext cx="0" cy="0"/>
          <a:chOff x="0" y="0"/>
          <a:chExt cx="0" cy="0"/>
        </a:xfrm>
      </p:grpSpPr>
      <p:sp>
        <p:nvSpPr>
          <p:cNvPr id="119" name="Google Shape;119;p26"/>
          <p:cNvSpPr txBox="1">
            <a:spLocks noGrp="1"/>
          </p:cNvSpPr>
          <p:nvPr>
            <p:ph type="body" idx="1"/>
          </p:nvPr>
        </p:nvSpPr>
        <p:spPr>
          <a:xfrm>
            <a:off x="609600" y="2039939"/>
            <a:ext cx="52552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0" name="Google Shape;120;p26"/>
          <p:cNvSpPr txBox="1">
            <a:spLocks noGrp="1"/>
          </p:cNvSpPr>
          <p:nvPr>
            <p:ph type="body" idx="2"/>
          </p:nvPr>
        </p:nvSpPr>
        <p:spPr>
          <a:xfrm>
            <a:off x="6339840" y="2039939"/>
            <a:ext cx="5242400" cy="394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chemeClr val="dk1"/>
              </a:buClr>
              <a:buSzPts val="1600"/>
              <a:buFont typeface="Arial"/>
              <a:buNone/>
              <a:defRPr sz="2133" b="1" i="1" u="none" strike="noStrike" cap="none">
                <a:solidFill>
                  <a:schemeClr val="dk1"/>
                </a:solidFill>
                <a:latin typeface="Times New Roman"/>
                <a:ea typeface="Times New Roman"/>
                <a:cs typeface="Times New Roman"/>
                <a:sym typeface="Times New Roman"/>
              </a:defRPr>
            </a:lvl2pPr>
            <a:lvl3pPr marL="1828754" marR="0" lvl="2"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3pPr>
            <a:lvl4pPr marL="2438339" marR="0" lvl="3" indent="-304792" algn="l" rtl="0">
              <a:spcBef>
                <a:spcPts val="400"/>
              </a:spcBef>
              <a:spcAft>
                <a:spcPts val="0"/>
              </a:spcAft>
              <a:buClr>
                <a:schemeClr val="dk1"/>
              </a:buClr>
              <a:buSzPts val="1400"/>
              <a:buFont typeface="Arial"/>
              <a:buNone/>
              <a:defRPr sz="1867" b="1" i="1" u="none" strike="noStrike" cap="none">
                <a:solidFill>
                  <a:schemeClr val="dk1"/>
                </a:solidFill>
                <a:latin typeface="Times New Roman"/>
                <a:ea typeface="Times New Roman"/>
                <a:cs typeface="Times New Roman"/>
                <a:sym typeface="Times New Roman"/>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1" name="Google Shape;121;p26"/>
          <p:cNvSpPr txBox="1">
            <a:spLocks noGrp="1"/>
          </p:cNvSpPr>
          <p:nvPr>
            <p:ph type="title"/>
          </p:nvPr>
        </p:nvSpPr>
        <p:spPr>
          <a:xfrm>
            <a:off x="609600" y="794815"/>
            <a:ext cx="109728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22" name="Google Shape;122;p26"/>
          <p:cNvSpPr txBox="1">
            <a:spLocks noGrp="1"/>
          </p:cNvSpPr>
          <p:nvPr>
            <p:ph type="body" idx="3"/>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23" name="Google Shape;123;p26"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41788001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xt with 3 Images">
  <p:cSld name="Text with 3 Images">
    <p:spTree>
      <p:nvGrpSpPr>
        <p:cNvPr id="1" name="Shape 124"/>
        <p:cNvGrpSpPr/>
        <p:nvPr/>
      </p:nvGrpSpPr>
      <p:grpSpPr>
        <a:xfrm>
          <a:off x="0" y="0"/>
          <a:ext cx="0" cy="0"/>
          <a:chOff x="0" y="0"/>
          <a:chExt cx="0" cy="0"/>
        </a:xfrm>
      </p:grpSpPr>
      <p:sp>
        <p:nvSpPr>
          <p:cNvPr id="125" name="Google Shape;125;p27"/>
          <p:cNvSpPr txBox="1">
            <a:spLocks noGrp="1"/>
          </p:cNvSpPr>
          <p:nvPr>
            <p:ph type="body" idx="1"/>
          </p:nvPr>
        </p:nvSpPr>
        <p:spPr>
          <a:xfrm>
            <a:off x="609601" y="2039939"/>
            <a:ext cx="5892800" cy="39424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6" name="Google Shape;126;p27"/>
          <p:cNvSpPr txBox="1">
            <a:spLocks noGrp="1"/>
          </p:cNvSpPr>
          <p:nvPr>
            <p:ph type="title"/>
          </p:nvPr>
        </p:nvSpPr>
        <p:spPr>
          <a:xfrm>
            <a:off x="609600" y="794815"/>
            <a:ext cx="10972800" cy="10592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27" name="Google Shape;127;p27"/>
          <p:cNvSpPr txBox="1">
            <a:spLocks noGrp="1"/>
          </p:cNvSpPr>
          <p:nvPr>
            <p:ph type="body" idx="2"/>
          </p:nvPr>
        </p:nvSpPr>
        <p:spPr>
          <a:xfrm>
            <a:off x="609600" y="491619"/>
            <a:ext cx="109728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8" name="Google Shape;128;p27"/>
          <p:cNvSpPr>
            <a:spLocks noGrp="1"/>
          </p:cNvSpPr>
          <p:nvPr>
            <p:ph type="pic" idx="3"/>
          </p:nvPr>
        </p:nvSpPr>
        <p:spPr>
          <a:xfrm>
            <a:off x="6864351" y="2039937"/>
            <a:ext cx="4718000" cy="19988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29" name="Google Shape;129;p27"/>
          <p:cNvSpPr>
            <a:spLocks noGrp="1"/>
          </p:cNvSpPr>
          <p:nvPr>
            <p:ph type="pic" idx="4"/>
          </p:nvPr>
        </p:nvSpPr>
        <p:spPr>
          <a:xfrm>
            <a:off x="6864352" y="4191000"/>
            <a:ext cx="2189200" cy="16396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0" name="Google Shape;130;p27"/>
          <p:cNvSpPr>
            <a:spLocks noGrp="1"/>
          </p:cNvSpPr>
          <p:nvPr>
            <p:ph type="pic" idx="5"/>
          </p:nvPr>
        </p:nvSpPr>
        <p:spPr>
          <a:xfrm>
            <a:off x="9268177" y="4191000"/>
            <a:ext cx="2314400" cy="16396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31" name="Google Shape;131;p27"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0544122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with Wide Chevron">
  <p:cSld name="Text with Wide Chevron">
    <p:spTree>
      <p:nvGrpSpPr>
        <p:cNvPr id="1" name="Shape 132"/>
        <p:cNvGrpSpPr/>
        <p:nvPr/>
      </p:nvGrpSpPr>
      <p:grpSpPr>
        <a:xfrm>
          <a:off x="0" y="0"/>
          <a:ext cx="0" cy="0"/>
          <a:chOff x="0" y="0"/>
          <a:chExt cx="0" cy="0"/>
        </a:xfrm>
      </p:grpSpPr>
      <p:sp>
        <p:nvSpPr>
          <p:cNvPr id="133" name="Google Shape;133;p28"/>
          <p:cNvSpPr>
            <a:spLocks noGrp="1"/>
          </p:cNvSpPr>
          <p:nvPr>
            <p:ph type="pic" idx="2"/>
          </p:nvPr>
        </p:nvSpPr>
        <p:spPr>
          <a:xfrm>
            <a:off x="5356576" y="0"/>
            <a:ext cx="6835600" cy="6858000"/>
          </a:xfrm>
          <a:prstGeom prst="rect">
            <a:avLst/>
          </a:prstGeom>
          <a:solidFill>
            <a:srgbClr val="F2F2F2"/>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4" name="Google Shape;134;p28"/>
          <p:cNvSpPr txBox="1">
            <a:spLocks noGrp="1"/>
          </p:cNvSpPr>
          <p:nvPr>
            <p:ph type="body" idx="1"/>
          </p:nvPr>
        </p:nvSpPr>
        <p:spPr>
          <a:xfrm>
            <a:off x="609600" y="2039939"/>
            <a:ext cx="5255200" cy="3941600"/>
          </a:xfrm>
          <a:prstGeom prst="rect">
            <a:avLst/>
          </a:prstGeom>
          <a:noFill/>
          <a:ln>
            <a:noFill/>
          </a:ln>
        </p:spPr>
        <p:txBody>
          <a:bodyPr spcFirstLastPara="1" wrap="square" lIns="91425" tIns="91425" rIns="91425" bIns="91425" anchor="t" anchorCtr="0">
            <a:noAutofit/>
          </a:bodyPr>
          <a:lstStyle>
            <a:lvl1pPr marL="609585" marR="0" lvl="0" indent="-457189" algn="l" rtl="0">
              <a:spcBef>
                <a:spcPts val="1600"/>
              </a:spcBef>
              <a:spcAft>
                <a:spcPts val="0"/>
              </a:spcAft>
              <a:buClr>
                <a:schemeClr val="dk1"/>
              </a:buClr>
              <a:buSzPts val="1800"/>
              <a:buFont typeface="Arial"/>
              <a:buChar char="•"/>
              <a:defRPr sz="2400" b="0" i="0" u="none" strike="noStrike" cap="none">
                <a:solidFill>
                  <a:schemeClr val="dk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
        <p:nvSpPr>
          <p:cNvPr id="135" name="Google Shape;135;p28"/>
          <p:cNvSpPr txBox="1">
            <a:spLocks noGrp="1"/>
          </p:cNvSpPr>
          <p:nvPr>
            <p:ph type="title"/>
          </p:nvPr>
        </p:nvSpPr>
        <p:spPr>
          <a:xfrm>
            <a:off x="609600" y="794815"/>
            <a:ext cx="5255200" cy="10340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5867"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
        <p:nvSpPr>
          <p:cNvPr id="136" name="Google Shape;136;p28"/>
          <p:cNvSpPr txBox="1">
            <a:spLocks noGrp="1"/>
          </p:cNvSpPr>
          <p:nvPr>
            <p:ph type="body" idx="3"/>
          </p:nvPr>
        </p:nvSpPr>
        <p:spPr>
          <a:xfrm>
            <a:off x="609600" y="491619"/>
            <a:ext cx="4775200" cy="212800"/>
          </a:xfrm>
          <a:prstGeom prst="rect">
            <a:avLst/>
          </a:prstGeom>
          <a:noFill/>
          <a:ln>
            <a:noFill/>
          </a:ln>
        </p:spPr>
        <p:txBody>
          <a:bodyPr spcFirstLastPara="1" wrap="square" lIns="91425" tIns="91425" rIns="91425" bIns="91425" anchor="b" anchorCtr="0">
            <a:noAutofit/>
          </a:bodyPr>
          <a:lstStyle>
            <a:lvl1pPr marL="609585" marR="0" lvl="0" indent="-304792" algn="l" rtl="0">
              <a:spcBef>
                <a:spcPts val="0"/>
              </a:spcBef>
              <a:spcAft>
                <a:spcPts val="0"/>
              </a:spcAft>
              <a:buClr>
                <a:srgbClr val="8F95A1"/>
              </a:buClr>
              <a:buSzPts val="1800"/>
              <a:buFont typeface="Arial"/>
              <a:buNone/>
              <a:defRPr sz="1867" b="0" i="0" u="none" strike="noStrike" cap="none">
                <a:solidFill>
                  <a:srgbClr val="8F95A1"/>
                </a:solidFill>
                <a:latin typeface="Arial"/>
                <a:ea typeface="Arial"/>
                <a:cs typeface="Arial"/>
                <a:sym typeface="Arial"/>
              </a:defRPr>
            </a:lvl1pPr>
            <a:lvl2pPr marL="1219170" marR="0" lvl="1" indent="-440256"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828754" marR="0" lvl="2"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438339" marR="0" lvl="3"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3047924" marR="0" lvl="4" indent="-423323"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37" name="Google Shape;137;p28" descr="/Users/mmarosz/Desktop/GoGoGo/MC_NEW_BRAND/11. Final Logo Files/Horizontal/Digital/MCbrand_Logo_Horizontal_PMS_186_PC.png"/>
          <p:cNvPicPr preferRelativeResize="0"/>
          <p:nvPr/>
        </p:nvPicPr>
        <p:blipFill rotWithShape="1">
          <a:blip r:embed="rId2">
            <a:alphaModFix/>
          </a:blip>
          <a:srcRect/>
          <a:stretch/>
        </p:blipFill>
        <p:spPr>
          <a:xfrm>
            <a:off x="3327120" y="6156245"/>
            <a:ext cx="1584000" cy="419200"/>
          </a:xfrm>
          <a:prstGeom prst="rect">
            <a:avLst/>
          </a:prstGeom>
          <a:noFill/>
          <a:ln>
            <a:noFill/>
          </a:ln>
        </p:spPr>
      </p:pic>
    </p:spTree>
    <p:extLst>
      <p:ext uri="{BB962C8B-B14F-4D97-AF65-F5344CB8AC3E}">
        <p14:creationId xmlns:p14="http://schemas.microsoft.com/office/powerpoint/2010/main" val="29496336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losing Slide Red 1">
  <p:cSld name="Closing Slide Red 1">
    <p:bg>
      <p:bgPr>
        <a:solidFill>
          <a:schemeClr val="dk2"/>
        </a:solidFill>
        <a:effectLst/>
      </p:bgPr>
    </p:bg>
    <p:spTree>
      <p:nvGrpSpPr>
        <p:cNvPr id="1" name="Shape 138"/>
        <p:cNvGrpSpPr/>
        <p:nvPr/>
      </p:nvGrpSpPr>
      <p:grpSpPr>
        <a:xfrm>
          <a:off x="0" y="0"/>
          <a:ext cx="0" cy="0"/>
          <a:chOff x="0" y="0"/>
          <a:chExt cx="0" cy="0"/>
        </a:xfrm>
      </p:grpSpPr>
      <p:sp>
        <p:nvSpPr>
          <p:cNvPr id="139" name="Google Shape;139;p29"/>
          <p:cNvSpPr txBox="1">
            <a:spLocks noGrp="1"/>
          </p:cNvSpPr>
          <p:nvPr>
            <p:ph type="title"/>
          </p:nvPr>
        </p:nvSpPr>
        <p:spPr>
          <a:xfrm>
            <a:off x="609600" y="2916371"/>
            <a:ext cx="10972800" cy="1021600"/>
          </a:xfrm>
          <a:prstGeom prst="rect">
            <a:avLst/>
          </a:prstGeom>
          <a:noFill/>
          <a:ln>
            <a:noFill/>
          </a:ln>
        </p:spPr>
        <p:txBody>
          <a:bodyPr spcFirstLastPara="1" wrap="square" lIns="91425" tIns="91425" rIns="91425" bIns="91425" anchor="ctr" anchorCtr="0">
            <a:noAutofit/>
          </a:bodyPr>
          <a:lstStyle>
            <a:lvl1pPr marL="0" marR="0" lvl="0" indent="0" algn="ctr" rtl="0">
              <a:lnSpc>
                <a:spcPct val="80000"/>
              </a:lnSpc>
              <a:spcBef>
                <a:spcPts val="0"/>
              </a:spcBef>
              <a:spcAft>
                <a:spcPts val="0"/>
              </a:spcAft>
              <a:buClr>
                <a:schemeClr val="lt1"/>
              </a:buClr>
              <a:buSzPts val="1400"/>
              <a:buFont typeface="Times New Roman"/>
              <a:buNone/>
              <a:defRPr sz="10666" b="1" i="1" u="none" strike="noStrike" cap="none">
                <a:solidFill>
                  <a:schemeClr val="lt1"/>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29035321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losing Red ">
  <p:cSld name="Closing Red ">
    <p:bg>
      <p:bgPr>
        <a:solidFill>
          <a:schemeClr val="lt1"/>
        </a:solidFill>
        <a:effectLst/>
      </p:bgPr>
    </p:bg>
    <p:spTree>
      <p:nvGrpSpPr>
        <p:cNvPr id="1" name="Shape 140"/>
        <p:cNvGrpSpPr/>
        <p:nvPr/>
      </p:nvGrpSpPr>
      <p:grpSpPr>
        <a:xfrm>
          <a:off x="0" y="0"/>
          <a:ext cx="0" cy="0"/>
          <a:chOff x="0" y="0"/>
          <a:chExt cx="0" cy="0"/>
        </a:xfrm>
      </p:grpSpPr>
      <p:sp>
        <p:nvSpPr>
          <p:cNvPr id="141" name="Google Shape;141;p30"/>
          <p:cNvSpPr/>
          <p:nvPr/>
        </p:nvSpPr>
        <p:spPr>
          <a:xfrm>
            <a:off x="-1594107" y="0"/>
            <a:ext cx="3560800" cy="6858000"/>
          </a:xfrm>
          <a:custGeom>
            <a:avLst/>
            <a:gdLst/>
            <a:ahLst/>
            <a:cxnLst/>
            <a:rect l="l" t="t" r="r" b="b"/>
            <a:pathLst>
              <a:path w="120000" h="120000" extrusionOk="0">
                <a:moveTo>
                  <a:pt x="0" y="0"/>
                </a:moveTo>
                <a:lnTo>
                  <a:pt x="11821" y="0"/>
                </a:lnTo>
                <a:lnTo>
                  <a:pt x="12291" y="0"/>
                </a:lnTo>
                <a:lnTo>
                  <a:pt x="24156" y="0"/>
                </a:lnTo>
                <a:lnTo>
                  <a:pt x="72287" y="0"/>
                </a:lnTo>
                <a:lnTo>
                  <a:pt x="119999" y="60000"/>
                </a:lnTo>
                <a:lnTo>
                  <a:pt x="72287" y="120000"/>
                </a:lnTo>
                <a:lnTo>
                  <a:pt x="24156" y="120000"/>
                </a:lnTo>
                <a:lnTo>
                  <a:pt x="12291" y="120000"/>
                </a:lnTo>
                <a:lnTo>
                  <a:pt x="11821" y="120000"/>
                </a:lnTo>
                <a:lnTo>
                  <a:pt x="0" y="120000"/>
                </a:lnTo>
                <a:close/>
              </a:path>
            </a:pathLst>
          </a:custGeom>
          <a:solidFill>
            <a:schemeClr val="dk2"/>
          </a:solidFill>
          <a:ln>
            <a:noFill/>
          </a:ln>
        </p:spPr>
        <p:txBody>
          <a:bodyPr spcFirstLastPara="1" wrap="square" lIns="121900" tIns="60933" rIns="121900" bIns="60933" anchor="ctr" anchorCtr="0">
            <a:noAutofit/>
          </a:bodyPr>
          <a:lstStyle/>
          <a:p>
            <a:pPr marL="0" marR="0" lvl="0" indent="0" algn="r" rtl="0">
              <a:spcBef>
                <a:spcPts val="0"/>
              </a:spcBef>
              <a:spcAft>
                <a:spcPts val="0"/>
              </a:spcAft>
              <a:buNone/>
            </a:pPr>
            <a:endParaRPr sz="2400">
              <a:solidFill>
                <a:schemeClr val="lt1"/>
              </a:solidFill>
              <a:latin typeface="Arial"/>
              <a:ea typeface="Arial"/>
              <a:cs typeface="Arial"/>
              <a:sym typeface="Arial"/>
            </a:endParaRPr>
          </a:p>
        </p:txBody>
      </p:sp>
      <p:sp>
        <p:nvSpPr>
          <p:cNvPr id="142" name="Google Shape;142;p30"/>
          <p:cNvSpPr txBox="1">
            <a:spLocks noGrp="1"/>
          </p:cNvSpPr>
          <p:nvPr>
            <p:ph type="ctrTitle"/>
          </p:nvPr>
        </p:nvSpPr>
        <p:spPr>
          <a:xfrm>
            <a:off x="2709333" y="2798756"/>
            <a:ext cx="8873200" cy="12652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0"/>
              </a:spcBef>
              <a:spcAft>
                <a:spcPts val="0"/>
              </a:spcAft>
              <a:buClr>
                <a:schemeClr val="dk2"/>
              </a:buClr>
              <a:buSzPts val="1400"/>
              <a:buFont typeface="Times New Roman"/>
              <a:buNone/>
              <a:defRPr sz="10666" b="1" i="1"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2400"/>
            </a:lvl2pPr>
            <a:lvl3pPr lvl="2" indent="0" rtl="0">
              <a:spcBef>
                <a:spcPts val="0"/>
              </a:spcBef>
              <a:spcAft>
                <a:spcPts val="0"/>
              </a:spcAft>
              <a:buSzPts val="1400"/>
              <a:buNone/>
              <a:defRPr sz="2400"/>
            </a:lvl3pPr>
            <a:lvl4pPr lvl="3" indent="0" rtl="0">
              <a:spcBef>
                <a:spcPts val="0"/>
              </a:spcBef>
              <a:spcAft>
                <a:spcPts val="0"/>
              </a:spcAft>
              <a:buSzPts val="1400"/>
              <a:buNone/>
              <a:defRPr sz="2400"/>
            </a:lvl4pPr>
            <a:lvl5pPr lvl="4" indent="0" rtl="0">
              <a:spcBef>
                <a:spcPts val="0"/>
              </a:spcBef>
              <a:spcAft>
                <a:spcPts val="0"/>
              </a:spcAft>
              <a:buSzPts val="1400"/>
              <a:buNone/>
              <a:defRPr sz="2400"/>
            </a:lvl5pPr>
            <a:lvl6pPr lvl="5" indent="0" rtl="0">
              <a:spcBef>
                <a:spcPts val="0"/>
              </a:spcBef>
              <a:spcAft>
                <a:spcPts val="0"/>
              </a:spcAft>
              <a:buSzPts val="1400"/>
              <a:buNone/>
              <a:defRPr sz="2400"/>
            </a:lvl6pPr>
            <a:lvl7pPr lvl="6" indent="0" rtl="0">
              <a:spcBef>
                <a:spcPts val="0"/>
              </a:spcBef>
              <a:spcAft>
                <a:spcPts val="0"/>
              </a:spcAft>
              <a:buSzPts val="1400"/>
              <a:buNone/>
              <a:defRPr sz="2400"/>
            </a:lvl7pPr>
            <a:lvl8pPr lvl="7" indent="0" rtl="0">
              <a:spcBef>
                <a:spcPts val="0"/>
              </a:spcBef>
              <a:spcAft>
                <a:spcPts val="0"/>
              </a:spcAft>
              <a:buSzPts val="1400"/>
              <a:buNone/>
              <a:defRPr sz="2400"/>
            </a:lvl8pPr>
            <a:lvl9pPr lvl="8" indent="0" rtl="0">
              <a:spcBef>
                <a:spcPts val="0"/>
              </a:spcBef>
              <a:spcAft>
                <a:spcPts val="0"/>
              </a:spcAft>
              <a:buSzPts val="1400"/>
              <a:buNone/>
              <a:defRPr sz="2400"/>
            </a:lvl9pPr>
          </a:lstStyle>
          <a:p>
            <a:endParaRPr/>
          </a:p>
        </p:txBody>
      </p:sp>
      <p:pic>
        <p:nvPicPr>
          <p:cNvPr id="143" name="Google Shape;143;p30" descr="/Users/mmarosz/Desktop/GoGoGo/MC_NEW_BRAND/11. Final Logo Files/Horizontal/Digital/MCbrand_Logo_Horizontal_PMS_186_PC.png"/>
          <p:cNvPicPr preferRelativeResize="0"/>
          <p:nvPr/>
        </p:nvPicPr>
        <p:blipFill rotWithShape="1">
          <a:blip r:embed="rId2">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33854433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Contact with Image">
  <p:cSld name="Contact with Image">
    <p:spTree>
      <p:nvGrpSpPr>
        <p:cNvPr id="1" name="Shape 144"/>
        <p:cNvGrpSpPr/>
        <p:nvPr/>
      </p:nvGrpSpPr>
      <p:grpSpPr>
        <a:xfrm>
          <a:off x="0" y="0"/>
          <a:ext cx="0" cy="0"/>
          <a:chOff x="0" y="0"/>
          <a:chExt cx="0" cy="0"/>
        </a:xfrm>
      </p:grpSpPr>
      <p:sp>
        <p:nvSpPr>
          <p:cNvPr id="145" name="Google Shape;145;p31"/>
          <p:cNvSpPr>
            <a:spLocks noGrp="1"/>
          </p:cNvSpPr>
          <p:nvPr>
            <p:ph type="pic" idx="2"/>
          </p:nvPr>
        </p:nvSpPr>
        <p:spPr>
          <a:xfrm>
            <a:off x="0" y="0"/>
            <a:ext cx="6743600" cy="6858000"/>
          </a:xfrm>
          <a:prstGeom prst="rect">
            <a:avLst/>
          </a:prstGeom>
          <a:solidFill>
            <a:srgbClr val="D8D8D8"/>
          </a:solidFill>
          <a:ln>
            <a:noFill/>
          </a:ln>
        </p:spPr>
        <p:txBody>
          <a:bodyPr spcFirstLastPara="1" wrap="square" lIns="91425" tIns="91425" rIns="91425" bIns="91425" anchor="t" anchorCtr="0">
            <a:noAutofit/>
          </a:bodyPr>
          <a:lstStyle>
            <a:lvl1pPr marL="0" marR="0" lvl="0" indent="0" algn="l" rtl="0">
              <a:spcBef>
                <a:spcPts val="160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1pPr>
            <a:lvl2pPr marL="768330" marR="0" lvl="1" indent="-768330" algn="l" rtl="0">
              <a:spcBef>
                <a:spcPts val="800"/>
              </a:spcBef>
              <a:spcAft>
                <a:spcPts val="0"/>
              </a:spcAft>
              <a:buClr>
                <a:schemeClr val="dk1"/>
              </a:buClr>
              <a:buSzPts val="1600"/>
              <a:buFont typeface="Arial"/>
              <a:buChar char="–"/>
              <a:defRPr sz="2133" b="0" i="0" u="none" strike="noStrike" cap="none">
                <a:solidFill>
                  <a:schemeClr val="dk1"/>
                </a:solidFill>
                <a:latin typeface="Arial"/>
                <a:ea typeface="Arial"/>
                <a:cs typeface="Arial"/>
                <a:sym typeface="Arial"/>
              </a:defRPr>
            </a:lvl2pPr>
            <a:lvl3pPr marL="1523962" marR="0" lvl="2"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3pPr>
            <a:lvl4pPr marL="2133547" marR="0" lvl="3"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4pPr>
            <a:lvl5pPr marL="2743131" marR="0" lvl="4" indent="-304792" algn="l" rtl="0">
              <a:spcBef>
                <a:spcPts val="400"/>
              </a:spcBef>
              <a:spcAft>
                <a:spcPts val="0"/>
              </a:spcAft>
              <a:buClr>
                <a:schemeClr val="dk1"/>
              </a:buClr>
              <a:buSzPts val="1400"/>
              <a:buFont typeface="Arial"/>
              <a:buChar char="»"/>
              <a:defRPr sz="1867" b="0" i="0" u="none" strike="noStrike" cap="none">
                <a:solidFill>
                  <a:schemeClr val="dk1"/>
                </a:solidFill>
                <a:latin typeface="Arial"/>
                <a:ea typeface="Arial"/>
                <a:cs typeface="Arial"/>
                <a:sym typeface="Arial"/>
              </a:defRPr>
            </a:lvl5pPr>
            <a:lvl6pPr marL="3352716" marR="0" lvl="5"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3962301" marR="0" lvl="6"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571886" marR="0" lvl="7"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181470" marR="0" lvl="8" indent="-304792"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46" name="Google Shape;146;p31" descr="MCbrand_Logo_Vertical_PMS_186_PC.png"/>
          <p:cNvPicPr preferRelativeResize="0"/>
          <p:nvPr/>
        </p:nvPicPr>
        <p:blipFill rotWithShape="1">
          <a:blip r:embed="rId2">
            <a:alphaModFix/>
          </a:blip>
          <a:srcRect/>
          <a:stretch/>
        </p:blipFill>
        <p:spPr>
          <a:xfrm>
            <a:off x="8146912" y="2012979"/>
            <a:ext cx="2055200" cy="1987600"/>
          </a:xfrm>
          <a:prstGeom prst="rect">
            <a:avLst/>
          </a:prstGeom>
          <a:noFill/>
          <a:ln>
            <a:noFill/>
          </a:ln>
        </p:spPr>
      </p:pic>
      <p:sp>
        <p:nvSpPr>
          <p:cNvPr id="147" name="Google Shape;147;p31"/>
          <p:cNvSpPr txBox="1">
            <a:spLocks noGrp="1"/>
          </p:cNvSpPr>
          <p:nvPr>
            <p:ph type="subTitle" idx="1"/>
          </p:nvPr>
        </p:nvSpPr>
        <p:spPr>
          <a:xfrm>
            <a:off x="6482597" y="4656525"/>
            <a:ext cx="5384000" cy="322000"/>
          </a:xfrm>
          <a:prstGeom prst="rect">
            <a:avLst/>
          </a:prstGeom>
          <a:noFill/>
          <a:ln>
            <a:noFill/>
          </a:ln>
        </p:spPr>
        <p:txBody>
          <a:bodyPr spcFirstLastPara="1" wrap="square" lIns="91425" tIns="91425" rIns="91425" bIns="91425" anchor="t" anchorCtr="0">
            <a:noAutofit/>
          </a:bodyPr>
          <a:lstStyle>
            <a:lvl1pPr marL="0" marR="0" lvl="0" indent="0" algn="ctr" rtl="0">
              <a:lnSpc>
                <a:spcPct val="90000"/>
              </a:lnSpc>
              <a:spcBef>
                <a:spcPts val="1600"/>
              </a:spcBef>
              <a:spcAft>
                <a:spcPts val="0"/>
              </a:spcAft>
              <a:buClr>
                <a:schemeClr val="dk1"/>
              </a:buClr>
              <a:buSzPts val="1800"/>
              <a:buFont typeface="Arial"/>
              <a:buNone/>
              <a:defRPr sz="1867" b="1" i="0" u="none" strike="noStrike" cap="none">
                <a:solidFill>
                  <a:schemeClr val="dk1"/>
                </a:solidFill>
                <a:latin typeface="Arial"/>
                <a:ea typeface="Arial"/>
                <a:cs typeface="Arial"/>
                <a:sym typeface="Arial"/>
              </a:defRPr>
            </a:lvl1pPr>
            <a:lvl2pPr marL="609585" marR="0" lvl="1" indent="0" algn="ctr" rtl="0">
              <a:spcBef>
                <a:spcPts val="800"/>
              </a:spcBef>
              <a:spcAft>
                <a:spcPts val="0"/>
              </a:spcAft>
              <a:buClr>
                <a:srgbClr val="949699"/>
              </a:buClr>
              <a:buSzPts val="1600"/>
              <a:buFont typeface="Arial"/>
              <a:buNone/>
              <a:defRPr sz="2133" b="0" i="0" u="none" strike="noStrike" cap="none">
                <a:solidFill>
                  <a:srgbClr val="949699"/>
                </a:solidFill>
                <a:latin typeface="Arial"/>
                <a:ea typeface="Arial"/>
                <a:cs typeface="Arial"/>
                <a:sym typeface="Arial"/>
              </a:defRPr>
            </a:lvl2pPr>
            <a:lvl3pPr marL="1219170" marR="0" lvl="2"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3pPr>
            <a:lvl4pPr marL="1828754" marR="0" lvl="3"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2438339" marR="0" lvl="4" indent="0" algn="ctr"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047924" marR="0" lvl="5"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6pPr>
            <a:lvl7pPr marL="3657509" marR="0" lvl="6"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7pPr>
            <a:lvl8pPr marL="4267093" marR="0" lvl="7"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8pPr>
            <a:lvl9pPr marL="4876678" marR="0" lvl="8" indent="0" algn="ctr" rtl="0">
              <a:spcBef>
                <a:spcPts val="533"/>
              </a:spcBef>
              <a:spcAft>
                <a:spcPts val="0"/>
              </a:spcAft>
              <a:buClr>
                <a:srgbClr val="949699"/>
              </a:buClr>
              <a:buSzPts val="2000"/>
              <a:buFont typeface="Arial"/>
              <a:buNone/>
              <a:defRPr sz="2667" b="0" i="0" u="none" strike="noStrike" cap="none">
                <a:solidFill>
                  <a:srgbClr val="949699"/>
                </a:solidFill>
                <a:latin typeface="Arial"/>
                <a:ea typeface="Arial"/>
                <a:cs typeface="Arial"/>
                <a:sym typeface="Arial"/>
              </a:defRPr>
            </a:lvl9pPr>
          </a:lstStyle>
          <a:p>
            <a:endParaRPr/>
          </a:p>
        </p:txBody>
      </p:sp>
      <p:sp>
        <p:nvSpPr>
          <p:cNvPr id="148" name="Google Shape;148;p31"/>
          <p:cNvSpPr txBox="1">
            <a:spLocks noGrp="1"/>
          </p:cNvSpPr>
          <p:nvPr>
            <p:ph type="body" idx="3"/>
          </p:nvPr>
        </p:nvSpPr>
        <p:spPr>
          <a:xfrm>
            <a:off x="6482448" y="4978399"/>
            <a:ext cx="5384400" cy="1194000"/>
          </a:xfrm>
          <a:prstGeom prst="rect">
            <a:avLst/>
          </a:prstGeom>
          <a:noFill/>
          <a:ln>
            <a:noFill/>
          </a:ln>
        </p:spPr>
        <p:txBody>
          <a:bodyPr spcFirstLastPara="1" wrap="square" lIns="91425" tIns="91425" rIns="91425" bIns="91425" anchor="t" anchorCtr="0">
            <a:noAutofit/>
          </a:bodyPr>
          <a:lstStyle>
            <a:lvl1pPr marL="609585" marR="0" lvl="0" indent="-304792" algn="ctr" rtl="0">
              <a:spcBef>
                <a:spcPts val="0"/>
              </a:spcBef>
              <a:spcAft>
                <a:spcPts val="0"/>
              </a:spcAft>
              <a:buClr>
                <a:schemeClr val="dk1"/>
              </a:buClr>
              <a:buSzPts val="1800"/>
              <a:buFont typeface="Arial"/>
              <a:buNone/>
              <a:defRPr sz="16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11205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50FEA-78D6-D669-C629-A7BF4EF9DECD}"/>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631B700C-8008-7979-12BC-42B3D0EB0811}"/>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4" name="Footer Placeholder 3">
            <a:extLst>
              <a:ext uri="{FF2B5EF4-FFF2-40B4-BE49-F238E27FC236}">
                <a16:creationId xmlns:a16="http://schemas.microsoft.com/office/drawing/2014/main" id="{1FBAF024-C878-EB19-084E-0D543FBB502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854BCC23-56C4-DC32-70A3-AEA1018B9391}"/>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1728127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9"/>
        <p:cNvGrpSpPr/>
        <p:nvPr/>
      </p:nvGrpSpPr>
      <p:grpSpPr>
        <a:xfrm>
          <a:off x="0" y="0"/>
          <a:ext cx="0" cy="0"/>
          <a:chOff x="0" y="0"/>
          <a:chExt cx="0" cy="0"/>
        </a:xfrm>
      </p:grpSpPr>
      <p:sp>
        <p:nvSpPr>
          <p:cNvPr id="150" name="Google Shape;150;p32"/>
          <p:cNvSpPr txBox="1">
            <a:spLocks noGrp="1"/>
          </p:cNvSpPr>
          <p:nvPr>
            <p:ph type="body" idx="1"/>
          </p:nvPr>
        </p:nvSpPr>
        <p:spPr>
          <a:xfrm>
            <a:off x="2220833" y="2132472"/>
            <a:ext cx="8878800" cy="15940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1600"/>
              </a:spcBef>
              <a:spcAft>
                <a:spcPts val="0"/>
              </a:spcAft>
              <a:buClr>
                <a:schemeClr val="dk1"/>
              </a:buClr>
              <a:buSzPts val="1800"/>
              <a:buFont typeface="Times New Roman"/>
              <a:buNone/>
              <a:defRPr sz="4267"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51" name="Google Shape;151;p32"/>
          <p:cNvPicPr preferRelativeResize="0"/>
          <p:nvPr/>
        </p:nvPicPr>
        <p:blipFill rotWithShape="1">
          <a:blip r:embed="rId2">
            <a:alphaModFix/>
          </a:blip>
          <a:srcRect/>
          <a:stretch/>
        </p:blipFill>
        <p:spPr>
          <a:xfrm>
            <a:off x="1016001" y="2132473"/>
            <a:ext cx="736400" cy="1594000"/>
          </a:xfrm>
          <a:prstGeom prst="rect">
            <a:avLst/>
          </a:prstGeom>
          <a:noFill/>
          <a:ln>
            <a:noFill/>
          </a:ln>
        </p:spPr>
      </p:pic>
      <p:sp>
        <p:nvSpPr>
          <p:cNvPr id="152" name="Google Shape;152;p32"/>
          <p:cNvSpPr txBox="1">
            <a:spLocks noGrp="1"/>
          </p:cNvSpPr>
          <p:nvPr>
            <p:ph type="body" idx="2"/>
          </p:nvPr>
        </p:nvSpPr>
        <p:spPr>
          <a:xfrm>
            <a:off x="2220833" y="3886200"/>
            <a:ext cx="8878800" cy="228800"/>
          </a:xfrm>
          <a:prstGeom prst="rect">
            <a:avLst/>
          </a:prstGeom>
          <a:noFill/>
          <a:ln>
            <a:noFill/>
          </a:ln>
        </p:spPr>
        <p:txBody>
          <a:bodyPr spcFirstLastPara="1" wrap="square" lIns="91425" tIns="91425" rIns="91425" bIns="91425" anchor="t" anchorCtr="0">
            <a:noAutofit/>
          </a:bodyPr>
          <a:lstStyle>
            <a:lvl1pPr marL="609585" marR="0" lvl="0" indent="-304792" algn="l" rtl="0">
              <a:spcBef>
                <a:spcPts val="0"/>
              </a:spcBef>
              <a:spcAft>
                <a:spcPts val="0"/>
              </a:spcAft>
              <a:buClr>
                <a:srgbClr val="96979B"/>
              </a:buClr>
              <a:buSzPts val="1800"/>
              <a:buFont typeface="Arial"/>
              <a:buNone/>
              <a:defRPr sz="1467" b="0" i="0" u="none" strike="noStrike" cap="none">
                <a:solidFill>
                  <a:srgbClr val="96979B"/>
                </a:solidFill>
                <a:latin typeface="Arial"/>
                <a:ea typeface="Arial"/>
                <a:cs typeface="Arial"/>
                <a:sym typeface="Arial"/>
              </a:defRPr>
            </a:lvl1pPr>
            <a:lvl2pPr marL="1219170" marR="0" lvl="1" indent="-304792" algn="l" rtl="0">
              <a:spcBef>
                <a:spcPts val="800"/>
              </a:spcBef>
              <a:spcAft>
                <a:spcPts val="0"/>
              </a:spcAft>
              <a:buClr>
                <a:schemeClr val="dk1"/>
              </a:buClr>
              <a:buSzPts val="1600"/>
              <a:buFont typeface="Arial"/>
              <a:buNone/>
              <a:defRPr sz="2133" b="0" i="0" u="none" strike="noStrike" cap="none">
                <a:solidFill>
                  <a:schemeClr val="dk1"/>
                </a:solidFill>
                <a:latin typeface="Arial"/>
                <a:ea typeface="Arial"/>
                <a:cs typeface="Arial"/>
                <a:sym typeface="Arial"/>
              </a:defRPr>
            </a:lvl2pPr>
            <a:lvl3pPr marL="1828754" marR="0" lvl="2"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3pPr>
            <a:lvl4pPr marL="2438339" marR="0" lvl="3"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4pPr>
            <a:lvl5pPr marL="3047924" marR="0" lvl="4" indent="-304792" algn="l" rtl="0">
              <a:spcBef>
                <a:spcPts val="400"/>
              </a:spcBef>
              <a:spcAft>
                <a:spcPts val="0"/>
              </a:spcAft>
              <a:buClr>
                <a:schemeClr val="dk1"/>
              </a:buClr>
              <a:buSzPts val="1400"/>
              <a:buFont typeface="Arial"/>
              <a:buNone/>
              <a:defRPr sz="2133" b="0" i="0" u="none" strike="noStrike" cap="none">
                <a:solidFill>
                  <a:schemeClr val="dk1"/>
                </a:solidFill>
                <a:latin typeface="Arial"/>
                <a:ea typeface="Arial"/>
                <a:cs typeface="Arial"/>
                <a:sym typeface="Arial"/>
              </a:defRPr>
            </a:lvl5pPr>
            <a:lvl6pPr marL="3657509" marR="0" lvl="5"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6pPr>
            <a:lvl7pPr marL="4267093" marR="0" lvl="6"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7pPr>
            <a:lvl8pPr marL="4876678" marR="0" lvl="7"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8pPr>
            <a:lvl9pPr marL="5486263" marR="0" lvl="8" indent="-474121" algn="l" rtl="0">
              <a:spcBef>
                <a:spcPts val="533"/>
              </a:spcBef>
              <a:spcAft>
                <a:spcPts val="0"/>
              </a:spcAft>
              <a:buClr>
                <a:schemeClr val="dk1"/>
              </a:buClr>
              <a:buSzPts val="2000"/>
              <a:buFont typeface="Arial"/>
              <a:buChar char="•"/>
              <a:defRPr sz="2667" b="0" i="0" u="none" strike="noStrike" cap="none">
                <a:solidFill>
                  <a:schemeClr val="dk1"/>
                </a:solidFill>
                <a:latin typeface="Arial"/>
                <a:ea typeface="Arial"/>
                <a:cs typeface="Arial"/>
                <a:sym typeface="Arial"/>
              </a:defRPr>
            </a:lvl9pPr>
          </a:lstStyle>
          <a:p>
            <a:endParaRPr/>
          </a:p>
        </p:txBody>
      </p:sp>
      <p:pic>
        <p:nvPicPr>
          <p:cNvPr id="153" name="Google Shape;153;p32"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29106591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Quote 2">
  <p:cSld name="Quote 2">
    <p:spTree>
      <p:nvGrpSpPr>
        <p:cNvPr id="1" name="Shape 154"/>
        <p:cNvGrpSpPr/>
        <p:nvPr/>
      </p:nvGrpSpPr>
      <p:grpSpPr>
        <a:xfrm>
          <a:off x="0" y="0"/>
          <a:ext cx="0" cy="0"/>
          <a:chOff x="0" y="0"/>
          <a:chExt cx="0" cy="0"/>
        </a:xfrm>
      </p:grpSpPr>
      <p:sp>
        <p:nvSpPr>
          <p:cNvPr id="155" name="Google Shape;155;p33"/>
          <p:cNvSpPr txBox="1">
            <a:spLocks noGrp="1"/>
          </p:cNvSpPr>
          <p:nvPr>
            <p:ph type="body" idx="1"/>
          </p:nvPr>
        </p:nvSpPr>
        <p:spPr>
          <a:xfrm>
            <a:off x="2220833" y="2335669"/>
            <a:ext cx="8398800" cy="110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56" name="Google Shape;156;p33"/>
          <p:cNvPicPr preferRelativeResize="0"/>
          <p:nvPr/>
        </p:nvPicPr>
        <p:blipFill rotWithShape="1">
          <a:blip r:embed="rId2">
            <a:alphaModFix/>
          </a:blip>
          <a:srcRect/>
          <a:stretch/>
        </p:blipFill>
        <p:spPr>
          <a:xfrm>
            <a:off x="1298223" y="2335669"/>
            <a:ext cx="509200" cy="1101600"/>
          </a:xfrm>
          <a:prstGeom prst="rect">
            <a:avLst/>
          </a:prstGeom>
          <a:noFill/>
          <a:ln>
            <a:noFill/>
          </a:ln>
        </p:spPr>
      </p:pic>
      <p:sp>
        <p:nvSpPr>
          <p:cNvPr id="157" name="Google Shape;157;p33"/>
          <p:cNvSpPr txBox="1">
            <a:spLocks noGrp="1"/>
          </p:cNvSpPr>
          <p:nvPr>
            <p:ph type="body" idx="2"/>
          </p:nvPr>
        </p:nvSpPr>
        <p:spPr>
          <a:xfrm>
            <a:off x="2220833" y="762000"/>
            <a:ext cx="8398800" cy="110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Times New Roman"/>
              <a:buNone/>
              <a:defRPr sz="3200" b="1" i="1" u="none" strike="noStrike" cap="none">
                <a:solidFill>
                  <a:schemeClr val="dk1"/>
                </a:solidFill>
                <a:latin typeface="Times New Roman"/>
                <a:ea typeface="Times New Roman"/>
                <a:cs typeface="Times New Roman"/>
                <a:sym typeface="Times New Roman"/>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sp>
        <p:nvSpPr>
          <p:cNvPr id="158" name="Google Shape;158;p33"/>
          <p:cNvSpPr txBox="1">
            <a:spLocks noGrp="1"/>
          </p:cNvSpPr>
          <p:nvPr>
            <p:ph type="body" idx="3"/>
          </p:nvPr>
        </p:nvSpPr>
        <p:spPr>
          <a:xfrm>
            <a:off x="2220833" y="4191000"/>
            <a:ext cx="8398800" cy="1101600"/>
          </a:xfrm>
          <a:prstGeom prst="rect">
            <a:avLst/>
          </a:prstGeom>
          <a:noFill/>
          <a:ln>
            <a:noFill/>
          </a:ln>
        </p:spPr>
        <p:txBody>
          <a:bodyPr spcFirstLastPara="1" wrap="square" lIns="91425" tIns="91425" rIns="91425" bIns="91425" anchor="ctr" anchorCtr="0">
            <a:noAutofit/>
          </a:bodyPr>
          <a:lstStyle>
            <a:lvl1pPr marL="609585" marR="0" lvl="0" indent="-304792" algn="l" rtl="0">
              <a:spcBef>
                <a:spcPts val="1600"/>
              </a:spcBef>
              <a:spcAft>
                <a:spcPts val="0"/>
              </a:spcAft>
              <a:buClr>
                <a:schemeClr val="dk1"/>
              </a:buClr>
              <a:buSzPts val="1800"/>
              <a:buFont typeface="Arial"/>
              <a:buNone/>
              <a:defRPr sz="2400" b="0" i="0" u="none" strike="noStrike" cap="none">
                <a:solidFill>
                  <a:schemeClr val="dk1"/>
                </a:solidFill>
                <a:latin typeface="Arial"/>
                <a:ea typeface="Arial"/>
                <a:cs typeface="Arial"/>
                <a:sym typeface="Arial"/>
              </a:defRPr>
            </a:lvl1pPr>
            <a:lvl2pPr marL="1219170" marR="0" lvl="1" indent="-304792" algn="l" rtl="0">
              <a:spcBef>
                <a:spcPts val="800"/>
              </a:spcBef>
              <a:spcAft>
                <a:spcPts val="0"/>
              </a:spcAft>
              <a:buClr>
                <a:srgbClr val="949699"/>
              </a:buClr>
              <a:buSzPts val="1600"/>
              <a:buFont typeface="Arial"/>
              <a:buNone/>
              <a:defRPr sz="2400" b="0" i="0" u="none" strike="noStrike" cap="none">
                <a:solidFill>
                  <a:srgbClr val="949699"/>
                </a:solidFill>
                <a:latin typeface="Arial"/>
                <a:ea typeface="Arial"/>
                <a:cs typeface="Arial"/>
                <a:sym typeface="Arial"/>
              </a:defRPr>
            </a:lvl2pPr>
            <a:lvl3pPr marL="1828754" marR="0" lvl="2" indent="-304792" algn="l" rtl="0">
              <a:spcBef>
                <a:spcPts val="400"/>
              </a:spcBef>
              <a:spcAft>
                <a:spcPts val="0"/>
              </a:spcAft>
              <a:buClr>
                <a:srgbClr val="949699"/>
              </a:buClr>
              <a:buSzPts val="1400"/>
              <a:buFont typeface="Arial"/>
              <a:buNone/>
              <a:defRPr sz="2133" b="0" i="0" u="none" strike="noStrike" cap="none">
                <a:solidFill>
                  <a:srgbClr val="949699"/>
                </a:solidFill>
                <a:latin typeface="Arial"/>
                <a:ea typeface="Arial"/>
                <a:cs typeface="Arial"/>
                <a:sym typeface="Arial"/>
              </a:defRPr>
            </a:lvl3pPr>
            <a:lvl4pPr marL="2438339" marR="0" lvl="3"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4pPr>
            <a:lvl5pPr marL="3047924" marR="0" lvl="4" indent="-304792" algn="l" rtl="0">
              <a:spcBef>
                <a:spcPts val="400"/>
              </a:spcBef>
              <a:spcAft>
                <a:spcPts val="0"/>
              </a:spcAft>
              <a:buClr>
                <a:srgbClr val="949699"/>
              </a:buClr>
              <a:buSzPts val="1400"/>
              <a:buFont typeface="Arial"/>
              <a:buNone/>
              <a:defRPr sz="1867" b="0" i="0" u="none" strike="noStrike" cap="none">
                <a:solidFill>
                  <a:srgbClr val="949699"/>
                </a:solidFill>
                <a:latin typeface="Arial"/>
                <a:ea typeface="Arial"/>
                <a:cs typeface="Arial"/>
                <a:sym typeface="Arial"/>
              </a:defRPr>
            </a:lvl5pPr>
            <a:lvl6pPr marL="3657509" marR="0" lvl="5"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6pPr>
            <a:lvl7pPr marL="4267093" marR="0" lvl="6"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7pPr>
            <a:lvl8pPr marL="4876678" marR="0" lvl="7"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8pPr>
            <a:lvl9pPr marL="5486263" marR="0" lvl="8" indent="-304792" algn="l" rtl="0">
              <a:spcBef>
                <a:spcPts val="373"/>
              </a:spcBef>
              <a:spcAft>
                <a:spcPts val="0"/>
              </a:spcAft>
              <a:buClr>
                <a:srgbClr val="949699"/>
              </a:buClr>
              <a:buSzPts val="2000"/>
              <a:buFont typeface="Arial"/>
              <a:buNone/>
              <a:defRPr sz="1867" b="0" i="0" u="none" strike="noStrike" cap="none">
                <a:solidFill>
                  <a:srgbClr val="949699"/>
                </a:solidFill>
                <a:latin typeface="Arial"/>
                <a:ea typeface="Arial"/>
                <a:cs typeface="Arial"/>
                <a:sym typeface="Arial"/>
              </a:defRPr>
            </a:lvl9pPr>
          </a:lstStyle>
          <a:p>
            <a:endParaRPr/>
          </a:p>
        </p:txBody>
      </p:sp>
      <p:pic>
        <p:nvPicPr>
          <p:cNvPr id="159" name="Google Shape;159;p33"/>
          <p:cNvPicPr preferRelativeResize="0"/>
          <p:nvPr/>
        </p:nvPicPr>
        <p:blipFill rotWithShape="1">
          <a:blip r:embed="rId2">
            <a:alphaModFix/>
          </a:blip>
          <a:srcRect/>
          <a:stretch/>
        </p:blipFill>
        <p:spPr>
          <a:xfrm>
            <a:off x="1298223" y="4191000"/>
            <a:ext cx="509200" cy="1101600"/>
          </a:xfrm>
          <a:prstGeom prst="rect">
            <a:avLst/>
          </a:prstGeom>
          <a:noFill/>
          <a:ln>
            <a:noFill/>
          </a:ln>
        </p:spPr>
      </p:pic>
      <p:pic>
        <p:nvPicPr>
          <p:cNvPr id="160" name="Google Shape;160;p33" descr="/Users/mmarosz/Desktop/GoGoGo/MC_NEW_BRAND/11. Final Logo Files/Horizontal/Digital/MCbrand_Logo_Horizontal_PMS_186_PC.png"/>
          <p:cNvPicPr preferRelativeResize="0"/>
          <p:nvPr/>
        </p:nvPicPr>
        <p:blipFill rotWithShape="1">
          <a:blip r:embed="rId3">
            <a:alphaModFix/>
          </a:blip>
          <a:srcRect/>
          <a:stretch/>
        </p:blipFill>
        <p:spPr>
          <a:xfrm>
            <a:off x="10186847" y="6141425"/>
            <a:ext cx="1584000" cy="419200"/>
          </a:xfrm>
          <a:prstGeom prst="rect">
            <a:avLst/>
          </a:prstGeom>
          <a:noFill/>
          <a:ln>
            <a:noFill/>
          </a:ln>
        </p:spPr>
      </p:pic>
    </p:spTree>
    <p:extLst>
      <p:ext uri="{BB962C8B-B14F-4D97-AF65-F5344CB8AC3E}">
        <p14:creationId xmlns:p14="http://schemas.microsoft.com/office/powerpoint/2010/main" val="18797785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5"/>
        <p:cNvGrpSpPr/>
        <p:nvPr/>
      </p:nvGrpSpPr>
      <p:grpSpPr>
        <a:xfrm>
          <a:off x="0" y="0"/>
          <a:ext cx="0" cy="0"/>
          <a:chOff x="0" y="0"/>
          <a:chExt cx="0" cy="0"/>
        </a:xfrm>
      </p:grpSpPr>
      <p:sp>
        <p:nvSpPr>
          <p:cNvPr id="166" name="Google Shape;166;p3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35"/>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rtl="0">
              <a:spcBef>
                <a:spcPts val="1600"/>
              </a:spcBef>
              <a:spcAft>
                <a:spcPts val="0"/>
              </a:spcAft>
              <a:buSzPts val="1800"/>
              <a:buChar char="•"/>
              <a:defRPr/>
            </a:lvl1pPr>
            <a:lvl2pPr marL="1219170" lvl="1" indent="-440256" rtl="0">
              <a:spcBef>
                <a:spcPts val="800"/>
              </a:spcBef>
              <a:spcAft>
                <a:spcPts val="0"/>
              </a:spcAft>
              <a:buSzPts val="1600"/>
              <a:buChar char="–"/>
              <a:defRPr/>
            </a:lvl2pPr>
            <a:lvl3pPr marL="1828754" lvl="2" indent="-423323" rtl="0">
              <a:spcBef>
                <a:spcPts val="400"/>
              </a:spcBef>
              <a:spcAft>
                <a:spcPts val="0"/>
              </a:spcAft>
              <a:buSzPts val="1400"/>
              <a:buChar char="•"/>
              <a:defRPr/>
            </a:lvl3pPr>
            <a:lvl4pPr marL="2438339" lvl="3" indent="-423323" rtl="0">
              <a:spcBef>
                <a:spcPts val="400"/>
              </a:spcBef>
              <a:spcAft>
                <a:spcPts val="0"/>
              </a:spcAft>
              <a:buSzPts val="1400"/>
              <a:buChar char="–"/>
              <a:defRPr/>
            </a:lvl4pPr>
            <a:lvl5pPr marL="3047924" lvl="4" indent="-423323" rtl="0">
              <a:spcBef>
                <a:spcPts val="400"/>
              </a:spcBef>
              <a:spcAft>
                <a:spcPts val="0"/>
              </a:spcAft>
              <a:buSzPts val="1400"/>
              <a:buChar char="»"/>
              <a:defRPr/>
            </a:lvl5pPr>
            <a:lvl6pPr marL="3657509" lvl="5" indent="-474121" rtl="0">
              <a:spcBef>
                <a:spcPts val="533"/>
              </a:spcBef>
              <a:spcAft>
                <a:spcPts val="0"/>
              </a:spcAft>
              <a:buSzPts val="2000"/>
              <a:buChar char="•"/>
              <a:defRPr/>
            </a:lvl6pPr>
            <a:lvl7pPr marL="4267093" lvl="6" indent="-474121" rtl="0">
              <a:spcBef>
                <a:spcPts val="533"/>
              </a:spcBef>
              <a:spcAft>
                <a:spcPts val="0"/>
              </a:spcAft>
              <a:buSzPts val="2000"/>
              <a:buChar char="•"/>
              <a:defRPr/>
            </a:lvl7pPr>
            <a:lvl8pPr marL="4876678" lvl="7" indent="-474121" rtl="0">
              <a:spcBef>
                <a:spcPts val="533"/>
              </a:spcBef>
              <a:spcAft>
                <a:spcPts val="0"/>
              </a:spcAft>
              <a:buSzPts val="2000"/>
              <a:buChar char="•"/>
              <a:defRPr/>
            </a:lvl8pPr>
            <a:lvl9pPr marL="5486263" lvl="8" indent="-474121" rtl="0">
              <a:spcBef>
                <a:spcPts val="533"/>
              </a:spcBef>
              <a:spcAft>
                <a:spcPts val="0"/>
              </a:spcAft>
              <a:buSzPts val="2000"/>
              <a:buChar char="•"/>
              <a:defRPr/>
            </a:lvl9pPr>
          </a:lstStyle>
          <a:p>
            <a:endParaRPr/>
          </a:p>
        </p:txBody>
      </p:sp>
      <p:sp>
        <p:nvSpPr>
          <p:cNvPr id="168" name="Google Shape;168;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989984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 Two Column">
  <p:cSld name="Content - Two Column">
    <p:bg>
      <p:bgPr>
        <a:blipFill>
          <a:blip r:embed="rId2">
            <a:alphaModFix/>
          </a:blip>
          <a:stretch>
            <a:fillRect/>
          </a:stretch>
        </a:blipFill>
        <a:effectLst/>
      </p:bgPr>
    </p:bg>
    <p:spTree>
      <p:nvGrpSpPr>
        <p:cNvPr id="1" name="Shape 171"/>
        <p:cNvGrpSpPr/>
        <p:nvPr/>
      </p:nvGrpSpPr>
      <p:grpSpPr>
        <a:xfrm>
          <a:off x="0" y="0"/>
          <a:ext cx="0" cy="0"/>
          <a:chOff x="0" y="0"/>
          <a:chExt cx="0" cy="0"/>
        </a:xfrm>
      </p:grpSpPr>
      <p:sp>
        <p:nvSpPr>
          <p:cNvPr id="172" name="Google Shape;172;p37"/>
          <p:cNvSpPr txBox="1">
            <a:spLocks noGrp="1"/>
          </p:cNvSpPr>
          <p:nvPr>
            <p:ph type="body" idx="1"/>
          </p:nvPr>
        </p:nvSpPr>
        <p:spPr>
          <a:xfrm>
            <a:off x="1737359" y="1614567"/>
            <a:ext cx="4586800" cy="4800800"/>
          </a:xfrm>
          <a:prstGeom prst="rect">
            <a:avLst/>
          </a:prstGeom>
          <a:noFill/>
          <a:ln>
            <a:noFill/>
          </a:ln>
        </p:spPr>
        <p:txBody>
          <a:bodyPr spcFirstLastPara="1" wrap="square" lIns="68575" tIns="34275" rIns="68575" bIns="34275" anchor="t" anchorCtr="0">
            <a:normAutofit/>
          </a:bodyPr>
          <a:lstStyle>
            <a:lvl1pPr marL="609585" lvl="0" indent="-423323" algn="l" rtl="0">
              <a:lnSpc>
                <a:spcPct val="120000"/>
              </a:lnSpc>
              <a:spcBef>
                <a:spcPts val="1067"/>
              </a:spcBef>
              <a:spcAft>
                <a:spcPts val="0"/>
              </a:spcAft>
              <a:buSzPts val="1400"/>
              <a:buChar char="•"/>
              <a:defRPr/>
            </a:lvl1pPr>
            <a:lvl2pPr marL="1219170" lvl="1" indent="-423323" algn="l" rtl="0">
              <a:lnSpc>
                <a:spcPct val="120000"/>
              </a:lnSpc>
              <a:spcBef>
                <a:spcPts val="533"/>
              </a:spcBef>
              <a:spcAft>
                <a:spcPts val="0"/>
              </a:spcAft>
              <a:buSzPts val="1400"/>
              <a:buChar char="•"/>
              <a:defRPr/>
            </a:lvl2pPr>
            <a:lvl3pPr marL="1828754" lvl="2" indent="-423323" algn="l" rtl="0">
              <a:lnSpc>
                <a:spcPct val="120000"/>
              </a:lnSpc>
              <a:spcBef>
                <a:spcPts val="533"/>
              </a:spcBef>
              <a:spcAft>
                <a:spcPts val="0"/>
              </a:spcAft>
              <a:buSzPts val="1400"/>
              <a:buChar char="•"/>
              <a:defRPr/>
            </a:lvl3pPr>
            <a:lvl4pPr marL="2438339" lvl="3" indent="-423323" algn="l" rtl="0">
              <a:lnSpc>
                <a:spcPct val="120000"/>
              </a:lnSpc>
              <a:spcBef>
                <a:spcPts val="533"/>
              </a:spcBef>
              <a:spcAft>
                <a:spcPts val="0"/>
              </a:spcAft>
              <a:buSzPts val="1400"/>
              <a:buChar char="•"/>
              <a:defRPr/>
            </a:lvl4pPr>
            <a:lvl5pPr marL="3047924" lvl="4" indent="-423323" algn="l" rtl="0">
              <a:lnSpc>
                <a:spcPct val="120000"/>
              </a:lnSpc>
              <a:spcBef>
                <a:spcPts val="533"/>
              </a:spcBef>
              <a:spcAft>
                <a:spcPts val="0"/>
              </a:spcAft>
              <a:buSzPts val="1400"/>
              <a:buChar char="•"/>
              <a:defRPr/>
            </a:lvl5pPr>
            <a:lvl6pPr marL="3657509" lvl="5" indent="-423323" algn="l" rtl="0">
              <a:lnSpc>
                <a:spcPct val="120000"/>
              </a:lnSpc>
              <a:spcBef>
                <a:spcPts val="533"/>
              </a:spcBef>
              <a:spcAft>
                <a:spcPts val="0"/>
              </a:spcAft>
              <a:buSzPts val="1400"/>
              <a:buChar char="•"/>
              <a:defRPr/>
            </a:lvl6pPr>
            <a:lvl7pPr marL="4267093" lvl="6" indent="-423323" algn="l" rtl="0">
              <a:lnSpc>
                <a:spcPct val="120000"/>
              </a:lnSpc>
              <a:spcBef>
                <a:spcPts val="533"/>
              </a:spcBef>
              <a:spcAft>
                <a:spcPts val="0"/>
              </a:spcAft>
              <a:buSzPts val="1400"/>
              <a:buChar char="•"/>
              <a:defRPr/>
            </a:lvl7pPr>
            <a:lvl8pPr marL="4876678" lvl="7" indent="-423323" algn="l" rtl="0">
              <a:lnSpc>
                <a:spcPct val="120000"/>
              </a:lnSpc>
              <a:spcBef>
                <a:spcPts val="533"/>
              </a:spcBef>
              <a:spcAft>
                <a:spcPts val="0"/>
              </a:spcAft>
              <a:buSzPts val="1400"/>
              <a:buChar char="•"/>
              <a:defRPr/>
            </a:lvl8pPr>
            <a:lvl9pPr marL="5486263" lvl="8" indent="-423323" algn="l" rtl="0">
              <a:lnSpc>
                <a:spcPct val="120000"/>
              </a:lnSpc>
              <a:spcBef>
                <a:spcPts val="533"/>
              </a:spcBef>
              <a:spcAft>
                <a:spcPts val="0"/>
              </a:spcAft>
              <a:buSzPts val="1400"/>
              <a:buChar char="•"/>
              <a:defRPr/>
            </a:lvl9pPr>
          </a:lstStyle>
          <a:p>
            <a:endParaRPr/>
          </a:p>
        </p:txBody>
      </p:sp>
      <p:sp>
        <p:nvSpPr>
          <p:cNvPr id="173" name="Google Shape;173;p37"/>
          <p:cNvSpPr txBox="1">
            <a:spLocks noGrp="1"/>
          </p:cNvSpPr>
          <p:nvPr>
            <p:ph type="body" idx="2"/>
          </p:nvPr>
        </p:nvSpPr>
        <p:spPr>
          <a:xfrm>
            <a:off x="6692136" y="1612441"/>
            <a:ext cx="4586000" cy="4800800"/>
          </a:xfrm>
          <a:prstGeom prst="rect">
            <a:avLst/>
          </a:prstGeom>
          <a:noFill/>
          <a:ln>
            <a:noFill/>
          </a:ln>
        </p:spPr>
        <p:txBody>
          <a:bodyPr spcFirstLastPara="1" wrap="square" lIns="68575" tIns="34275" rIns="68575" bIns="34275" anchor="t" anchorCtr="0">
            <a:normAutofit/>
          </a:bodyPr>
          <a:lstStyle>
            <a:lvl1pPr marL="609585" lvl="0" indent="-423323" algn="l" rtl="0">
              <a:lnSpc>
                <a:spcPct val="120000"/>
              </a:lnSpc>
              <a:spcBef>
                <a:spcPts val="1067"/>
              </a:spcBef>
              <a:spcAft>
                <a:spcPts val="0"/>
              </a:spcAft>
              <a:buSzPts val="1400"/>
              <a:buChar char="•"/>
              <a:defRPr/>
            </a:lvl1pPr>
            <a:lvl2pPr marL="1219170" lvl="1" indent="-423323" algn="l" rtl="0">
              <a:lnSpc>
                <a:spcPct val="120000"/>
              </a:lnSpc>
              <a:spcBef>
                <a:spcPts val="533"/>
              </a:spcBef>
              <a:spcAft>
                <a:spcPts val="0"/>
              </a:spcAft>
              <a:buSzPts val="1400"/>
              <a:buChar char="•"/>
              <a:defRPr/>
            </a:lvl2pPr>
            <a:lvl3pPr marL="1828754" lvl="2" indent="-423323" algn="l" rtl="0">
              <a:lnSpc>
                <a:spcPct val="120000"/>
              </a:lnSpc>
              <a:spcBef>
                <a:spcPts val="533"/>
              </a:spcBef>
              <a:spcAft>
                <a:spcPts val="0"/>
              </a:spcAft>
              <a:buSzPts val="1400"/>
              <a:buChar char="•"/>
              <a:defRPr/>
            </a:lvl3pPr>
            <a:lvl4pPr marL="2438339" lvl="3" indent="-423323" algn="l" rtl="0">
              <a:lnSpc>
                <a:spcPct val="120000"/>
              </a:lnSpc>
              <a:spcBef>
                <a:spcPts val="533"/>
              </a:spcBef>
              <a:spcAft>
                <a:spcPts val="0"/>
              </a:spcAft>
              <a:buSzPts val="1400"/>
              <a:buChar char="•"/>
              <a:defRPr/>
            </a:lvl4pPr>
            <a:lvl5pPr marL="3047924" lvl="4" indent="-423323" algn="l" rtl="0">
              <a:lnSpc>
                <a:spcPct val="120000"/>
              </a:lnSpc>
              <a:spcBef>
                <a:spcPts val="533"/>
              </a:spcBef>
              <a:spcAft>
                <a:spcPts val="0"/>
              </a:spcAft>
              <a:buSzPts val="1400"/>
              <a:buChar char="•"/>
              <a:defRPr/>
            </a:lvl5pPr>
            <a:lvl6pPr marL="3657509" lvl="5" indent="-423323" algn="l" rtl="0">
              <a:lnSpc>
                <a:spcPct val="120000"/>
              </a:lnSpc>
              <a:spcBef>
                <a:spcPts val="533"/>
              </a:spcBef>
              <a:spcAft>
                <a:spcPts val="0"/>
              </a:spcAft>
              <a:buSzPts val="1400"/>
              <a:buChar char="•"/>
              <a:defRPr/>
            </a:lvl6pPr>
            <a:lvl7pPr marL="4267093" lvl="6" indent="-423323" algn="l" rtl="0">
              <a:lnSpc>
                <a:spcPct val="120000"/>
              </a:lnSpc>
              <a:spcBef>
                <a:spcPts val="533"/>
              </a:spcBef>
              <a:spcAft>
                <a:spcPts val="0"/>
              </a:spcAft>
              <a:buSzPts val="1400"/>
              <a:buChar char="•"/>
              <a:defRPr/>
            </a:lvl7pPr>
            <a:lvl8pPr marL="4876678" lvl="7" indent="-423323" algn="l" rtl="0">
              <a:lnSpc>
                <a:spcPct val="120000"/>
              </a:lnSpc>
              <a:spcBef>
                <a:spcPts val="533"/>
              </a:spcBef>
              <a:spcAft>
                <a:spcPts val="0"/>
              </a:spcAft>
              <a:buSzPts val="1400"/>
              <a:buChar char="•"/>
              <a:defRPr/>
            </a:lvl8pPr>
            <a:lvl9pPr marL="5486263" lvl="8" indent="-423323" algn="l" rtl="0">
              <a:lnSpc>
                <a:spcPct val="120000"/>
              </a:lnSpc>
              <a:spcBef>
                <a:spcPts val="533"/>
              </a:spcBef>
              <a:spcAft>
                <a:spcPts val="0"/>
              </a:spcAft>
              <a:buSzPts val="1400"/>
              <a:buChar char="•"/>
              <a:defRPr/>
            </a:lvl9pPr>
          </a:lstStyle>
          <a:p>
            <a:endParaRPr/>
          </a:p>
        </p:txBody>
      </p:sp>
      <p:sp>
        <p:nvSpPr>
          <p:cNvPr id="174" name="Google Shape;174;p37"/>
          <p:cNvSpPr txBox="1">
            <a:spLocks noGrp="1"/>
          </p:cNvSpPr>
          <p:nvPr>
            <p:ph type="title"/>
          </p:nvPr>
        </p:nvSpPr>
        <p:spPr>
          <a:xfrm>
            <a:off x="1737360" y="109065"/>
            <a:ext cx="9540800" cy="10928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2"/>
              </a:buClr>
              <a:buSzPts val="3000"/>
              <a:buFont typeface="Gill Sans"/>
              <a:buNone/>
              <a:defRPr sz="4000" b="0" cap="none">
                <a:solidFill>
                  <a:schemeClr val="accent2"/>
                </a:solidFill>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Tree>
    <p:extLst>
      <p:ext uri="{BB962C8B-B14F-4D97-AF65-F5344CB8AC3E}">
        <p14:creationId xmlns:p14="http://schemas.microsoft.com/office/powerpoint/2010/main" val="97331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73F4901-8F1D-2BA7-1B6C-B4DFD88F1598}"/>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3" name="Footer Placeholder 2">
            <a:extLst>
              <a:ext uri="{FF2B5EF4-FFF2-40B4-BE49-F238E27FC236}">
                <a16:creationId xmlns:a16="http://schemas.microsoft.com/office/drawing/2014/main" id="{04C729C8-2A08-5FA4-0AF4-6E4939229D32}"/>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9455D9A0-F059-B9A6-7324-5E8168E31A80}"/>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3254914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A80DC-42D5-6B09-956F-DBD0376060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8DB02270-C405-2D74-222E-551F85EB5E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AC427F39-20F9-C0DB-740E-03E027EFE9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AC3A2E-830C-0D2B-D043-03C76F1CE955}"/>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6" name="Footer Placeholder 5">
            <a:extLst>
              <a:ext uri="{FF2B5EF4-FFF2-40B4-BE49-F238E27FC236}">
                <a16:creationId xmlns:a16="http://schemas.microsoft.com/office/drawing/2014/main" id="{41B6D22B-80AF-EE33-521B-0AD6FB385FB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E6023BE-0B1F-2EF9-B2E2-1261A19E8B16}"/>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12354452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91D1-0C15-A110-8490-19AE20EC5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6A6C6C00-C307-22DD-BD94-182C2C61A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FEDBB555-CF16-50C0-277D-4C0E299743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55CA9-809C-295B-6712-F9981DA2BCD7}"/>
              </a:ext>
            </a:extLst>
          </p:cNvPr>
          <p:cNvSpPr>
            <a:spLocks noGrp="1"/>
          </p:cNvSpPr>
          <p:nvPr>
            <p:ph type="dt" sz="half" idx="10"/>
          </p:nvPr>
        </p:nvSpPr>
        <p:spPr/>
        <p:txBody>
          <a:bodyPr/>
          <a:lstStyle/>
          <a:p>
            <a:fld id="{C4F0437B-13FC-4AD3-99CE-E6F1DB65D6C6}" type="datetimeFigureOut">
              <a:rPr lang="fr-FR" smtClean="0"/>
              <a:t>07/03/2023</a:t>
            </a:fld>
            <a:endParaRPr lang="fr-FR"/>
          </a:p>
        </p:txBody>
      </p:sp>
      <p:sp>
        <p:nvSpPr>
          <p:cNvPr id="6" name="Footer Placeholder 5">
            <a:extLst>
              <a:ext uri="{FF2B5EF4-FFF2-40B4-BE49-F238E27FC236}">
                <a16:creationId xmlns:a16="http://schemas.microsoft.com/office/drawing/2014/main" id="{5DE444C7-35B3-5DE2-46EF-EEFE8A254DCB}"/>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861941C-029C-C877-93C6-545CDB35481D}"/>
              </a:ext>
            </a:extLst>
          </p:cNvPr>
          <p:cNvSpPr>
            <a:spLocks noGrp="1"/>
          </p:cNvSpPr>
          <p:nvPr>
            <p:ph type="sldNum" sz="quarter" idx="12"/>
          </p:nvPr>
        </p:nvSpPr>
        <p:spPr/>
        <p:txBody>
          <a:bodyPr/>
          <a:lstStyle/>
          <a:p>
            <a:fld id="{67D7F254-1A23-4A3B-98BE-9AF41CB6C4E1}" type="slidenum">
              <a:rPr lang="fr-FR" smtClean="0"/>
              <a:t>‹#›</a:t>
            </a:fld>
            <a:endParaRPr lang="fr-FR"/>
          </a:p>
        </p:txBody>
      </p:sp>
    </p:spTree>
    <p:extLst>
      <p:ext uri="{BB962C8B-B14F-4D97-AF65-F5344CB8AC3E}">
        <p14:creationId xmlns:p14="http://schemas.microsoft.com/office/powerpoint/2010/main" val="485521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theme" Target="../theme/theme4.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A1A35-2A38-184B-2A4B-14CF6F01C7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5F3F6713-9526-4698-DAED-AE6E7AF20B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8E632982-C022-A12F-0277-25B1DE2BCE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0437B-13FC-4AD3-99CE-E6F1DB65D6C6}" type="datetimeFigureOut">
              <a:rPr lang="fr-FR" smtClean="0"/>
              <a:t>07/03/2023</a:t>
            </a:fld>
            <a:endParaRPr lang="fr-FR"/>
          </a:p>
        </p:txBody>
      </p:sp>
      <p:sp>
        <p:nvSpPr>
          <p:cNvPr id="5" name="Footer Placeholder 4">
            <a:extLst>
              <a:ext uri="{FF2B5EF4-FFF2-40B4-BE49-F238E27FC236}">
                <a16:creationId xmlns:a16="http://schemas.microsoft.com/office/drawing/2014/main" id="{DB6A654F-BFA1-9BF7-FD21-BD091F80E2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0FF32207-19A6-2FAA-6182-4EC565D8B5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F254-1A23-4A3B-98BE-9AF41CB6C4E1}" type="slidenum">
              <a:rPr lang="fr-FR" smtClean="0"/>
              <a:t>‹#›</a:t>
            </a:fld>
            <a:endParaRPr lang="fr-FR"/>
          </a:p>
        </p:txBody>
      </p:sp>
    </p:spTree>
    <p:extLst>
      <p:ext uri="{BB962C8B-B14F-4D97-AF65-F5344CB8AC3E}">
        <p14:creationId xmlns:p14="http://schemas.microsoft.com/office/powerpoint/2010/main" val="12339120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279975-8E31-4E3A-BCDE-C8B37C51AD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892A5F0-BCB9-4DFD-9693-12CB8E91F4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EF023-5246-4A9D-ADA0-CE588BEE2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DC4239-225A-4016-A1AE-FF2FAE1FBE8F}" type="datetimeFigureOut">
              <a:rPr lang="en-US" smtClean="0"/>
              <a:t>07-Mar-23</a:t>
            </a:fld>
            <a:endParaRPr lang="en-US"/>
          </a:p>
        </p:txBody>
      </p:sp>
      <p:sp>
        <p:nvSpPr>
          <p:cNvPr id="5" name="Footer Placeholder 4">
            <a:extLst>
              <a:ext uri="{FF2B5EF4-FFF2-40B4-BE49-F238E27FC236}">
                <a16:creationId xmlns:a16="http://schemas.microsoft.com/office/drawing/2014/main" id="{75147A18-DB82-4745-BAF5-B66BDBBC2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F8DACE-7E42-4257-A4F3-9DD3E31867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45127C-5BD5-4382-890B-6405E7C53FCB}" type="slidenum">
              <a:rPr lang="en-US" smtClean="0"/>
              <a:t>‹#›</a:t>
            </a:fld>
            <a:endParaRPr lang="en-US"/>
          </a:p>
        </p:txBody>
      </p:sp>
    </p:spTree>
    <p:extLst>
      <p:ext uri="{BB962C8B-B14F-4D97-AF65-F5344CB8AC3E}">
        <p14:creationId xmlns:p14="http://schemas.microsoft.com/office/powerpoint/2010/main" val="12719222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title"/>
          </p:nvPr>
        </p:nvSpPr>
        <p:spPr>
          <a:xfrm>
            <a:off x="609600" y="807259"/>
            <a:ext cx="10972800" cy="1021600"/>
          </a:xfrm>
          <a:prstGeom prst="rect">
            <a:avLst/>
          </a:prstGeom>
          <a:noFill/>
          <a:ln>
            <a:noFill/>
          </a:ln>
        </p:spPr>
        <p:txBody>
          <a:bodyPr spcFirstLastPara="1" wrap="square" lIns="0" tIns="0" rIns="0" bIns="0" anchor="t" anchorCtr="0">
            <a:noAutofit/>
          </a:bodyPr>
          <a:lstStyle>
            <a:lvl1pPr marR="0" lvl="0" algn="l" rtl="0">
              <a:lnSpc>
                <a:spcPct val="80000"/>
              </a:lnSpc>
              <a:spcBef>
                <a:spcPts val="0"/>
              </a:spcBef>
              <a:spcAft>
                <a:spcPts val="0"/>
              </a:spcAft>
              <a:buClr>
                <a:schemeClr val="dk2"/>
              </a:buClr>
              <a:buSzPts val="4400"/>
              <a:buFont typeface="Times New Roman"/>
              <a:buNone/>
              <a:defRPr sz="4400" b="1" i="0" u="none" strike="noStrike" cap="none">
                <a:solidFill>
                  <a:schemeClr val="dk2"/>
                </a:solidFill>
                <a:latin typeface="Times New Roman"/>
                <a:ea typeface="Times New Roman"/>
                <a:cs typeface="Times New Roman"/>
                <a:sym typeface="Times New Roman"/>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77" name="Google Shape;177;p38"/>
          <p:cNvSpPr txBox="1">
            <a:spLocks noGrp="1"/>
          </p:cNvSpPr>
          <p:nvPr>
            <p:ph type="body" idx="1"/>
          </p:nvPr>
        </p:nvSpPr>
        <p:spPr>
          <a:xfrm>
            <a:off x="609600" y="2039939"/>
            <a:ext cx="10972800" cy="3941600"/>
          </a:xfrm>
          <a:prstGeom prst="rect">
            <a:avLst/>
          </a:prstGeom>
          <a:noFill/>
          <a:ln>
            <a:noFill/>
          </a:ln>
        </p:spPr>
        <p:txBody>
          <a:bodyPr spcFirstLastPara="1" wrap="square" lIns="0" tIns="0" rIns="0" bIns="0" anchor="t" anchorCtr="0">
            <a:noAutofit/>
          </a:bodyPr>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28031325"/>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p15:clr>
            <a:srgbClr val="F26B43"/>
          </p15:clr>
        </p15:guide>
        <p15:guide id="2" pos="2880">
          <p15:clr>
            <a:srgbClr val="F26B43"/>
          </p15:clr>
        </p15:guide>
        <p15:guide id="3" pos="288">
          <p15:clr>
            <a:srgbClr val="F26B43"/>
          </p15:clr>
        </p15:guide>
        <p15:guide id="4" pos="5472">
          <p15:clr>
            <a:srgbClr val="F26B43"/>
          </p15:clr>
        </p15:guide>
        <p15:guide id="5" orient="horz" pos="234">
          <p15:clr>
            <a:srgbClr val="F26B43"/>
          </p15:clr>
        </p15:guide>
        <p15:guide id="6" orient="horz" pos="2826">
          <p15:clr>
            <a:srgbClr val="F26B43"/>
          </p15:clr>
        </p15:guide>
        <p15:guide id="7" pos="582">
          <p15:clr>
            <a:srgbClr val="F26B43"/>
          </p15:clr>
        </p15:guide>
        <p15:guide id="8" pos="5184">
          <p15:clr>
            <a:srgbClr val="F26B43"/>
          </p15:clr>
        </p15:guide>
        <p15:guide id="9" orient="horz" pos="335">
          <p15:clr>
            <a:srgbClr val="F26B43"/>
          </p15:clr>
        </p15:guide>
        <p15:guide id="10" orient="horz" pos="864">
          <p15:clr>
            <a:srgbClr val="F26B43"/>
          </p15:clr>
        </p15:guide>
        <p15:guide id="11" orient="horz" pos="1057">
          <p15:clr>
            <a:srgbClr val="F26B43"/>
          </p15:clr>
        </p15:guide>
        <p15:guide id="12" pos="1519">
          <p15:clr>
            <a:srgbClr val="F26B43"/>
          </p15:clr>
        </p15:guide>
        <p15:guide id="13" pos="1110">
          <p15:clr>
            <a:srgbClr val="F26B43"/>
          </p15:clr>
        </p15:guide>
        <p15:guide id="14" orient="horz" pos="2360">
          <p15:clr>
            <a:srgbClr val="F26B43"/>
          </p15:clr>
        </p15:guide>
        <p15:guide id="15" pos="993">
          <p15:clr>
            <a:srgbClr val="F26B43"/>
          </p15:clr>
        </p15:guide>
        <p15:guide id="16" orient="horz" pos="1352">
          <p15:clr>
            <a:srgbClr val="F26B43"/>
          </p15:clr>
        </p15:guide>
        <p15:guide id="17" orient="horz" pos="378">
          <p15:clr>
            <a:srgbClr val="F26B43"/>
          </p15:clr>
        </p15:guide>
        <p15:guide id="18" orient="horz" pos="964">
          <p15:clr>
            <a:srgbClr val="F26B43"/>
          </p15:clr>
        </p15:guide>
        <p15:guide id="19" pos="2542">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807259"/>
            <a:ext cx="10972800" cy="1021600"/>
          </a:xfrm>
          <a:prstGeom prst="rect">
            <a:avLst/>
          </a:prstGeom>
          <a:noFill/>
          <a:ln>
            <a:noFill/>
          </a:ln>
        </p:spPr>
        <p:txBody>
          <a:bodyPr spcFirstLastPara="1" wrap="square" lIns="91425" tIns="91425" rIns="91425" bIns="91425" anchor="t" anchorCtr="0">
            <a:noAutofit/>
          </a:bodyPr>
          <a:lstStyle>
            <a:lvl1pPr marL="0" marR="0" lvl="0" indent="0" algn="l" rtl="0">
              <a:lnSpc>
                <a:spcPct val="80000"/>
              </a:lnSpc>
              <a:spcBef>
                <a:spcPts val="0"/>
              </a:spcBef>
              <a:spcAft>
                <a:spcPts val="0"/>
              </a:spcAft>
              <a:buClr>
                <a:schemeClr val="dk2"/>
              </a:buClr>
              <a:buSzPts val="1400"/>
              <a:buFont typeface="Times New Roman"/>
              <a:buNone/>
              <a:defRPr sz="4400" b="1" i="0" u="none" strike="noStrike" cap="none">
                <a:solidFill>
                  <a:schemeClr val="dk2"/>
                </a:solidFill>
                <a:latin typeface="Times New Roman"/>
                <a:ea typeface="Times New Roman"/>
                <a:cs typeface="Times New Roman"/>
                <a:sym typeface="Times New Roman"/>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2039939"/>
            <a:ext cx="10972800" cy="3941600"/>
          </a:xfrm>
          <a:prstGeom prst="rect">
            <a:avLst/>
          </a:prstGeom>
          <a:noFill/>
          <a:ln>
            <a:noFill/>
          </a:ln>
        </p:spPr>
        <p:txBody>
          <a:bodyPr spcFirstLastPara="1" wrap="square" lIns="91425" tIns="91425" rIns="91425" bIns="91425" anchor="t" anchorCtr="0">
            <a:noAutofit/>
          </a:bodyPr>
          <a:lstStyle>
            <a:lvl1pPr marL="457200" marR="0" lvl="0" indent="-342900" algn="l" rtl="0">
              <a:spcBef>
                <a:spcPts val="12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1pPr>
            <a:lvl2pPr marL="914400" marR="0" lvl="1" indent="-330200" algn="l" rtl="0">
              <a:spcBef>
                <a:spcPts val="6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2pPr>
            <a:lvl3pPr marL="1371600" marR="0" lvl="2"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17500" algn="l" rtl="0">
              <a:spcBef>
                <a:spcPts val="3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00232792"/>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6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6551574-B102-69AF-A310-3B7B2803173A}"/>
              </a:ext>
            </a:extLst>
          </p:cNvPr>
          <p:cNvPicPr>
            <a:picLocks noChangeAspect="1"/>
          </p:cNvPicPr>
          <p:nvPr/>
        </p:nvPicPr>
        <p:blipFill rotWithShape="1">
          <a:blip r:embed="rId2"/>
          <a:srcRect l="2167" r="14278" b="1"/>
          <a:stretch/>
        </p:blipFill>
        <p:spPr>
          <a:xfrm>
            <a:off x="-3047" y="10"/>
            <a:ext cx="12191999" cy="6857990"/>
          </a:xfrm>
          <a:prstGeom prst="rect">
            <a:avLst/>
          </a:prstGeom>
          <a:effectLst/>
        </p:spPr>
      </p:pic>
      <p:sp>
        <p:nvSpPr>
          <p:cNvPr id="12" name="Rectangle 11">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3886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9"/>
          <p:cNvSpPr txBox="1">
            <a:spLocks noGrp="1"/>
          </p:cNvSpPr>
          <p:nvPr>
            <p:ph type="ctrTitle"/>
          </p:nvPr>
        </p:nvSpPr>
        <p:spPr>
          <a:xfrm>
            <a:off x="2722592" y="1723291"/>
            <a:ext cx="9241200" cy="1622000"/>
          </a:xfrm>
          <a:prstGeom prst="rect">
            <a:avLst/>
          </a:prstGeom>
        </p:spPr>
        <p:txBody>
          <a:bodyPr spcFirstLastPara="1" wrap="square" lIns="0" tIns="0" rIns="0" bIns="0" anchor="b" anchorCtr="0">
            <a:noAutofit/>
          </a:bodyPr>
          <a:lstStyle/>
          <a:p>
            <a:r>
              <a:rPr lang="en" dirty="0"/>
              <a:t>La Cohésion sociale chez Mercy Corps</a:t>
            </a:r>
            <a:endParaRPr dirty="0"/>
          </a:p>
        </p:txBody>
      </p:sp>
      <p:sp>
        <p:nvSpPr>
          <p:cNvPr id="291" name="Google Shape;291;p59"/>
          <p:cNvSpPr txBox="1">
            <a:spLocks noGrp="1"/>
          </p:cNvSpPr>
          <p:nvPr>
            <p:ph type="subTitle" idx="1"/>
          </p:nvPr>
        </p:nvSpPr>
        <p:spPr>
          <a:xfrm>
            <a:off x="2722592" y="3552089"/>
            <a:ext cx="9241200" cy="1164800"/>
          </a:xfrm>
          <a:prstGeom prst="rect">
            <a:avLst/>
          </a:prstGeom>
        </p:spPr>
        <p:txBody>
          <a:bodyPr spcFirstLastPara="1" wrap="square" lIns="0" tIns="0" rIns="0" bIns="0" anchor="t" anchorCtr="0">
            <a:noAutofit/>
          </a:bodyPr>
          <a:lstStyle/>
          <a:p>
            <a:pPr marL="0" indent="0"/>
            <a:r>
              <a:rPr lang="en" dirty="0"/>
              <a:t>Aperçu and Exemple du Niger</a:t>
            </a:r>
            <a:endParaRPr dirty="0"/>
          </a:p>
        </p:txBody>
      </p:sp>
      <p:sp>
        <p:nvSpPr>
          <p:cNvPr id="292" name="Google Shape;292;p59"/>
          <p:cNvSpPr txBox="1">
            <a:spLocks noGrp="1"/>
          </p:cNvSpPr>
          <p:nvPr>
            <p:ph type="body" idx="3"/>
          </p:nvPr>
        </p:nvSpPr>
        <p:spPr>
          <a:xfrm>
            <a:off x="2722593" y="5257313"/>
            <a:ext cx="5358000" cy="253600"/>
          </a:xfrm>
          <a:prstGeom prst="rect">
            <a:avLst/>
          </a:prstGeom>
        </p:spPr>
        <p:txBody>
          <a:bodyPr spcFirstLastPara="1" wrap="square" lIns="0" tIns="0" rIns="0" bIns="0" anchor="t" anchorCtr="0">
            <a:noAutofit/>
          </a:bodyPr>
          <a:lstStyle/>
          <a:p>
            <a:pPr marL="0" indent="0"/>
            <a:r>
              <a:rPr lang="fr-FR" sz="1333" dirty="0">
                <a:solidFill>
                  <a:srgbClr val="000000"/>
                </a:solidFill>
                <a:latin typeface="Helvetica Neue"/>
                <a:ea typeface="Calibri" panose="020F0502020204030204" pitchFamily="34" charset="0"/>
                <a:cs typeface="Times New Roman" panose="02020603050405020304" pitchFamily="18" charset="0"/>
              </a:rPr>
              <a:t>Directeur de la recherche sur les conflits et la gouvernance</a:t>
            </a:r>
            <a:endParaRPr sz="1333" dirty="0"/>
          </a:p>
        </p:txBody>
      </p:sp>
      <p:sp>
        <p:nvSpPr>
          <p:cNvPr id="293" name="Google Shape;293;p59"/>
          <p:cNvSpPr txBox="1">
            <a:spLocks noGrp="1"/>
          </p:cNvSpPr>
          <p:nvPr>
            <p:ph type="body" idx="4"/>
          </p:nvPr>
        </p:nvSpPr>
        <p:spPr>
          <a:xfrm>
            <a:off x="2722593" y="4923701"/>
            <a:ext cx="5358000" cy="253600"/>
          </a:xfrm>
          <a:prstGeom prst="rect">
            <a:avLst/>
          </a:prstGeom>
        </p:spPr>
        <p:txBody>
          <a:bodyPr spcFirstLastPara="1" wrap="square" lIns="0" tIns="0" rIns="0" bIns="0" anchor="t" anchorCtr="0">
            <a:noAutofit/>
          </a:bodyPr>
          <a:lstStyle/>
          <a:p>
            <a:pPr marL="0" indent="0"/>
            <a:r>
              <a:rPr lang="en" dirty="0"/>
              <a:t>Ryan </a:t>
            </a:r>
            <a:r>
              <a:rPr lang="en" dirty="0" err="1"/>
              <a:t>Sheely</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2"/>
          <p:cNvSpPr txBox="1">
            <a:spLocks noGrp="1"/>
          </p:cNvSpPr>
          <p:nvPr>
            <p:ph type="title"/>
          </p:nvPr>
        </p:nvSpPr>
        <p:spPr>
          <a:xfrm>
            <a:off x="225778" y="593367"/>
            <a:ext cx="11550623" cy="763600"/>
          </a:xfrm>
          <a:prstGeom prst="rect">
            <a:avLst/>
          </a:prstGeom>
        </p:spPr>
        <p:txBody>
          <a:bodyPr spcFirstLastPara="1" wrap="square" lIns="121900" tIns="121900" rIns="121900" bIns="121900" anchor="t" anchorCtr="0">
            <a:noAutofit/>
          </a:bodyPr>
          <a:lstStyle/>
          <a:p>
            <a:r>
              <a:rPr lang="en" dirty="0"/>
              <a:t>Cohésion sociale chez Mercy Corps</a:t>
            </a:r>
            <a:endParaRPr dirty="0"/>
          </a:p>
        </p:txBody>
      </p:sp>
      <p:sp>
        <p:nvSpPr>
          <p:cNvPr id="313" name="Google Shape;313;p62"/>
          <p:cNvSpPr txBox="1">
            <a:spLocks noGrp="1"/>
          </p:cNvSpPr>
          <p:nvPr>
            <p:ph type="body" idx="1"/>
          </p:nvPr>
        </p:nvSpPr>
        <p:spPr>
          <a:xfrm>
            <a:off x="415600" y="1536634"/>
            <a:ext cx="11360800" cy="670428"/>
          </a:xfrm>
          <a:prstGeom prst="rect">
            <a:avLst/>
          </a:prstGeom>
        </p:spPr>
        <p:txBody>
          <a:bodyPr spcFirstLastPara="1" wrap="square" lIns="121900" tIns="121900" rIns="121900" bIns="121900" anchor="t" anchorCtr="0">
            <a:noAutofit/>
          </a:bodyPr>
          <a:lstStyle/>
          <a:p>
            <a:pPr marL="0" indent="0">
              <a:spcBef>
                <a:spcPts val="0"/>
              </a:spcBef>
              <a:buNone/>
            </a:pPr>
            <a:r>
              <a:rPr lang="en" sz="2000" b="1" dirty="0"/>
              <a:t>La Cohésion sociale: </a:t>
            </a:r>
            <a:r>
              <a:rPr lang="en-US" sz="2000" dirty="0"/>
              <a:t>un sentiment de </a:t>
            </a:r>
            <a:r>
              <a:rPr lang="en-US" sz="2000" b="1" dirty="0" err="1"/>
              <a:t>confiance</a:t>
            </a:r>
            <a:r>
              <a:rPr lang="en-US" sz="2000" dirty="0"/>
              <a:t>, </a:t>
            </a:r>
            <a:r>
              <a:rPr lang="en-US" sz="2000" dirty="0" err="1"/>
              <a:t>d’</a:t>
            </a:r>
            <a:r>
              <a:rPr lang="en-US" sz="2000" b="1" dirty="0" err="1"/>
              <a:t>objectif</a:t>
            </a:r>
            <a:r>
              <a:rPr lang="en-US" sz="2000" b="1" dirty="0"/>
              <a:t> </a:t>
            </a:r>
            <a:r>
              <a:rPr lang="en-US" sz="2000" b="1" dirty="0" err="1"/>
              <a:t>partagé</a:t>
            </a:r>
            <a:r>
              <a:rPr lang="en-US" sz="2000" b="1" dirty="0"/>
              <a:t> </a:t>
            </a:r>
            <a:r>
              <a:rPr lang="en-US" sz="2000" dirty="0"/>
              <a:t>et la </a:t>
            </a:r>
            <a:r>
              <a:rPr lang="en-US" sz="2000" b="1" dirty="0" err="1"/>
              <a:t>volonté</a:t>
            </a:r>
            <a:r>
              <a:rPr lang="en-US" sz="2000" b="1" dirty="0"/>
              <a:t> de </a:t>
            </a:r>
            <a:r>
              <a:rPr lang="en-US" sz="2000" b="1" dirty="0" err="1"/>
              <a:t>s'engager</a:t>
            </a:r>
            <a:r>
              <a:rPr lang="en-US" sz="2000" b="1" dirty="0"/>
              <a:t> et de </a:t>
            </a:r>
            <a:r>
              <a:rPr lang="en-US" sz="2000" b="1" dirty="0" err="1"/>
              <a:t>coopérer</a:t>
            </a:r>
            <a:r>
              <a:rPr lang="en-US" sz="2000" b="1" dirty="0"/>
              <a:t> </a:t>
            </a:r>
            <a:r>
              <a:rPr lang="en-US" sz="2000" dirty="0"/>
              <a:t>entre </a:t>
            </a:r>
            <a:r>
              <a:rPr lang="en-US" sz="2000" dirty="0" err="1"/>
              <a:t>différents</a:t>
            </a:r>
            <a:r>
              <a:rPr lang="en-US" sz="2000" dirty="0"/>
              <a:t> </a:t>
            </a:r>
            <a:r>
              <a:rPr lang="en-US" sz="2000" dirty="0" err="1"/>
              <a:t>individus</a:t>
            </a:r>
            <a:r>
              <a:rPr lang="en-US" sz="2000" dirty="0"/>
              <a:t>, </a:t>
            </a:r>
            <a:r>
              <a:rPr lang="en-US" sz="2000" dirty="0" err="1"/>
              <a:t>groupes</a:t>
            </a:r>
            <a:r>
              <a:rPr lang="en-US" sz="2000" dirty="0"/>
              <a:t> et institutions dans </a:t>
            </a:r>
            <a:r>
              <a:rPr lang="en-US" sz="2000" dirty="0" err="1"/>
              <a:t>une</a:t>
            </a:r>
            <a:r>
              <a:rPr lang="en-US" sz="2000" dirty="0"/>
              <a:t> region.</a:t>
            </a:r>
            <a:endParaRPr sz="2000" dirty="0"/>
          </a:p>
          <a:p>
            <a:pPr marL="0" indent="0">
              <a:spcBef>
                <a:spcPts val="0"/>
              </a:spcBef>
              <a:buNone/>
            </a:pPr>
            <a:endParaRPr sz="2000" dirty="0"/>
          </a:p>
          <a:p>
            <a:pPr marL="0" indent="0">
              <a:spcBef>
                <a:spcPts val="0"/>
              </a:spcBef>
              <a:buNone/>
            </a:pPr>
            <a:r>
              <a:rPr lang="fr-FR" sz="1600" b="1" u="sng" dirty="0">
                <a:solidFill>
                  <a:schemeClr val="tx1"/>
                </a:solidFill>
              </a:rPr>
              <a:t>Nous mesurons et renforçons six dimensions de la cohésion sociale</a:t>
            </a:r>
            <a:r>
              <a:rPr lang="en" sz="1600" b="1" u="sng" dirty="0">
                <a:solidFill>
                  <a:schemeClr val="tx1"/>
                </a:solidFill>
              </a:rPr>
              <a:t>: </a:t>
            </a:r>
            <a:endParaRPr sz="2000" b="1" u="sng" dirty="0">
              <a:solidFill>
                <a:schemeClr val="tx1"/>
              </a:solidFill>
            </a:endParaRPr>
          </a:p>
        </p:txBody>
      </p:sp>
      <p:sp>
        <p:nvSpPr>
          <p:cNvPr id="2" name="Google Shape;311;p62">
            <a:extLst>
              <a:ext uri="{FF2B5EF4-FFF2-40B4-BE49-F238E27FC236}">
                <a16:creationId xmlns:a16="http://schemas.microsoft.com/office/drawing/2014/main" id="{5F570D95-A22B-890C-FB71-0233D0400B3B}"/>
              </a:ext>
            </a:extLst>
          </p:cNvPr>
          <p:cNvSpPr txBox="1">
            <a:spLocks/>
          </p:cNvSpPr>
          <p:nvPr/>
        </p:nvSpPr>
        <p:spPr>
          <a:xfrm>
            <a:off x="7359115" y="2531242"/>
            <a:ext cx="4417285" cy="670428"/>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2"/>
              </a:buClr>
              <a:buSzPts val="1400"/>
              <a:buFont typeface="Times New Roman"/>
              <a:buNone/>
              <a:defRPr sz="4400" b="1" i="0" u="none" strike="noStrike" cap="none">
                <a:solidFill>
                  <a:schemeClr val="dk2"/>
                </a:solidFill>
                <a:latin typeface="Times New Roman"/>
                <a:ea typeface="Times New Roman"/>
                <a:cs typeface="Times New Roman"/>
                <a:sym typeface="Times New Roman"/>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219170">
              <a:buClr>
                <a:srgbClr val="D01D2B"/>
              </a:buClr>
            </a:pPr>
            <a:r>
              <a:rPr lang="fr-FR" sz="1600" u="sng" kern="0" dirty="0">
                <a:solidFill>
                  <a:srgbClr val="4C515A"/>
                </a:solidFill>
                <a:latin typeface="Arial" panose="020B0604020202020204" pitchFamily="34" charset="0"/>
                <a:cs typeface="Arial" panose="020B0604020202020204" pitchFamily="34" charset="0"/>
              </a:rPr>
              <a:t>Chaque dimension peut être mesurée…</a:t>
            </a:r>
            <a:endParaRPr lang="en-US" sz="1600" u="sng" kern="0" dirty="0">
              <a:solidFill>
                <a:srgbClr val="4C515A"/>
              </a:solidFill>
              <a:latin typeface="Arial" panose="020B0604020202020204" pitchFamily="34" charset="0"/>
              <a:cs typeface="Arial" panose="020B0604020202020204" pitchFamily="34" charset="0"/>
            </a:endParaRPr>
          </a:p>
          <a:p>
            <a:pPr defTabSz="1219170">
              <a:buClr>
                <a:srgbClr val="D01D2B"/>
              </a:buClr>
            </a:pPr>
            <a:endParaRPr lang="en-US" sz="3200" kern="0" dirty="0">
              <a:solidFill>
                <a:srgbClr val="D01D2B"/>
              </a:solidFill>
            </a:endParaRPr>
          </a:p>
          <a:p>
            <a:pPr defTabSz="1219170">
              <a:buClr>
                <a:srgbClr val="D01D2B"/>
              </a:buClr>
            </a:pPr>
            <a:endParaRPr lang="en-US" sz="3200" kern="0" dirty="0">
              <a:solidFill>
                <a:srgbClr val="D01D2B"/>
              </a:solidFill>
            </a:endParaRPr>
          </a:p>
          <a:p>
            <a:pPr defTabSz="1219170">
              <a:buClr>
                <a:srgbClr val="D01D2B"/>
              </a:buClr>
            </a:pPr>
            <a:r>
              <a:rPr lang="en-US" sz="2133" kern="0" dirty="0">
                <a:solidFill>
                  <a:srgbClr val="D01D2B"/>
                </a:solidFill>
                <a:latin typeface="Arial"/>
              </a:rPr>
              <a:t>Au sein des </a:t>
            </a:r>
            <a:r>
              <a:rPr lang="en-US" sz="2133" kern="0" dirty="0" err="1">
                <a:solidFill>
                  <a:srgbClr val="D01D2B"/>
                </a:solidFill>
                <a:latin typeface="Arial"/>
              </a:rPr>
              <a:t>groupes</a:t>
            </a:r>
            <a:r>
              <a:rPr lang="en-US" sz="2133" kern="0" dirty="0">
                <a:solidFill>
                  <a:srgbClr val="D01D2B"/>
                </a:solidFill>
                <a:latin typeface="Arial"/>
              </a:rPr>
              <a:t> </a:t>
            </a:r>
            <a:r>
              <a:rPr lang="en-US" sz="2133" i="1" kern="0" dirty="0">
                <a:solidFill>
                  <a:srgbClr val="D01D2B"/>
                </a:solidFill>
                <a:latin typeface="Arial"/>
              </a:rPr>
              <a:t>(</a:t>
            </a:r>
            <a:r>
              <a:rPr lang="en-US" sz="2133" i="1" kern="0" dirty="0" err="1">
                <a:solidFill>
                  <a:srgbClr val="D01D2B"/>
                </a:solidFill>
                <a:latin typeface="Arial"/>
                <a:ea typeface="Times New Roman" panose="02020603050405020304" pitchFamily="18" charset="0"/>
                <a:cs typeface="Tahoma" panose="020B0604030504040204" pitchFamily="34" charset="0"/>
              </a:rPr>
              <a:t>promouvoir</a:t>
            </a:r>
            <a:r>
              <a:rPr lang="en-US" sz="2133" i="1" kern="0" dirty="0">
                <a:solidFill>
                  <a:srgbClr val="D01D2B"/>
                </a:solidFill>
                <a:latin typeface="Arial"/>
                <a:ea typeface="Times New Roman" panose="02020603050405020304" pitchFamily="18" charset="0"/>
                <a:cs typeface="Tahoma" panose="020B0604030504040204" pitchFamily="34" charset="0"/>
              </a:rPr>
              <a:t> les  liens</a:t>
            </a:r>
            <a:r>
              <a:rPr lang="en-US" sz="2133" i="1" kern="0" dirty="0">
                <a:solidFill>
                  <a:srgbClr val="D01D2B"/>
                </a:solidFill>
                <a:latin typeface="Arial"/>
              </a:rPr>
              <a:t>)</a:t>
            </a:r>
          </a:p>
          <a:p>
            <a:pPr defTabSz="1219170">
              <a:buClr>
                <a:srgbClr val="D01D2B"/>
              </a:buClr>
            </a:pPr>
            <a:endParaRPr lang="en-US" sz="2133" i="1" kern="0" dirty="0">
              <a:solidFill>
                <a:srgbClr val="D01D2B"/>
              </a:solidFill>
              <a:latin typeface="Arial"/>
            </a:endParaRPr>
          </a:p>
          <a:p>
            <a:pPr defTabSz="1219170">
              <a:buClr>
                <a:srgbClr val="D01D2B"/>
              </a:buClr>
            </a:pPr>
            <a:r>
              <a:rPr lang="en-US" sz="2133" kern="0" dirty="0">
                <a:solidFill>
                  <a:srgbClr val="D01D2B"/>
                </a:solidFill>
                <a:latin typeface="Arial"/>
              </a:rPr>
              <a:t>Entre les </a:t>
            </a:r>
            <a:r>
              <a:rPr lang="en-US" sz="2133" kern="0" dirty="0" err="1">
                <a:solidFill>
                  <a:srgbClr val="D01D2B"/>
                </a:solidFill>
                <a:latin typeface="Arial"/>
              </a:rPr>
              <a:t>groupes</a:t>
            </a:r>
            <a:r>
              <a:rPr lang="en-US" sz="2133" kern="0" dirty="0">
                <a:solidFill>
                  <a:srgbClr val="D01D2B"/>
                </a:solidFill>
                <a:latin typeface="Arial"/>
              </a:rPr>
              <a:t> </a:t>
            </a:r>
          </a:p>
          <a:p>
            <a:pPr defTabSz="1219170">
              <a:buClr>
                <a:srgbClr val="D01D2B"/>
              </a:buClr>
            </a:pPr>
            <a:r>
              <a:rPr lang="en-US" sz="2133" i="1" kern="0" dirty="0">
                <a:solidFill>
                  <a:srgbClr val="D01D2B"/>
                </a:solidFill>
                <a:latin typeface="Arial"/>
              </a:rPr>
              <a:t>(</a:t>
            </a:r>
            <a:r>
              <a:rPr lang="en-US" sz="2133" i="1" kern="0" dirty="0" err="1">
                <a:solidFill>
                  <a:srgbClr val="D01D2B"/>
                </a:solidFill>
                <a:latin typeface="Arial"/>
                <a:ea typeface="Times New Roman" panose="02020603050405020304" pitchFamily="18" charset="0"/>
                <a:cs typeface="Tahoma" panose="020B0604030504040204" pitchFamily="34" charset="0"/>
              </a:rPr>
              <a:t>créer</a:t>
            </a:r>
            <a:r>
              <a:rPr lang="en-US" sz="2133" i="1" kern="0" dirty="0">
                <a:solidFill>
                  <a:srgbClr val="D01D2B"/>
                </a:solidFill>
                <a:latin typeface="Arial"/>
                <a:ea typeface="Times New Roman" panose="02020603050405020304" pitchFamily="18" charset="0"/>
                <a:cs typeface="Tahoma" panose="020B0604030504040204" pitchFamily="34" charset="0"/>
              </a:rPr>
              <a:t> des </a:t>
            </a:r>
            <a:r>
              <a:rPr lang="en-US" sz="2133" i="1" kern="0" dirty="0" err="1">
                <a:solidFill>
                  <a:srgbClr val="D01D2B"/>
                </a:solidFill>
                <a:latin typeface="Arial"/>
                <a:ea typeface="Times New Roman" panose="02020603050405020304" pitchFamily="18" charset="0"/>
                <a:cs typeface="Tahoma" panose="020B0604030504040204" pitchFamily="34" charset="0"/>
              </a:rPr>
              <a:t>ponts</a:t>
            </a:r>
            <a:r>
              <a:rPr lang="en-US" sz="2133" i="1" kern="0" dirty="0">
                <a:solidFill>
                  <a:srgbClr val="D01D2B"/>
                </a:solidFill>
                <a:latin typeface="Arial"/>
              </a:rPr>
              <a:t>)</a:t>
            </a:r>
          </a:p>
          <a:p>
            <a:pPr defTabSz="1219170">
              <a:buClr>
                <a:srgbClr val="D01D2B"/>
              </a:buClr>
            </a:pPr>
            <a:endParaRPr lang="en-US" sz="2133" i="1" kern="0" dirty="0">
              <a:solidFill>
                <a:srgbClr val="D01D2B"/>
              </a:solidFill>
              <a:latin typeface="Arial"/>
            </a:endParaRPr>
          </a:p>
          <a:p>
            <a:pPr defTabSz="1219170">
              <a:buClr>
                <a:srgbClr val="D01D2B"/>
              </a:buClr>
            </a:pPr>
            <a:r>
              <a:rPr lang="en-US" sz="2133" kern="0" dirty="0">
                <a:solidFill>
                  <a:srgbClr val="D01D2B"/>
                </a:solidFill>
                <a:latin typeface="Arial"/>
              </a:rPr>
              <a:t>Entre </a:t>
            </a:r>
            <a:r>
              <a:rPr lang="en-US" sz="2133" kern="0" dirty="0" err="1">
                <a:solidFill>
                  <a:srgbClr val="D01D2B"/>
                </a:solidFill>
                <a:latin typeface="Arial"/>
              </a:rPr>
              <a:t>citoyens</a:t>
            </a:r>
            <a:r>
              <a:rPr lang="en-US" sz="2133" kern="0" dirty="0">
                <a:solidFill>
                  <a:srgbClr val="D01D2B"/>
                </a:solidFill>
                <a:latin typeface="Arial"/>
              </a:rPr>
              <a:t> et </a:t>
            </a:r>
            <a:r>
              <a:rPr lang="en-US" sz="2133" kern="0" dirty="0" err="1">
                <a:solidFill>
                  <a:srgbClr val="D01D2B"/>
                </a:solidFill>
                <a:latin typeface="Arial"/>
              </a:rPr>
              <a:t>dirigeants</a:t>
            </a:r>
            <a:r>
              <a:rPr lang="en-US" sz="2133" kern="0" dirty="0">
                <a:solidFill>
                  <a:srgbClr val="D01D2B"/>
                </a:solidFill>
                <a:latin typeface="Arial"/>
              </a:rPr>
              <a:t> </a:t>
            </a:r>
            <a:r>
              <a:rPr lang="en-US" sz="2133" i="1" kern="0" dirty="0">
                <a:solidFill>
                  <a:srgbClr val="D01D2B"/>
                </a:solidFill>
                <a:latin typeface="Arial"/>
              </a:rPr>
              <a:t>(</a:t>
            </a:r>
            <a:r>
              <a:rPr lang="en-US" sz="2133" i="1" kern="0" dirty="0" err="1">
                <a:solidFill>
                  <a:srgbClr val="D01D2B"/>
                </a:solidFill>
                <a:latin typeface="Arial"/>
                <a:ea typeface="Times New Roman" panose="02020603050405020304" pitchFamily="18" charset="0"/>
                <a:cs typeface="Tahoma" panose="020B0604030504040204" pitchFamily="34" charset="0"/>
              </a:rPr>
              <a:t>rapprocher</a:t>
            </a:r>
            <a:r>
              <a:rPr lang="en-US" sz="2133" i="1" kern="0" dirty="0">
                <a:solidFill>
                  <a:srgbClr val="D01D2B"/>
                </a:solidFill>
                <a:latin typeface="Arial"/>
              </a:rPr>
              <a:t>)</a:t>
            </a:r>
          </a:p>
        </p:txBody>
      </p:sp>
      <p:grpSp>
        <p:nvGrpSpPr>
          <p:cNvPr id="17" name="Group 16">
            <a:extLst>
              <a:ext uri="{FF2B5EF4-FFF2-40B4-BE49-F238E27FC236}">
                <a16:creationId xmlns:a16="http://schemas.microsoft.com/office/drawing/2014/main" id="{A1AB8B75-BF46-DCF3-958E-C8B0343F2FAA}"/>
              </a:ext>
            </a:extLst>
          </p:cNvPr>
          <p:cNvGrpSpPr/>
          <p:nvPr/>
        </p:nvGrpSpPr>
        <p:grpSpPr>
          <a:xfrm>
            <a:off x="415600" y="3510975"/>
            <a:ext cx="6410213" cy="3177767"/>
            <a:chOff x="311700" y="2633231"/>
            <a:chExt cx="4807660" cy="2383325"/>
          </a:xfrm>
        </p:grpSpPr>
        <p:pic>
          <p:nvPicPr>
            <p:cNvPr id="312" name="Google Shape;312;p62"/>
            <p:cNvPicPr preferRelativeResize="0"/>
            <p:nvPr/>
          </p:nvPicPr>
          <p:blipFill>
            <a:blip r:embed="rId3">
              <a:alphaModFix/>
            </a:blip>
            <a:stretch>
              <a:fillRect/>
            </a:stretch>
          </p:blipFill>
          <p:spPr>
            <a:xfrm>
              <a:off x="311700" y="2633231"/>
              <a:ext cx="4742701" cy="2383325"/>
            </a:xfrm>
            <a:prstGeom prst="rect">
              <a:avLst/>
            </a:prstGeom>
            <a:noFill/>
            <a:ln>
              <a:noFill/>
            </a:ln>
          </p:spPr>
        </p:pic>
        <p:sp>
          <p:nvSpPr>
            <p:cNvPr id="3" name="TextBox 2">
              <a:extLst>
                <a:ext uri="{FF2B5EF4-FFF2-40B4-BE49-F238E27FC236}">
                  <a16:creationId xmlns:a16="http://schemas.microsoft.com/office/drawing/2014/main" id="{21822587-9C06-80FA-82F7-AF4661240ECD}"/>
                </a:ext>
              </a:extLst>
            </p:cNvPr>
            <p:cNvSpPr txBox="1"/>
            <p:nvPr/>
          </p:nvSpPr>
          <p:spPr>
            <a:xfrm>
              <a:off x="1327275" y="2823518"/>
              <a:ext cx="1132612" cy="253915"/>
            </a:xfrm>
            <a:prstGeom prst="rect">
              <a:avLst/>
            </a:prstGeom>
            <a:solidFill>
              <a:schemeClr val="bg1"/>
            </a:solidFill>
          </p:spPr>
          <p:txBody>
            <a:bodyPr wrap="square" rtlCol="0">
              <a:spAutoFit/>
            </a:bodyPr>
            <a:lstStyle/>
            <a:p>
              <a:pPr defTabSz="1219170">
                <a:buClr>
                  <a:srgbClr val="000000"/>
                </a:buClr>
              </a:pPr>
              <a:r>
                <a:rPr lang="en-US" sz="1600" b="1" kern="0" dirty="0">
                  <a:solidFill>
                    <a:srgbClr val="13A8A2"/>
                  </a:solidFill>
                  <a:latin typeface="Arial"/>
                  <a:cs typeface="Arial"/>
                  <a:sym typeface="Arial"/>
                </a:rPr>
                <a:t>La </a:t>
              </a:r>
              <a:r>
                <a:rPr lang="en-US" sz="1600" b="1" kern="0" dirty="0" err="1">
                  <a:solidFill>
                    <a:srgbClr val="13A8A2"/>
                  </a:solidFill>
                  <a:latin typeface="Arial"/>
                  <a:cs typeface="Arial"/>
                  <a:sym typeface="Arial"/>
                </a:rPr>
                <a:t>confiance</a:t>
              </a:r>
              <a:endParaRPr lang="en-US" sz="1600" b="1" kern="0" dirty="0">
                <a:solidFill>
                  <a:srgbClr val="13A8A2"/>
                </a:solidFill>
                <a:latin typeface="Arial"/>
                <a:cs typeface="Arial"/>
                <a:sym typeface="Arial"/>
              </a:endParaRPr>
            </a:p>
          </p:txBody>
        </p:sp>
        <p:sp>
          <p:nvSpPr>
            <p:cNvPr id="6" name="TextBox 5">
              <a:extLst>
                <a:ext uri="{FF2B5EF4-FFF2-40B4-BE49-F238E27FC236}">
                  <a16:creationId xmlns:a16="http://schemas.microsoft.com/office/drawing/2014/main" id="{CA2624CC-0FB9-B0A6-0593-76CE2DDA2EF8}"/>
                </a:ext>
              </a:extLst>
            </p:cNvPr>
            <p:cNvSpPr txBox="1"/>
            <p:nvPr/>
          </p:nvSpPr>
          <p:spPr>
            <a:xfrm>
              <a:off x="3647871" y="4325377"/>
              <a:ext cx="1262900" cy="577225"/>
            </a:xfrm>
            <a:prstGeom prst="rect">
              <a:avLst/>
            </a:prstGeom>
            <a:solidFill>
              <a:schemeClr val="bg1"/>
            </a:solidFill>
          </p:spPr>
          <p:txBody>
            <a:bodyPr wrap="square" rtlCol="0">
              <a:spAutoFit/>
            </a:bodyPr>
            <a:lstStyle/>
            <a:p>
              <a:pPr defTabSz="1219170">
                <a:buClr>
                  <a:srgbClr val="000000"/>
                </a:buClr>
              </a:pPr>
              <a:r>
                <a:rPr lang="fr-FR" sz="1467" b="1" kern="0" dirty="0">
                  <a:solidFill>
                    <a:srgbClr val="13A8A2"/>
                  </a:solidFill>
                  <a:latin typeface="Arial"/>
                  <a:cs typeface="Arial"/>
                  <a:sym typeface="Arial"/>
                </a:rPr>
                <a:t>Les attitudes envers les autres groupes</a:t>
              </a:r>
              <a:endParaRPr lang="en-US" sz="1467" b="1" kern="0" dirty="0">
                <a:solidFill>
                  <a:srgbClr val="13A8A2"/>
                </a:solidFill>
                <a:latin typeface="Arial"/>
                <a:cs typeface="Arial"/>
                <a:sym typeface="Arial"/>
              </a:endParaRPr>
            </a:p>
          </p:txBody>
        </p:sp>
        <p:sp>
          <p:nvSpPr>
            <p:cNvPr id="7" name="TextBox 6">
              <a:extLst>
                <a:ext uri="{FF2B5EF4-FFF2-40B4-BE49-F238E27FC236}">
                  <a16:creationId xmlns:a16="http://schemas.microsoft.com/office/drawing/2014/main" id="{7B83D735-CD5C-A611-2B85-77B1B75DF926}"/>
                </a:ext>
              </a:extLst>
            </p:cNvPr>
            <p:cNvSpPr txBox="1"/>
            <p:nvPr/>
          </p:nvSpPr>
          <p:spPr>
            <a:xfrm>
              <a:off x="3647871" y="3578844"/>
              <a:ext cx="1262900" cy="407900"/>
            </a:xfrm>
            <a:prstGeom prst="rect">
              <a:avLst/>
            </a:prstGeom>
            <a:solidFill>
              <a:schemeClr val="bg1"/>
            </a:solidFill>
          </p:spPr>
          <p:txBody>
            <a:bodyPr wrap="square" rtlCol="0">
              <a:spAutoFit/>
            </a:bodyPr>
            <a:lstStyle/>
            <a:p>
              <a:pPr defTabSz="1219170">
                <a:buClr>
                  <a:srgbClr val="000000"/>
                </a:buClr>
              </a:pPr>
              <a:r>
                <a:rPr lang="en-US" sz="1467" b="1" kern="0" dirty="0" err="1">
                  <a:solidFill>
                    <a:srgbClr val="13A8A2"/>
                  </a:solidFill>
                  <a:latin typeface="Arial"/>
                  <a:cs typeface="Arial"/>
                  <a:sym typeface="Arial"/>
                </a:rPr>
                <a:t>L’identité</a:t>
              </a:r>
              <a:r>
                <a:rPr lang="en-US" sz="1467" b="1" kern="0" dirty="0">
                  <a:solidFill>
                    <a:srgbClr val="13A8A2"/>
                  </a:solidFill>
                  <a:latin typeface="Arial"/>
                  <a:cs typeface="Arial"/>
                  <a:sym typeface="Arial"/>
                </a:rPr>
                <a:t> </a:t>
              </a:r>
              <a:r>
                <a:rPr lang="en-US" sz="1467" b="1" kern="0" dirty="0" err="1">
                  <a:solidFill>
                    <a:srgbClr val="13A8A2"/>
                  </a:solidFill>
                  <a:latin typeface="Arial"/>
                  <a:cs typeface="Arial"/>
                  <a:sym typeface="Arial"/>
                </a:rPr>
                <a:t>partagée</a:t>
              </a:r>
              <a:endParaRPr lang="en-US" sz="1467" b="1" kern="0" dirty="0">
                <a:solidFill>
                  <a:srgbClr val="13A8A2"/>
                </a:solidFill>
                <a:latin typeface="Arial"/>
                <a:cs typeface="Arial"/>
                <a:sym typeface="Arial"/>
              </a:endParaRPr>
            </a:p>
          </p:txBody>
        </p:sp>
        <p:sp>
          <p:nvSpPr>
            <p:cNvPr id="8" name="TextBox 7">
              <a:extLst>
                <a:ext uri="{FF2B5EF4-FFF2-40B4-BE49-F238E27FC236}">
                  <a16:creationId xmlns:a16="http://schemas.microsoft.com/office/drawing/2014/main" id="{58610123-8248-0FD1-C6F6-24F774133D62}"/>
                </a:ext>
              </a:extLst>
            </p:cNvPr>
            <p:cNvSpPr txBox="1"/>
            <p:nvPr/>
          </p:nvSpPr>
          <p:spPr>
            <a:xfrm>
              <a:off x="3647871" y="2831944"/>
              <a:ext cx="1471489" cy="407900"/>
            </a:xfrm>
            <a:prstGeom prst="rect">
              <a:avLst/>
            </a:prstGeom>
            <a:solidFill>
              <a:schemeClr val="bg1"/>
            </a:solidFill>
          </p:spPr>
          <p:txBody>
            <a:bodyPr wrap="square" rtlCol="0">
              <a:spAutoFit/>
            </a:bodyPr>
            <a:lstStyle/>
            <a:p>
              <a:pPr defTabSz="1219170">
                <a:buClr>
                  <a:srgbClr val="000000"/>
                </a:buClr>
              </a:pPr>
              <a:r>
                <a:rPr lang="en-US" sz="1467" b="1" kern="0" dirty="0">
                  <a:solidFill>
                    <a:srgbClr val="13A8A2"/>
                  </a:solidFill>
                  <a:latin typeface="Arial"/>
                  <a:cs typeface="Arial"/>
                  <a:sym typeface="Arial"/>
                </a:rPr>
                <a:t>Les </a:t>
              </a:r>
              <a:r>
                <a:rPr lang="en-US" sz="1467" b="1" kern="0" dirty="0" err="1">
                  <a:solidFill>
                    <a:srgbClr val="13A8A2"/>
                  </a:solidFill>
                  <a:latin typeface="Arial"/>
                  <a:cs typeface="Arial"/>
                  <a:sym typeface="Arial"/>
                </a:rPr>
                <a:t>normes</a:t>
              </a:r>
              <a:r>
                <a:rPr lang="en-US" sz="1467" b="1" kern="0" dirty="0">
                  <a:solidFill>
                    <a:srgbClr val="13A8A2"/>
                  </a:solidFill>
                  <a:latin typeface="Arial"/>
                  <a:cs typeface="Arial"/>
                  <a:sym typeface="Arial"/>
                </a:rPr>
                <a:t> </a:t>
              </a:r>
              <a:r>
                <a:rPr lang="en-US" sz="1467" b="1" kern="0" dirty="0" err="1">
                  <a:solidFill>
                    <a:srgbClr val="13A8A2"/>
                  </a:solidFill>
                  <a:latin typeface="Arial"/>
                  <a:cs typeface="Arial"/>
                  <a:sym typeface="Arial"/>
                </a:rPr>
                <a:t>d'action</a:t>
              </a:r>
              <a:r>
                <a:rPr lang="en-US" sz="1467" b="1" kern="0" dirty="0">
                  <a:solidFill>
                    <a:srgbClr val="13A8A2"/>
                  </a:solidFill>
                  <a:latin typeface="Arial"/>
                  <a:cs typeface="Arial"/>
                  <a:sym typeface="Arial"/>
                </a:rPr>
                <a:t> collective</a:t>
              </a:r>
            </a:p>
          </p:txBody>
        </p:sp>
        <p:sp>
          <p:nvSpPr>
            <p:cNvPr id="11" name="TextBox 10">
              <a:extLst>
                <a:ext uri="{FF2B5EF4-FFF2-40B4-BE49-F238E27FC236}">
                  <a16:creationId xmlns:a16="http://schemas.microsoft.com/office/drawing/2014/main" id="{540EFBB6-57EA-7125-04B7-0F1E19216486}"/>
                </a:ext>
              </a:extLst>
            </p:cNvPr>
            <p:cNvSpPr txBox="1"/>
            <p:nvPr/>
          </p:nvSpPr>
          <p:spPr>
            <a:xfrm>
              <a:off x="1281169" y="3676881"/>
              <a:ext cx="1262900" cy="238575"/>
            </a:xfrm>
            <a:prstGeom prst="rect">
              <a:avLst/>
            </a:prstGeom>
            <a:solidFill>
              <a:schemeClr val="bg1"/>
            </a:solidFill>
          </p:spPr>
          <p:txBody>
            <a:bodyPr wrap="square" rtlCol="0">
              <a:spAutoFit/>
            </a:bodyPr>
            <a:lstStyle/>
            <a:p>
              <a:pPr defTabSz="1219170">
                <a:buClr>
                  <a:srgbClr val="000000"/>
                </a:buClr>
              </a:pPr>
              <a:r>
                <a:rPr lang="en-US" sz="1467" b="1" kern="0" dirty="0" err="1">
                  <a:solidFill>
                    <a:srgbClr val="13A8A2"/>
                  </a:solidFill>
                  <a:latin typeface="Arial"/>
                  <a:cs typeface="Arial"/>
                  <a:sym typeface="Arial"/>
                </a:rPr>
                <a:t>L’appartenance</a:t>
              </a:r>
              <a:endParaRPr lang="en-US" sz="1467" b="1" kern="0" dirty="0">
                <a:solidFill>
                  <a:srgbClr val="13A8A2"/>
                </a:solidFill>
                <a:latin typeface="Arial"/>
                <a:cs typeface="Arial"/>
                <a:sym typeface="Arial"/>
              </a:endParaRPr>
            </a:p>
          </p:txBody>
        </p:sp>
        <p:sp>
          <p:nvSpPr>
            <p:cNvPr id="12" name="TextBox 11">
              <a:extLst>
                <a:ext uri="{FF2B5EF4-FFF2-40B4-BE49-F238E27FC236}">
                  <a16:creationId xmlns:a16="http://schemas.microsoft.com/office/drawing/2014/main" id="{C3435D82-7F1F-F280-30A8-05A2530CD0F1}"/>
                </a:ext>
              </a:extLst>
            </p:cNvPr>
            <p:cNvSpPr txBox="1"/>
            <p:nvPr/>
          </p:nvSpPr>
          <p:spPr>
            <a:xfrm>
              <a:off x="1326261" y="4341112"/>
              <a:ext cx="1133626" cy="407900"/>
            </a:xfrm>
            <a:prstGeom prst="rect">
              <a:avLst/>
            </a:prstGeom>
            <a:solidFill>
              <a:schemeClr val="bg1"/>
            </a:solidFill>
          </p:spPr>
          <p:txBody>
            <a:bodyPr wrap="square" rtlCol="0">
              <a:spAutoFit/>
            </a:bodyPr>
            <a:lstStyle/>
            <a:p>
              <a:pPr defTabSz="1219170">
                <a:buClr>
                  <a:srgbClr val="000000"/>
                </a:buClr>
              </a:pPr>
              <a:r>
                <a:rPr lang="en-US" sz="1467" b="1" kern="0" dirty="0" err="1">
                  <a:solidFill>
                    <a:srgbClr val="13A8A2"/>
                  </a:solidFill>
                  <a:latin typeface="Arial"/>
                  <a:cs typeface="Arial"/>
                  <a:sym typeface="Arial"/>
                </a:rPr>
                <a:t>L’engagement</a:t>
              </a:r>
              <a:r>
                <a:rPr lang="en-US" sz="1467" b="1" kern="0" dirty="0">
                  <a:solidFill>
                    <a:srgbClr val="13A8A2"/>
                  </a:solidFill>
                  <a:latin typeface="Arial"/>
                  <a:cs typeface="Arial"/>
                  <a:sym typeface="Arial"/>
                </a:rPr>
                <a:t> </a:t>
              </a:r>
              <a:r>
                <a:rPr lang="en-US" sz="1467" b="1" kern="0" dirty="0" err="1">
                  <a:solidFill>
                    <a:srgbClr val="13A8A2"/>
                  </a:solidFill>
                  <a:latin typeface="Arial"/>
                  <a:cs typeface="Arial"/>
                  <a:sym typeface="Arial"/>
                </a:rPr>
                <a:t>citoyen</a:t>
              </a:r>
              <a:endParaRPr lang="en-US" sz="1467" b="1" kern="0" dirty="0">
                <a:solidFill>
                  <a:srgbClr val="13A8A2"/>
                </a:solidFill>
                <a:latin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62"/>
          <p:cNvSpPr txBox="1">
            <a:spLocks noGrp="1"/>
          </p:cNvSpPr>
          <p:nvPr>
            <p:ph type="title"/>
          </p:nvPr>
        </p:nvSpPr>
        <p:spPr>
          <a:xfrm>
            <a:off x="415600" y="593367"/>
            <a:ext cx="11360800" cy="763600"/>
          </a:xfrm>
          <a:prstGeom prst="rect">
            <a:avLst/>
          </a:prstGeom>
        </p:spPr>
        <p:txBody>
          <a:bodyPr spcFirstLastPara="1" wrap="square" lIns="121900" tIns="121900" rIns="121900" bIns="121900" anchor="t" anchorCtr="0">
            <a:noAutofit/>
          </a:bodyPr>
          <a:lstStyle/>
          <a:p>
            <a:r>
              <a:rPr lang="fr-FR" dirty="0"/>
              <a:t>Mesurer la cohésion sociale</a:t>
            </a:r>
            <a:endParaRPr dirty="0"/>
          </a:p>
        </p:txBody>
      </p:sp>
      <p:sp>
        <p:nvSpPr>
          <p:cNvPr id="313" name="Google Shape;313;p62"/>
          <p:cNvSpPr txBox="1">
            <a:spLocks noGrp="1"/>
          </p:cNvSpPr>
          <p:nvPr>
            <p:ph type="body" idx="1"/>
          </p:nvPr>
        </p:nvSpPr>
        <p:spPr>
          <a:xfrm>
            <a:off x="415602" y="1356967"/>
            <a:ext cx="7472253" cy="1600008"/>
          </a:xfrm>
          <a:prstGeom prst="rect">
            <a:avLst/>
          </a:prstGeom>
        </p:spPr>
        <p:txBody>
          <a:bodyPr spcFirstLastPara="1" wrap="square" lIns="121900" tIns="121900" rIns="121900" bIns="121900" anchor="t" anchorCtr="0">
            <a:noAutofit/>
          </a:bodyPr>
          <a:lstStyle/>
          <a:p>
            <a:pPr marL="0" indent="0">
              <a:spcBef>
                <a:spcPts val="0"/>
              </a:spcBef>
              <a:buNone/>
            </a:pPr>
            <a:r>
              <a:rPr lang="fr-FR" sz="2000" dirty="0"/>
              <a:t>La boîte à outils publiée en 2020 fournit un </a:t>
            </a:r>
            <a:r>
              <a:rPr lang="fr-FR" sz="2000" b="1" dirty="0"/>
              <a:t>cadre conceptuel pour la cohésion sociale</a:t>
            </a:r>
            <a:r>
              <a:rPr lang="fr-FR" sz="2000" dirty="0"/>
              <a:t>, un ensemble de questions d'enquête prioritaires pour mesurer chaque dimension et un guide qualitatif</a:t>
            </a:r>
            <a:endParaRPr sz="2000" dirty="0"/>
          </a:p>
        </p:txBody>
      </p:sp>
      <p:sp>
        <p:nvSpPr>
          <p:cNvPr id="2" name="Google Shape;311;p62">
            <a:extLst>
              <a:ext uri="{FF2B5EF4-FFF2-40B4-BE49-F238E27FC236}">
                <a16:creationId xmlns:a16="http://schemas.microsoft.com/office/drawing/2014/main" id="{5F570D95-A22B-890C-FB71-0233D0400B3B}"/>
              </a:ext>
            </a:extLst>
          </p:cNvPr>
          <p:cNvSpPr txBox="1">
            <a:spLocks/>
          </p:cNvSpPr>
          <p:nvPr/>
        </p:nvSpPr>
        <p:spPr>
          <a:xfrm>
            <a:off x="415601" y="2956975"/>
            <a:ext cx="7472255" cy="3511559"/>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0" marR="0" lvl="0" indent="0" algn="l" rtl="0">
              <a:lnSpc>
                <a:spcPct val="80000"/>
              </a:lnSpc>
              <a:spcBef>
                <a:spcPts val="0"/>
              </a:spcBef>
              <a:spcAft>
                <a:spcPts val="0"/>
              </a:spcAft>
              <a:buClr>
                <a:schemeClr val="dk2"/>
              </a:buClr>
              <a:buSzPts val="1400"/>
              <a:buFont typeface="Times New Roman"/>
              <a:buNone/>
              <a:defRPr sz="4400" b="1" i="0" u="none" strike="noStrike" cap="none">
                <a:solidFill>
                  <a:schemeClr val="dk2"/>
                </a:solidFill>
                <a:latin typeface="Times New Roman"/>
                <a:ea typeface="Times New Roman"/>
                <a:cs typeface="Times New Roman"/>
                <a:sym typeface="Times New Roman"/>
              </a:defRPr>
            </a:lvl1pPr>
            <a:lvl2pPr marR="0" lvl="1"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indent="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1219170">
              <a:buClr>
                <a:srgbClr val="D01D2B"/>
              </a:buClr>
            </a:pPr>
            <a:r>
              <a:rPr lang="fr-FR" sz="2133" i="1" kern="0" dirty="0">
                <a:solidFill>
                  <a:srgbClr val="4C515A"/>
                </a:solidFill>
                <a:latin typeface="Arial" panose="020B0604020202020204" pitchFamily="34" charset="0"/>
                <a:cs typeface="Arial" panose="020B0604020202020204" pitchFamily="34" charset="0"/>
              </a:rPr>
              <a:t>Leçons émergentes:</a:t>
            </a:r>
          </a:p>
          <a:p>
            <a:pPr defTabSz="1219170">
              <a:buClr>
                <a:srgbClr val="D01D2B"/>
              </a:buClr>
            </a:pPr>
            <a:endParaRPr lang="en-US" sz="3200" kern="0" dirty="0">
              <a:solidFill>
                <a:srgbClr val="D01D2B"/>
              </a:solidFill>
            </a:endParaRPr>
          </a:p>
          <a:p>
            <a:pPr defTabSz="1219170">
              <a:buClr>
                <a:srgbClr val="D01D2B"/>
              </a:buClr>
            </a:pPr>
            <a:r>
              <a:rPr lang="fr-FR" sz="3200" kern="0" dirty="0">
                <a:solidFill>
                  <a:srgbClr val="D01D2B"/>
                </a:solidFill>
              </a:rPr>
              <a:t>Limites à la consolidation</a:t>
            </a:r>
            <a:endParaRPr lang="en-US" sz="3200" kern="0" dirty="0">
              <a:solidFill>
                <a:srgbClr val="D01D2B"/>
              </a:solidFill>
            </a:endParaRPr>
          </a:p>
          <a:p>
            <a:pPr defTabSz="1219170">
              <a:buClr>
                <a:srgbClr val="D01D2B"/>
              </a:buClr>
            </a:pPr>
            <a:endParaRPr lang="en-US" sz="3200" kern="0" dirty="0">
              <a:solidFill>
                <a:srgbClr val="D01D2B"/>
              </a:solidFill>
            </a:endParaRPr>
          </a:p>
          <a:p>
            <a:pPr defTabSz="1219170">
              <a:buClr>
                <a:srgbClr val="D01D2B"/>
              </a:buClr>
            </a:pPr>
            <a:r>
              <a:rPr lang="fr-FR" sz="3200" kern="0" dirty="0">
                <a:solidFill>
                  <a:srgbClr val="D01D2B"/>
                </a:solidFill>
              </a:rPr>
              <a:t>Utilisation de mesures désagrégées</a:t>
            </a:r>
            <a:endParaRPr lang="en-US" sz="3200" kern="0" dirty="0">
              <a:solidFill>
                <a:srgbClr val="D01D2B"/>
              </a:solidFill>
            </a:endParaRPr>
          </a:p>
        </p:txBody>
      </p:sp>
      <p:grpSp>
        <p:nvGrpSpPr>
          <p:cNvPr id="6" name="Group 5">
            <a:extLst>
              <a:ext uri="{FF2B5EF4-FFF2-40B4-BE49-F238E27FC236}">
                <a16:creationId xmlns:a16="http://schemas.microsoft.com/office/drawing/2014/main" id="{A82BC6F5-47CC-7C52-5892-B607B5C436F1}"/>
              </a:ext>
            </a:extLst>
          </p:cNvPr>
          <p:cNvGrpSpPr/>
          <p:nvPr/>
        </p:nvGrpSpPr>
        <p:grpSpPr>
          <a:xfrm>
            <a:off x="8204952" y="1556056"/>
            <a:ext cx="3719229" cy="4815688"/>
            <a:chOff x="6153714" y="1167042"/>
            <a:chExt cx="2789422" cy="3611766"/>
          </a:xfrm>
        </p:grpSpPr>
        <p:pic>
          <p:nvPicPr>
            <p:cNvPr id="3" name="Image 2">
              <a:extLst>
                <a:ext uri="{FF2B5EF4-FFF2-40B4-BE49-F238E27FC236}">
                  <a16:creationId xmlns:a16="http://schemas.microsoft.com/office/drawing/2014/main" id="{2391FF58-594C-6B27-D67E-9C7DC608A57E}"/>
                </a:ext>
              </a:extLst>
            </p:cNvPr>
            <p:cNvPicPr>
              <a:picLocks noChangeAspect="1"/>
            </p:cNvPicPr>
            <p:nvPr/>
          </p:nvPicPr>
          <p:blipFill>
            <a:blip r:embed="rId3"/>
            <a:stretch>
              <a:fillRect/>
            </a:stretch>
          </p:blipFill>
          <p:spPr>
            <a:xfrm>
              <a:off x="6153714" y="1167042"/>
              <a:ext cx="2789422" cy="36117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83446DD-0506-4927-1CE0-B15BA1F4229B}"/>
                </a:ext>
              </a:extLst>
            </p:cNvPr>
            <p:cNvSpPr txBox="1"/>
            <p:nvPr/>
          </p:nvSpPr>
          <p:spPr>
            <a:xfrm>
              <a:off x="6345054" y="1378785"/>
              <a:ext cx="2487245" cy="1146709"/>
            </a:xfrm>
            <a:prstGeom prst="rect">
              <a:avLst/>
            </a:prstGeom>
            <a:solidFill>
              <a:schemeClr val="tx2"/>
            </a:solidFill>
          </p:spPr>
          <p:txBody>
            <a:bodyPr wrap="square">
              <a:spAutoFit/>
            </a:bodyPr>
            <a:lstStyle/>
            <a:p>
              <a:pPr defTabSz="1219170">
                <a:buClr>
                  <a:srgbClr val="000000"/>
                </a:buClr>
              </a:pPr>
              <a:r>
                <a:rPr lang="fr-FR" sz="1867" kern="0" dirty="0">
                  <a:solidFill>
                    <a:srgbClr val="000000"/>
                  </a:solidFill>
                  <a:latin typeface="Century Gothic" panose="020B0502020202020204" pitchFamily="34" charset="0"/>
                  <a:ea typeface="Times New Roman" panose="02020603050405020304" pitchFamily="18" charset="0"/>
                  <a:cs typeface="Tahoma" panose="020B0604030504040204" pitchFamily="34" charset="0"/>
                  <a:sym typeface="Arial"/>
                </a:rPr>
                <a:t>LA BOÎTE À OUTILS DE MESURE DU CAPITAL SOCIAL ET DE LA COHÉSION SOCIALE POUR LES OPÉRATIONS DE DCL</a:t>
              </a:r>
              <a:endParaRPr lang="fr-FR" sz="1867" kern="0" dirty="0">
                <a:solidFill>
                  <a:srgbClr val="000000"/>
                </a:solidFill>
                <a:latin typeface="Arial"/>
                <a:cs typeface="Arial"/>
                <a:sym typeface="Arial"/>
              </a:endParaRPr>
            </a:p>
          </p:txBody>
        </p:sp>
      </p:grpSp>
    </p:spTree>
    <p:extLst>
      <p:ext uri="{BB962C8B-B14F-4D97-AF65-F5344CB8AC3E}">
        <p14:creationId xmlns:p14="http://schemas.microsoft.com/office/powerpoint/2010/main" val="2030726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 name="Title 2">
            <a:extLst>
              <a:ext uri="{FF2B5EF4-FFF2-40B4-BE49-F238E27FC236}">
                <a16:creationId xmlns:a16="http://schemas.microsoft.com/office/drawing/2014/main" id="{E1D940F7-9A59-5455-D307-64AEB894EACC}"/>
              </a:ext>
            </a:extLst>
          </p:cNvPr>
          <p:cNvSpPr>
            <a:spLocks noGrp="1"/>
          </p:cNvSpPr>
          <p:nvPr>
            <p:ph type="title"/>
          </p:nvPr>
        </p:nvSpPr>
        <p:spPr>
          <a:xfrm>
            <a:off x="0" y="0"/>
            <a:ext cx="12435840" cy="763600"/>
          </a:xfrm>
        </p:spPr>
        <p:txBody>
          <a:bodyPr/>
          <a:lstStyle/>
          <a:p>
            <a:r>
              <a:rPr lang="fr-FR" sz="4800" dirty="0"/>
              <a:t>La cohésion sociale en action:</a:t>
            </a:r>
            <a:br>
              <a:rPr lang="fr-FR" sz="4800" dirty="0"/>
            </a:br>
            <a:br>
              <a:rPr lang="en-US" sz="4800" dirty="0"/>
            </a:br>
            <a:r>
              <a:rPr lang="fr-FR" sz="4800" dirty="0"/>
              <a:t>Le programme PAIX de Mercy Corps au Niger</a:t>
            </a:r>
            <a:endParaRPr lang="en-US" sz="4800" dirty="0"/>
          </a:p>
        </p:txBody>
      </p:sp>
      <p:graphicFrame>
        <p:nvGraphicFramePr>
          <p:cNvPr id="4" name="Google Shape;190;g13617677b92_0_62">
            <a:extLst>
              <a:ext uri="{FF2B5EF4-FFF2-40B4-BE49-F238E27FC236}">
                <a16:creationId xmlns:a16="http://schemas.microsoft.com/office/drawing/2014/main" id="{DBF4B833-F649-FD63-3CD7-69BEFB95A74E}"/>
              </a:ext>
            </a:extLst>
          </p:cNvPr>
          <p:cNvGraphicFramePr/>
          <p:nvPr/>
        </p:nvGraphicFramePr>
        <p:xfrm>
          <a:off x="6096001" y="2280357"/>
          <a:ext cx="5881511" cy="4558957"/>
        </p:xfrm>
        <a:graphic>
          <a:graphicData uri="http://schemas.openxmlformats.org/drawingml/2006/table">
            <a:tbl>
              <a:tblPr>
                <a:noFill/>
              </a:tblPr>
              <a:tblGrid>
                <a:gridCol w="5881511">
                  <a:extLst>
                    <a:ext uri="{9D8B030D-6E8A-4147-A177-3AD203B41FA5}">
                      <a16:colId xmlns:a16="http://schemas.microsoft.com/office/drawing/2014/main" val="20000"/>
                    </a:ext>
                  </a:extLst>
                </a:gridCol>
              </a:tblGrid>
              <a:tr h="869317">
                <a:tc>
                  <a:txBody>
                    <a:bodyPr/>
                    <a:lstStyle/>
                    <a:p>
                      <a:pPr marL="0" lvl="0" indent="0" algn="ctr" rtl="0">
                        <a:lnSpc>
                          <a:spcPct val="115000"/>
                        </a:lnSpc>
                        <a:spcBef>
                          <a:spcPts val="0"/>
                        </a:spcBef>
                        <a:spcAft>
                          <a:spcPts val="0"/>
                        </a:spcAft>
                        <a:buNone/>
                      </a:pPr>
                      <a:r>
                        <a:rPr lang="en-US" sz="2100" b="1" dirty="0" err="1">
                          <a:solidFill>
                            <a:srgbClr val="D01D2B"/>
                          </a:solidFill>
                        </a:rPr>
                        <a:t>Composantes</a:t>
                      </a:r>
                      <a:r>
                        <a:rPr lang="en-US" sz="2100" b="1" dirty="0">
                          <a:solidFill>
                            <a:srgbClr val="D01D2B"/>
                          </a:solidFill>
                        </a:rPr>
                        <a:t> des </a:t>
                      </a:r>
                      <a:r>
                        <a:rPr lang="en-US" sz="2100" b="1" dirty="0" err="1">
                          <a:solidFill>
                            <a:srgbClr val="D01D2B"/>
                          </a:solidFill>
                        </a:rPr>
                        <a:t>projets</a:t>
                      </a:r>
                      <a:r>
                        <a:rPr lang="en-US" sz="2100" b="1" dirty="0">
                          <a:solidFill>
                            <a:srgbClr val="D01D2B"/>
                          </a:solidFill>
                        </a:rPr>
                        <a:t> </a:t>
                      </a:r>
                      <a:r>
                        <a:rPr lang="en-US" sz="2100" b="1" dirty="0" err="1">
                          <a:solidFill>
                            <a:srgbClr val="D01D2B"/>
                          </a:solidFill>
                        </a:rPr>
                        <a:t>communautaires</a:t>
                      </a:r>
                      <a:endParaRPr sz="2100" b="1" dirty="0">
                        <a:solidFill>
                          <a:srgbClr val="D01D2B"/>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573661">
                <a:tc>
                  <a:txBody>
                    <a:bodyPr/>
                    <a:lstStyle/>
                    <a:p>
                      <a:pPr marL="0" lvl="0" indent="0" algn="l" rtl="0">
                        <a:lnSpc>
                          <a:spcPct val="110000"/>
                        </a:lnSpc>
                        <a:spcBef>
                          <a:spcPts val="0"/>
                        </a:spcBef>
                        <a:spcAft>
                          <a:spcPts val="400"/>
                        </a:spcAft>
                        <a:buNone/>
                      </a:pPr>
                      <a:r>
                        <a:rPr lang="en-US" sz="2100" dirty="0" err="1">
                          <a:solidFill>
                            <a:srgbClr val="4C515A"/>
                          </a:solidFill>
                        </a:rPr>
                        <a:t>Médiation</a:t>
                      </a:r>
                      <a:r>
                        <a:rPr lang="en-US" sz="2100" dirty="0">
                          <a:solidFill>
                            <a:srgbClr val="4C515A"/>
                          </a:solidFill>
                        </a:rPr>
                        <a:t> et dialogue</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E8F5F4"/>
                    </a:solidFill>
                  </a:tcPr>
                </a:tc>
                <a:extLst>
                  <a:ext uri="{0D108BD9-81ED-4DB2-BD59-A6C34878D82A}">
                    <a16:rowId xmlns:a16="http://schemas.microsoft.com/office/drawing/2014/main" val="10001"/>
                  </a:ext>
                </a:extLst>
              </a:tr>
              <a:tr h="573661">
                <a:tc>
                  <a:txBody>
                    <a:bodyPr/>
                    <a:lstStyle/>
                    <a:p>
                      <a:pPr marL="0" lvl="0" indent="0" algn="l" rtl="0">
                        <a:lnSpc>
                          <a:spcPct val="110000"/>
                        </a:lnSpc>
                        <a:spcBef>
                          <a:spcPts val="0"/>
                        </a:spcBef>
                        <a:spcAft>
                          <a:spcPts val="400"/>
                        </a:spcAft>
                        <a:buNone/>
                      </a:pPr>
                      <a:r>
                        <a:rPr lang="en-US" sz="2100" dirty="0" err="1">
                          <a:solidFill>
                            <a:srgbClr val="4C515A"/>
                          </a:solidFill>
                        </a:rPr>
                        <a:t>Réhabilitation</a:t>
                      </a:r>
                      <a:r>
                        <a:rPr lang="en-US" sz="2100" dirty="0">
                          <a:solidFill>
                            <a:srgbClr val="4C515A"/>
                          </a:solidFill>
                        </a:rPr>
                        <a:t> </a:t>
                      </a:r>
                      <a:r>
                        <a:rPr lang="en-US" sz="2100" dirty="0" err="1">
                          <a:solidFill>
                            <a:srgbClr val="4C515A"/>
                          </a:solidFill>
                        </a:rPr>
                        <a:t>d’infrastructures</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D4ECEB"/>
                    </a:solidFill>
                  </a:tcPr>
                </a:tc>
                <a:extLst>
                  <a:ext uri="{0D108BD9-81ED-4DB2-BD59-A6C34878D82A}">
                    <a16:rowId xmlns:a16="http://schemas.microsoft.com/office/drawing/2014/main" val="10002"/>
                  </a:ext>
                </a:extLst>
              </a:tr>
              <a:tr h="843548">
                <a:tc>
                  <a:txBody>
                    <a:bodyPr/>
                    <a:lstStyle/>
                    <a:p>
                      <a:pPr marL="0" lvl="0" indent="0" algn="l" rtl="0">
                        <a:lnSpc>
                          <a:spcPct val="110000"/>
                        </a:lnSpc>
                        <a:spcBef>
                          <a:spcPts val="0"/>
                        </a:spcBef>
                        <a:spcAft>
                          <a:spcPts val="400"/>
                        </a:spcAft>
                        <a:buNone/>
                      </a:pPr>
                      <a:r>
                        <a:rPr lang="fr-FR" sz="2100" dirty="0">
                          <a:solidFill>
                            <a:srgbClr val="4C515A"/>
                          </a:solidFill>
                        </a:rPr>
                        <a:t>Accès aux ressources naturelles partagées</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E8F5F4"/>
                    </a:solidFill>
                  </a:tcPr>
                </a:tc>
                <a:extLst>
                  <a:ext uri="{0D108BD9-81ED-4DB2-BD59-A6C34878D82A}">
                    <a16:rowId xmlns:a16="http://schemas.microsoft.com/office/drawing/2014/main" val="10003"/>
                  </a:ext>
                </a:extLst>
              </a:tr>
              <a:tr h="931293">
                <a:tc>
                  <a:txBody>
                    <a:bodyPr/>
                    <a:lstStyle/>
                    <a:p>
                      <a:pPr marL="0" lvl="0" indent="0" algn="l" rtl="0">
                        <a:lnSpc>
                          <a:spcPct val="110000"/>
                        </a:lnSpc>
                        <a:spcBef>
                          <a:spcPts val="0"/>
                        </a:spcBef>
                        <a:spcAft>
                          <a:spcPts val="400"/>
                        </a:spcAft>
                        <a:buNone/>
                      </a:pPr>
                      <a:r>
                        <a:rPr lang="fr-FR" sz="2100" dirty="0">
                          <a:solidFill>
                            <a:srgbClr val="4C515A"/>
                          </a:solidFill>
                        </a:rPr>
                        <a:t>Moyens de subsistance et inclusion économique</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D4ECEB"/>
                    </a:solidFill>
                  </a:tcPr>
                </a:tc>
                <a:extLst>
                  <a:ext uri="{0D108BD9-81ED-4DB2-BD59-A6C34878D82A}">
                    <a16:rowId xmlns:a16="http://schemas.microsoft.com/office/drawing/2014/main" val="10004"/>
                  </a:ext>
                </a:extLst>
              </a:tr>
              <a:tr h="767477">
                <a:tc>
                  <a:txBody>
                    <a:bodyPr/>
                    <a:lstStyle/>
                    <a:p>
                      <a:pPr marL="0" lvl="0" indent="0" algn="l" rtl="0">
                        <a:lnSpc>
                          <a:spcPct val="110000"/>
                        </a:lnSpc>
                        <a:spcBef>
                          <a:spcPts val="0"/>
                        </a:spcBef>
                        <a:spcAft>
                          <a:spcPts val="400"/>
                        </a:spcAft>
                        <a:buNone/>
                      </a:pPr>
                      <a:r>
                        <a:rPr lang="en-US" sz="2100" dirty="0" err="1">
                          <a:solidFill>
                            <a:srgbClr val="4C515A"/>
                          </a:solidFill>
                        </a:rPr>
                        <a:t>Evénements</a:t>
                      </a:r>
                      <a:r>
                        <a:rPr lang="en-US" sz="2100" dirty="0">
                          <a:solidFill>
                            <a:srgbClr val="4C515A"/>
                          </a:solidFill>
                        </a:rPr>
                        <a:t> </a:t>
                      </a:r>
                      <a:r>
                        <a:rPr lang="en-US" sz="2100" dirty="0" err="1">
                          <a:solidFill>
                            <a:srgbClr val="4C515A"/>
                          </a:solidFill>
                        </a:rPr>
                        <a:t>culturels</a:t>
                      </a:r>
                      <a:r>
                        <a:rPr lang="en-US" sz="2100" dirty="0">
                          <a:solidFill>
                            <a:srgbClr val="4C515A"/>
                          </a:solidFill>
                        </a:rPr>
                        <a:t> et </a:t>
                      </a:r>
                      <a:r>
                        <a:rPr lang="en-US" sz="2100" dirty="0" err="1">
                          <a:solidFill>
                            <a:srgbClr val="4C515A"/>
                          </a:solidFill>
                        </a:rPr>
                        <a:t>sportifs</a:t>
                      </a:r>
                      <a:endParaRPr sz="2100" dirty="0">
                        <a:solidFill>
                          <a:srgbClr val="4C515A"/>
                        </a:solidFill>
                      </a:endParaRPr>
                    </a:p>
                  </a:txBody>
                  <a:tcPr marL="97367" marR="97367" marT="121900" marB="121900">
                    <a:lnL w="37950" cap="flat" cmpd="sng">
                      <a:solidFill>
                        <a:srgbClr val="FFFFFF"/>
                      </a:solidFill>
                      <a:prstDash val="solid"/>
                      <a:round/>
                      <a:headEnd type="none" w="sm" len="sm"/>
                      <a:tailEnd type="none" w="sm" len="sm"/>
                    </a:lnL>
                    <a:lnR w="37950" cap="flat" cmpd="sng">
                      <a:solidFill>
                        <a:srgbClr val="FFFFFF"/>
                      </a:solidFill>
                      <a:prstDash val="solid"/>
                      <a:round/>
                      <a:headEnd type="none" w="sm" len="sm"/>
                      <a:tailEnd type="none" w="sm" len="sm"/>
                    </a:lnR>
                    <a:lnT w="37950" cap="flat" cmpd="sng">
                      <a:solidFill>
                        <a:srgbClr val="FFFFFF"/>
                      </a:solidFill>
                      <a:prstDash val="solid"/>
                      <a:round/>
                      <a:headEnd type="none" w="sm" len="sm"/>
                      <a:tailEnd type="none" w="sm" len="sm"/>
                    </a:lnT>
                    <a:lnB w="37950" cap="flat" cmpd="sng">
                      <a:solidFill>
                        <a:srgbClr val="FFFFFF"/>
                      </a:solidFill>
                      <a:prstDash val="solid"/>
                      <a:round/>
                      <a:headEnd type="none" w="sm" len="sm"/>
                      <a:tailEnd type="none" w="sm" len="sm"/>
                    </a:lnB>
                    <a:solidFill>
                      <a:srgbClr val="E8F5F4"/>
                    </a:solidFill>
                  </a:tcPr>
                </a:tc>
                <a:extLst>
                  <a:ext uri="{0D108BD9-81ED-4DB2-BD59-A6C34878D82A}">
                    <a16:rowId xmlns:a16="http://schemas.microsoft.com/office/drawing/2014/main" val="10005"/>
                  </a:ext>
                </a:extLst>
              </a:tr>
            </a:tbl>
          </a:graphicData>
        </a:graphic>
      </p:graphicFrame>
      <p:pic>
        <p:nvPicPr>
          <p:cNvPr id="7" name="Picture 6" descr="A picture containing text, green, scene, room&#10;&#10;Description automatically generated">
            <a:extLst>
              <a:ext uri="{FF2B5EF4-FFF2-40B4-BE49-F238E27FC236}">
                <a16:creationId xmlns:a16="http://schemas.microsoft.com/office/drawing/2014/main" id="{6E0ACB8F-A7B9-872D-8E73-AA15FED83C00}"/>
              </a:ext>
            </a:extLst>
          </p:cNvPr>
          <p:cNvPicPr>
            <a:picLocks noChangeAspect="1"/>
          </p:cNvPicPr>
          <p:nvPr/>
        </p:nvPicPr>
        <p:blipFill>
          <a:blip r:embed="rId3"/>
          <a:stretch>
            <a:fillRect/>
          </a:stretch>
        </p:blipFill>
        <p:spPr>
          <a:xfrm>
            <a:off x="214489" y="2483555"/>
            <a:ext cx="5215467" cy="437444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7" name="Google Shape;327;p64"/>
          <p:cNvPicPr preferRelativeResize="0"/>
          <p:nvPr/>
        </p:nvPicPr>
        <p:blipFill rotWithShape="1">
          <a:blip r:embed="rId3">
            <a:alphaModFix/>
          </a:blip>
          <a:srcRect/>
          <a:stretch/>
        </p:blipFill>
        <p:spPr>
          <a:xfrm>
            <a:off x="729800" y="1422267"/>
            <a:ext cx="6495091" cy="5435733"/>
          </a:xfrm>
          <a:prstGeom prst="rect">
            <a:avLst/>
          </a:prstGeom>
          <a:noFill/>
          <a:ln>
            <a:noFill/>
          </a:ln>
        </p:spPr>
      </p:pic>
      <p:sp>
        <p:nvSpPr>
          <p:cNvPr id="328" name="Google Shape;328;p64"/>
          <p:cNvSpPr txBox="1"/>
          <p:nvPr/>
        </p:nvSpPr>
        <p:spPr>
          <a:xfrm>
            <a:off x="6096000" y="3423034"/>
            <a:ext cx="5680267" cy="1836707"/>
          </a:xfrm>
          <a:prstGeom prst="rect">
            <a:avLst/>
          </a:prstGeom>
          <a:noFill/>
          <a:ln>
            <a:noFill/>
          </a:ln>
        </p:spPr>
        <p:txBody>
          <a:bodyPr spcFirstLastPara="1" wrap="square" lIns="91433" tIns="91433" rIns="91433" bIns="91433" anchor="t" anchorCtr="0">
            <a:spAutoFit/>
          </a:bodyPr>
          <a:lstStyle/>
          <a:p>
            <a:pPr defTabSz="1219170">
              <a:lnSpc>
                <a:spcPct val="115000"/>
              </a:lnSpc>
              <a:buClr>
                <a:srgbClr val="000000"/>
              </a:buClr>
              <a:buSzPts val="900"/>
            </a:pPr>
            <a:r>
              <a:rPr lang="fr-FR" sz="1867" b="1" kern="0" dirty="0">
                <a:solidFill>
                  <a:srgbClr val="434343"/>
                </a:solidFill>
                <a:latin typeface="Arial" panose="020B0604020202020204" pitchFamily="34" charset="0"/>
                <a:cs typeface="Arial" panose="020B0604020202020204" pitchFamily="34" charset="0"/>
                <a:sym typeface="Gill Sans"/>
              </a:rPr>
              <a:t>Tous les villages (Moyenne) </a:t>
            </a:r>
            <a:r>
              <a:rPr lang="fr-FR" sz="1867" kern="0" dirty="0">
                <a:solidFill>
                  <a:srgbClr val="434343"/>
                </a:solidFill>
                <a:latin typeface="Arial" panose="020B0604020202020204" pitchFamily="34" charset="0"/>
                <a:cs typeface="Arial" panose="020B0604020202020204" pitchFamily="34" charset="0"/>
                <a:sym typeface="Gill Sans"/>
              </a:rPr>
              <a:t>:</a:t>
            </a:r>
          </a:p>
          <a:p>
            <a:pPr defTabSz="1219170">
              <a:lnSpc>
                <a:spcPct val="115000"/>
              </a:lnSpc>
              <a:buClr>
                <a:srgbClr val="000000"/>
              </a:buClr>
              <a:buSzPts val="900"/>
            </a:pPr>
            <a:r>
              <a:rPr lang="fr-FR" sz="1867" kern="0" dirty="0">
                <a:solidFill>
                  <a:srgbClr val="434343"/>
                </a:solidFill>
                <a:latin typeface="Arial" panose="020B0604020202020204" pitchFamily="34" charset="0"/>
                <a:ea typeface="Gill Sans"/>
                <a:cs typeface="Arial" panose="020B0604020202020204" pitchFamily="34" charset="0"/>
                <a:sym typeface="Gill Sans"/>
              </a:rPr>
              <a:t>Indice de cohésion sociale : </a:t>
            </a:r>
            <a:r>
              <a:rPr lang="fr-FR" sz="1867" b="1" kern="0" dirty="0">
                <a:solidFill>
                  <a:srgbClr val="434343"/>
                </a:solidFill>
                <a:latin typeface="Arial" panose="020B0604020202020204" pitchFamily="34" charset="0"/>
                <a:ea typeface="Gill Sans"/>
                <a:cs typeface="Arial" panose="020B0604020202020204" pitchFamily="34" charset="0"/>
                <a:sym typeface="Gill Sans"/>
              </a:rPr>
              <a:t>60,86 %</a:t>
            </a:r>
          </a:p>
          <a:p>
            <a:pPr defTabSz="1219170">
              <a:lnSpc>
                <a:spcPct val="115000"/>
              </a:lnSpc>
              <a:buClr>
                <a:srgbClr val="000000"/>
              </a:buClr>
              <a:buSzPts val="900"/>
            </a:pPr>
            <a:r>
              <a:rPr lang="fr-FR" sz="1867" kern="0" dirty="0">
                <a:solidFill>
                  <a:srgbClr val="434343"/>
                </a:solidFill>
                <a:latin typeface="Arial" panose="020B0604020202020204" pitchFamily="34" charset="0"/>
                <a:ea typeface="Gill Sans"/>
                <a:cs typeface="Arial" panose="020B0604020202020204" pitchFamily="34" charset="0"/>
                <a:sym typeface="Gill Sans"/>
              </a:rPr>
              <a:t>Score le plus bas : </a:t>
            </a:r>
            <a:r>
              <a:rPr lang="fr-FR" sz="1867" b="1" kern="0" dirty="0">
                <a:solidFill>
                  <a:srgbClr val="434343"/>
                </a:solidFill>
                <a:latin typeface="Arial" panose="020B0604020202020204" pitchFamily="34" charset="0"/>
                <a:ea typeface="Gill Sans"/>
                <a:cs typeface="Arial" panose="020B0604020202020204" pitchFamily="34" charset="0"/>
                <a:sym typeface="Gill Sans"/>
              </a:rPr>
              <a:t>confiance</a:t>
            </a:r>
            <a:r>
              <a:rPr lang="fr-FR" sz="1867" kern="0" dirty="0">
                <a:solidFill>
                  <a:srgbClr val="434343"/>
                </a:solidFill>
                <a:latin typeface="Arial" panose="020B0604020202020204" pitchFamily="34" charset="0"/>
                <a:ea typeface="Gill Sans"/>
                <a:cs typeface="Arial" panose="020B0604020202020204" pitchFamily="34" charset="0"/>
                <a:sym typeface="Gill Sans"/>
              </a:rPr>
              <a:t> (5,4 %)</a:t>
            </a:r>
          </a:p>
          <a:p>
            <a:pPr defTabSz="1219170">
              <a:lnSpc>
                <a:spcPct val="115000"/>
              </a:lnSpc>
              <a:buClr>
                <a:srgbClr val="000000"/>
              </a:buClr>
              <a:buSzPts val="900"/>
            </a:pPr>
            <a:r>
              <a:rPr lang="fr-FR" sz="1867" kern="0" dirty="0">
                <a:solidFill>
                  <a:srgbClr val="434343"/>
                </a:solidFill>
                <a:latin typeface="Arial" panose="020B0604020202020204" pitchFamily="34" charset="0"/>
                <a:ea typeface="Gill Sans"/>
                <a:cs typeface="Arial" panose="020B0604020202020204" pitchFamily="34" charset="0"/>
                <a:sym typeface="Gill Sans"/>
              </a:rPr>
              <a:t>2e score le plus bas :</a:t>
            </a:r>
            <a:r>
              <a:rPr lang="fr-FR" sz="1867" b="1" kern="0" dirty="0">
                <a:solidFill>
                  <a:srgbClr val="434343"/>
                </a:solidFill>
                <a:latin typeface="Arial" panose="020B0604020202020204" pitchFamily="34" charset="0"/>
                <a:ea typeface="Gill Sans"/>
                <a:cs typeface="Arial" panose="020B0604020202020204" pitchFamily="34" charset="0"/>
                <a:sym typeface="Gill Sans"/>
              </a:rPr>
              <a:t> interaction </a:t>
            </a:r>
            <a:r>
              <a:rPr lang="fr-FR" sz="1867" kern="0" dirty="0">
                <a:solidFill>
                  <a:srgbClr val="434343"/>
                </a:solidFill>
                <a:latin typeface="Arial" panose="020B0604020202020204" pitchFamily="34" charset="0"/>
                <a:ea typeface="Gill Sans"/>
                <a:cs typeface="Arial" panose="020B0604020202020204" pitchFamily="34" charset="0"/>
                <a:sym typeface="Gill Sans"/>
              </a:rPr>
              <a:t>(54,86 %)Note la plus élevée : </a:t>
            </a:r>
            <a:r>
              <a:rPr lang="fr-FR" sz="1867" b="1" kern="0" dirty="0">
                <a:solidFill>
                  <a:srgbClr val="434343"/>
                </a:solidFill>
                <a:latin typeface="Arial" panose="020B0604020202020204" pitchFamily="34" charset="0"/>
                <a:ea typeface="Gill Sans"/>
                <a:cs typeface="Arial" panose="020B0604020202020204" pitchFamily="34" charset="0"/>
                <a:sym typeface="Gill Sans"/>
              </a:rPr>
              <a:t>Action collective </a:t>
            </a:r>
            <a:r>
              <a:rPr lang="fr-FR" sz="1867" kern="0" dirty="0">
                <a:solidFill>
                  <a:srgbClr val="434343"/>
                </a:solidFill>
                <a:latin typeface="Arial" panose="020B0604020202020204" pitchFamily="34" charset="0"/>
                <a:ea typeface="Gill Sans"/>
                <a:cs typeface="Arial" panose="020B0604020202020204" pitchFamily="34" charset="0"/>
                <a:sym typeface="Gill Sans"/>
              </a:rPr>
              <a:t>(86,44 %)</a:t>
            </a:r>
            <a:endParaRPr sz="1867" kern="0" dirty="0">
              <a:solidFill>
                <a:srgbClr val="434343"/>
              </a:solidFill>
              <a:latin typeface="Arial" panose="020B0604020202020204" pitchFamily="34" charset="0"/>
              <a:ea typeface="Gill Sans"/>
              <a:cs typeface="Arial" panose="020B0604020202020204" pitchFamily="34" charset="0"/>
              <a:sym typeface="Gill Sans"/>
            </a:endParaRPr>
          </a:p>
        </p:txBody>
      </p:sp>
      <p:sp>
        <p:nvSpPr>
          <p:cNvPr id="3" name="Title 2">
            <a:extLst>
              <a:ext uri="{FF2B5EF4-FFF2-40B4-BE49-F238E27FC236}">
                <a16:creationId xmlns:a16="http://schemas.microsoft.com/office/drawing/2014/main" id="{E1D940F7-9A59-5455-D307-64AEB894EACC}"/>
              </a:ext>
            </a:extLst>
          </p:cNvPr>
          <p:cNvSpPr>
            <a:spLocks noGrp="1"/>
          </p:cNvSpPr>
          <p:nvPr>
            <p:ph type="title"/>
          </p:nvPr>
        </p:nvSpPr>
        <p:spPr>
          <a:xfrm>
            <a:off x="415467" y="0"/>
            <a:ext cx="11360800" cy="763600"/>
          </a:xfrm>
        </p:spPr>
        <p:txBody>
          <a:bodyPr/>
          <a:lstStyle/>
          <a:p>
            <a:r>
              <a:rPr lang="fr-FR" sz="4800" dirty="0"/>
              <a:t>La cohésion sociale en action:</a:t>
            </a:r>
            <a:br>
              <a:rPr lang="en-US" sz="4800" dirty="0"/>
            </a:br>
            <a:r>
              <a:rPr lang="fr-FR" sz="4800" dirty="0"/>
              <a:t>CATALYSER et établir la confiance</a:t>
            </a:r>
            <a:endParaRPr lang="en-US" sz="4800" dirty="0"/>
          </a:p>
        </p:txBody>
      </p:sp>
    </p:spTree>
    <p:extLst>
      <p:ext uri="{BB962C8B-B14F-4D97-AF65-F5344CB8AC3E}">
        <p14:creationId xmlns:p14="http://schemas.microsoft.com/office/powerpoint/2010/main" val="961149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4" name="Google Shape;334;p65"/>
          <p:cNvPicPr preferRelativeResize="0"/>
          <p:nvPr/>
        </p:nvPicPr>
        <p:blipFill rotWithShape="1">
          <a:blip r:embed="rId3">
            <a:alphaModFix/>
          </a:blip>
          <a:srcRect l="4879"/>
          <a:stretch/>
        </p:blipFill>
        <p:spPr>
          <a:xfrm>
            <a:off x="1309000" y="1193342"/>
            <a:ext cx="3312901" cy="2790151"/>
          </a:xfrm>
          <a:prstGeom prst="rect">
            <a:avLst/>
          </a:prstGeom>
          <a:noFill/>
          <a:ln>
            <a:noFill/>
          </a:ln>
        </p:spPr>
      </p:pic>
      <p:pic>
        <p:nvPicPr>
          <p:cNvPr id="335" name="Google Shape;335;p65"/>
          <p:cNvPicPr preferRelativeResize="0"/>
          <p:nvPr/>
        </p:nvPicPr>
        <p:blipFill rotWithShape="1">
          <a:blip r:embed="rId4">
            <a:alphaModFix/>
          </a:blip>
          <a:srcRect/>
          <a:stretch/>
        </p:blipFill>
        <p:spPr>
          <a:xfrm>
            <a:off x="6686869" y="1268351"/>
            <a:ext cx="2830883" cy="2267684"/>
          </a:xfrm>
          <a:prstGeom prst="rect">
            <a:avLst/>
          </a:prstGeom>
          <a:noFill/>
          <a:ln>
            <a:noFill/>
          </a:ln>
        </p:spPr>
      </p:pic>
      <p:pic>
        <p:nvPicPr>
          <p:cNvPr id="336" name="Google Shape;336;p65"/>
          <p:cNvPicPr preferRelativeResize="0"/>
          <p:nvPr/>
        </p:nvPicPr>
        <p:blipFill rotWithShape="1">
          <a:blip r:embed="rId5">
            <a:alphaModFix/>
          </a:blip>
          <a:srcRect l="4888"/>
          <a:stretch/>
        </p:blipFill>
        <p:spPr>
          <a:xfrm>
            <a:off x="1309000" y="3806451"/>
            <a:ext cx="3312901" cy="2790151"/>
          </a:xfrm>
          <a:prstGeom prst="rect">
            <a:avLst/>
          </a:prstGeom>
          <a:noFill/>
          <a:ln>
            <a:noFill/>
          </a:ln>
        </p:spPr>
      </p:pic>
      <p:pic>
        <p:nvPicPr>
          <p:cNvPr id="337" name="Google Shape;337;p65"/>
          <p:cNvPicPr preferRelativeResize="0"/>
          <p:nvPr/>
        </p:nvPicPr>
        <p:blipFill rotWithShape="1">
          <a:blip r:embed="rId6">
            <a:alphaModFix/>
          </a:blip>
          <a:srcRect/>
          <a:stretch/>
        </p:blipFill>
        <p:spPr>
          <a:xfrm>
            <a:off x="6643485" y="3743026"/>
            <a:ext cx="3086031" cy="2472077"/>
          </a:xfrm>
          <a:prstGeom prst="rect">
            <a:avLst/>
          </a:prstGeom>
          <a:noFill/>
          <a:ln>
            <a:noFill/>
          </a:ln>
        </p:spPr>
      </p:pic>
      <p:sp>
        <p:nvSpPr>
          <p:cNvPr id="338" name="Google Shape;338;p65"/>
          <p:cNvSpPr txBox="1"/>
          <p:nvPr/>
        </p:nvSpPr>
        <p:spPr>
          <a:xfrm>
            <a:off x="3834376" y="1965701"/>
            <a:ext cx="3130869" cy="1477313"/>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fr-FR" sz="1200" b="1" kern="0" dirty="0">
                <a:solidFill>
                  <a:srgbClr val="000000"/>
                </a:solidFill>
                <a:latin typeface="Arial" panose="020B0604020202020204" pitchFamily="34" charset="0"/>
                <a:cs typeface="Arial" panose="020B0604020202020204" pitchFamily="34" charset="0"/>
                <a:sym typeface="Gill Sans"/>
              </a:rPr>
              <a:t>Tous les villages (Moyenne)</a:t>
            </a:r>
            <a:r>
              <a:rPr lang="fr-FR" sz="1200" kern="0" dirty="0">
                <a:solidFill>
                  <a:srgbClr val="000000"/>
                </a:solidFill>
                <a:latin typeface="Arial" panose="020B0604020202020204" pitchFamily="34" charset="0"/>
                <a:ea typeface="Gill Sans"/>
                <a:cs typeface="Arial" panose="020B0604020202020204" pitchFamily="34" charset="0"/>
                <a:sym typeface="Gill Sans"/>
              </a:rPr>
              <a:t>:</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Indice de cohésion sociale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60,86 %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Score le plus bas :</a:t>
            </a:r>
            <a:r>
              <a:rPr lang="fr-FR" sz="1200" b="1" kern="0" dirty="0">
                <a:solidFill>
                  <a:srgbClr val="000000"/>
                </a:solidFill>
                <a:latin typeface="Arial" panose="020B0604020202020204" pitchFamily="34" charset="0"/>
                <a:ea typeface="Gill Sans"/>
                <a:cs typeface="Arial" panose="020B0604020202020204" pitchFamily="34" charset="0"/>
                <a:sym typeface="Gill Sans"/>
              </a:rPr>
              <a:t> confiance </a:t>
            </a:r>
            <a:r>
              <a:rPr lang="fr-FR" sz="1200" kern="0" dirty="0">
                <a:solidFill>
                  <a:srgbClr val="000000"/>
                </a:solidFill>
                <a:latin typeface="Arial" panose="020B0604020202020204" pitchFamily="34" charset="0"/>
                <a:ea typeface="Gill Sans"/>
                <a:cs typeface="Arial" panose="020B0604020202020204" pitchFamily="34" charset="0"/>
                <a:sym typeface="Gill Sans"/>
              </a:rPr>
              <a:t>(5,4 %)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2e score le plus bas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interaction</a:t>
            </a:r>
            <a:r>
              <a:rPr lang="fr-FR" sz="1200" kern="0" dirty="0">
                <a:solidFill>
                  <a:srgbClr val="000000"/>
                </a:solidFill>
                <a:latin typeface="Arial" panose="020B0604020202020204" pitchFamily="34" charset="0"/>
                <a:ea typeface="Gill Sans"/>
                <a:cs typeface="Arial" panose="020B0604020202020204" pitchFamily="34" charset="0"/>
                <a:sym typeface="Gill Sans"/>
              </a:rPr>
              <a:t> (54,86 %)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Note la plus élevée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action collective</a:t>
            </a:r>
            <a:r>
              <a:rPr lang="fr-FR" sz="1200" kern="0" dirty="0">
                <a:solidFill>
                  <a:srgbClr val="000000"/>
                </a:solidFill>
                <a:latin typeface="Arial" panose="020B0604020202020204" pitchFamily="34" charset="0"/>
                <a:ea typeface="Gill Sans"/>
                <a:cs typeface="Arial" panose="020B0604020202020204" pitchFamily="34" charset="0"/>
                <a:sym typeface="Gill Sans"/>
              </a:rPr>
              <a:t> (86,44 %)</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39" name="Google Shape;339;p65"/>
          <p:cNvSpPr txBox="1"/>
          <p:nvPr/>
        </p:nvSpPr>
        <p:spPr>
          <a:xfrm>
            <a:off x="9063599" y="1931047"/>
            <a:ext cx="3312799" cy="1107981"/>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fr-FR" sz="1200" b="1" kern="0" dirty="0" err="1">
                <a:solidFill>
                  <a:srgbClr val="000000"/>
                </a:solidFill>
                <a:latin typeface="Arial" panose="020B0604020202020204" pitchFamily="34" charset="0"/>
                <a:cs typeface="Arial" panose="020B0604020202020204" pitchFamily="34" charset="0"/>
                <a:sym typeface="Gill Sans"/>
              </a:rPr>
              <a:t>Dollé</a:t>
            </a:r>
            <a:r>
              <a:rPr lang="fr-FR" sz="1200" b="1" kern="0" dirty="0">
                <a:solidFill>
                  <a:srgbClr val="000000"/>
                </a:solidFill>
                <a:latin typeface="Arial" panose="020B0604020202020204" pitchFamily="34" charset="0"/>
                <a:cs typeface="Arial" panose="020B0604020202020204" pitchFamily="34" charset="0"/>
                <a:sym typeface="Gill Sans"/>
              </a:rPr>
              <a:t> </a:t>
            </a:r>
            <a:r>
              <a:rPr lang="fr-FR" sz="1200" kern="0" dirty="0">
                <a:solidFill>
                  <a:srgbClr val="000000"/>
                </a:solidFill>
                <a:latin typeface="Arial" panose="020B0604020202020204" pitchFamily="34" charset="0"/>
                <a:ea typeface="Gill Sans"/>
                <a:cs typeface="Arial" panose="020B0604020202020204" pitchFamily="34" charset="0"/>
                <a:sym typeface="Gill Sans"/>
              </a:rPr>
              <a:t>:</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Indice de cohésion sociale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56,55 %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Note la plus basse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confiance</a:t>
            </a:r>
            <a:r>
              <a:rPr lang="fr-FR" sz="1200" kern="0" dirty="0">
                <a:solidFill>
                  <a:srgbClr val="000000"/>
                </a:solidFill>
                <a:latin typeface="Arial" panose="020B0604020202020204" pitchFamily="34" charset="0"/>
                <a:ea typeface="Gill Sans"/>
                <a:cs typeface="Arial" panose="020B0604020202020204" pitchFamily="34" charset="0"/>
                <a:sym typeface="Gill Sans"/>
              </a:rPr>
              <a:t> (7,14 %)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2e score le plus bas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coopération</a:t>
            </a:r>
            <a:r>
              <a:rPr lang="fr-FR" sz="1200" kern="0" dirty="0">
                <a:solidFill>
                  <a:srgbClr val="000000"/>
                </a:solidFill>
                <a:latin typeface="Arial" panose="020B0604020202020204" pitchFamily="34" charset="0"/>
                <a:ea typeface="Gill Sans"/>
                <a:cs typeface="Arial" panose="020B0604020202020204" pitchFamily="34" charset="0"/>
                <a:sym typeface="Gill Sans"/>
              </a:rPr>
              <a:t> (50,0 %)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Note la plus élevée :</a:t>
            </a:r>
            <a:r>
              <a:rPr lang="fr-FR" sz="1200" b="1" kern="0" dirty="0">
                <a:solidFill>
                  <a:srgbClr val="000000"/>
                </a:solidFill>
                <a:latin typeface="Arial" panose="020B0604020202020204" pitchFamily="34" charset="0"/>
                <a:ea typeface="Gill Sans"/>
                <a:cs typeface="Arial" panose="020B0604020202020204" pitchFamily="34" charset="0"/>
                <a:sym typeface="Gill Sans"/>
              </a:rPr>
              <a:t> interaction </a:t>
            </a:r>
            <a:r>
              <a:rPr lang="fr-FR" sz="1200" kern="0" dirty="0">
                <a:solidFill>
                  <a:srgbClr val="000000"/>
                </a:solidFill>
                <a:latin typeface="Arial" panose="020B0604020202020204" pitchFamily="34" charset="0"/>
                <a:ea typeface="Gill Sans"/>
                <a:cs typeface="Arial" panose="020B0604020202020204" pitchFamily="34" charset="0"/>
                <a:sym typeface="Gill Sans"/>
              </a:rPr>
              <a:t>(75 %)</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40" name="Google Shape;340;p65"/>
          <p:cNvSpPr txBox="1"/>
          <p:nvPr/>
        </p:nvSpPr>
        <p:spPr>
          <a:xfrm>
            <a:off x="3607505" y="4647426"/>
            <a:ext cx="3434512" cy="1107981"/>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fr-FR" sz="1200" b="1" kern="0" dirty="0" err="1">
                <a:solidFill>
                  <a:srgbClr val="000000"/>
                </a:solidFill>
                <a:latin typeface="Arial" panose="020B0604020202020204" pitchFamily="34" charset="0"/>
                <a:cs typeface="Arial" panose="020B0604020202020204" pitchFamily="34" charset="0"/>
                <a:sym typeface="Gill Sans"/>
              </a:rPr>
              <a:t>Debere</a:t>
            </a:r>
            <a:r>
              <a:rPr lang="fr-FR" sz="1200" b="1" kern="0" dirty="0">
                <a:solidFill>
                  <a:srgbClr val="000000"/>
                </a:solidFill>
                <a:latin typeface="Arial" panose="020B0604020202020204" pitchFamily="34" charset="0"/>
                <a:cs typeface="Arial" panose="020B0604020202020204" pitchFamily="34" charset="0"/>
                <a:sym typeface="Gill Sans"/>
              </a:rPr>
              <a:t> Gatti </a:t>
            </a:r>
            <a:r>
              <a:rPr lang="fr-FR" sz="1200" kern="0" dirty="0">
                <a:solidFill>
                  <a:srgbClr val="000000"/>
                </a:solidFill>
                <a:latin typeface="Arial" panose="020B0604020202020204" pitchFamily="34" charset="0"/>
                <a:ea typeface="Gill Sans"/>
                <a:cs typeface="Arial" panose="020B0604020202020204" pitchFamily="34" charset="0"/>
                <a:sym typeface="Gill Sans"/>
              </a:rPr>
              <a:t>:</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Indice de cohésion sociale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59,52 %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Note la plus basse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confiance </a:t>
            </a:r>
            <a:r>
              <a:rPr lang="fr-FR" sz="1200" kern="0" dirty="0">
                <a:solidFill>
                  <a:srgbClr val="000000"/>
                </a:solidFill>
                <a:latin typeface="Arial" panose="020B0604020202020204" pitchFamily="34" charset="0"/>
                <a:ea typeface="Gill Sans"/>
                <a:cs typeface="Arial" panose="020B0604020202020204" pitchFamily="34" charset="0"/>
                <a:sym typeface="Gill Sans"/>
              </a:rPr>
              <a:t>(21,43 %)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2e score le plus bas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tolérance</a:t>
            </a:r>
            <a:r>
              <a:rPr lang="fr-FR" sz="1200" kern="0" dirty="0">
                <a:solidFill>
                  <a:srgbClr val="000000"/>
                </a:solidFill>
                <a:latin typeface="Arial" panose="020B0604020202020204" pitchFamily="34" charset="0"/>
                <a:ea typeface="Gill Sans"/>
                <a:cs typeface="Arial" panose="020B0604020202020204" pitchFamily="34" charset="0"/>
                <a:sym typeface="Gill Sans"/>
              </a:rPr>
              <a:t> (28,57 %)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Score le plus élevé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action collective </a:t>
            </a:r>
            <a:r>
              <a:rPr lang="fr-FR" sz="1200" kern="0" dirty="0">
                <a:solidFill>
                  <a:srgbClr val="000000"/>
                </a:solidFill>
                <a:latin typeface="Arial" panose="020B0604020202020204" pitchFamily="34" charset="0"/>
                <a:ea typeface="Gill Sans"/>
                <a:cs typeface="Arial" panose="020B0604020202020204" pitchFamily="34" charset="0"/>
                <a:sym typeface="Gill Sans"/>
              </a:rPr>
              <a:t>(100 %)</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41" name="Google Shape;341;p65"/>
          <p:cNvSpPr txBox="1"/>
          <p:nvPr/>
        </p:nvSpPr>
        <p:spPr>
          <a:xfrm>
            <a:off x="8805333" y="4469901"/>
            <a:ext cx="3571064" cy="1292647"/>
          </a:xfrm>
          <a:prstGeom prst="rect">
            <a:avLst/>
          </a:prstGeom>
          <a:noFill/>
          <a:ln>
            <a:noFill/>
          </a:ln>
        </p:spPr>
        <p:txBody>
          <a:bodyPr spcFirstLastPara="1" wrap="square" lIns="91433" tIns="91433" rIns="91433" bIns="91433" anchor="t" anchorCtr="0">
            <a:spAutoFit/>
          </a:bodyPr>
          <a:lstStyle/>
          <a:p>
            <a:pPr defTabSz="1219170">
              <a:buClr>
                <a:srgbClr val="000000"/>
              </a:buClr>
              <a:buSzPts val="900"/>
            </a:pPr>
            <a:r>
              <a:rPr lang="en" sz="1200" b="1" kern="0" dirty="0" err="1">
                <a:solidFill>
                  <a:srgbClr val="000000"/>
                </a:solidFill>
                <a:latin typeface="Arial" panose="020B0604020202020204" pitchFamily="34" charset="0"/>
                <a:ea typeface="Gill Sans"/>
                <a:cs typeface="Arial" panose="020B0604020202020204" pitchFamily="34" charset="0"/>
                <a:sym typeface="Gill Sans"/>
              </a:rPr>
              <a:t>Pamboudjé</a:t>
            </a:r>
            <a:r>
              <a:rPr lang="en" sz="1200" kern="0" dirty="0">
                <a:solidFill>
                  <a:srgbClr val="000000"/>
                </a:solidFill>
                <a:latin typeface="Arial" panose="020B0604020202020204" pitchFamily="34" charset="0"/>
                <a:ea typeface="Gill Sans"/>
                <a:cs typeface="Arial" panose="020B0604020202020204" pitchFamily="34" charset="0"/>
                <a:sym typeface="Gill Sans"/>
              </a:rPr>
              <a:t>:</a:t>
            </a:r>
            <a:endParaRPr sz="1200" kern="0" dirty="0">
              <a:solidFill>
                <a:srgbClr val="000000"/>
              </a:solidFill>
              <a:latin typeface="Arial" panose="020B0604020202020204" pitchFamily="34" charset="0"/>
              <a:ea typeface="Gill Sans"/>
              <a:cs typeface="Arial" panose="020B0604020202020204" pitchFamily="34" charset="0"/>
              <a:sym typeface="Gill Sans"/>
            </a:endParaRP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Indice de cohésion sociale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55 %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Score le plus bas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confiance </a:t>
            </a:r>
            <a:r>
              <a:rPr lang="fr-FR" sz="1200" kern="0" dirty="0">
                <a:solidFill>
                  <a:srgbClr val="000000"/>
                </a:solidFill>
                <a:latin typeface="Arial" panose="020B0604020202020204" pitchFamily="34" charset="0"/>
                <a:ea typeface="Gill Sans"/>
                <a:cs typeface="Arial" panose="020B0604020202020204" pitchFamily="34" charset="0"/>
                <a:sym typeface="Gill Sans"/>
              </a:rPr>
              <a:t>(0 %)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2e score le plus bas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inclusion sociale </a:t>
            </a:r>
            <a:r>
              <a:rPr lang="fr-FR" sz="1200" kern="0" dirty="0">
                <a:solidFill>
                  <a:srgbClr val="000000"/>
                </a:solidFill>
                <a:latin typeface="Arial" panose="020B0604020202020204" pitchFamily="34" charset="0"/>
                <a:ea typeface="Gill Sans"/>
                <a:cs typeface="Arial" panose="020B0604020202020204" pitchFamily="34" charset="0"/>
                <a:sym typeface="Gill Sans"/>
              </a:rPr>
              <a:t>(20 %)</a:t>
            </a:r>
          </a:p>
          <a:p>
            <a:pPr defTabSz="1219170">
              <a:buClr>
                <a:srgbClr val="000000"/>
              </a:buClr>
              <a:buSzPts val="900"/>
            </a:pPr>
            <a:r>
              <a:rPr lang="fr-FR" sz="1200" kern="0" dirty="0">
                <a:solidFill>
                  <a:srgbClr val="000000"/>
                </a:solidFill>
                <a:latin typeface="Arial" panose="020B0604020202020204" pitchFamily="34" charset="0"/>
                <a:ea typeface="Gill Sans"/>
                <a:cs typeface="Arial" panose="020B0604020202020204" pitchFamily="34" charset="0"/>
                <a:sym typeface="Gill Sans"/>
              </a:rPr>
              <a:t>Score le plus élevé : </a:t>
            </a:r>
            <a:r>
              <a:rPr lang="fr-FR" sz="1200" b="1" kern="0" dirty="0">
                <a:solidFill>
                  <a:srgbClr val="000000"/>
                </a:solidFill>
                <a:latin typeface="Arial" panose="020B0604020202020204" pitchFamily="34" charset="0"/>
                <a:ea typeface="Gill Sans"/>
                <a:cs typeface="Arial" panose="020B0604020202020204" pitchFamily="34" charset="0"/>
                <a:sym typeface="Gill Sans"/>
              </a:rPr>
              <a:t>action collective et tolérance </a:t>
            </a:r>
            <a:r>
              <a:rPr lang="fr-FR" sz="1200" kern="0" dirty="0">
                <a:solidFill>
                  <a:srgbClr val="000000"/>
                </a:solidFill>
                <a:latin typeface="Arial" panose="020B0604020202020204" pitchFamily="34" charset="0"/>
                <a:ea typeface="Gill Sans"/>
                <a:cs typeface="Arial" panose="020B0604020202020204" pitchFamily="34" charset="0"/>
                <a:sym typeface="Gill Sans"/>
              </a:rPr>
              <a:t>(100 %)</a:t>
            </a:r>
            <a:endParaRPr sz="1200" kern="0" dirty="0">
              <a:solidFill>
                <a:srgbClr val="000000"/>
              </a:solidFill>
              <a:latin typeface="Arial" panose="020B0604020202020204" pitchFamily="34" charset="0"/>
              <a:ea typeface="Gill Sans"/>
              <a:cs typeface="Arial" panose="020B0604020202020204" pitchFamily="34" charset="0"/>
              <a:sym typeface="Gill Sans"/>
            </a:endParaRPr>
          </a:p>
        </p:txBody>
      </p:sp>
      <p:sp>
        <p:nvSpPr>
          <p:cNvPr id="3" name="Title 2">
            <a:extLst>
              <a:ext uri="{FF2B5EF4-FFF2-40B4-BE49-F238E27FC236}">
                <a16:creationId xmlns:a16="http://schemas.microsoft.com/office/drawing/2014/main" id="{0CC00749-728A-5731-2B9A-651938A8267B}"/>
              </a:ext>
            </a:extLst>
          </p:cNvPr>
          <p:cNvSpPr>
            <a:spLocks noGrp="1"/>
          </p:cNvSpPr>
          <p:nvPr>
            <p:ph type="title"/>
          </p:nvPr>
        </p:nvSpPr>
        <p:spPr>
          <a:xfrm>
            <a:off x="415600" y="-4940"/>
            <a:ext cx="11360800" cy="763600"/>
          </a:xfrm>
        </p:spPr>
        <p:txBody>
          <a:bodyPr/>
          <a:lstStyle/>
          <a:p>
            <a:r>
              <a:rPr lang="fr-FR" sz="4800" dirty="0"/>
              <a:t>La cohésion sociale en action</a:t>
            </a:r>
            <a:r>
              <a:rPr lang="en-US" sz="4800" dirty="0"/>
              <a:t>: </a:t>
            </a:r>
            <a:br>
              <a:rPr lang="en-US" sz="4800" dirty="0"/>
            </a:br>
            <a:r>
              <a:rPr lang="en-US" sz="4800" dirty="0"/>
              <a:t>Mini-</a:t>
            </a:r>
            <a:r>
              <a:rPr lang="en-US" sz="4800" dirty="0" err="1"/>
              <a:t>projets</a:t>
            </a:r>
            <a:endParaRPr lang="en-US"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0CC00749-728A-5731-2B9A-651938A8267B}"/>
              </a:ext>
            </a:extLst>
          </p:cNvPr>
          <p:cNvSpPr>
            <a:spLocks noGrp="1"/>
          </p:cNvSpPr>
          <p:nvPr>
            <p:ph type="title"/>
          </p:nvPr>
        </p:nvSpPr>
        <p:spPr>
          <a:xfrm>
            <a:off x="415600" y="-4940"/>
            <a:ext cx="11360800" cy="763600"/>
          </a:xfrm>
        </p:spPr>
        <p:txBody>
          <a:bodyPr/>
          <a:lstStyle/>
          <a:p>
            <a:r>
              <a:rPr lang="fr-FR" sz="4800" dirty="0"/>
              <a:t>La cohésion sociale en action</a:t>
            </a:r>
            <a:r>
              <a:rPr lang="en-US" sz="4800" dirty="0"/>
              <a:t>: </a:t>
            </a:r>
            <a:br>
              <a:rPr lang="en-US" sz="4800" dirty="0"/>
            </a:br>
            <a:r>
              <a:rPr lang="fr-FR" sz="4800" dirty="0"/>
              <a:t>Impacts sur la cohésion sociale horizontale</a:t>
            </a:r>
            <a:endParaRPr lang="en-US" sz="4800" dirty="0"/>
          </a:p>
        </p:txBody>
      </p:sp>
      <p:sp>
        <p:nvSpPr>
          <p:cNvPr id="2" name="Google Shape;257;g10a81836612_0_26">
            <a:extLst>
              <a:ext uri="{FF2B5EF4-FFF2-40B4-BE49-F238E27FC236}">
                <a16:creationId xmlns:a16="http://schemas.microsoft.com/office/drawing/2014/main" id="{BEF91376-94AC-9A1C-BC1F-EFD426CDB09B}"/>
              </a:ext>
            </a:extLst>
          </p:cNvPr>
          <p:cNvSpPr txBox="1"/>
          <p:nvPr/>
        </p:nvSpPr>
        <p:spPr>
          <a:xfrm>
            <a:off x="6096000" y="1831785"/>
            <a:ext cx="6096001" cy="4840563"/>
          </a:xfrm>
          <a:prstGeom prst="rect">
            <a:avLst/>
          </a:prstGeom>
          <a:noFill/>
          <a:ln>
            <a:noFill/>
          </a:ln>
        </p:spPr>
        <p:txBody>
          <a:bodyPr spcFirstLastPara="1" wrap="square" lIns="0" tIns="0" rIns="0" bIns="0" anchor="t" anchorCtr="0">
            <a:noAutofit/>
          </a:bodyPr>
          <a:lstStyle/>
          <a:p>
            <a:pPr marL="609585" indent="-474121" defTabSz="1219170">
              <a:spcBef>
                <a:spcPts val="2667"/>
              </a:spcBef>
              <a:buClr>
                <a:srgbClr val="4C515A"/>
              </a:buClr>
              <a:buSzPts val="2000"/>
              <a:buFont typeface="Arial"/>
              <a:buChar char="●"/>
            </a:pPr>
            <a:r>
              <a:rPr lang="fr-FR" sz="2667" kern="0" dirty="0">
                <a:solidFill>
                  <a:srgbClr val="4C515A"/>
                </a:solidFill>
                <a:latin typeface="Arial"/>
                <a:cs typeface="Arial"/>
                <a:sym typeface="Arial"/>
              </a:rPr>
              <a:t>Le projet </a:t>
            </a:r>
            <a:r>
              <a:rPr lang="fr-FR" sz="2667" kern="0" dirty="0">
                <a:solidFill>
                  <a:srgbClr val="4C515A"/>
                </a:solidFill>
                <a:latin typeface="Arial"/>
                <a:ea typeface="Arial"/>
                <a:cs typeface="Arial"/>
                <a:sym typeface="Arial"/>
              </a:rPr>
              <a:t>PAIX a amélioré la volonté des répondants de participer et de coopérer et a renforcé la confiance au sein des groupes identitaires </a:t>
            </a:r>
            <a:r>
              <a:rPr lang="en-US" sz="2667" i="1" kern="0" dirty="0">
                <a:solidFill>
                  <a:srgbClr val="4C515A"/>
                </a:solidFill>
                <a:latin typeface="Arial"/>
                <a:cs typeface="Arial"/>
                <a:sym typeface="Arial"/>
              </a:rPr>
              <a:t>(</a:t>
            </a:r>
            <a:r>
              <a:rPr lang="en-US" sz="2667" i="1" kern="0" dirty="0" err="1">
                <a:solidFill>
                  <a:srgbClr val="4C515A"/>
                </a:solidFill>
                <a:latin typeface="Arial"/>
                <a:cs typeface="Arial"/>
                <a:sym typeface="Arial"/>
              </a:rPr>
              <a:t>promouvoir</a:t>
            </a:r>
            <a:r>
              <a:rPr lang="en-US" sz="2667" i="1" kern="0" dirty="0">
                <a:solidFill>
                  <a:srgbClr val="4C515A"/>
                </a:solidFill>
                <a:latin typeface="Arial"/>
                <a:cs typeface="Arial"/>
                <a:sym typeface="Arial"/>
              </a:rPr>
              <a:t> les  liens</a:t>
            </a:r>
            <a:r>
              <a:rPr lang="en-US" sz="2400" kern="0" dirty="0">
                <a:solidFill>
                  <a:srgbClr val="000000"/>
                </a:solidFill>
                <a:latin typeface="Century Gothic" panose="020B0502020202020204" pitchFamily="34" charset="0"/>
                <a:ea typeface="Times New Roman" panose="02020603050405020304" pitchFamily="18" charset="0"/>
                <a:cs typeface="Tahoma" panose="020B0604030504040204" pitchFamily="34" charset="0"/>
                <a:sym typeface="Arial"/>
              </a:rPr>
              <a:t> </a:t>
            </a:r>
            <a:r>
              <a:rPr lang="en-US" sz="2667" i="1" kern="0" dirty="0">
                <a:solidFill>
                  <a:srgbClr val="4C515A"/>
                </a:solidFill>
                <a:latin typeface="Arial"/>
                <a:cs typeface="Arial"/>
                <a:sym typeface="Arial"/>
              </a:rPr>
              <a:t>)</a:t>
            </a:r>
            <a:endParaRPr sz="2667" u="sng" kern="0" dirty="0">
              <a:solidFill>
                <a:srgbClr val="4C515A"/>
              </a:solidFill>
              <a:latin typeface="Arial"/>
              <a:cs typeface="Arial"/>
              <a:sym typeface="Arial"/>
            </a:endParaRPr>
          </a:p>
          <a:p>
            <a:pPr marL="609585" indent="-474121" defTabSz="1219170">
              <a:spcBef>
                <a:spcPts val="2667"/>
              </a:spcBef>
              <a:buClr>
                <a:srgbClr val="4C515A"/>
              </a:buClr>
              <a:buSzPts val="2000"/>
              <a:buFont typeface="Arial"/>
              <a:buChar char="●"/>
            </a:pPr>
            <a:r>
              <a:rPr lang="fr-FR" sz="2667" b="1" kern="0" dirty="0">
                <a:solidFill>
                  <a:srgbClr val="4C515A"/>
                </a:solidFill>
                <a:latin typeface="Arial"/>
                <a:cs typeface="Arial"/>
                <a:sym typeface="Arial"/>
              </a:rPr>
              <a:t>Les projets d'infrastructure et les activités culturelles </a:t>
            </a:r>
            <a:r>
              <a:rPr lang="fr-FR" sz="2667" kern="0" dirty="0">
                <a:solidFill>
                  <a:srgbClr val="4C515A"/>
                </a:solidFill>
                <a:latin typeface="Arial"/>
                <a:cs typeface="Arial"/>
                <a:sym typeface="Arial"/>
              </a:rPr>
              <a:t>ont amélioré la confiance et la qualité des interactions </a:t>
            </a:r>
            <a:r>
              <a:rPr lang="fr-FR" sz="2667" u="sng" kern="0" dirty="0">
                <a:solidFill>
                  <a:srgbClr val="4C515A"/>
                </a:solidFill>
                <a:latin typeface="Arial"/>
                <a:cs typeface="Arial"/>
                <a:sym typeface="Arial"/>
              </a:rPr>
              <a:t>entre les groupes en conflit</a:t>
            </a:r>
            <a:r>
              <a:rPr lang="fr-FR" sz="2667" kern="0" dirty="0">
                <a:solidFill>
                  <a:srgbClr val="4C515A"/>
                </a:solidFill>
                <a:latin typeface="Arial"/>
                <a:cs typeface="Arial"/>
                <a:sym typeface="Arial"/>
              </a:rPr>
              <a:t> </a:t>
            </a:r>
            <a:r>
              <a:rPr lang="en-US" sz="2667" i="1" kern="0" dirty="0">
                <a:solidFill>
                  <a:srgbClr val="4C515A"/>
                </a:solidFill>
                <a:latin typeface="Arial"/>
                <a:cs typeface="Arial"/>
                <a:sym typeface="Arial"/>
              </a:rPr>
              <a:t>(</a:t>
            </a:r>
            <a:r>
              <a:rPr lang="en-US" sz="2667" i="1" kern="0" dirty="0" err="1">
                <a:solidFill>
                  <a:srgbClr val="4C515A"/>
                </a:solidFill>
                <a:latin typeface="Arial"/>
                <a:cs typeface="Arial"/>
                <a:sym typeface="Arial"/>
              </a:rPr>
              <a:t>créer</a:t>
            </a:r>
            <a:r>
              <a:rPr lang="en-US" sz="2667" i="1" kern="0" dirty="0">
                <a:solidFill>
                  <a:srgbClr val="4C515A"/>
                </a:solidFill>
                <a:latin typeface="Arial"/>
                <a:cs typeface="Arial"/>
                <a:sym typeface="Arial"/>
              </a:rPr>
              <a:t> des </a:t>
            </a:r>
            <a:r>
              <a:rPr lang="en-US" sz="2667" i="1" kern="0" dirty="0" err="1">
                <a:solidFill>
                  <a:srgbClr val="4C515A"/>
                </a:solidFill>
                <a:latin typeface="Arial"/>
                <a:cs typeface="Arial"/>
                <a:sym typeface="Arial"/>
              </a:rPr>
              <a:t>ponts</a:t>
            </a:r>
            <a:r>
              <a:rPr lang="en-US" sz="2667" i="1" kern="0" dirty="0">
                <a:solidFill>
                  <a:srgbClr val="4C515A"/>
                </a:solidFill>
                <a:latin typeface="Arial"/>
                <a:cs typeface="Arial"/>
                <a:sym typeface="Arial"/>
              </a:rPr>
              <a:t> )</a:t>
            </a:r>
            <a:endParaRPr sz="2667" i="1" kern="0" dirty="0">
              <a:solidFill>
                <a:srgbClr val="4C515A"/>
              </a:solidFill>
              <a:latin typeface="Arial"/>
              <a:cs typeface="Arial"/>
              <a:sym typeface="Arial Narrow"/>
            </a:endParaRPr>
          </a:p>
        </p:txBody>
      </p:sp>
      <p:pic>
        <p:nvPicPr>
          <p:cNvPr id="4" name="Google Shape;256;g10a81836612_0_26">
            <a:extLst>
              <a:ext uri="{FF2B5EF4-FFF2-40B4-BE49-F238E27FC236}">
                <a16:creationId xmlns:a16="http://schemas.microsoft.com/office/drawing/2014/main" id="{BED2449C-5853-6AE8-0590-24497CCFB580}"/>
              </a:ext>
            </a:extLst>
          </p:cNvPr>
          <p:cNvPicPr preferRelativeResize="0"/>
          <p:nvPr/>
        </p:nvPicPr>
        <p:blipFill rotWithShape="1">
          <a:blip r:embed="rId3">
            <a:alphaModFix/>
          </a:blip>
          <a:srcRect/>
          <a:stretch/>
        </p:blipFill>
        <p:spPr>
          <a:xfrm>
            <a:off x="198400" y="1831785"/>
            <a:ext cx="5897600" cy="4252704"/>
          </a:xfrm>
          <a:prstGeom prst="rect">
            <a:avLst/>
          </a:prstGeom>
          <a:noFill/>
          <a:ln>
            <a:noFill/>
          </a:ln>
        </p:spPr>
      </p:pic>
    </p:spTree>
    <p:extLst>
      <p:ext uri="{BB962C8B-B14F-4D97-AF65-F5344CB8AC3E}">
        <p14:creationId xmlns:p14="http://schemas.microsoft.com/office/powerpoint/2010/main" val="36239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 name="Title 2">
            <a:extLst>
              <a:ext uri="{FF2B5EF4-FFF2-40B4-BE49-F238E27FC236}">
                <a16:creationId xmlns:a16="http://schemas.microsoft.com/office/drawing/2014/main" id="{0CC00749-728A-5731-2B9A-651938A8267B}"/>
              </a:ext>
            </a:extLst>
          </p:cNvPr>
          <p:cNvSpPr>
            <a:spLocks noGrp="1"/>
          </p:cNvSpPr>
          <p:nvPr>
            <p:ph type="title"/>
          </p:nvPr>
        </p:nvSpPr>
        <p:spPr>
          <a:xfrm>
            <a:off x="415600" y="-4940"/>
            <a:ext cx="11360800" cy="763600"/>
          </a:xfrm>
        </p:spPr>
        <p:txBody>
          <a:bodyPr/>
          <a:lstStyle/>
          <a:p>
            <a:r>
              <a:rPr lang="fr-FR" sz="4800" dirty="0"/>
              <a:t>La cohésion sociale en action</a:t>
            </a:r>
            <a:r>
              <a:rPr lang="en-US" sz="4800" dirty="0"/>
              <a:t>: </a:t>
            </a:r>
            <a:br>
              <a:rPr lang="en-US" sz="4800" dirty="0"/>
            </a:br>
            <a:r>
              <a:rPr lang="fr-FR" sz="4800" dirty="0"/>
              <a:t>Impacts sur la cohésion sociale verticale</a:t>
            </a:r>
            <a:endParaRPr lang="en-US" sz="4800" dirty="0"/>
          </a:p>
        </p:txBody>
      </p:sp>
      <p:sp>
        <p:nvSpPr>
          <p:cNvPr id="5" name="Google Shape;284;g10a81836612_0_56">
            <a:extLst>
              <a:ext uri="{FF2B5EF4-FFF2-40B4-BE49-F238E27FC236}">
                <a16:creationId xmlns:a16="http://schemas.microsoft.com/office/drawing/2014/main" id="{F0C08E8E-1036-ACA6-6A18-6CED0FE234D1}"/>
              </a:ext>
            </a:extLst>
          </p:cNvPr>
          <p:cNvSpPr txBox="1"/>
          <p:nvPr/>
        </p:nvSpPr>
        <p:spPr>
          <a:xfrm>
            <a:off x="-203200" y="1941140"/>
            <a:ext cx="6648816" cy="4978823"/>
          </a:xfrm>
          <a:prstGeom prst="rect">
            <a:avLst/>
          </a:prstGeom>
          <a:noFill/>
          <a:ln>
            <a:noFill/>
          </a:ln>
        </p:spPr>
        <p:txBody>
          <a:bodyPr spcFirstLastPara="1" wrap="square" lIns="121900" tIns="121900" rIns="121900" bIns="121900" anchor="t" anchorCtr="0">
            <a:spAutoFit/>
          </a:bodyPr>
          <a:lstStyle/>
          <a:p>
            <a:pPr marL="609585" indent="-474121" defTabSz="1219170">
              <a:spcBef>
                <a:spcPts val="2667"/>
              </a:spcBef>
              <a:buClr>
                <a:srgbClr val="4C515A"/>
              </a:buClr>
              <a:buSzPts val="2000"/>
              <a:buFont typeface="Arial"/>
              <a:buChar char="●"/>
            </a:pPr>
            <a:r>
              <a:rPr lang="fr-FR" sz="2667" kern="0" dirty="0">
                <a:solidFill>
                  <a:srgbClr val="4C515A"/>
                </a:solidFill>
                <a:latin typeface="Arial"/>
                <a:cs typeface="Arial"/>
                <a:sym typeface="Arial"/>
              </a:rPr>
              <a:t>Augmentation dans la  </a:t>
            </a:r>
            <a:r>
              <a:rPr lang="fr-FR" sz="2667" b="1" kern="0" dirty="0">
                <a:solidFill>
                  <a:srgbClr val="4C515A"/>
                </a:solidFill>
                <a:latin typeface="Arial"/>
                <a:cs typeface="Arial"/>
                <a:sym typeface="Arial"/>
              </a:rPr>
              <a:t>perception</a:t>
            </a:r>
            <a:r>
              <a:rPr lang="fr-FR" sz="2667" kern="0" dirty="0">
                <a:solidFill>
                  <a:srgbClr val="4C515A"/>
                </a:solidFill>
                <a:latin typeface="Arial"/>
                <a:cs typeface="Arial"/>
                <a:sym typeface="Arial"/>
              </a:rPr>
              <a:t> de la </a:t>
            </a:r>
            <a:r>
              <a:rPr lang="fr-FR" sz="2667" b="1" kern="0" dirty="0">
                <a:solidFill>
                  <a:srgbClr val="4C515A"/>
                </a:solidFill>
                <a:latin typeface="Arial"/>
                <a:cs typeface="Arial"/>
                <a:sym typeface="Arial"/>
              </a:rPr>
              <a:t>disponibilité de services sociaux</a:t>
            </a:r>
            <a:endParaRPr sz="2667" b="1" kern="0" dirty="0">
              <a:solidFill>
                <a:srgbClr val="4C515A"/>
              </a:solidFill>
              <a:latin typeface="Arial"/>
              <a:cs typeface="Arial"/>
              <a:sym typeface="Arial"/>
            </a:endParaRPr>
          </a:p>
          <a:p>
            <a:pPr marL="609585" indent="-474121" defTabSz="1219170">
              <a:spcBef>
                <a:spcPts val="2667"/>
              </a:spcBef>
              <a:buClr>
                <a:srgbClr val="4C515A"/>
              </a:buClr>
              <a:buSzPts val="2000"/>
              <a:buFont typeface="Arial"/>
              <a:buChar char="●"/>
            </a:pPr>
            <a:r>
              <a:rPr lang="fr-FR" sz="2667" kern="0" dirty="0">
                <a:solidFill>
                  <a:srgbClr val="4C515A"/>
                </a:solidFill>
                <a:latin typeface="Arial"/>
                <a:cs typeface="Arial"/>
                <a:sym typeface="Arial"/>
              </a:rPr>
              <a:t>Amélioration</a:t>
            </a:r>
            <a:r>
              <a:rPr lang="fr-FR" sz="2667" b="1" kern="0" dirty="0">
                <a:solidFill>
                  <a:srgbClr val="4C515A"/>
                </a:solidFill>
                <a:latin typeface="Arial"/>
                <a:cs typeface="Arial"/>
                <a:sym typeface="Arial"/>
              </a:rPr>
              <a:t> </a:t>
            </a:r>
            <a:r>
              <a:rPr lang="fr-FR" sz="2667" kern="0" dirty="0">
                <a:solidFill>
                  <a:srgbClr val="4C515A"/>
                </a:solidFill>
                <a:latin typeface="Arial"/>
                <a:cs typeface="Arial"/>
                <a:sym typeface="Arial"/>
              </a:rPr>
              <a:t>de la perception de la</a:t>
            </a:r>
            <a:r>
              <a:rPr lang="fr-FR" sz="2667" b="1" kern="0" dirty="0">
                <a:solidFill>
                  <a:srgbClr val="4C515A"/>
                </a:solidFill>
                <a:latin typeface="Arial"/>
                <a:cs typeface="Arial"/>
                <a:sym typeface="Arial"/>
              </a:rPr>
              <a:t> réactivité </a:t>
            </a:r>
            <a:r>
              <a:rPr lang="fr-FR" sz="2667" kern="0" dirty="0">
                <a:solidFill>
                  <a:srgbClr val="4C515A"/>
                </a:solidFill>
                <a:latin typeface="Arial"/>
                <a:cs typeface="Arial"/>
                <a:sym typeface="Arial"/>
              </a:rPr>
              <a:t>et</a:t>
            </a:r>
            <a:r>
              <a:rPr lang="fr-FR" sz="2667" b="1" kern="0" dirty="0">
                <a:solidFill>
                  <a:srgbClr val="4C515A"/>
                </a:solidFill>
                <a:latin typeface="Arial"/>
                <a:cs typeface="Arial"/>
                <a:sym typeface="Arial"/>
              </a:rPr>
              <a:t> de la fiabilité </a:t>
            </a:r>
            <a:r>
              <a:rPr lang="fr-FR" sz="2667" kern="0" dirty="0">
                <a:solidFill>
                  <a:srgbClr val="4C515A"/>
                </a:solidFill>
                <a:latin typeface="Arial"/>
                <a:cs typeface="Arial"/>
                <a:sym typeface="Arial"/>
              </a:rPr>
              <a:t>des dirigeants</a:t>
            </a:r>
            <a:endParaRPr sz="2667" kern="0" dirty="0">
              <a:solidFill>
                <a:srgbClr val="4C515A"/>
              </a:solidFill>
              <a:latin typeface="Arial"/>
              <a:cs typeface="Arial"/>
              <a:sym typeface="Arial"/>
            </a:endParaRPr>
          </a:p>
          <a:p>
            <a:pPr marL="609585" indent="-474121" defTabSz="1219170">
              <a:spcBef>
                <a:spcPts val="2667"/>
              </a:spcBef>
              <a:buClr>
                <a:srgbClr val="4C515A"/>
              </a:buClr>
              <a:buSzPts val="2000"/>
              <a:buFont typeface="Arial"/>
              <a:buChar char="●"/>
            </a:pPr>
            <a:r>
              <a:rPr lang="fr-FR" sz="2667" kern="0" dirty="0">
                <a:solidFill>
                  <a:srgbClr val="4C515A"/>
                </a:solidFill>
                <a:latin typeface="Arial"/>
                <a:ea typeface="Arial"/>
                <a:cs typeface="Arial"/>
                <a:sym typeface="Arial"/>
              </a:rPr>
              <a:t>Les projets d'infrastructure ont eu l'effet le plus important sur </a:t>
            </a:r>
            <a:r>
              <a:rPr lang="fr-FR" sz="2667" b="1" kern="0" dirty="0">
                <a:solidFill>
                  <a:srgbClr val="4C515A"/>
                </a:solidFill>
                <a:latin typeface="Arial"/>
                <a:ea typeface="Arial"/>
                <a:cs typeface="Arial"/>
                <a:sym typeface="Arial"/>
              </a:rPr>
              <a:t>l'amélioration des relations entre l'État et la société</a:t>
            </a:r>
            <a:endParaRPr sz="2667" b="1" kern="0" dirty="0">
              <a:solidFill>
                <a:srgbClr val="4C515A"/>
              </a:solidFill>
              <a:latin typeface="Arial"/>
              <a:ea typeface="Arial"/>
              <a:cs typeface="Arial"/>
              <a:sym typeface="Arial"/>
            </a:endParaRPr>
          </a:p>
        </p:txBody>
      </p:sp>
      <p:sp>
        <p:nvSpPr>
          <p:cNvPr id="6" name="Google Shape;282;g10a81836612_0_56">
            <a:extLst>
              <a:ext uri="{FF2B5EF4-FFF2-40B4-BE49-F238E27FC236}">
                <a16:creationId xmlns:a16="http://schemas.microsoft.com/office/drawing/2014/main" id="{14982D1B-8FB2-5B9C-303A-E60B250391AB}"/>
              </a:ext>
            </a:extLst>
          </p:cNvPr>
          <p:cNvSpPr txBox="1"/>
          <p:nvPr/>
        </p:nvSpPr>
        <p:spPr>
          <a:xfrm>
            <a:off x="566400" y="1133639"/>
            <a:ext cx="11059200" cy="1097200"/>
          </a:xfrm>
          <a:prstGeom prst="rect">
            <a:avLst/>
          </a:prstGeom>
          <a:noFill/>
          <a:ln>
            <a:noFill/>
          </a:ln>
        </p:spPr>
        <p:txBody>
          <a:bodyPr spcFirstLastPara="1" wrap="square" lIns="0" tIns="0" rIns="0" bIns="0" anchor="t" anchorCtr="0">
            <a:noAutofit/>
          </a:bodyPr>
          <a:lstStyle/>
          <a:p>
            <a:pPr algn="ctr" defTabSz="1219170">
              <a:spcBef>
                <a:spcPts val="1600"/>
              </a:spcBef>
              <a:buClr>
                <a:srgbClr val="000000"/>
              </a:buClr>
              <a:buSzPts val="2000"/>
            </a:pPr>
            <a:r>
              <a:rPr lang="fr-FR" sz="2667" b="1" kern="0" dirty="0">
                <a:solidFill>
                  <a:srgbClr val="4C515A"/>
                </a:solidFill>
                <a:latin typeface="Arial"/>
                <a:ea typeface="Arial"/>
                <a:cs typeface="Arial"/>
                <a:sym typeface="Arial"/>
              </a:rPr>
              <a:t>Le projet PAIX a conduit à de modestes améliorations dans les relations entre les citoyens et les acteurs gouvernementaux.</a:t>
            </a:r>
            <a:endParaRPr sz="2667" kern="0" dirty="0">
              <a:solidFill>
                <a:srgbClr val="4C515A"/>
              </a:solidFill>
              <a:latin typeface="Arial"/>
              <a:ea typeface="Arial"/>
              <a:cs typeface="Arial"/>
              <a:sym typeface="Arial"/>
            </a:endParaRPr>
          </a:p>
          <a:p>
            <a:pPr marL="609585" defTabSz="1219170">
              <a:lnSpc>
                <a:spcPct val="102000"/>
              </a:lnSpc>
              <a:buClr>
                <a:srgbClr val="000000"/>
              </a:buClr>
              <a:buSzPts val="2000"/>
            </a:pPr>
            <a:endParaRPr sz="2667" kern="0" dirty="0">
              <a:solidFill>
                <a:srgbClr val="4C515A"/>
              </a:solidFill>
              <a:latin typeface="Arial"/>
              <a:ea typeface="Arial"/>
              <a:cs typeface="Arial"/>
              <a:sym typeface="Arial"/>
            </a:endParaRPr>
          </a:p>
        </p:txBody>
      </p:sp>
      <p:pic>
        <p:nvPicPr>
          <p:cNvPr id="7" name="Google Shape;283;g10a81836612_0_56">
            <a:extLst>
              <a:ext uri="{FF2B5EF4-FFF2-40B4-BE49-F238E27FC236}">
                <a16:creationId xmlns:a16="http://schemas.microsoft.com/office/drawing/2014/main" id="{4861F059-E876-1FEB-EEE4-CF597473809A}"/>
              </a:ext>
            </a:extLst>
          </p:cNvPr>
          <p:cNvPicPr preferRelativeResize="0"/>
          <p:nvPr/>
        </p:nvPicPr>
        <p:blipFill rotWithShape="1">
          <a:blip r:embed="rId3">
            <a:alphaModFix/>
          </a:blip>
          <a:srcRect/>
          <a:stretch/>
        </p:blipFill>
        <p:spPr>
          <a:xfrm>
            <a:off x="6445616" y="2281334"/>
            <a:ext cx="5330784" cy="4500252"/>
          </a:xfrm>
          <a:prstGeom prst="rect">
            <a:avLst/>
          </a:prstGeom>
          <a:noFill/>
          <a:ln>
            <a:noFill/>
          </a:ln>
        </p:spPr>
      </p:pic>
    </p:spTree>
    <p:extLst>
      <p:ext uri="{BB962C8B-B14F-4D97-AF65-F5344CB8AC3E}">
        <p14:creationId xmlns:p14="http://schemas.microsoft.com/office/powerpoint/2010/main" val="2159557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Rectangle 30">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Rectangle 34">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F9275-59DF-4B2F-BC7F-5C2E07F22D19}"/>
              </a:ext>
            </a:extLst>
          </p:cNvPr>
          <p:cNvSpPr>
            <a:spLocks noGrp="1"/>
          </p:cNvSpPr>
          <p:nvPr>
            <p:ph type="title"/>
          </p:nvPr>
        </p:nvSpPr>
        <p:spPr>
          <a:xfrm>
            <a:off x="292100" y="126280"/>
            <a:ext cx="9448801" cy="1047132"/>
          </a:xfrm>
        </p:spPr>
        <p:txBody>
          <a:bodyPr anchor="ctr">
            <a:normAutofit/>
          </a:bodyPr>
          <a:lstStyle/>
          <a:p>
            <a:r>
              <a:rPr lang="fr-FR" sz="36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MOTS D'OUVERTURE &amp; MODÉRATEUR</a:t>
            </a:r>
            <a:endParaRPr lang="en-US" sz="3600" b="1" dirty="0">
              <a:solidFill>
                <a:srgbClr val="FFFFFF"/>
              </a:solidFill>
              <a:latin typeface="+mn-lt"/>
            </a:endParaRPr>
          </a:p>
        </p:txBody>
      </p:sp>
      <p:pic>
        <p:nvPicPr>
          <p:cNvPr id="13" name="Picture 9">
            <a:extLst>
              <a:ext uri="{FF2B5EF4-FFF2-40B4-BE49-F238E27FC236}">
                <a16:creationId xmlns:a16="http://schemas.microsoft.com/office/drawing/2014/main" id="{688D8126-6378-43DD-AF68-6701CB0589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165" r="1" b="14558"/>
          <a:stretch/>
        </p:blipFill>
        <p:spPr bwMode="auto">
          <a:xfrm>
            <a:off x="35284" y="2643867"/>
            <a:ext cx="2046209" cy="2046209"/>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15" name="Picture 10" descr="A person smiling for the camera&#10;&#10;Description automatically generated with medium confidence">
            <a:extLst>
              <a:ext uri="{FF2B5EF4-FFF2-40B4-BE49-F238E27FC236}">
                <a16:creationId xmlns:a16="http://schemas.microsoft.com/office/drawing/2014/main" id="{CBA86806-31F3-4113-9B14-B395961C80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
          <a:stretch/>
        </p:blipFill>
        <p:spPr bwMode="auto">
          <a:xfrm>
            <a:off x="103868" y="4802296"/>
            <a:ext cx="2046209" cy="2046209"/>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068271F-465F-4789-A7B9-A51B1D3C7D6F}"/>
              </a:ext>
            </a:extLst>
          </p:cNvPr>
          <p:cNvSpPr>
            <a:spLocks noGrp="1"/>
          </p:cNvSpPr>
          <p:nvPr>
            <p:ph idx="1"/>
          </p:nvPr>
        </p:nvSpPr>
        <p:spPr>
          <a:xfrm>
            <a:off x="2018086" y="3091493"/>
            <a:ext cx="10036507" cy="1103129"/>
          </a:xfrm>
        </p:spPr>
        <p:txBody>
          <a:bodyPr>
            <a:noAutofit/>
          </a:bodyPr>
          <a:lstStyle/>
          <a:p>
            <a:pPr marL="0" indent="0" algn="just">
              <a:buNone/>
            </a:pPr>
            <a:r>
              <a:rPr lang="fr-FR" altLang="en-US" sz="1400" b="1" dirty="0">
                <a:latin typeface="Calibri" panose="020F0502020204030204" pitchFamily="34" charset="0"/>
                <a:ea typeface="Calibri" panose="020F0502020204030204" pitchFamily="34" charset="0"/>
                <a:cs typeface="Calibri" panose="020F0502020204030204" pitchFamily="34" charset="0"/>
              </a:rPr>
              <a:t>Nicolas Perrin</a:t>
            </a:r>
            <a:r>
              <a:rPr lang="fr-FR" altLang="en-US" sz="1400" dirty="0">
                <a:latin typeface="Calibri" panose="020F0502020204030204" pitchFamily="34" charset="0"/>
                <a:ea typeface="Calibri" panose="020F0502020204030204" pitchFamily="34" charset="0"/>
                <a:cs typeface="Calibri" panose="020F0502020204030204" pitchFamily="34" charset="0"/>
              </a:rPr>
              <a:t> est Spécialiste principal en développement social, durabilité sociale et inclusion pour l'Afrique de l'Ouest, où il dirige le programme opérationnel régional de développement communautaire et local, de durabilité sociale et d'inclusion pour soutenir la stabilisation des principaux foyers touchés par la fragilité, les conflits et la violence dans le lac Tchad, le Sahel et le Golfe de Guinée. Nicolas a rejoint la Banque en 2003 et a travaillé à travers le monde sur un grand nombre d'opérations et de travaux analytiques sur l'intégration régionale, la gouvernance communautaire et locale et la résilience climatique.</a:t>
            </a:r>
            <a:endParaRPr lang="fr-FR" altLang="en-US" sz="14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1F884E4A-90A4-64E1-6516-76134D950140}"/>
              </a:ext>
            </a:extLst>
          </p:cNvPr>
          <p:cNvSpPr txBox="1"/>
          <p:nvPr/>
        </p:nvSpPr>
        <p:spPr>
          <a:xfrm>
            <a:off x="2185360" y="4802296"/>
            <a:ext cx="9701958" cy="1600438"/>
          </a:xfrm>
          <a:prstGeom prst="rect">
            <a:avLst/>
          </a:prstGeom>
          <a:noFill/>
        </p:spPr>
        <p:txBody>
          <a:bodyPr wrap="square">
            <a:spAutoFit/>
          </a:bodyPr>
          <a:lstStyle/>
          <a:p>
            <a:pPr algn="just"/>
            <a:r>
              <a:rPr lang="fr-FR" sz="1400" b="1" dirty="0"/>
              <a:t>Patrick Barron</a:t>
            </a:r>
            <a:r>
              <a:rPr lang="fr-FR" sz="1400" dirty="0"/>
              <a:t> est le Responsable mondial de la cohésion sociale et de la résilience de la Banque mondiale pour l’</a:t>
            </a:r>
            <a:r>
              <a:rPr lang="fr-FR" sz="1400" dirty="0" err="1"/>
              <a:t>unite</a:t>
            </a:r>
            <a:r>
              <a:rPr lang="fr-FR" sz="1400" dirty="0"/>
              <a:t> de </a:t>
            </a:r>
            <a:r>
              <a:rPr lang="fr-FR" sz="1400" dirty="0" err="1"/>
              <a:t>linclusion</a:t>
            </a:r>
            <a:r>
              <a:rPr lang="fr-FR" sz="1400" dirty="0"/>
              <a:t> sociale durable. Il était auparavant Conseiller régional principal sur la fragilité, les conflits et la violence pour l'Asie. Après avoir travaillé pour des ONG locales au Cambodge et en Chine, il a rejoint la Banque mondiale où il a dirigé les programmes de la Banque sur les conflits et la consolidation de la paix en Indonésie et a travaillé à travers toute la région, particulièrement dans le Sud de la Thaïlande, au Myanmar, aux Philippines et en Afghanistan. Il est également auteur de deux livres: « </a:t>
            </a:r>
            <a:r>
              <a:rPr lang="fr-FR" sz="1400" dirty="0" err="1"/>
              <a:t>Contested</a:t>
            </a:r>
            <a:r>
              <a:rPr lang="fr-FR" sz="1400" dirty="0"/>
              <a:t> </a:t>
            </a:r>
            <a:r>
              <a:rPr lang="fr-FR" sz="1400" dirty="0" err="1"/>
              <a:t>Development</a:t>
            </a:r>
            <a:r>
              <a:rPr lang="fr-FR" sz="1400" dirty="0"/>
              <a:t> (Yale </a:t>
            </a:r>
            <a:r>
              <a:rPr lang="fr-FR" sz="1400" dirty="0" err="1"/>
              <a:t>University</a:t>
            </a:r>
            <a:r>
              <a:rPr lang="fr-FR" sz="1400" dirty="0"/>
              <a:t> </a:t>
            </a:r>
            <a:r>
              <a:rPr lang="fr-FR" sz="1400" dirty="0" err="1"/>
              <a:t>Press</a:t>
            </a:r>
            <a:r>
              <a:rPr lang="fr-FR" sz="1400" dirty="0"/>
              <a:t>)», (prix International « </a:t>
            </a:r>
            <a:r>
              <a:rPr lang="fr-FR" sz="1400" dirty="0" err="1"/>
              <a:t>Development</a:t>
            </a:r>
            <a:r>
              <a:rPr lang="fr-FR" sz="1400" dirty="0"/>
              <a:t> Book of the </a:t>
            </a:r>
            <a:r>
              <a:rPr lang="fr-FR" sz="1400" dirty="0" err="1"/>
              <a:t>Year</a:t>
            </a:r>
            <a:r>
              <a:rPr lang="fr-FR" sz="1400" dirty="0"/>
              <a:t> ») et, plus récemment, « </a:t>
            </a:r>
            <a:r>
              <a:rPr lang="fr-FR" sz="1400" dirty="0" err="1"/>
              <a:t>When</a:t>
            </a:r>
            <a:r>
              <a:rPr lang="fr-FR" sz="1400" dirty="0"/>
              <a:t> Violence Works: </a:t>
            </a:r>
            <a:r>
              <a:rPr lang="fr-FR" sz="1400" dirty="0" err="1"/>
              <a:t>Postconflict</a:t>
            </a:r>
            <a:r>
              <a:rPr lang="fr-FR" sz="1400" dirty="0"/>
              <a:t> Violence and </a:t>
            </a:r>
            <a:r>
              <a:rPr lang="fr-FR" sz="1400" dirty="0" err="1"/>
              <a:t>Peace</a:t>
            </a:r>
            <a:r>
              <a:rPr lang="fr-FR" sz="1400" dirty="0"/>
              <a:t> in </a:t>
            </a:r>
            <a:r>
              <a:rPr lang="fr-FR" sz="1400" dirty="0" err="1"/>
              <a:t>Indonesia</a:t>
            </a:r>
            <a:r>
              <a:rPr lang="fr-FR" sz="1400" dirty="0"/>
              <a:t> (Cornell </a:t>
            </a:r>
            <a:r>
              <a:rPr lang="fr-FR" sz="1400" dirty="0" err="1"/>
              <a:t>University</a:t>
            </a:r>
            <a:r>
              <a:rPr lang="fr-FR" sz="1400" dirty="0"/>
              <a:t> </a:t>
            </a:r>
            <a:r>
              <a:rPr lang="fr-FR" sz="1400" dirty="0" err="1"/>
              <a:t>Press</a:t>
            </a:r>
            <a:r>
              <a:rPr lang="fr-FR" sz="1400" dirty="0"/>
              <a:t>) »</a:t>
            </a:r>
          </a:p>
        </p:txBody>
      </p:sp>
    </p:spTree>
    <p:extLst>
      <p:ext uri="{BB962C8B-B14F-4D97-AF65-F5344CB8AC3E}">
        <p14:creationId xmlns:p14="http://schemas.microsoft.com/office/powerpoint/2010/main" val="1202680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8E7FAE5-549B-6D40-BB4C-15EBB364C35C}"/>
              </a:ext>
            </a:extLst>
          </p:cNvPr>
          <p:cNvCxnSpPr/>
          <p:nvPr/>
        </p:nvCxnSpPr>
        <p:spPr>
          <a:xfrm>
            <a:off x="447230" y="6323888"/>
            <a:ext cx="11297540" cy="0"/>
          </a:xfrm>
          <a:prstGeom prst="line">
            <a:avLst/>
          </a:prstGeom>
          <a:ln>
            <a:solidFill>
              <a:srgbClr val="445D7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814E150-DAAD-7E49-93AD-8A2F6421505D}"/>
              </a:ext>
            </a:extLst>
          </p:cNvPr>
          <p:cNvSpPr txBox="1"/>
          <p:nvPr/>
        </p:nvSpPr>
        <p:spPr>
          <a:xfrm>
            <a:off x="10767701" y="6368549"/>
            <a:ext cx="1024072" cy="276999"/>
          </a:xfrm>
          <a:prstGeom prst="rect">
            <a:avLst/>
          </a:prstGeom>
          <a:noFill/>
        </p:spPr>
        <p:txBody>
          <a:bodyPr wrap="square" rtlCol="0">
            <a:spAutoFit/>
          </a:bodyPr>
          <a:lstStyle/>
          <a:p>
            <a:pPr algn="r"/>
            <a:fld id="{3224B0E7-C497-4364-B096-3168636E3F2C}" type="slidenum">
              <a:rPr lang="fr-FR" sz="1200" b="1" smtClean="0">
                <a:solidFill>
                  <a:srgbClr val="445D72"/>
                </a:solidFill>
                <a:latin typeface="Open Sans" panose="020B0606030504020204" pitchFamily="34" charset="0"/>
                <a:ea typeface="Open Sans" panose="020B0606030504020204" pitchFamily="34" charset="0"/>
                <a:cs typeface="Open Sans" panose="020B0606030504020204" pitchFamily="34" charset="0"/>
              </a:rPr>
              <a:t>3</a:t>
            </a:fld>
            <a:endParaRPr lang="fr-FR" sz="1200" b="1" dirty="0">
              <a:solidFill>
                <a:srgbClr val="445D7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extLst>
              <a:ext uri="{FF2B5EF4-FFF2-40B4-BE49-F238E27FC236}">
                <a16:creationId xmlns:a16="http://schemas.microsoft.com/office/drawing/2014/main" id="{4174F8AA-772C-4FE3-A2A5-465BE1329C6F}"/>
              </a:ext>
            </a:extLst>
          </p:cNvPr>
          <p:cNvSpPr txBox="1"/>
          <p:nvPr/>
        </p:nvSpPr>
        <p:spPr>
          <a:xfrm>
            <a:off x="1140335" y="665386"/>
            <a:ext cx="9053989" cy="1107996"/>
          </a:xfrm>
          <a:prstGeom prst="rect">
            <a:avLst/>
          </a:prstGeom>
          <a:noFill/>
        </p:spPr>
        <p:txBody>
          <a:bodyPr wrap="square" rtlCol="0">
            <a:spAutoFit/>
          </a:bodyPr>
          <a:lstStyle/>
          <a:p>
            <a:r>
              <a:rPr lang="fr-FR" sz="2400" b="1" dirty="0">
                <a:solidFill>
                  <a:schemeClr val="accent1"/>
                </a:solidFill>
                <a:latin typeface="Open Sans" panose="020B0606030504020204" pitchFamily="34" charset="0"/>
                <a:ea typeface="Open Sans" panose="020B0606030504020204" pitchFamily="34" charset="0"/>
                <a:cs typeface="Open Sans" panose="020B0606030504020204" pitchFamily="34" charset="0"/>
              </a:rPr>
              <a:t>Pourquoi se soucier des situations de Fragilité, de Conflit et de Violence (FCV)?</a:t>
            </a:r>
          </a:p>
          <a:p>
            <a:endParaRPr lang="fr-FR"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TextBox 15">
            <a:extLst>
              <a:ext uri="{FF2B5EF4-FFF2-40B4-BE49-F238E27FC236}">
                <a16:creationId xmlns:a16="http://schemas.microsoft.com/office/drawing/2014/main" id="{3822807C-0934-4B59-A212-FE566A567957}"/>
              </a:ext>
            </a:extLst>
          </p:cNvPr>
          <p:cNvSpPr txBox="1"/>
          <p:nvPr/>
        </p:nvSpPr>
        <p:spPr>
          <a:xfrm>
            <a:off x="478134" y="5772749"/>
            <a:ext cx="7664149" cy="461665"/>
          </a:xfrm>
          <a:prstGeom prst="rect">
            <a:avLst/>
          </a:prstGeom>
          <a:noFill/>
        </p:spPr>
        <p:txBody>
          <a:bodyPr wrap="none" rtlCol="0">
            <a:spAutoFit/>
          </a:bodyPr>
          <a:lstStyle/>
          <a:p>
            <a:r>
              <a:rPr lang="fr-FR" sz="1200" dirty="0">
                <a:solidFill>
                  <a:schemeClr val="tx2"/>
                </a:solidFill>
              </a:rPr>
              <a:t>Sources: 	Banque Mondiale. “Sentiers de la Paix: Les Approches Inclusive pour la Prevention des Conflits Violents”; </a:t>
            </a:r>
          </a:p>
          <a:p>
            <a:r>
              <a:rPr lang="fr-FR" sz="1200" dirty="0">
                <a:solidFill>
                  <a:schemeClr val="tx2"/>
                </a:solidFill>
              </a:rPr>
              <a:t>	GSDRC. 2015. “L’exclusion, une cause et une conséquence du conflit violent”. </a:t>
            </a:r>
            <a:endParaRPr lang="fr-FR" sz="1200" dirty="0"/>
          </a:p>
        </p:txBody>
      </p:sp>
      <p:graphicFrame>
        <p:nvGraphicFramePr>
          <p:cNvPr id="17" name="Chart 16">
            <a:extLst>
              <a:ext uri="{FF2B5EF4-FFF2-40B4-BE49-F238E27FC236}">
                <a16:creationId xmlns:a16="http://schemas.microsoft.com/office/drawing/2014/main" id="{DB92E4B5-ABB5-4CE0-8BD0-9A9C5BD86AC0}"/>
              </a:ext>
            </a:extLst>
          </p:cNvPr>
          <p:cNvGraphicFramePr>
            <a:graphicFrameLocks/>
          </p:cNvGraphicFramePr>
          <p:nvPr/>
        </p:nvGraphicFramePr>
        <p:xfrm>
          <a:off x="478134" y="1662023"/>
          <a:ext cx="5561815" cy="39765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F153DB13-85C6-40FC-9298-182A261819C0}"/>
              </a:ext>
            </a:extLst>
          </p:cNvPr>
          <p:cNvGraphicFramePr>
            <a:graphicFrameLocks/>
          </p:cNvGraphicFramePr>
          <p:nvPr/>
        </p:nvGraphicFramePr>
        <p:xfrm>
          <a:off x="6197655" y="1662022"/>
          <a:ext cx="5548295" cy="3976592"/>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569EEB3A-8DFE-44B1-8064-E252EB15BFC5}"/>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0129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532961" y="172994"/>
            <a:ext cx="9574866" cy="1130158"/>
          </a:xfrm>
        </p:spPr>
        <p:txBody>
          <a:bodyPr vert="horz" lIns="91440" tIns="45720" rIns="91440" bIns="45720" rtlCol="0" anchor="ctr">
            <a:noAutofit/>
          </a:bodyPr>
          <a:lstStyle/>
          <a:p>
            <a:pPr defTabSz="914400"/>
            <a:r>
              <a:rPr lang="fr-FR" sz="2800" b="1" noProof="0" dirty="0">
                <a:solidFill>
                  <a:srgbClr val="0070C0"/>
                </a:solidFill>
                <a:latin typeface="Andes" panose="02000000000000000000" pitchFamily="50" charset="0"/>
              </a:rPr>
              <a:t>La Cohésion </a:t>
            </a:r>
            <a:r>
              <a:rPr lang="fr-FR" sz="2800" noProof="0" dirty="0">
                <a:solidFill>
                  <a:srgbClr val="0070C0"/>
                </a:solidFill>
                <a:latin typeface="Andes" panose="02000000000000000000" pitchFamily="50" charset="0"/>
              </a:rPr>
              <a:t>Sociale et un facteur clé pour prévenir et mettre fin aux situations FCV</a:t>
            </a:r>
            <a:endParaRPr lang="fr-FR" sz="2800" b="1" kern="1200" noProof="0" dirty="0">
              <a:solidFill>
                <a:srgbClr val="0070C0"/>
              </a:solidFill>
              <a:latin typeface="Andes" panose="02000000000000000000" pitchFamily="50" charset="0"/>
            </a:endParaRP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356354"/>
            <a:ext cx="2743200" cy="365125"/>
          </a:xfrm>
        </p:spPr>
        <p:txBody>
          <a:bodyPr/>
          <a:lstStyle/>
          <a:p>
            <a:fld id="{0F43ADEA-B02F-4160-A45B-382E57242F9B}" type="slidenum">
              <a:rPr lang="en-US" smtClean="0"/>
              <a:t>4</a:t>
            </a:fld>
            <a:endParaRPr lang="en-US" dirty="0"/>
          </a:p>
        </p:txBody>
      </p:sp>
      <p:sp>
        <p:nvSpPr>
          <p:cNvPr id="9" name="TextBox 8">
            <a:extLst>
              <a:ext uri="{FF2B5EF4-FFF2-40B4-BE49-F238E27FC236}">
                <a16:creationId xmlns:a16="http://schemas.microsoft.com/office/drawing/2014/main" id="{A730E308-B0C7-4A0D-8048-ECFC664BAD83}"/>
              </a:ext>
            </a:extLst>
          </p:cNvPr>
          <p:cNvSpPr txBox="1"/>
          <p:nvPr/>
        </p:nvSpPr>
        <p:spPr>
          <a:xfrm>
            <a:off x="448405" y="1219142"/>
            <a:ext cx="8761444" cy="400110"/>
          </a:xfrm>
          <a:prstGeom prst="rect">
            <a:avLst/>
          </a:prstGeom>
          <a:noFill/>
        </p:spPr>
        <p:txBody>
          <a:bodyPr wrap="square" rtlCol="0">
            <a:spAutoFit/>
          </a:bodyPr>
          <a:lstStyle/>
          <a:p>
            <a:pPr marL="285750" indent="-285750">
              <a:buFont typeface="Wingdings" panose="05000000000000000000" pitchFamily="2" charset="2"/>
              <a:buChar char="ü"/>
            </a:pPr>
            <a:r>
              <a:rPr lang="en-US" sz="2000" b="1" dirty="0">
                <a:solidFill>
                  <a:schemeClr val="accent2"/>
                </a:solidFill>
              </a:rPr>
              <a:t>La </a:t>
            </a:r>
            <a:r>
              <a:rPr lang="fr-FR" sz="2000" b="1" dirty="0">
                <a:solidFill>
                  <a:schemeClr val="accent2"/>
                </a:solidFill>
              </a:rPr>
              <a:t>Cohésion</a:t>
            </a:r>
            <a:r>
              <a:rPr lang="en-US" sz="2000" b="1" dirty="0">
                <a:solidFill>
                  <a:schemeClr val="accent2"/>
                </a:solidFill>
              </a:rPr>
              <a:t> </a:t>
            </a:r>
            <a:r>
              <a:rPr lang="fr-FR" sz="2000" b="1" dirty="0">
                <a:solidFill>
                  <a:schemeClr val="accent2"/>
                </a:solidFill>
              </a:rPr>
              <a:t>Sociale</a:t>
            </a:r>
            <a:r>
              <a:rPr lang="en-US" sz="2000" b="1" dirty="0">
                <a:solidFill>
                  <a:schemeClr val="accent2"/>
                </a:solidFill>
              </a:rPr>
              <a:t> </a:t>
            </a:r>
            <a:r>
              <a:rPr lang="fr-FR" sz="2000" b="1" dirty="0">
                <a:solidFill>
                  <a:schemeClr val="accent2"/>
                </a:solidFill>
              </a:rPr>
              <a:t>peut</a:t>
            </a:r>
            <a:r>
              <a:rPr lang="en-US" sz="2000" b="1" dirty="0">
                <a:solidFill>
                  <a:schemeClr val="accent2"/>
                </a:solidFill>
              </a:rPr>
              <a:t> </a:t>
            </a:r>
            <a:r>
              <a:rPr lang="fr-FR" sz="2000" b="1" dirty="0">
                <a:solidFill>
                  <a:schemeClr val="accent2"/>
                </a:solidFill>
              </a:rPr>
              <a:t>contribuer</a:t>
            </a:r>
            <a:r>
              <a:rPr lang="en-US" sz="2000" b="1" dirty="0">
                <a:solidFill>
                  <a:schemeClr val="accent2"/>
                </a:solidFill>
              </a:rPr>
              <a:t> a la resilience aux </a:t>
            </a:r>
            <a:r>
              <a:rPr lang="fr-FR" sz="2000" b="1" dirty="0">
                <a:solidFill>
                  <a:schemeClr val="accent2"/>
                </a:solidFill>
              </a:rPr>
              <a:t>conflits</a:t>
            </a:r>
            <a:endParaRPr lang="fr-FR" sz="2000" dirty="0">
              <a:solidFill>
                <a:schemeClr val="accent2"/>
              </a:solidFill>
            </a:endParaRPr>
          </a:p>
        </p:txBody>
      </p:sp>
      <p:sp>
        <p:nvSpPr>
          <p:cNvPr id="5" name="TextBox 4">
            <a:extLst>
              <a:ext uri="{FF2B5EF4-FFF2-40B4-BE49-F238E27FC236}">
                <a16:creationId xmlns:a16="http://schemas.microsoft.com/office/drawing/2014/main" id="{37B65D31-2092-4430-8918-5D285620A24A}"/>
              </a:ext>
            </a:extLst>
          </p:cNvPr>
          <p:cNvSpPr txBox="1"/>
          <p:nvPr/>
        </p:nvSpPr>
        <p:spPr>
          <a:xfrm>
            <a:off x="1024813" y="1697007"/>
            <a:ext cx="10328987" cy="1323439"/>
          </a:xfrm>
          <a:prstGeom prst="rect">
            <a:avLst/>
          </a:prstGeom>
          <a:noFill/>
        </p:spPr>
        <p:txBody>
          <a:bodyPr wrap="square" rtlCol="0">
            <a:spAutoFit/>
          </a:bodyPr>
          <a:lstStyle/>
          <a:p>
            <a:pPr marL="171450" indent="-171450">
              <a:lnSpc>
                <a:spcPct val="100000"/>
              </a:lnSpc>
              <a:spcBef>
                <a:spcPts val="0"/>
              </a:spcBef>
              <a:buFont typeface="Arial" panose="020B0604020202020204" pitchFamily="34" charset="0"/>
              <a:buChar char="•"/>
            </a:pPr>
            <a:r>
              <a:rPr lang="fr-FR" sz="1600" dirty="0"/>
              <a:t>L'escalade des conflits est sensiblement plus probable où il existe des différends profonds, fréquents et non résolus au sein des communautés locales et entre-elles, en particulier si peu d'institutions (formelle ou informelle) existent qui peuvent faciliter la résolution non violente.</a:t>
            </a:r>
          </a:p>
          <a:p>
            <a:pPr marL="171450" indent="-171450">
              <a:lnSpc>
                <a:spcPct val="100000"/>
              </a:lnSpc>
              <a:spcBef>
                <a:spcPts val="0"/>
              </a:spcBef>
              <a:buFont typeface="Arial" panose="020B0604020202020204" pitchFamily="34" charset="0"/>
              <a:buChar char="•"/>
            </a:pPr>
            <a:r>
              <a:rPr lang="fr-FR" sz="1600" dirty="0"/>
              <a:t>Le renforcement de la cohésion sociale pour promouvoir la stabilité signifie s'attaquer aux différends locaux et / ou soutenir les mécanismes de résolution des conflits non violents qui sont perçus comme équitables / légitimes.</a:t>
            </a:r>
            <a:endParaRPr lang="en-US" sz="1600" dirty="0"/>
          </a:p>
        </p:txBody>
      </p:sp>
      <p:sp>
        <p:nvSpPr>
          <p:cNvPr id="17" name="TextBox 16">
            <a:extLst>
              <a:ext uri="{FF2B5EF4-FFF2-40B4-BE49-F238E27FC236}">
                <a16:creationId xmlns:a16="http://schemas.microsoft.com/office/drawing/2014/main" id="{54D213C0-F4DE-47BA-92BA-7DC0D9B7C3D7}"/>
              </a:ext>
            </a:extLst>
          </p:cNvPr>
          <p:cNvSpPr txBox="1"/>
          <p:nvPr/>
        </p:nvSpPr>
        <p:spPr>
          <a:xfrm>
            <a:off x="510360" y="2977953"/>
            <a:ext cx="11031022" cy="707886"/>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a:solidFill>
                  <a:schemeClr val="accent2"/>
                </a:solidFill>
              </a:rPr>
              <a:t>Il est important pour la prévention des conflits de répondre aux premiers signes de détérioration de la cohésion sociale</a:t>
            </a:r>
            <a:endParaRPr lang="en-US" sz="2000" dirty="0">
              <a:solidFill>
                <a:schemeClr val="accent2"/>
              </a:solidFill>
            </a:endParaRPr>
          </a:p>
        </p:txBody>
      </p:sp>
      <p:sp>
        <p:nvSpPr>
          <p:cNvPr id="18" name="TextBox 17">
            <a:extLst>
              <a:ext uri="{FF2B5EF4-FFF2-40B4-BE49-F238E27FC236}">
                <a16:creationId xmlns:a16="http://schemas.microsoft.com/office/drawing/2014/main" id="{D6198395-60B9-478B-97BF-8501F332FD55}"/>
              </a:ext>
            </a:extLst>
          </p:cNvPr>
          <p:cNvSpPr txBox="1"/>
          <p:nvPr/>
        </p:nvSpPr>
        <p:spPr>
          <a:xfrm>
            <a:off x="1150440" y="3744840"/>
            <a:ext cx="10095524" cy="1077218"/>
          </a:xfrm>
          <a:prstGeom prst="rect">
            <a:avLst/>
          </a:prstGeom>
          <a:noFill/>
        </p:spPr>
        <p:txBody>
          <a:bodyPr wrap="square" rtlCol="0">
            <a:spAutoFit/>
          </a:bodyPr>
          <a:lstStyle/>
          <a:p>
            <a:pPr marL="171450" indent="-171450">
              <a:buFont typeface="Arial" panose="020B0604020202020204" pitchFamily="34" charset="0"/>
              <a:buChar char="•"/>
            </a:pPr>
            <a:r>
              <a:rPr lang="fr-FR" sz="1600" dirty="0"/>
              <a:t>Les identités d'exclusion et l'élargissement des clivages sociaux peuvent profiter aux acteurs violents et devenir des leviers de la mobilisation.</a:t>
            </a:r>
          </a:p>
          <a:p>
            <a:pPr marL="171450" indent="-171450">
              <a:buFont typeface="Arial" panose="020B0604020202020204" pitchFamily="34" charset="0"/>
              <a:buChar char="•"/>
            </a:pPr>
            <a:r>
              <a:rPr lang="fr-FR" sz="1600" dirty="0"/>
              <a:t>Une priorité clé consiste à garantir que les interventions ne renforcent pas les pratiques d'exclusion, ne créent pas de nouveaux griefs et exacerbent ainsi la fragilité.</a:t>
            </a:r>
            <a:endParaRPr lang="en-US" dirty="0"/>
          </a:p>
        </p:txBody>
      </p:sp>
      <p:sp>
        <p:nvSpPr>
          <p:cNvPr id="20" name="TextBox 19">
            <a:extLst>
              <a:ext uri="{FF2B5EF4-FFF2-40B4-BE49-F238E27FC236}">
                <a16:creationId xmlns:a16="http://schemas.microsoft.com/office/drawing/2014/main" id="{4F0EB885-B490-4BB3-AFD9-F196B6BE02C7}"/>
              </a:ext>
            </a:extLst>
          </p:cNvPr>
          <p:cNvSpPr txBox="1"/>
          <p:nvPr/>
        </p:nvSpPr>
        <p:spPr>
          <a:xfrm>
            <a:off x="546407" y="4733623"/>
            <a:ext cx="11452003" cy="400110"/>
          </a:xfrm>
          <a:prstGeom prst="rect">
            <a:avLst/>
          </a:prstGeom>
          <a:noFill/>
        </p:spPr>
        <p:txBody>
          <a:bodyPr wrap="square" rtlCol="0">
            <a:spAutoFit/>
          </a:bodyPr>
          <a:lstStyle/>
          <a:p>
            <a:pPr marL="285750" indent="-285750">
              <a:buFont typeface="Wingdings" panose="05000000000000000000" pitchFamily="2" charset="2"/>
              <a:buChar char="ü"/>
            </a:pPr>
            <a:r>
              <a:rPr lang="fr-FR" sz="2000" b="1" dirty="0">
                <a:solidFill>
                  <a:schemeClr val="accent2"/>
                </a:solidFill>
              </a:rPr>
              <a:t>La cohésion sociale aide les communautés à obtenir des résultats de développement plus importants</a:t>
            </a:r>
            <a:endParaRPr lang="en-US" sz="2000" dirty="0">
              <a:solidFill>
                <a:schemeClr val="accent2"/>
              </a:solidFill>
            </a:endParaRPr>
          </a:p>
        </p:txBody>
      </p:sp>
      <p:sp>
        <p:nvSpPr>
          <p:cNvPr id="21" name="TextBox 20">
            <a:extLst>
              <a:ext uri="{FF2B5EF4-FFF2-40B4-BE49-F238E27FC236}">
                <a16:creationId xmlns:a16="http://schemas.microsoft.com/office/drawing/2014/main" id="{B46574D7-44CE-4363-93C0-9A3A9F0956F1}"/>
              </a:ext>
            </a:extLst>
          </p:cNvPr>
          <p:cNvSpPr txBox="1"/>
          <p:nvPr/>
        </p:nvSpPr>
        <p:spPr>
          <a:xfrm>
            <a:off x="1064945" y="5159408"/>
            <a:ext cx="11018960" cy="1323439"/>
          </a:xfrm>
          <a:prstGeom prst="rect">
            <a:avLst/>
          </a:prstGeom>
          <a:noFill/>
        </p:spPr>
        <p:txBody>
          <a:bodyPr wrap="square" rtlCol="0">
            <a:spAutoFit/>
          </a:bodyPr>
          <a:lstStyle/>
          <a:p>
            <a:pPr marL="171450" indent="-171450">
              <a:buFont typeface="Arial" panose="020B0604020202020204" pitchFamily="34" charset="0"/>
              <a:buChar char="•"/>
            </a:pPr>
            <a:r>
              <a:rPr lang="fr-FR" sz="1600" dirty="0"/>
              <a:t>La capacité des communautés a agir collectivement est un déterminant important de la façon dont ils gèrent les ressources partagées, s'adaptent à de nouveaux défis et font face aux chocs, y compris ceux liés au changement climatique et à la migration.</a:t>
            </a:r>
          </a:p>
          <a:p>
            <a:pPr marL="171450" indent="-171450">
              <a:buFont typeface="Arial" panose="020B0604020202020204" pitchFamily="34" charset="0"/>
              <a:buChar char="•"/>
            </a:pPr>
            <a:r>
              <a:rPr lang="fr-FR" sz="1600" dirty="0"/>
              <a:t>L'amélioration de la prestation de services s'est avérée plus facile dans des contextes caractérisés par des niveaux de confiance et de l'engagement citoyen plus élevés. La cohésion sociale contribue également aux développement économique en facilitant les investissements au sein et entre les communautés (ce qui nécessite la confiance).</a:t>
            </a:r>
            <a:endParaRPr lang="en-US" dirty="0"/>
          </a:p>
        </p:txBody>
      </p:sp>
      <p:pic>
        <p:nvPicPr>
          <p:cNvPr id="8" name="Graphic 7" descr="Cause And Effect with solid fill">
            <a:extLst>
              <a:ext uri="{FF2B5EF4-FFF2-40B4-BE49-F238E27FC236}">
                <a16:creationId xmlns:a16="http://schemas.microsoft.com/office/drawing/2014/main" id="{0035FC10-DD2C-42CA-999D-04B5D02049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360" y="5089188"/>
            <a:ext cx="640080" cy="640080"/>
          </a:xfrm>
          <a:prstGeom prst="rect">
            <a:avLst/>
          </a:prstGeom>
        </p:spPr>
      </p:pic>
      <p:pic>
        <p:nvPicPr>
          <p:cNvPr id="25" name="Graphic 24" descr="Bonsai with solid fill">
            <a:extLst>
              <a:ext uri="{FF2B5EF4-FFF2-40B4-BE49-F238E27FC236}">
                <a16:creationId xmlns:a16="http://schemas.microsoft.com/office/drawing/2014/main" id="{3097C5E7-D0C3-4BEC-9593-C0943D409C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8406" y="1910767"/>
            <a:ext cx="640080" cy="640080"/>
          </a:xfrm>
          <a:prstGeom prst="rect">
            <a:avLst/>
          </a:prstGeom>
        </p:spPr>
      </p:pic>
      <p:pic>
        <p:nvPicPr>
          <p:cNvPr id="29" name="Graphic 28" descr="Handshake with solid fill">
            <a:extLst>
              <a:ext uri="{FF2B5EF4-FFF2-40B4-BE49-F238E27FC236}">
                <a16:creationId xmlns:a16="http://schemas.microsoft.com/office/drawing/2014/main" id="{A32FFA5C-8541-4C6A-80BB-DF6CB2131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2960" y="3723734"/>
            <a:ext cx="640080" cy="640080"/>
          </a:xfrm>
          <a:prstGeom prst="rect">
            <a:avLst/>
          </a:prstGeom>
        </p:spPr>
      </p:pic>
      <p:sp>
        <p:nvSpPr>
          <p:cNvPr id="15" name="Rectangle 14">
            <a:extLst>
              <a:ext uri="{FF2B5EF4-FFF2-40B4-BE49-F238E27FC236}">
                <a16:creationId xmlns:a16="http://schemas.microsoft.com/office/drawing/2014/main" id="{800AAB6F-04AF-41B9-B559-D5D2A96C1295}"/>
              </a:ext>
            </a:extLst>
          </p:cNvPr>
          <p:cNvSpPr/>
          <p:nvPr/>
        </p:nvSpPr>
        <p:spPr>
          <a:xfrm>
            <a:off x="10107826" y="12012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68698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386458" y="273393"/>
            <a:ext cx="11161030" cy="1130158"/>
          </a:xfrm>
        </p:spPr>
        <p:txBody>
          <a:bodyPr vert="horz" lIns="91440" tIns="45720" rIns="91440" bIns="45720" rtlCol="0" anchor="ctr">
            <a:noAutofit/>
          </a:bodyPr>
          <a:lstStyle/>
          <a:p>
            <a:pPr defTabSz="914400"/>
            <a:r>
              <a:rPr lang="fr-FR" sz="2800" b="1" kern="1200" noProof="0" dirty="0">
                <a:solidFill>
                  <a:srgbClr val="0070C0"/>
                </a:solidFill>
                <a:latin typeface="Andes" panose="02000000000000000000" pitchFamily="50" charset="0"/>
              </a:rPr>
              <a:t>Définir la Cohésion Sociale</a:t>
            </a: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794504"/>
            <a:ext cx="2743200" cy="365125"/>
          </a:xfrm>
        </p:spPr>
        <p:txBody>
          <a:bodyPr/>
          <a:lstStyle/>
          <a:p>
            <a:fld id="{0F43ADEA-B02F-4160-A45B-382E57242F9B}" type="slidenum">
              <a:rPr lang="en-US" smtClean="0"/>
              <a:t>5</a:t>
            </a:fld>
            <a:endParaRPr lang="en-US" dirty="0"/>
          </a:p>
        </p:txBody>
      </p:sp>
      <p:sp>
        <p:nvSpPr>
          <p:cNvPr id="7" name="Espace réservé du contenu 2">
            <a:extLst>
              <a:ext uri="{FF2B5EF4-FFF2-40B4-BE49-F238E27FC236}">
                <a16:creationId xmlns:a16="http://schemas.microsoft.com/office/drawing/2014/main" id="{CEE8DBBC-70E3-477D-8614-1598C558530A}"/>
              </a:ext>
            </a:extLst>
          </p:cNvPr>
          <p:cNvSpPr>
            <a:spLocks noGrp="1"/>
          </p:cNvSpPr>
          <p:nvPr>
            <p:ph idx="1"/>
          </p:nvPr>
        </p:nvSpPr>
        <p:spPr>
          <a:xfrm>
            <a:off x="481443" y="1499203"/>
            <a:ext cx="10515600" cy="893402"/>
          </a:xfrm>
        </p:spPr>
        <p:txBody>
          <a:bodyPr>
            <a:normAutofit/>
          </a:bodyPr>
          <a:lstStyle/>
          <a:p>
            <a:pPr marR="457200" indent="0" algn="just">
              <a:lnSpc>
                <a:spcPct val="115000"/>
              </a:lnSpc>
              <a:spcBef>
                <a:spcPts val="0"/>
              </a:spcBef>
              <a:spcAft>
                <a:spcPts val="0"/>
              </a:spcAft>
              <a:buNone/>
            </a:pPr>
            <a:r>
              <a:rPr lang="fr-FR" sz="1800" b="1" i="1" noProof="0" dirty="0">
                <a:effectLst/>
                <a:latin typeface="+mj-lt"/>
                <a:ea typeface="Calibri" panose="020F0502020204030204" pitchFamily="34" charset="0"/>
                <a:cs typeface="Calibri" panose="020F0502020204030204" pitchFamily="34" charset="0"/>
              </a:rPr>
              <a:t>“La cohésion sociale est un sens de vision partagée, de confiance, et d’une volonté de coopération parmi les membres d’u</a:t>
            </a:r>
            <a:r>
              <a:rPr lang="fr-FR" sz="1800" b="1" i="1" noProof="0" dirty="0">
                <a:latin typeface="+mj-lt"/>
                <a:ea typeface="Calibri" panose="020F0502020204030204" pitchFamily="34" charset="0"/>
                <a:cs typeface="Calibri" panose="020F0502020204030204" pitchFamily="34" charset="0"/>
              </a:rPr>
              <a:t>n </a:t>
            </a:r>
            <a:r>
              <a:rPr lang="fr-FR" sz="1800" b="1" i="1" dirty="0">
                <a:latin typeface="+mj-lt"/>
                <a:ea typeface="Calibri" panose="020F0502020204030204" pitchFamily="34" charset="0"/>
                <a:cs typeface="Calibri" panose="020F0502020204030204" pitchFamily="34" charset="0"/>
              </a:rPr>
              <a:t>groupe donné, </a:t>
            </a:r>
            <a:r>
              <a:rPr lang="fr-FR" sz="1800" b="1" i="1" noProof="0" dirty="0">
                <a:latin typeface="+mj-lt"/>
                <a:ea typeface="Calibri" panose="020F0502020204030204" pitchFamily="34" charset="0"/>
                <a:cs typeface="Calibri" panose="020F0502020204030204" pitchFamily="34" charset="0"/>
              </a:rPr>
              <a:t>parmi les membres de différent groupes, et parmi le people et l’état.</a:t>
            </a:r>
            <a:r>
              <a:rPr lang="fr-FR" sz="1800" b="1" i="1" noProof="0" dirty="0">
                <a:solidFill>
                  <a:srgbClr val="000000"/>
                </a:solidFill>
                <a:effectLst/>
                <a:latin typeface="+mj-lt"/>
                <a:ea typeface="Calibri" panose="020F0502020204030204" pitchFamily="34" charset="0"/>
                <a:cs typeface="Calibri" panose="020F0502020204030204" pitchFamily="34" charset="0"/>
              </a:rPr>
              <a:t>” </a:t>
            </a:r>
            <a:endParaRPr lang="fr-FR" sz="1800" b="1" noProof="0" dirty="0">
              <a:effectLst/>
              <a:latin typeface="+mj-lt"/>
              <a:ea typeface="Calibri" panose="020F0502020204030204" pitchFamily="34" charset="0"/>
              <a:cs typeface="Times New Roman" panose="02020603050405020304" pitchFamily="18" charset="0"/>
            </a:endParaRPr>
          </a:p>
        </p:txBody>
      </p:sp>
      <p:sp>
        <p:nvSpPr>
          <p:cNvPr id="6" name="Rectangle : coins arrondis 5">
            <a:extLst>
              <a:ext uri="{FF2B5EF4-FFF2-40B4-BE49-F238E27FC236}">
                <a16:creationId xmlns:a16="http://schemas.microsoft.com/office/drawing/2014/main" id="{9AFF8806-B1E7-4FD3-8FD1-352531CBE99C}"/>
              </a:ext>
            </a:extLst>
          </p:cNvPr>
          <p:cNvSpPr/>
          <p:nvPr/>
        </p:nvSpPr>
        <p:spPr>
          <a:xfrm>
            <a:off x="852928" y="2497469"/>
            <a:ext cx="2382050" cy="1874904"/>
          </a:xfrm>
          <a:prstGeom prst="roundRect">
            <a:avLst/>
          </a:prstGeom>
          <a:solidFill>
            <a:schemeClr val="tx2">
              <a:lumMod val="60000"/>
              <a:lumOff val="40000"/>
            </a:scheme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a:latin typeface="+mj-lt"/>
              </a:rPr>
              <a:t>Cohésion sociale horizontale</a:t>
            </a:r>
          </a:p>
        </p:txBody>
      </p:sp>
      <p:sp>
        <p:nvSpPr>
          <p:cNvPr id="8" name="Rectangle : coins arrondis 7">
            <a:extLst>
              <a:ext uri="{FF2B5EF4-FFF2-40B4-BE49-F238E27FC236}">
                <a16:creationId xmlns:a16="http://schemas.microsoft.com/office/drawing/2014/main" id="{F238792F-1FB3-456C-91E7-3E1A0648E0EB}"/>
              </a:ext>
            </a:extLst>
          </p:cNvPr>
          <p:cNvSpPr/>
          <p:nvPr/>
        </p:nvSpPr>
        <p:spPr>
          <a:xfrm>
            <a:off x="852928" y="4492757"/>
            <a:ext cx="2382050" cy="914400"/>
          </a:xfrm>
          <a:prstGeom prst="roundRect">
            <a:avLst/>
          </a:prstGeom>
          <a:solidFill>
            <a:schemeClr val="tx2">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latin typeface="+mj-lt"/>
              </a:rPr>
              <a:t>Cohésion sociale verticale</a:t>
            </a:r>
          </a:p>
        </p:txBody>
      </p:sp>
      <p:sp>
        <p:nvSpPr>
          <p:cNvPr id="9" name="Rectangle : coins arrondis 8">
            <a:extLst>
              <a:ext uri="{FF2B5EF4-FFF2-40B4-BE49-F238E27FC236}">
                <a16:creationId xmlns:a16="http://schemas.microsoft.com/office/drawing/2014/main" id="{515AEA02-5F91-4FD3-BA44-CA4B122329F1}"/>
              </a:ext>
            </a:extLst>
          </p:cNvPr>
          <p:cNvSpPr/>
          <p:nvPr/>
        </p:nvSpPr>
        <p:spPr>
          <a:xfrm>
            <a:off x="3564110" y="2497469"/>
            <a:ext cx="7040880" cy="731520"/>
          </a:xfrm>
          <a:prstGeom prst="round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fr-FR" i="1" dirty="0">
                <a:latin typeface="+mj-lt"/>
                <a:ea typeface="Calibri" panose="020F0502020204030204" pitchFamily="34" charset="0"/>
              </a:rPr>
              <a:t>Promouvoir les liens</a:t>
            </a:r>
            <a:r>
              <a:rPr lang="fr-FR" sz="1800" dirty="0">
                <a:effectLst/>
                <a:latin typeface="+mj-lt"/>
                <a:ea typeface="Calibri" panose="020F0502020204030204" pitchFamily="34" charset="0"/>
              </a:rPr>
              <a:t> entre individus au sein d’une communauté donnée</a:t>
            </a:r>
            <a:endParaRPr lang="fr-FR" b="1" dirty="0">
              <a:latin typeface="+mj-lt"/>
            </a:endParaRPr>
          </a:p>
        </p:txBody>
      </p:sp>
      <p:sp>
        <p:nvSpPr>
          <p:cNvPr id="10" name="Rectangle : coins arrondis 9">
            <a:extLst>
              <a:ext uri="{FF2B5EF4-FFF2-40B4-BE49-F238E27FC236}">
                <a16:creationId xmlns:a16="http://schemas.microsoft.com/office/drawing/2014/main" id="{93F70CB4-F8D9-43BF-89F0-B4EE2E682A63}"/>
              </a:ext>
            </a:extLst>
          </p:cNvPr>
          <p:cNvSpPr/>
          <p:nvPr/>
        </p:nvSpPr>
        <p:spPr>
          <a:xfrm>
            <a:off x="3564109" y="3442861"/>
            <a:ext cx="7040880" cy="731520"/>
          </a:xfrm>
          <a:prstGeom prst="round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fr-FR" i="1" dirty="0">
                <a:latin typeface="+mj-lt"/>
                <a:ea typeface="Calibri" panose="020F0502020204030204" pitchFamily="34" charset="0"/>
              </a:rPr>
              <a:t>Créer des ponts</a:t>
            </a:r>
            <a:r>
              <a:rPr lang="fr-FR" sz="1800" dirty="0">
                <a:effectLst/>
                <a:latin typeface="+mj-lt"/>
                <a:ea typeface="Calibri" panose="020F0502020204030204" pitchFamily="34" charset="0"/>
              </a:rPr>
              <a:t> entre les individus de communautés distinctes</a:t>
            </a:r>
            <a:endParaRPr lang="fr-FR" b="1" dirty="0">
              <a:latin typeface="+mj-lt"/>
            </a:endParaRPr>
          </a:p>
        </p:txBody>
      </p:sp>
      <p:sp>
        <p:nvSpPr>
          <p:cNvPr id="11" name="Rectangle : coins arrondis 10">
            <a:extLst>
              <a:ext uri="{FF2B5EF4-FFF2-40B4-BE49-F238E27FC236}">
                <a16:creationId xmlns:a16="http://schemas.microsoft.com/office/drawing/2014/main" id="{EBA80D3F-E546-4060-A17B-D4E0E770132B}"/>
              </a:ext>
            </a:extLst>
          </p:cNvPr>
          <p:cNvSpPr/>
          <p:nvPr/>
        </p:nvSpPr>
        <p:spPr>
          <a:xfrm>
            <a:off x="3564109" y="4584197"/>
            <a:ext cx="7040880" cy="731520"/>
          </a:xfrm>
          <a:prstGeom prst="roundRect">
            <a:avLst/>
          </a:prstGeom>
          <a:ln>
            <a:solidFill>
              <a:schemeClr val="tx2">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r>
              <a:rPr lang="en-US" i="1" dirty="0">
                <a:latin typeface="+mj-lt"/>
                <a:ea typeface="Calibri" panose="020F0502020204030204" pitchFamily="34" charset="0"/>
              </a:rPr>
              <a:t>Rapprocher</a:t>
            </a:r>
            <a:r>
              <a:rPr lang="en-US" sz="1800" dirty="0">
                <a:effectLst/>
                <a:latin typeface="+mj-lt"/>
                <a:ea typeface="Calibri" panose="020F0502020204030204" pitchFamily="34" charset="0"/>
              </a:rPr>
              <a:t> les citoyens des personnes/structures </a:t>
            </a:r>
            <a:r>
              <a:rPr lang="en-US" dirty="0">
                <a:latin typeface="+mj-lt"/>
                <a:ea typeface="Calibri" panose="020F0502020204030204" pitchFamily="34" charset="0"/>
              </a:rPr>
              <a:t>qui ont une </a:t>
            </a:r>
            <a:r>
              <a:rPr lang="en-US" sz="1800" dirty="0">
                <a:effectLst/>
                <a:latin typeface="+mj-lt"/>
                <a:ea typeface="Calibri" panose="020F0502020204030204" pitchFamily="34" charset="0"/>
              </a:rPr>
              <a:t>position de pouvoir (formelle ou pas, governementale ou pas)</a:t>
            </a:r>
            <a:endParaRPr lang="en-US" b="1" dirty="0">
              <a:latin typeface="+mj-lt"/>
            </a:endParaRPr>
          </a:p>
        </p:txBody>
      </p:sp>
      <p:sp>
        <p:nvSpPr>
          <p:cNvPr id="2" name="Rectangle 1">
            <a:extLst>
              <a:ext uri="{FF2B5EF4-FFF2-40B4-BE49-F238E27FC236}">
                <a16:creationId xmlns:a16="http://schemas.microsoft.com/office/drawing/2014/main" id="{81B9838E-66B6-4D6B-AD7C-3A20614DC4CA}"/>
              </a:ext>
            </a:extLst>
          </p:cNvPr>
          <p:cNvSpPr/>
          <p:nvPr/>
        </p:nvSpPr>
        <p:spPr>
          <a:xfrm>
            <a:off x="1427629" y="5762892"/>
            <a:ext cx="8612109" cy="493639"/>
          </a:xfrm>
          <a:prstGeom prst="rect">
            <a:avLst/>
          </a:prstGeom>
        </p:spPr>
        <p:txBody>
          <a:bodyPr wrap="square">
            <a:normAutofit fontScale="85000" lnSpcReduction="20000"/>
          </a:bodyPr>
          <a:lstStyle/>
          <a:p>
            <a:r>
              <a:rPr lang="fr-FR" b="1" i="1" dirty="0"/>
              <a:t>Mais la cohésion sociale n’est pas toujours un “bien” publique </a:t>
            </a:r>
            <a:r>
              <a:rPr lang="fr-FR" dirty="0"/>
              <a:t>– les communautés peuvent être cohérentes mais inéquitables</a:t>
            </a:r>
          </a:p>
        </p:txBody>
      </p:sp>
      <p:pic>
        <p:nvPicPr>
          <p:cNvPr id="1026" name="Picture 2" descr="Attention Sign Symbol Triangle. Caution Icon Exclamation. Alert Road Sign  Stock Vector - Illustration of hazard, information: 117597075">
            <a:extLst>
              <a:ext uri="{FF2B5EF4-FFF2-40B4-BE49-F238E27FC236}">
                <a16:creationId xmlns:a16="http://schemas.microsoft.com/office/drawing/2014/main" id="{3396B2C0-AD6A-4888-A79D-93019090F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446" y="5570631"/>
            <a:ext cx="611252" cy="6112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326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448405" y="172994"/>
            <a:ext cx="9517545" cy="1130158"/>
          </a:xfrm>
        </p:spPr>
        <p:txBody>
          <a:bodyPr vert="horz" lIns="91440" tIns="45720" rIns="91440" bIns="45720" rtlCol="0" anchor="ctr">
            <a:noAutofit/>
          </a:bodyPr>
          <a:lstStyle/>
          <a:p>
            <a:pPr defTabSz="914400"/>
            <a:r>
              <a:rPr lang="fr-FR" sz="2800" noProof="0" dirty="0">
                <a:solidFill>
                  <a:srgbClr val="0070C0"/>
                </a:solidFill>
                <a:latin typeface="Andes" panose="02000000000000000000" pitchFamily="50" charset="0"/>
              </a:rPr>
              <a:t>La cohésion</a:t>
            </a:r>
            <a:r>
              <a:rPr lang="fr-FR" sz="2800" b="1" noProof="0" dirty="0">
                <a:solidFill>
                  <a:srgbClr val="0070C0"/>
                </a:solidFill>
                <a:latin typeface="Andes" panose="02000000000000000000" pitchFamily="50" charset="0"/>
              </a:rPr>
              <a:t> comme source de résilience pour les programmes FCV</a:t>
            </a:r>
            <a:endParaRPr lang="fr-FR" sz="2800" b="1" kern="1200" noProof="0" dirty="0">
              <a:solidFill>
                <a:srgbClr val="0070C0"/>
              </a:solidFill>
              <a:latin typeface="Andes" panose="02000000000000000000" pitchFamily="50" charset="0"/>
            </a:endParaRP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356354"/>
            <a:ext cx="2743200" cy="365125"/>
          </a:xfrm>
        </p:spPr>
        <p:txBody>
          <a:bodyPr/>
          <a:lstStyle/>
          <a:p>
            <a:fld id="{0F43ADEA-B02F-4160-A45B-382E57242F9B}" type="slidenum">
              <a:rPr lang="en-US" smtClean="0"/>
              <a:t>6</a:t>
            </a:fld>
            <a:endParaRPr lang="en-US" dirty="0"/>
          </a:p>
        </p:txBody>
      </p:sp>
      <p:sp>
        <p:nvSpPr>
          <p:cNvPr id="7" name="Espace réservé du contenu 2">
            <a:extLst>
              <a:ext uri="{FF2B5EF4-FFF2-40B4-BE49-F238E27FC236}">
                <a16:creationId xmlns:a16="http://schemas.microsoft.com/office/drawing/2014/main" id="{CEE8DBBC-70E3-477D-8614-1598C558530A}"/>
              </a:ext>
            </a:extLst>
          </p:cNvPr>
          <p:cNvSpPr>
            <a:spLocks noGrp="1"/>
          </p:cNvSpPr>
          <p:nvPr>
            <p:ph idx="1"/>
          </p:nvPr>
        </p:nvSpPr>
        <p:spPr>
          <a:xfrm>
            <a:off x="448406" y="1286991"/>
            <a:ext cx="9258392" cy="1298455"/>
          </a:xfrm>
        </p:spPr>
        <p:txBody>
          <a:bodyPr>
            <a:normAutofit/>
          </a:bodyPr>
          <a:lstStyle/>
          <a:p>
            <a:r>
              <a:rPr lang="fr-FR" sz="1800" noProof="0" dirty="0">
                <a:effectLst/>
                <a:ea typeface="Calibri" panose="020F0502020204030204" pitchFamily="34" charset="0"/>
              </a:rPr>
              <a:t>Les bonnes pratiques d'aide mutuelle, de solidarité et d'action collective au niveau communautaire sont une source de force souvent non reconnue dans les contextes FCV</a:t>
            </a:r>
          </a:p>
          <a:p>
            <a:r>
              <a:rPr lang="fr-FR" sz="1800" noProof="0" dirty="0">
                <a:effectLst/>
                <a:ea typeface="Calibri" panose="020F0502020204030204" pitchFamily="34" charset="0"/>
              </a:rPr>
              <a:t>Les programmes DCL peuvent en tirer parti pour atteindre les communautés dans des environnements difficiles</a:t>
            </a:r>
            <a:endParaRPr lang="fr-FR" sz="1800" noProof="0" dirty="0">
              <a:ea typeface="Calibri" panose="020F0502020204030204" pitchFamily="34" charset="0"/>
            </a:endParaRPr>
          </a:p>
        </p:txBody>
      </p:sp>
      <p:sp>
        <p:nvSpPr>
          <p:cNvPr id="6" name="Freeform: Shape 5">
            <a:extLst>
              <a:ext uri="{FF2B5EF4-FFF2-40B4-BE49-F238E27FC236}">
                <a16:creationId xmlns:a16="http://schemas.microsoft.com/office/drawing/2014/main" id="{DD470AD5-28F9-4C56-B007-8FA2E071D30D}"/>
              </a:ext>
            </a:extLst>
          </p:cNvPr>
          <p:cNvSpPr/>
          <p:nvPr/>
        </p:nvSpPr>
        <p:spPr>
          <a:xfrm>
            <a:off x="5392636" y="2429949"/>
            <a:ext cx="1469245" cy="1477457"/>
          </a:xfrm>
          <a:custGeom>
            <a:avLst/>
            <a:gdLst>
              <a:gd name="connsiteX0" fmla="*/ 647666 w 1295332"/>
              <a:gd name="connsiteY0" fmla="*/ 0 h 1295333"/>
              <a:gd name="connsiteX1" fmla="*/ 767292 w 1295332"/>
              <a:gd name="connsiteY1" fmla="*/ 49550 h 1295333"/>
              <a:gd name="connsiteX2" fmla="*/ 1245782 w 1295332"/>
              <a:gd name="connsiteY2" fmla="*/ 528040 h 1295333"/>
              <a:gd name="connsiteX3" fmla="*/ 1245782 w 1295332"/>
              <a:gd name="connsiteY3" fmla="*/ 767292 h 1295333"/>
              <a:gd name="connsiteX4" fmla="*/ 767292 w 1295332"/>
              <a:gd name="connsiteY4" fmla="*/ 1245782 h 1295333"/>
              <a:gd name="connsiteX5" fmla="*/ 528040 w 1295332"/>
              <a:gd name="connsiteY5" fmla="*/ 1245782 h 1295333"/>
              <a:gd name="connsiteX6" fmla="*/ 49550 w 1295332"/>
              <a:gd name="connsiteY6" fmla="*/ 767292 h 1295333"/>
              <a:gd name="connsiteX7" fmla="*/ 49550 w 1295332"/>
              <a:gd name="connsiteY7" fmla="*/ 528040 h 1295333"/>
              <a:gd name="connsiteX8" fmla="*/ 528040 w 1295332"/>
              <a:gd name="connsiteY8" fmla="*/ 49550 h 1295333"/>
              <a:gd name="connsiteX9" fmla="*/ 647666 w 1295332"/>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2" h="1295333">
                <a:moveTo>
                  <a:pt x="647666" y="0"/>
                </a:moveTo>
                <a:cubicBezTo>
                  <a:pt x="690962" y="0"/>
                  <a:pt x="734259" y="16517"/>
                  <a:pt x="767292" y="49550"/>
                </a:cubicBezTo>
                <a:lnTo>
                  <a:pt x="1245782" y="528040"/>
                </a:lnTo>
                <a:cubicBezTo>
                  <a:pt x="1311849" y="594108"/>
                  <a:pt x="1311849" y="701225"/>
                  <a:pt x="1245782" y="767292"/>
                </a:cubicBezTo>
                <a:lnTo>
                  <a:pt x="767292" y="1245782"/>
                </a:lnTo>
                <a:cubicBezTo>
                  <a:pt x="701225" y="1311850"/>
                  <a:pt x="594108" y="1311850"/>
                  <a:pt x="528040" y="1245782"/>
                </a:cubicBezTo>
                <a:lnTo>
                  <a:pt x="49550" y="767292"/>
                </a:lnTo>
                <a:cubicBezTo>
                  <a:pt x="-16517" y="701225"/>
                  <a:pt x="-16517" y="594108"/>
                  <a:pt x="49550" y="528040"/>
                </a:cubicBezTo>
                <a:lnTo>
                  <a:pt x="528040" y="49550"/>
                </a:lnTo>
                <a:cubicBezTo>
                  <a:pt x="561074" y="16517"/>
                  <a:pt x="604370" y="0"/>
                  <a:pt x="64766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600" dirty="0">
                <a:latin typeface="Open Sans" panose="020B0606030504020204" pitchFamily="34" charset="0"/>
                <a:ea typeface="Open Sans" panose="020B0606030504020204" pitchFamily="34" charset="0"/>
                <a:cs typeface="Open Sans" panose="020B0606030504020204" pitchFamily="34" charset="0"/>
              </a:rPr>
              <a:t>Yemen</a:t>
            </a:r>
          </a:p>
        </p:txBody>
      </p:sp>
      <p:sp>
        <p:nvSpPr>
          <p:cNvPr id="9" name="Freeform: Shape 8">
            <a:extLst>
              <a:ext uri="{FF2B5EF4-FFF2-40B4-BE49-F238E27FC236}">
                <a16:creationId xmlns:a16="http://schemas.microsoft.com/office/drawing/2014/main" id="{1F333EAA-3D9B-486B-A2C0-A30BBBF6BE28}"/>
              </a:ext>
            </a:extLst>
          </p:cNvPr>
          <p:cNvSpPr/>
          <p:nvPr/>
        </p:nvSpPr>
        <p:spPr>
          <a:xfrm>
            <a:off x="7755919" y="2426850"/>
            <a:ext cx="1488408" cy="1477458"/>
          </a:xfrm>
          <a:custGeom>
            <a:avLst/>
            <a:gdLst>
              <a:gd name="connsiteX0" fmla="*/ 647667 w 1295334"/>
              <a:gd name="connsiteY0" fmla="*/ 0 h 1295333"/>
              <a:gd name="connsiteX1" fmla="*/ 767293 w 1295334"/>
              <a:gd name="connsiteY1" fmla="*/ 49550 h 1295333"/>
              <a:gd name="connsiteX2" fmla="*/ 1245783 w 1295334"/>
              <a:gd name="connsiteY2" fmla="*/ 528040 h 1295333"/>
              <a:gd name="connsiteX3" fmla="*/ 1245783 w 1295334"/>
              <a:gd name="connsiteY3" fmla="*/ 767292 h 1295333"/>
              <a:gd name="connsiteX4" fmla="*/ 767293 w 1295334"/>
              <a:gd name="connsiteY4" fmla="*/ 1245782 h 1295333"/>
              <a:gd name="connsiteX5" fmla="*/ 528041 w 1295334"/>
              <a:gd name="connsiteY5" fmla="*/ 1245782 h 1295333"/>
              <a:gd name="connsiteX6" fmla="*/ 49551 w 1295334"/>
              <a:gd name="connsiteY6" fmla="*/ 767292 h 1295333"/>
              <a:gd name="connsiteX7" fmla="*/ 49551 w 1295334"/>
              <a:gd name="connsiteY7" fmla="*/ 528040 h 1295333"/>
              <a:gd name="connsiteX8" fmla="*/ 528041 w 1295334"/>
              <a:gd name="connsiteY8" fmla="*/ 49550 h 1295333"/>
              <a:gd name="connsiteX9" fmla="*/ 647667 w 1295334"/>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4" h="1295333">
                <a:moveTo>
                  <a:pt x="647667" y="0"/>
                </a:moveTo>
                <a:cubicBezTo>
                  <a:pt x="690963" y="0"/>
                  <a:pt x="734260" y="16517"/>
                  <a:pt x="767293" y="49550"/>
                </a:cubicBezTo>
                <a:lnTo>
                  <a:pt x="1245783" y="528040"/>
                </a:lnTo>
                <a:cubicBezTo>
                  <a:pt x="1311851" y="594108"/>
                  <a:pt x="1311851" y="701225"/>
                  <a:pt x="1245783" y="767292"/>
                </a:cubicBezTo>
                <a:lnTo>
                  <a:pt x="767293" y="1245782"/>
                </a:lnTo>
                <a:cubicBezTo>
                  <a:pt x="701226" y="1311850"/>
                  <a:pt x="594109" y="1311850"/>
                  <a:pt x="528041" y="1245782"/>
                </a:cubicBezTo>
                <a:lnTo>
                  <a:pt x="49551" y="767292"/>
                </a:lnTo>
                <a:cubicBezTo>
                  <a:pt x="-16517" y="701225"/>
                  <a:pt x="-16517" y="594108"/>
                  <a:pt x="49551" y="528040"/>
                </a:cubicBezTo>
                <a:lnTo>
                  <a:pt x="528041" y="49550"/>
                </a:lnTo>
                <a:cubicBezTo>
                  <a:pt x="561075" y="16517"/>
                  <a:pt x="604371" y="0"/>
                  <a:pt x="64766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800" dirty="0">
                <a:latin typeface="Open Sans" panose="020B0606030504020204" pitchFamily="34" charset="0"/>
                <a:ea typeface="Open Sans" panose="020B0606030504020204" pitchFamily="34" charset="0"/>
                <a:cs typeface="Open Sans" panose="020B0606030504020204" pitchFamily="34" charset="0"/>
              </a:rPr>
              <a:t>Madagascar</a:t>
            </a:r>
          </a:p>
        </p:txBody>
      </p:sp>
      <p:sp>
        <p:nvSpPr>
          <p:cNvPr id="11" name="Freeform: Shape 10">
            <a:extLst>
              <a:ext uri="{FF2B5EF4-FFF2-40B4-BE49-F238E27FC236}">
                <a16:creationId xmlns:a16="http://schemas.microsoft.com/office/drawing/2014/main" id="{B997379F-07C1-47D0-8D0A-8235A8381338}"/>
              </a:ext>
            </a:extLst>
          </p:cNvPr>
          <p:cNvSpPr/>
          <p:nvPr/>
        </p:nvSpPr>
        <p:spPr>
          <a:xfrm>
            <a:off x="676936" y="2429948"/>
            <a:ext cx="1469245" cy="1477457"/>
          </a:xfrm>
          <a:custGeom>
            <a:avLst/>
            <a:gdLst>
              <a:gd name="connsiteX0" fmla="*/ 647666 w 1295332"/>
              <a:gd name="connsiteY0" fmla="*/ 0 h 1295333"/>
              <a:gd name="connsiteX1" fmla="*/ 767292 w 1295332"/>
              <a:gd name="connsiteY1" fmla="*/ 49550 h 1295333"/>
              <a:gd name="connsiteX2" fmla="*/ 1245782 w 1295332"/>
              <a:gd name="connsiteY2" fmla="*/ 528040 h 1295333"/>
              <a:gd name="connsiteX3" fmla="*/ 1245782 w 1295332"/>
              <a:gd name="connsiteY3" fmla="*/ 767292 h 1295333"/>
              <a:gd name="connsiteX4" fmla="*/ 767292 w 1295332"/>
              <a:gd name="connsiteY4" fmla="*/ 1245782 h 1295333"/>
              <a:gd name="connsiteX5" fmla="*/ 528040 w 1295332"/>
              <a:gd name="connsiteY5" fmla="*/ 1245782 h 1295333"/>
              <a:gd name="connsiteX6" fmla="*/ 49550 w 1295332"/>
              <a:gd name="connsiteY6" fmla="*/ 767292 h 1295333"/>
              <a:gd name="connsiteX7" fmla="*/ 49550 w 1295332"/>
              <a:gd name="connsiteY7" fmla="*/ 528040 h 1295333"/>
              <a:gd name="connsiteX8" fmla="*/ 528040 w 1295332"/>
              <a:gd name="connsiteY8" fmla="*/ 49550 h 1295333"/>
              <a:gd name="connsiteX9" fmla="*/ 647666 w 1295332"/>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2" h="1295333">
                <a:moveTo>
                  <a:pt x="647666" y="0"/>
                </a:moveTo>
                <a:cubicBezTo>
                  <a:pt x="690962" y="0"/>
                  <a:pt x="734259" y="16517"/>
                  <a:pt x="767292" y="49550"/>
                </a:cubicBezTo>
                <a:lnTo>
                  <a:pt x="1245782" y="528040"/>
                </a:lnTo>
                <a:cubicBezTo>
                  <a:pt x="1311849" y="594108"/>
                  <a:pt x="1311849" y="701225"/>
                  <a:pt x="1245782" y="767292"/>
                </a:cubicBezTo>
                <a:lnTo>
                  <a:pt x="767292" y="1245782"/>
                </a:lnTo>
                <a:cubicBezTo>
                  <a:pt x="701225" y="1311850"/>
                  <a:pt x="594108" y="1311850"/>
                  <a:pt x="528040" y="1245782"/>
                </a:cubicBezTo>
                <a:lnTo>
                  <a:pt x="49550" y="767292"/>
                </a:lnTo>
                <a:cubicBezTo>
                  <a:pt x="-16517" y="701225"/>
                  <a:pt x="-16517" y="594108"/>
                  <a:pt x="49550" y="528040"/>
                </a:cubicBezTo>
                <a:lnTo>
                  <a:pt x="528040" y="49550"/>
                </a:lnTo>
                <a:cubicBezTo>
                  <a:pt x="561074" y="16517"/>
                  <a:pt x="604370" y="0"/>
                  <a:pt x="64766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600" dirty="0">
                <a:latin typeface="Open Sans" panose="020B0606030504020204" pitchFamily="34" charset="0"/>
                <a:ea typeface="Open Sans" panose="020B0606030504020204" pitchFamily="34" charset="0"/>
                <a:cs typeface="Open Sans" panose="020B0606030504020204" pitchFamily="34" charset="0"/>
              </a:rPr>
              <a:t>Mindanao</a:t>
            </a:r>
          </a:p>
        </p:txBody>
      </p:sp>
      <p:sp>
        <p:nvSpPr>
          <p:cNvPr id="13" name="Freeform: Shape 12">
            <a:extLst>
              <a:ext uri="{FF2B5EF4-FFF2-40B4-BE49-F238E27FC236}">
                <a16:creationId xmlns:a16="http://schemas.microsoft.com/office/drawing/2014/main" id="{81C654F1-BC2E-4B0C-B04D-9AC7EDA4062E}"/>
              </a:ext>
            </a:extLst>
          </p:cNvPr>
          <p:cNvSpPr/>
          <p:nvPr/>
        </p:nvSpPr>
        <p:spPr>
          <a:xfrm>
            <a:off x="3096588" y="2429948"/>
            <a:ext cx="1488408" cy="1477458"/>
          </a:xfrm>
          <a:custGeom>
            <a:avLst/>
            <a:gdLst>
              <a:gd name="connsiteX0" fmla="*/ 647667 w 1295334"/>
              <a:gd name="connsiteY0" fmla="*/ 0 h 1295333"/>
              <a:gd name="connsiteX1" fmla="*/ 767293 w 1295334"/>
              <a:gd name="connsiteY1" fmla="*/ 49550 h 1295333"/>
              <a:gd name="connsiteX2" fmla="*/ 1245783 w 1295334"/>
              <a:gd name="connsiteY2" fmla="*/ 528040 h 1295333"/>
              <a:gd name="connsiteX3" fmla="*/ 1245783 w 1295334"/>
              <a:gd name="connsiteY3" fmla="*/ 767292 h 1295333"/>
              <a:gd name="connsiteX4" fmla="*/ 767293 w 1295334"/>
              <a:gd name="connsiteY4" fmla="*/ 1245782 h 1295333"/>
              <a:gd name="connsiteX5" fmla="*/ 528041 w 1295334"/>
              <a:gd name="connsiteY5" fmla="*/ 1245782 h 1295333"/>
              <a:gd name="connsiteX6" fmla="*/ 49551 w 1295334"/>
              <a:gd name="connsiteY6" fmla="*/ 767292 h 1295333"/>
              <a:gd name="connsiteX7" fmla="*/ 49551 w 1295334"/>
              <a:gd name="connsiteY7" fmla="*/ 528040 h 1295333"/>
              <a:gd name="connsiteX8" fmla="*/ 528041 w 1295334"/>
              <a:gd name="connsiteY8" fmla="*/ 49550 h 1295333"/>
              <a:gd name="connsiteX9" fmla="*/ 647667 w 1295334"/>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4" h="1295333">
                <a:moveTo>
                  <a:pt x="647667" y="0"/>
                </a:moveTo>
                <a:cubicBezTo>
                  <a:pt x="690963" y="0"/>
                  <a:pt x="734260" y="16517"/>
                  <a:pt x="767293" y="49550"/>
                </a:cubicBezTo>
                <a:lnTo>
                  <a:pt x="1245783" y="528040"/>
                </a:lnTo>
                <a:cubicBezTo>
                  <a:pt x="1311851" y="594108"/>
                  <a:pt x="1311851" y="701225"/>
                  <a:pt x="1245783" y="767292"/>
                </a:cubicBezTo>
                <a:lnTo>
                  <a:pt x="767293" y="1245782"/>
                </a:lnTo>
                <a:cubicBezTo>
                  <a:pt x="701226" y="1311850"/>
                  <a:pt x="594109" y="1311850"/>
                  <a:pt x="528041" y="1245782"/>
                </a:cubicBezTo>
                <a:lnTo>
                  <a:pt x="49551" y="767292"/>
                </a:lnTo>
                <a:cubicBezTo>
                  <a:pt x="-16517" y="701225"/>
                  <a:pt x="-16517" y="594108"/>
                  <a:pt x="49551" y="528040"/>
                </a:cubicBezTo>
                <a:lnTo>
                  <a:pt x="528041" y="49550"/>
                </a:lnTo>
                <a:cubicBezTo>
                  <a:pt x="561075" y="16517"/>
                  <a:pt x="604371" y="0"/>
                  <a:pt x="64766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800" dirty="0">
                <a:latin typeface="Open Sans" panose="020B0606030504020204" pitchFamily="34" charset="0"/>
                <a:ea typeface="Open Sans" panose="020B0606030504020204" pitchFamily="34" charset="0"/>
                <a:cs typeface="Open Sans" panose="020B0606030504020204" pitchFamily="34" charset="0"/>
              </a:rPr>
              <a:t>Ukraine</a:t>
            </a:r>
          </a:p>
        </p:txBody>
      </p:sp>
      <p:sp>
        <p:nvSpPr>
          <p:cNvPr id="14" name="Freeform: Shape 13">
            <a:extLst>
              <a:ext uri="{FF2B5EF4-FFF2-40B4-BE49-F238E27FC236}">
                <a16:creationId xmlns:a16="http://schemas.microsoft.com/office/drawing/2014/main" id="{471E72F3-EFA2-4698-87B0-DF77EECFF643}"/>
              </a:ext>
            </a:extLst>
          </p:cNvPr>
          <p:cNvSpPr/>
          <p:nvPr/>
        </p:nvSpPr>
        <p:spPr>
          <a:xfrm>
            <a:off x="10093965" y="2421462"/>
            <a:ext cx="1469245" cy="1477457"/>
          </a:xfrm>
          <a:custGeom>
            <a:avLst/>
            <a:gdLst>
              <a:gd name="connsiteX0" fmla="*/ 647666 w 1295332"/>
              <a:gd name="connsiteY0" fmla="*/ 0 h 1295333"/>
              <a:gd name="connsiteX1" fmla="*/ 767292 w 1295332"/>
              <a:gd name="connsiteY1" fmla="*/ 49550 h 1295333"/>
              <a:gd name="connsiteX2" fmla="*/ 1245782 w 1295332"/>
              <a:gd name="connsiteY2" fmla="*/ 528040 h 1295333"/>
              <a:gd name="connsiteX3" fmla="*/ 1245782 w 1295332"/>
              <a:gd name="connsiteY3" fmla="*/ 767292 h 1295333"/>
              <a:gd name="connsiteX4" fmla="*/ 767292 w 1295332"/>
              <a:gd name="connsiteY4" fmla="*/ 1245782 h 1295333"/>
              <a:gd name="connsiteX5" fmla="*/ 528040 w 1295332"/>
              <a:gd name="connsiteY5" fmla="*/ 1245782 h 1295333"/>
              <a:gd name="connsiteX6" fmla="*/ 49550 w 1295332"/>
              <a:gd name="connsiteY6" fmla="*/ 767292 h 1295333"/>
              <a:gd name="connsiteX7" fmla="*/ 49550 w 1295332"/>
              <a:gd name="connsiteY7" fmla="*/ 528040 h 1295333"/>
              <a:gd name="connsiteX8" fmla="*/ 528040 w 1295332"/>
              <a:gd name="connsiteY8" fmla="*/ 49550 h 1295333"/>
              <a:gd name="connsiteX9" fmla="*/ 647666 w 1295332"/>
              <a:gd name="connsiteY9" fmla="*/ 0 h 1295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5332" h="1295333">
                <a:moveTo>
                  <a:pt x="647666" y="0"/>
                </a:moveTo>
                <a:cubicBezTo>
                  <a:pt x="690962" y="0"/>
                  <a:pt x="734259" y="16517"/>
                  <a:pt x="767292" y="49550"/>
                </a:cubicBezTo>
                <a:lnTo>
                  <a:pt x="1245782" y="528040"/>
                </a:lnTo>
                <a:cubicBezTo>
                  <a:pt x="1311849" y="594108"/>
                  <a:pt x="1311849" y="701225"/>
                  <a:pt x="1245782" y="767292"/>
                </a:cubicBezTo>
                <a:lnTo>
                  <a:pt x="767292" y="1245782"/>
                </a:lnTo>
                <a:cubicBezTo>
                  <a:pt x="701225" y="1311850"/>
                  <a:pt x="594108" y="1311850"/>
                  <a:pt x="528040" y="1245782"/>
                </a:cubicBezTo>
                <a:lnTo>
                  <a:pt x="49550" y="767292"/>
                </a:lnTo>
                <a:cubicBezTo>
                  <a:pt x="-16517" y="701225"/>
                  <a:pt x="-16517" y="594108"/>
                  <a:pt x="49550" y="528040"/>
                </a:cubicBezTo>
                <a:lnTo>
                  <a:pt x="528040" y="49550"/>
                </a:lnTo>
                <a:cubicBezTo>
                  <a:pt x="561074" y="16517"/>
                  <a:pt x="604370" y="0"/>
                  <a:pt x="64766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IN" sz="1600" dirty="0">
                <a:latin typeface="Open Sans" panose="020B0606030504020204" pitchFamily="34" charset="0"/>
                <a:ea typeface="Open Sans" panose="020B0606030504020204" pitchFamily="34" charset="0"/>
                <a:cs typeface="Open Sans" panose="020B0606030504020204" pitchFamily="34" charset="0"/>
              </a:rPr>
              <a:t>Brazil</a:t>
            </a:r>
          </a:p>
        </p:txBody>
      </p:sp>
      <p:sp>
        <p:nvSpPr>
          <p:cNvPr id="17" name="TextBox 16">
            <a:extLst>
              <a:ext uri="{FF2B5EF4-FFF2-40B4-BE49-F238E27FC236}">
                <a16:creationId xmlns:a16="http://schemas.microsoft.com/office/drawing/2014/main" id="{5261B3D0-FB96-4E25-A7E0-1A261E42A9A4}"/>
              </a:ext>
            </a:extLst>
          </p:cNvPr>
          <p:cNvSpPr txBox="1"/>
          <p:nvPr/>
        </p:nvSpPr>
        <p:spPr>
          <a:xfrm>
            <a:off x="94640" y="3894558"/>
            <a:ext cx="2623160" cy="2677656"/>
          </a:xfrm>
          <a:prstGeom prst="rect">
            <a:avLst/>
          </a:prstGeom>
          <a:noFill/>
        </p:spPr>
        <p:txBody>
          <a:bodyPr wrap="square" rtlCol="0">
            <a:spAutoFit/>
          </a:bodyPr>
          <a:lstStyle/>
          <a:p>
            <a:pPr marL="285750" indent="-285750">
              <a:buFont typeface="Arial" panose="020B0604020202020204" pitchFamily="34" charset="0"/>
              <a:buChar char="•"/>
            </a:pPr>
            <a:r>
              <a:rPr lang="fr-FR" sz="1400" dirty="0"/>
              <a:t>Trois projets ont visé à accroître la confiance et la cohésion parmi les musulmans, chrétiens et PDI a travers la création de consensus et de contacts collaboratifs </a:t>
            </a:r>
          </a:p>
          <a:p>
            <a:pPr marL="285750" indent="-285750">
              <a:buFont typeface="Arial" panose="020B0604020202020204" pitchFamily="34" charset="0"/>
              <a:buChar char="•"/>
            </a:pPr>
            <a:r>
              <a:rPr lang="fr-FR" sz="1400" dirty="0"/>
              <a:t>Ainsi qu’une concentration sur la cohésion verticale entre les communautés éloignées et affectées par les conflits et le gouvernement.</a:t>
            </a:r>
            <a:endParaRPr lang="en-US" sz="1400" dirty="0"/>
          </a:p>
        </p:txBody>
      </p:sp>
      <p:sp>
        <p:nvSpPr>
          <p:cNvPr id="18" name="TextBox 17">
            <a:extLst>
              <a:ext uri="{FF2B5EF4-FFF2-40B4-BE49-F238E27FC236}">
                <a16:creationId xmlns:a16="http://schemas.microsoft.com/office/drawing/2014/main" id="{F474ED4B-0C3D-400B-A9B1-D64FF796B72B}"/>
              </a:ext>
            </a:extLst>
          </p:cNvPr>
          <p:cNvSpPr txBox="1"/>
          <p:nvPr/>
        </p:nvSpPr>
        <p:spPr>
          <a:xfrm>
            <a:off x="4963784" y="3894557"/>
            <a:ext cx="2413348" cy="3108543"/>
          </a:xfrm>
          <a:prstGeom prst="rect">
            <a:avLst/>
          </a:prstGeom>
          <a:noFill/>
        </p:spPr>
        <p:txBody>
          <a:bodyPr wrap="square" rtlCol="0">
            <a:spAutoFit/>
          </a:bodyPr>
          <a:lstStyle/>
          <a:p>
            <a:pPr marL="342900" indent="-342900">
              <a:buFont typeface="Arial" panose="020B0604020202020204" pitchFamily="34" charset="0"/>
              <a:buChar char="•"/>
            </a:pPr>
            <a:r>
              <a:rPr lang="fr-FR" sz="1400" dirty="0">
                <a:ea typeface="Calibri" panose="020F0502020204030204" pitchFamily="34" charset="0"/>
              </a:rPr>
              <a:t>Un programme d’assistance analytique a examiné les structures communautaires, y compris les sources de gouvernance informelles, en tant que sources de résilience et des points d'entrée potentiels pour le projet DCL</a:t>
            </a:r>
          </a:p>
          <a:p>
            <a:pPr marL="342900" indent="-342900">
              <a:buFont typeface="Arial" panose="020B0604020202020204" pitchFamily="34" charset="0"/>
              <a:buChar char="•"/>
            </a:pPr>
            <a:r>
              <a:rPr lang="fr-FR" sz="1400" dirty="0">
                <a:ea typeface="Calibri" panose="020F0502020204030204" pitchFamily="34" charset="0"/>
              </a:rPr>
              <a:t>Collecte de données primaires ainsi que l'examen des données secondaires</a:t>
            </a:r>
            <a:endParaRPr lang="en-US" sz="1400" dirty="0">
              <a:ea typeface="Calibri" panose="020F0502020204030204" pitchFamily="34" charset="0"/>
            </a:endParaRPr>
          </a:p>
        </p:txBody>
      </p:sp>
      <p:sp>
        <p:nvSpPr>
          <p:cNvPr id="20" name="TextBox 19">
            <a:extLst>
              <a:ext uri="{FF2B5EF4-FFF2-40B4-BE49-F238E27FC236}">
                <a16:creationId xmlns:a16="http://schemas.microsoft.com/office/drawing/2014/main" id="{646FD21B-CF1D-41B6-A1BE-14C9A50ABF6F}"/>
              </a:ext>
            </a:extLst>
          </p:cNvPr>
          <p:cNvSpPr txBox="1"/>
          <p:nvPr/>
        </p:nvSpPr>
        <p:spPr>
          <a:xfrm>
            <a:off x="2634118" y="3904308"/>
            <a:ext cx="2413348" cy="2677656"/>
          </a:xfrm>
          <a:prstGeom prst="rect">
            <a:avLst/>
          </a:prstGeom>
          <a:noFill/>
        </p:spPr>
        <p:txBody>
          <a:bodyPr wrap="square" rtlCol="0">
            <a:spAutoFit/>
          </a:bodyPr>
          <a:lstStyle/>
          <a:p>
            <a:pPr marL="285750" indent="-285750">
              <a:buFont typeface="Arial" panose="020B0604020202020204" pitchFamily="34" charset="0"/>
              <a:buChar char="•"/>
            </a:pPr>
            <a:r>
              <a:rPr lang="fr-FR" sz="1400" dirty="0"/>
              <a:t>Les approches participatives garantissent que les populations touchées par les conflits peuvent participer à la prise de décision et au suivi.</a:t>
            </a:r>
          </a:p>
          <a:p>
            <a:pPr marL="285750" indent="-285750">
              <a:buFont typeface="Arial" panose="020B0604020202020204" pitchFamily="34" charset="0"/>
              <a:buChar char="•"/>
            </a:pPr>
            <a:r>
              <a:rPr lang="fr-FR" sz="1400" dirty="0"/>
              <a:t>Les possibilités de génération de revenus devraient améliorer la cohésion sociale et l'intégration.</a:t>
            </a:r>
            <a:endParaRPr lang="en-US" sz="1400" dirty="0"/>
          </a:p>
        </p:txBody>
      </p:sp>
      <p:sp>
        <p:nvSpPr>
          <p:cNvPr id="21" name="TextBox 20">
            <a:extLst>
              <a:ext uri="{FF2B5EF4-FFF2-40B4-BE49-F238E27FC236}">
                <a16:creationId xmlns:a16="http://schemas.microsoft.com/office/drawing/2014/main" id="{A18FA40D-ABD9-4CC7-AA22-0E454A8C317A}"/>
              </a:ext>
            </a:extLst>
          </p:cNvPr>
          <p:cNvSpPr txBox="1"/>
          <p:nvPr/>
        </p:nvSpPr>
        <p:spPr>
          <a:xfrm>
            <a:off x="7293450" y="3907272"/>
            <a:ext cx="2413348" cy="2246769"/>
          </a:xfrm>
          <a:prstGeom prst="rect">
            <a:avLst/>
          </a:prstGeom>
          <a:noFill/>
        </p:spPr>
        <p:txBody>
          <a:bodyPr wrap="square" rtlCol="0">
            <a:spAutoFit/>
          </a:bodyPr>
          <a:lstStyle/>
          <a:p>
            <a:pPr marL="285750" indent="-285750">
              <a:buFont typeface="Arial" panose="020B0604020202020204" pitchFamily="34" charset="0"/>
              <a:buChar char="•"/>
            </a:pPr>
            <a:r>
              <a:rPr lang="fr-FR" sz="1400" dirty="0">
                <a:ea typeface="Calibri" panose="020F0502020204030204" pitchFamily="34" charset="0"/>
              </a:rPr>
              <a:t>Nouvelle opération de prêt, s'appuyant sur de fortes pratiques communautaires d'aide mutuelle</a:t>
            </a:r>
          </a:p>
          <a:p>
            <a:pPr marL="285750" indent="-285750">
              <a:buFont typeface="Arial" panose="020B0604020202020204" pitchFamily="34" charset="0"/>
              <a:buChar char="•"/>
            </a:pPr>
            <a:r>
              <a:rPr lang="fr-FR" sz="1400" dirty="0">
                <a:ea typeface="Calibri" panose="020F0502020204030204" pitchFamily="34" charset="0"/>
              </a:rPr>
              <a:t>Soutient des partenariats améliorés entre les communautés, les dirigeants élus locaux et le gouvernement régional</a:t>
            </a:r>
            <a:endParaRPr lang="en-US" sz="1400" dirty="0"/>
          </a:p>
        </p:txBody>
      </p:sp>
      <p:sp>
        <p:nvSpPr>
          <p:cNvPr id="23" name="TextBox 22">
            <a:extLst>
              <a:ext uri="{FF2B5EF4-FFF2-40B4-BE49-F238E27FC236}">
                <a16:creationId xmlns:a16="http://schemas.microsoft.com/office/drawing/2014/main" id="{EC020BD7-D882-4F59-872B-013ED2F57583}"/>
              </a:ext>
            </a:extLst>
          </p:cNvPr>
          <p:cNvSpPr txBox="1"/>
          <p:nvPr/>
        </p:nvSpPr>
        <p:spPr>
          <a:xfrm>
            <a:off x="9623115" y="3904308"/>
            <a:ext cx="2413348" cy="2893100"/>
          </a:xfrm>
          <a:prstGeom prst="rect">
            <a:avLst/>
          </a:prstGeom>
          <a:noFill/>
        </p:spPr>
        <p:txBody>
          <a:bodyPr wrap="square" rtlCol="0">
            <a:spAutoFit/>
          </a:bodyPr>
          <a:lstStyle/>
          <a:p>
            <a:pPr marL="285750" indent="-285750">
              <a:buFont typeface="Arial" panose="020B0604020202020204" pitchFamily="34" charset="0"/>
              <a:buChar char="•"/>
            </a:pPr>
            <a:r>
              <a:rPr lang="fr-FR" sz="1400" dirty="0"/>
              <a:t>L'engagement des jeunes grâce à la musique et l'art favorise la cohésion sociale en contrant l'influence des organisations violentes, facilitant les «contacts collaboratifs» et permettant des interactions productives entre le gouvernement local et les communautés vulnérables.</a:t>
            </a:r>
            <a:endParaRPr lang="en-US" sz="1400" dirty="0"/>
          </a:p>
        </p:txBody>
      </p:sp>
      <p:sp>
        <p:nvSpPr>
          <p:cNvPr id="16" name="Rectangle 15">
            <a:extLst>
              <a:ext uri="{FF2B5EF4-FFF2-40B4-BE49-F238E27FC236}">
                <a16:creationId xmlns:a16="http://schemas.microsoft.com/office/drawing/2014/main" id="{1109913B-1A09-4638-B960-9DBECC522EF6}"/>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359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BC62ADF-7C15-4CDB-A25C-14EDD5FED77F}"/>
              </a:ext>
            </a:extLst>
          </p:cNvPr>
          <p:cNvSpPr txBox="1">
            <a:spLocks/>
          </p:cNvSpPr>
          <p:nvPr/>
        </p:nvSpPr>
        <p:spPr>
          <a:xfrm>
            <a:off x="448407" y="224913"/>
            <a:ext cx="9748538" cy="1130158"/>
          </a:xfrm>
          <a:prstGeom prst="rect">
            <a:avLst/>
          </a:prstGeom>
        </p:spPr>
        <p:txBody>
          <a:bodyPr vert="horz" lIns="91440" tIns="45720" rIns="91440" bIns="45720" rtlCol="0" anchor="ctr">
            <a:noAutofit/>
          </a:bodyPr>
          <a:lstStyle>
            <a:lvl1pPr algn="l" defTabSz="914354" rtl="0" eaLnBrk="1" latinLnBrk="0" hangingPunct="1">
              <a:lnSpc>
                <a:spcPct val="90000"/>
              </a:lnSpc>
              <a:spcBef>
                <a:spcPct val="0"/>
              </a:spcBef>
              <a:buNone/>
              <a:defRPr sz="4400" kern="1200">
                <a:solidFill>
                  <a:schemeClr val="tx1"/>
                </a:solidFill>
                <a:latin typeface="+mj-lt"/>
                <a:ea typeface="+mj-ea"/>
                <a:cs typeface="+mj-cs"/>
              </a:defRPr>
            </a:lvl1pPr>
          </a:lstStyle>
          <a:p>
            <a:pPr defTabSz="914400"/>
            <a:r>
              <a:rPr lang="fr-FR" sz="2800" b="1" dirty="0">
                <a:solidFill>
                  <a:srgbClr val="0070C0"/>
                </a:solidFill>
                <a:latin typeface="Andes" panose="02000000000000000000" pitchFamily="50" charset="0"/>
              </a:rPr>
              <a:t>Base de preuves croissantes sur ce qui fonctionne (et ne fonctionne pas) pour réparer ou promouvoir la cohésion sociale</a:t>
            </a:r>
            <a:endParaRPr lang="en-US" sz="2800" b="1" dirty="0">
              <a:solidFill>
                <a:srgbClr val="0070C0"/>
              </a:solidFill>
              <a:latin typeface="Andes" panose="02000000000000000000" pitchFamily="50" charset="0"/>
            </a:endParaRPr>
          </a:p>
        </p:txBody>
      </p:sp>
      <p:sp>
        <p:nvSpPr>
          <p:cNvPr id="4" name="Rectangle 3">
            <a:extLst>
              <a:ext uri="{FF2B5EF4-FFF2-40B4-BE49-F238E27FC236}">
                <a16:creationId xmlns:a16="http://schemas.microsoft.com/office/drawing/2014/main" id="{7CFB4092-95D1-45B5-9734-8C9DD6631404}"/>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Rectangle: Rounded Corners 5">
            <a:extLst>
              <a:ext uri="{FF2B5EF4-FFF2-40B4-BE49-F238E27FC236}">
                <a16:creationId xmlns:a16="http://schemas.microsoft.com/office/drawing/2014/main" id="{C8E192B7-FADF-4FAD-93ED-4F85A8CD8621}"/>
              </a:ext>
            </a:extLst>
          </p:cNvPr>
          <p:cNvSpPr/>
          <p:nvPr/>
        </p:nvSpPr>
        <p:spPr>
          <a:xfrm>
            <a:off x="1062155" y="2671912"/>
            <a:ext cx="2103120" cy="1097280"/>
          </a:xfrm>
          <a:prstGeom prst="roundRect">
            <a:avLst/>
          </a:prstGeom>
          <a:solidFill>
            <a:srgbClr val="F5EFD3"/>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bg1">
                    <a:lumMod val="50000"/>
                  </a:schemeClr>
                </a:solidFill>
                <a:cs typeface="Calibri"/>
              </a:rPr>
              <a:t>Approaches Participative &amp; DCL</a:t>
            </a:r>
            <a:endParaRPr lang="en-US" b="1" dirty="0">
              <a:solidFill>
                <a:schemeClr val="bg1">
                  <a:lumMod val="50000"/>
                </a:schemeClr>
              </a:solidFill>
            </a:endParaRPr>
          </a:p>
        </p:txBody>
      </p:sp>
      <p:sp>
        <p:nvSpPr>
          <p:cNvPr id="7" name="Rectangle: Rounded Corners 6">
            <a:extLst>
              <a:ext uri="{FF2B5EF4-FFF2-40B4-BE49-F238E27FC236}">
                <a16:creationId xmlns:a16="http://schemas.microsoft.com/office/drawing/2014/main" id="{730B2F31-8829-4572-9C99-A3874F86A558}"/>
              </a:ext>
            </a:extLst>
          </p:cNvPr>
          <p:cNvSpPr/>
          <p:nvPr/>
        </p:nvSpPr>
        <p:spPr>
          <a:xfrm>
            <a:off x="3402902" y="2671912"/>
            <a:ext cx="2103120" cy="1097280"/>
          </a:xfrm>
          <a:prstGeom prst="roundRect">
            <a:avLst/>
          </a:prstGeom>
          <a:solidFill>
            <a:srgbClr val="F5CCBC"/>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b="1" dirty="0">
                <a:solidFill>
                  <a:schemeClr val="bg1">
                    <a:lumMod val="50000"/>
                  </a:schemeClr>
                </a:solidFill>
                <a:cs typeface="Calibri"/>
              </a:rPr>
              <a:t>Competences pour la mediation &amp; </a:t>
            </a:r>
          </a:p>
          <a:p>
            <a:pPr algn="ctr"/>
            <a:r>
              <a:rPr lang="en-US" b="1" dirty="0">
                <a:solidFill>
                  <a:schemeClr val="bg1">
                    <a:lumMod val="50000"/>
                  </a:schemeClr>
                </a:solidFill>
                <a:cs typeface="Calibri"/>
              </a:rPr>
              <a:t>resolution des conflits</a:t>
            </a:r>
          </a:p>
        </p:txBody>
      </p:sp>
      <p:sp>
        <p:nvSpPr>
          <p:cNvPr id="8" name="Rectangle: Rounded Corners 7">
            <a:extLst>
              <a:ext uri="{FF2B5EF4-FFF2-40B4-BE49-F238E27FC236}">
                <a16:creationId xmlns:a16="http://schemas.microsoft.com/office/drawing/2014/main" id="{6A9074E8-F3E5-4B48-8E91-9AB85516D510}"/>
              </a:ext>
            </a:extLst>
          </p:cNvPr>
          <p:cNvSpPr/>
          <p:nvPr/>
        </p:nvSpPr>
        <p:spPr>
          <a:xfrm>
            <a:off x="3402902" y="4069694"/>
            <a:ext cx="2103120" cy="1097280"/>
          </a:xfrm>
          <a:prstGeom prst="roundRect">
            <a:avLst/>
          </a:prstGeom>
          <a:solidFill>
            <a:srgbClr val="C8C5DB"/>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b="1" dirty="0">
                <a:solidFill>
                  <a:schemeClr val="bg1">
                    <a:lumMod val="50000"/>
                  </a:schemeClr>
                </a:solidFill>
                <a:cs typeface="Calibri"/>
              </a:rPr>
              <a:t>Pedagogie/</a:t>
            </a:r>
          </a:p>
          <a:p>
            <a:pPr algn="ctr"/>
            <a:r>
              <a:rPr lang="en-US" b="1" dirty="0">
                <a:solidFill>
                  <a:schemeClr val="bg1">
                    <a:lumMod val="50000"/>
                  </a:schemeClr>
                </a:solidFill>
                <a:cs typeface="Calibri"/>
              </a:rPr>
              <a:t>Prise de perspective</a:t>
            </a:r>
          </a:p>
        </p:txBody>
      </p:sp>
      <p:sp>
        <p:nvSpPr>
          <p:cNvPr id="9" name="Rectangle: Rounded Corners 8">
            <a:extLst>
              <a:ext uri="{FF2B5EF4-FFF2-40B4-BE49-F238E27FC236}">
                <a16:creationId xmlns:a16="http://schemas.microsoft.com/office/drawing/2014/main" id="{C416DF14-9583-492B-8E35-A414E57B851B}"/>
              </a:ext>
            </a:extLst>
          </p:cNvPr>
          <p:cNvSpPr/>
          <p:nvPr/>
        </p:nvSpPr>
        <p:spPr>
          <a:xfrm>
            <a:off x="1062155" y="4069694"/>
            <a:ext cx="2103120" cy="1097280"/>
          </a:xfrm>
          <a:prstGeom prst="roundRect">
            <a:avLst/>
          </a:prstGeom>
          <a:solidFill>
            <a:srgbClr val="DCE8E1"/>
          </a:solidFill>
          <a:ln>
            <a:noFill/>
          </a:ln>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pPr algn="ctr"/>
            <a:r>
              <a:rPr lang="en-US" b="1" dirty="0">
                <a:solidFill>
                  <a:schemeClr val="bg1">
                    <a:lumMod val="50000"/>
                  </a:schemeClr>
                </a:solidFill>
                <a:cs typeface="Calibri"/>
              </a:rPr>
              <a:t>Collaboration&amp; dialogue intergroupe</a:t>
            </a:r>
            <a:endParaRPr lang="en-US" b="1" dirty="0">
              <a:solidFill>
                <a:schemeClr val="bg1">
                  <a:lumMod val="50000"/>
                </a:schemeClr>
              </a:solidFill>
            </a:endParaRPr>
          </a:p>
        </p:txBody>
      </p:sp>
      <p:pic>
        <p:nvPicPr>
          <p:cNvPr id="12" name="Picture 11" descr="Graphical user interface&#10;&#10;Description automatically generated">
            <a:extLst>
              <a:ext uri="{FF2B5EF4-FFF2-40B4-BE49-F238E27FC236}">
                <a16:creationId xmlns:a16="http://schemas.microsoft.com/office/drawing/2014/main" id="{47B67DCA-AC94-487E-80C1-F3B22BFD3DBD}"/>
              </a:ext>
            </a:extLst>
          </p:cNvPr>
          <p:cNvPicPr>
            <a:picLocks noChangeAspect="1"/>
          </p:cNvPicPr>
          <p:nvPr/>
        </p:nvPicPr>
        <p:blipFill rotWithShape="1">
          <a:blip r:embed="rId2"/>
          <a:srcRect l="2304" t="2719" r="1536" b="-267"/>
          <a:stretch/>
        </p:blipFill>
        <p:spPr>
          <a:xfrm>
            <a:off x="8840397" y="4007853"/>
            <a:ext cx="1513409" cy="2011680"/>
          </a:xfrm>
          <a:prstGeom prst="rect">
            <a:avLst/>
          </a:prstGeom>
          <a:ln w="12700">
            <a:solidFill>
              <a:schemeClr val="bg1">
                <a:lumMod val="50000"/>
              </a:schemeClr>
            </a:solidFill>
          </a:ln>
          <a:scene3d>
            <a:camera prst="orthographicFront"/>
            <a:lightRig rig="twoPt" dir="t">
              <a:rot lat="0" lon="0" rev="7800000"/>
            </a:lightRig>
          </a:scene3d>
        </p:spPr>
      </p:pic>
      <p:sp>
        <p:nvSpPr>
          <p:cNvPr id="13" name="ZoneTexte 8">
            <a:extLst>
              <a:ext uri="{FF2B5EF4-FFF2-40B4-BE49-F238E27FC236}">
                <a16:creationId xmlns:a16="http://schemas.microsoft.com/office/drawing/2014/main" id="{FAD52D8B-6A1D-46A9-B3FA-757F70EA8020}"/>
              </a:ext>
            </a:extLst>
          </p:cNvPr>
          <p:cNvSpPr txBox="1"/>
          <p:nvPr/>
        </p:nvSpPr>
        <p:spPr>
          <a:xfrm>
            <a:off x="8840396" y="5359640"/>
            <a:ext cx="1513409" cy="685800"/>
          </a:xfrm>
          <a:prstGeom prst="rect">
            <a:avLst/>
          </a:prstGeom>
          <a:solidFill>
            <a:schemeClr val="tx1">
              <a:lumMod val="65000"/>
              <a:lumOff val="35000"/>
            </a:schemeClr>
          </a:solidFill>
          <a:ln>
            <a:noFill/>
          </a:ln>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100" i="1" dirty="0">
                <a:solidFill>
                  <a:srgbClr val="FFFFFF"/>
                </a:solidFill>
              </a:rPr>
              <a:t>IPA and J-PAL GCCI </a:t>
            </a:r>
            <a:r>
              <a:rPr lang="fr-FR" sz="1100" i="1" dirty="0">
                <a:solidFill>
                  <a:srgbClr val="FFFFFF"/>
                </a:solidFill>
              </a:rPr>
              <a:t>Preuves et de nombreux articles sur la cohésion sociale</a:t>
            </a:r>
            <a:endParaRPr lang="en-US" sz="1100" dirty="0">
              <a:solidFill>
                <a:srgbClr val="FFFFFF"/>
              </a:solidFill>
              <a:cs typeface="Calibri"/>
            </a:endParaRPr>
          </a:p>
        </p:txBody>
      </p:sp>
      <p:pic>
        <p:nvPicPr>
          <p:cNvPr id="14" name="Image 7" descr="Graphical user interface, website&#10;&#10;Description automatically generated">
            <a:extLst>
              <a:ext uri="{FF2B5EF4-FFF2-40B4-BE49-F238E27FC236}">
                <a16:creationId xmlns:a16="http://schemas.microsoft.com/office/drawing/2014/main" id="{7EFD2A5A-6E1E-4328-8B9B-8FA5CFE7D0E8}"/>
              </a:ext>
            </a:extLst>
          </p:cNvPr>
          <p:cNvPicPr>
            <a:picLocks noChangeAspect="1"/>
          </p:cNvPicPr>
          <p:nvPr/>
        </p:nvPicPr>
        <p:blipFill>
          <a:blip r:embed="rId3"/>
          <a:stretch>
            <a:fillRect/>
          </a:stretch>
        </p:blipFill>
        <p:spPr>
          <a:xfrm>
            <a:off x="7136538" y="4000767"/>
            <a:ext cx="1428814" cy="2011680"/>
          </a:xfrm>
          <a:prstGeom prst="rect">
            <a:avLst/>
          </a:prstGeom>
          <a:ln w="12700">
            <a:solidFill>
              <a:schemeClr val="bg1">
                <a:lumMod val="50000"/>
              </a:schemeClr>
            </a:solidFill>
          </a:ln>
          <a:scene3d>
            <a:camera prst="orthographicFront"/>
            <a:lightRig rig="twoPt" dir="t">
              <a:rot lat="0" lon="0" rev="7800000"/>
            </a:lightRig>
          </a:scene3d>
        </p:spPr>
      </p:pic>
      <p:sp>
        <p:nvSpPr>
          <p:cNvPr id="15" name="ZoneTexte 8">
            <a:extLst>
              <a:ext uri="{FF2B5EF4-FFF2-40B4-BE49-F238E27FC236}">
                <a16:creationId xmlns:a16="http://schemas.microsoft.com/office/drawing/2014/main" id="{410DF683-95DA-4CCB-91DE-7E4F398FEE33}"/>
              </a:ext>
            </a:extLst>
          </p:cNvPr>
          <p:cNvSpPr txBox="1"/>
          <p:nvPr/>
        </p:nvSpPr>
        <p:spPr>
          <a:xfrm>
            <a:off x="7136538" y="5380201"/>
            <a:ext cx="1428814" cy="685800"/>
          </a:xfrm>
          <a:prstGeom prst="rect">
            <a:avLst/>
          </a:prstGeom>
          <a:solidFill>
            <a:schemeClr val="tx1">
              <a:lumMod val="65000"/>
              <a:lumOff val="35000"/>
            </a:schemeClr>
          </a:solidFill>
          <a:ln>
            <a:no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en-US" sz="1100" dirty="0">
                <a:solidFill>
                  <a:srgbClr val="FFFFFF"/>
                </a:solidFill>
              </a:rPr>
              <a:t>3ie – </a:t>
            </a:r>
            <a:r>
              <a:rPr lang="fr-FR" sz="1100" i="1" dirty="0">
                <a:solidFill>
                  <a:srgbClr val="FFFFFF"/>
                </a:solidFill>
              </a:rPr>
              <a:t>Renforcement de la cohésion sociale intergroupe dans les situations fragiles</a:t>
            </a:r>
            <a:endParaRPr lang="en-US" sz="1100" i="1" dirty="0">
              <a:solidFill>
                <a:srgbClr val="FFFFFF"/>
              </a:solidFill>
            </a:endParaRPr>
          </a:p>
        </p:txBody>
      </p:sp>
      <p:pic>
        <p:nvPicPr>
          <p:cNvPr id="16" name="Picture 15" descr="Text&#10;&#10;Description automatically generated">
            <a:extLst>
              <a:ext uri="{FF2B5EF4-FFF2-40B4-BE49-F238E27FC236}">
                <a16:creationId xmlns:a16="http://schemas.microsoft.com/office/drawing/2014/main" id="{7BC88A29-EC05-496A-BF7E-6A04F33352CB}"/>
              </a:ext>
            </a:extLst>
          </p:cNvPr>
          <p:cNvPicPr>
            <a:picLocks noChangeAspect="1"/>
          </p:cNvPicPr>
          <p:nvPr/>
        </p:nvPicPr>
        <p:blipFill>
          <a:blip r:embed="rId4"/>
          <a:stretch>
            <a:fillRect/>
          </a:stretch>
        </p:blipFill>
        <p:spPr>
          <a:xfrm>
            <a:off x="8840396" y="1757512"/>
            <a:ext cx="1505971" cy="2011680"/>
          </a:xfrm>
          <a:prstGeom prst="rect">
            <a:avLst/>
          </a:prstGeom>
          <a:ln w="12700">
            <a:solidFill>
              <a:schemeClr val="bg1">
                <a:lumMod val="50000"/>
              </a:schemeClr>
            </a:solidFill>
          </a:ln>
          <a:scene3d>
            <a:camera prst="orthographicFront"/>
            <a:lightRig rig="twoPt" dir="t">
              <a:rot lat="0" lon="0" rev="7800000"/>
            </a:lightRig>
          </a:scene3d>
        </p:spPr>
      </p:pic>
      <p:sp>
        <p:nvSpPr>
          <p:cNvPr id="17" name="ZoneTexte 11">
            <a:extLst>
              <a:ext uri="{FF2B5EF4-FFF2-40B4-BE49-F238E27FC236}">
                <a16:creationId xmlns:a16="http://schemas.microsoft.com/office/drawing/2014/main" id="{B94893B7-2468-4F3B-A770-38086711EFEE}"/>
              </a:ext>
            </a:extLst>
          </p:cNvPr>
          <p:cNvSpPr txBox="1"/>
          <p:nvPr/>
        </p:nvSpPr>
        <p:spPr>
          <a:xfrm>
            <a:off x="8840396" y="3083392"/>
            <a:ext cx="1505971" cy="685800"/>
          </a:xfrm>
          <a:prstGeom prst="rect">
            <a:avLst/>
          </a:prstGeom>
          <a:solidFill>
            <a:schemeClr val="tx1">
              <a:lumMod val="65000"/>
              <a:lumOff val="35000"/>
            </a:schemeClr>
          </a:solidFill>
          <a:ln>
            <a:noFill/>
          </a:ln>
        </p:spPr>
        <p:txBody>
          <a:bodyPr wrap="square" lIns="91440" tIns="45720" rIns="91440" bIns="45720"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fr-FR" sz="1100" dirty="0">
                <a:solidFill>
                  <a:srgbClr val="FFFFFF"/>
                </a:solidFill>
              </a:rPr>
              <a:t>Mercy Corps - Renforcement de la cohésion sociale pour la prévention de la violence</a:t>
            </a:r>
            <a:endParaRPr lang="en-US" sz="1100" i="1" dirty="0">
              <a:solidFill>
                <a:srgbClr val="FFFFFF"/>
              </a:solidFill>
              <a:cs typeface="Calibri"/>
            </a:endParaRPr>
          </a:p>
        </p:txBody>
      </p:sp>
      <p:pic>
        <p:nvPicPr>
          <p:cNvPr id="18" name="Image 13" descr="Graphical user interface, text, application&#10;&#10;Description automatically generated">
            <a:extLst>
              <a:ext uri="{FF2B5EF4-FFF2-40B4-BE49-F238E27FC236}">
                <a16:creationId xmlns:a16="http://schemas.microsoft.com/office/drawing/2014/main" id="{21F56AFD-29CE-4C81-875C-7080E1172240}"/>
              </a:ext>
            </a:extLst>
          </p:cNvPr>
          <p:cNvPicPr>
            <a:picLocks noChangeAspect="1"/>
          </p:cNvPicPr>
          <p:nvPr/>
        </p:nvPicPr>
        <p:blipFill>
          <a:blip r:embed="rId5"/>
          <a:stretch>
            <a:fillRect/>
          </a:stretch>
        </p:blipFill>
        <p:spPr>
          <a:xfrm>
            <a:off x="7136539" y="1757512"/>
            <a:ext cx="1583131" cy="2011680"/>
          </a:xfrm>
          <a:prstGeom prst="rect">
            <a:avLst/>
          </a:prstGeom>
          <a:ln w="12700">
            <a:solidFill>
              <a:schemeClr val="bg1">
                <a:lumMod val="50000"/>
              </a:schemeClr>
            </a:solidFill>
          </a:ln>
          <a:scene3d>
            <a:camera prst="orthographicFront"/>
            <a:lightRig rig="twoPt" dir="t">
              <a:rot lat="0" lon="0" rev="7800000"/>
            </a:lightRig>
          </a:scene3d>
        </p:spPr>
      </p:pic>
      <p:sp>
        <p:nvSpPr>
          <p:cNvPr id="19" name="ZoneTexte 16">
            <a:extLst>
              <a:ext uri="{FF2B5EF4-FFF2-40B4-BE49-F238E27FC236}">
                <a16:creationId xmlns:a16="http://schemas.microsoft.com/office/drawing/2014/main" id="{9358D089-6ACA-4D79-A8C6-89AC9DCEFF53}"/>
              </a:ext>
            </a:extLst>
          </p:cNvPr>
          <p:cNvSpPr txBox="1"/>
          <p:nvPr/>
        </p:nvSpPr>
        <p:spPr>
          <a:xfrm>
            <a:off x="7136538" y="3083392"/>
            <a:ext cx="1583131" cy="685800"/>
          </a:xfrm>
          <a:prstGeom prst="rect">
            <a:avLst/>
          </a:prstGeom>
          <a:solidFill>
            <a:schemeClr val="tx1">
              <a:lumMod val="65000"/>
              <a:lumOff val="35000"/>
            </a:schemeClr>
          </a:solidFill>
          <a:ln>
            <a:no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r>
              <a:rPr lang="fr-FR" sz="1100" dirty="0">
                <a:solidFill>
                  <a:srgbClr val="FFFFFF"/>
                </a:solidFill>
              </a:rPr>
              <a:t>Banque mondiale - Tirer parti de la cohésion sociale pour les résultats du développement</a:t>
            </a:r>
            <a:endParaRPr lang="en-US" sz="1100" i="1" dirty="0">
              <a:solidFill>
                <a:srgbClr val="FFFFFF"/>
              </a:solidFill>
            </a:endParaRPr>
          </a:p>
        </p:txBody>
      </p:sp>
    </p:spTree>
    <p:extLst>
      <p:ext uri="{BB962C8B-B14F-4D97-AF65-F5344CB8AC3E}">
        <p14:creationId xmlns:p14="http://schemas.microsoft.com/office/powerpoint/2010/main" val="45151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1">
            <a:extLst>
              <a:ext uri="{FF2B5EF4-FFF2-40B4-BE49-F238E27FC236}">
                <a16:creationId xmlns:a16="http://schemas.microsoft.com/office/drawing/2014/main" id="{4D59DF10-646B-458E-9F2E-521327EFC1AB}"/>
              </a:ext>
            </a:extLst>
          </p:cNvPr>
          <p:cNvSpPr>
            <a:spLocks noGrp="1"/>
          </p:cNvSpPr>
          <p:nvPr>
            <p:ph type="title"/>
          </p:nvPr>
        </p:nvSpPr>
        <p:spPr>
          <a:xfrm>
            <a:off x="448406" y="172994"/>
            <a:ext cx="11161030" cy="1130158"/>
          </a:xfrm>
        </p:spPr>
        <p:txBody>
          <a:bodyPr vert="horz" lIns="91440" tIns="45720" rIns="91440" bIns="45720" rtlCol="0" anchor="ctr">
            <a:noAutofit/>
          </a:bodyPr>
          <a:lstStyle/>
          <a:p>
            <a:pPr defTabSz="914400"/>
            <a:r>
              <a:rPr lang="fr-FR" sz="2800" b="1" noProof="0" dirty="0">
                <a:solidFill>
                  <a:srgbClr val="0070C0"/>
                </a:solidFill>
                <a:latin typeface="Andes" panose="02000000000000000000" pitchFamily="50" charset="0"/>
              </a:rPr>
              <a:t>Agenda</a:t>
            </a:r>
            <a:endParaRPr lang="fr-FR" sz="2800" b="1" kern="1200" noProof="0" dirty="0">
              <a:solidFill>
                <a:srgbClr val="0070C0"/>
              </a:solidFill>
              <a:latin typeface="Andes" panose="02000000000000000000" pitchFamily="50" charset="0"/>
            </a:endParaRPr>
          </a:p>
        </p:txBody>
      </p:sp>
      <p:sp>
        <p:nvSpPr>
          <p:cNvPr id="36" name="Rectangle 35">
            <a:extLst>
              <a:ext uri="{FF2B5EF4-FFF2-40B4-BE49-F238E27FC236}">
                <a16:creationId xmlns:a16="http://schemas.microsoft.com/office/drawing/2014/main" id="{AE7FBBB1-7866-4316-B234-B34E5842B80E}"/>
              </a:ext>
            </a:extLst>
          </p:cNvPr>
          <p:cNvSpPr/>
          <p:nvPr/>
        </p:nvSpPr>
        <p:spPr>
          <a:xfrm>
            <a:off x="0" y="501593"/>
            <a:ext cx="128016" cy="65390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17642F86-99B0-49A7-BCE4-C88E358DAF79}"/>
              </a:ext>
            </a:extLst>
          </p:cNvPr>
          <p:cNvSpPr>
            <a:spLocks noGrp="1"/>
          </p:cNvSpPr>
          <p:nvPr>
            <p:ph type="sldNum" sz="quarter" idx="4294967295"/>
          </p:nvPr>
        </p:nvSpPr>
        <p:spPr>
          <a:xfrm>
            <a:off x="8610600" y="6356354"/>
            <a:ext cx="2743200" cy="365125"/>
          </a:xfrm>
        </p:spPr>
        <p:txBody>
          <a:bodyPr/>
          <a:lstStyle/>
          <a:p>
            <a:fld id="{0F43ADEA-B02F-4160-A45B-382E57242F9B}" type="slidenum">
              <a:rPr lang="en-US" smtClean="0"/>
              <a:t>8</a:t>
            </a:fld>
            <a:endParaRPr lang="en-US" dirty="0"/>
          </a:p>
        </p:txBody>
      </p:sp>
      <p:sp>
        <p:nvSpPr>
          <p:cNvPr id="9" name="TextBox 8">
            <a:extLst>
              <a:ext uri="{FF2B5EF4-FFF2-40B4-BE49-F238E27FC236}">
                <a16:creationId xmlns:a16="http://schemas.microsoft.com/office/drawing/2014/main" id="{A730E308-B0C7-4A0D-8048-ECFC664BAD83}"/>
              </a:ext>
            </a:extLst>
          </p:cNvPr>
          <p:cNvSpPr txBox="1"/>
          <p:nvPr/>
        </p:nvSpPr>
        <p:spPr>
          <a:xfrm>
            <a:off x="448406" y="1377292"/>
            <a:ext cx="9931270" cy="3170099"/>
          </a:xfrm>
          <a:prstGeom prst="rect">
            <a:avLst/>
          </a:prstGeom>
          <a:noFill/>
        </p:spPr>
        <p:txBody>
          <a:bodyPr wrap="square" rtlCol="0">
            <a:spAutoFit/>
          </a:bodyPr>
          <a:lstStyle/>
          <a:p>
            <a:r>
              <a:rPr lang="en-US" sz="2000" b="1" dirty="0">
                <a:solidFill>
                  <a:schemeClr val="accent2"/>
                </a:solidFill>
              </a:rPr>
              <a:t>9.15 – 9.30	Presentation Expert: la cohésion sociale en tant que </a:t>
            </a:r>
            <a:r>
              <a:rPr lang="fr-FR" sz="2000" b="1" dirty="0">
                <a:solidFill>
                  <a:schemeClr val="accent2"/>
                </a:solidFill>
              </a:rPr>
              <a:t>modèle</a:t>
            </a:r>
          </a:p>
          <a:p>
            <a:endParaRPr lang="en-US" sz="2000" b="1" dirty="0">
              <a:solidFill>
                <a:schemeClr val="accent2"/>
              </a:solidFill>
            </a:endParaRPr>
          </a:p>
          <a:p>
            <a:r>
              <a:rPr lang="en-US" sz="2000" b="1" dirty="0">
                <a:solidFill>
                  <a:schemeClr val="accent2"/>
                </a:solidFill>
              </a:rPr>
              <a:t>9.45 – 10.15	 Discussion avec </a:t>
            </a:r>
            <a:r>
              <a:rPr lang="fr-FR" sz="2000" b="1" dirty="0">
                <a:solidFill>
                  <a:schemeClr val="accent2"/>
                </a:solidFill>
              </a:rPr>
              <a:t>Panelistes</a:t>
            </a:r>
            <a:r>
              <a:rPr lang="en-US" sz="2000" b="1" dirty="0">
                <a:solidFill>
                  <a:schemeClr val="accent2"/>
                </a:solidFill>
              </a:rPr>
              <a:t> </a:t>
            </a:r>
          </a:p>
          <a:p>
            <a:r>
              <a:rPr lang="en-US" sz="2000" b="1" dirty="0">
                <a:solidFill>
                  <a:schemeClr val="accent2"/>
                </a:solidFill>
              </a:rPr>
              <a:t>			</a:t>
            </a:r>
            <a:r>
              <a:rPr lang="fr-FR" sz="2000" b="1" dirty="0">
                <a:solidFill>
                  <a:schemeClr val="accent2"/>
                </a:solidFill>
              </a:rPr>
              <a:t>Cohésion sociale verticale</a:t>
            </a:r>
            <a:r>
              <a:rPr lang="en-US" sz="2000" b="1" dirty="0">
                <a:solidFill>
                  <a:schemeClr val="accent2"/>
                </a:solidFill>
              </a:rPr>
              <a:t> (Guinea)</a:t>
            </a:r>
          </a:p>
          <a:p>
            <a:r>
              <a:rPr lang="en-US" sz="2000" b="1" dirty="0">
                <a:solidFill>
                  <a:schemeClr val="accent2"/>
                </a:solidFill>
              </a:rPr>
              <a:t>			</a:t>
            </a:r>
            <a:r>
              <a:rPr lang="fr-FR" sz="2000" b="1" dirty="0">
                <a:solidFill>
                  <a:schemeClr val="accent2"/>
                </a:solidFill>
              </a:rPr>
              <a:t>Cohésion sociale </a:t>
            </a:r>
            <a:r>
              <a:rPr lang="en-US" sz="2000" b="1" dirty="0">
                <a:solidFill>
                  <a:schemeClr val="accent2"/>
                </a:solidFill>
              </a:rPr>
              <a:t>intercommunautaire (Benin)</a:t>
            </a:r>
          </a:p>
          <a:p>
            <a:r>
              <a:rPr lang="en-US" sz="2000" b="1" dirty="0">
                <a:solidFill>
                  <a:schemeClr val="accent2"/>
                </a:solidFill>
              </a:rPr>
              <a:t>			Cohésion sociale Intracommunautaire (Senegal)</a:t>
            </a:r>
          </a:p>
          <a:p>
            <a:r>
              <a:rPr lang="en-US" sz="2000" b="1" dirty="0">
                <a:solidFill>
                  <a:schemeClr val="accent2"/>
                </a:solidFill>
              </a:rPr>
              <a:t>			</a:t>
            </a:r>
          </a:p>
          <a:p>
            <a:r>
              <a:rPr lang="en-US" sz="2000" b="1" dirty="0">
                <a:solidFill>
                  <a:schemeClr val="accent2"/>
                </a:solidFill>
              </a:rPr>
              <a:t>10.15 – 10.35	Q&amp;R</a:t>
            </a:r>
          </a:p>
          <a:p>
            <a:endParaRPr lang="en-US" sz="2000" b="1" dirty="0">
              <a:solidFill>
                <a:schemeClr val="accent2"/>
              </a:solidFill>
            </a:endParaRPr>
          </a:p>
          <a:p>
            <a:r>
              <a:rPr lang="en-US" sz="2000" b="1" dirty="0">
                <a:solidFill>
                  <a:schemeClr val="accent2"/>
                </a:solidFill>
              </a:rPr>
              <a:t>10.35 – 10.40	Cloture</a:t>
            </a:r>
            <a:endParaRPr lang="en-US" sz="2000" dirty="0">
              <a:solidFill>
                <a:schemeClr val="accent2"/>
              </a:solidFill>
            </a:endParaRPr>
          </a:p>
        </p:txBody>
      </p:sp>
      <p:sp>
        <p:nvSpPr>
          <p:cNvPr id="15" name="Rectangle 14">
            <a:extLst>
              <a:ext uri="{FF2B5EF4-FFF2-40B4-BE49-F238E27FC236}">
                <a16:creationId xmlns:a16="http://schemas.microsoft.com/office/drawing/2014/main" id="{800AAB6F-04AF-41B9-B559-D5D2A96C1295}"/>
              </a:ext>
            </a:extLst>
          </p:cNvPr>
          <p:cNvSpPr/>
          <p:nvPr/>
        </p:nvSpPr>
        <p:spPr>
          <a:xfrm>
            <a:off x="10107827" y="98854"/>
            <a:ext cx="1890584" cy="14991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2917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333EDA0D-F54B-48BB-9910-7DB6A5FBA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3A73256-0EB9-4289-A040-E77C05B42F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395820"/>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84FE2E0-0356-4DC9-A129-5C677E5BB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FAF9516E-11D6-4EBA-B6FD-722514EE9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395815"/>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1E68CD86-EBCA-4577-B9FD-960CCEE8C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376835"/>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EEF9275-59DF-4B2F-BC7F-5C2E07F22D19}"/>
              </a:ext>
            </a:extLst>
          </p:cNvPr>
          <p:cNvSpPr>
            <a:spLocks noGrp="1"/>
          </p:cNvSpPr>
          <p:nvPr>
            <p:ph type="title"/>
          </p:nvPr>
        </p:nvSpPr>
        <p:spPr>
          <a:xfrm>
            <a:off x="484139" y="89044"/>
            <a:ext cx="9748522" cy="584159"/>
          </a:xfrm>
        </p:spPr>
        <p:txBody>
          <a:bodyPr>
            <a:normAutofit fontScale="90000"/>
          </a:bodyPr>
          <a:lstStyle/>
          <a:p>
            <a:r>
              <a:rPr lang="fr-FR" sz="40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P</a:t>
            </a:r>
            <a:r>
              <a:rPr lang="fr-FR" sz="4000"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anélistes</a:t>
            </a:r>
            <a:endParaRPr lang="en-US" sz="4000" b="1" dirty="0">
              <a:solidFill>
                <a:srgbClr val="FFFFFF"/>
              </a:solidFill>
              <a:latin typeface="+mn-lt"/>
            </a:endParaRPr>
          </a:p>
        </p:txBody>
      </p:sp>
      <p:pic>
        <p:nvPicPr>
          <p:cNvPr id="9" name="Image 3">
            <a:extLst>
              <a:ext uri="{FF2B5EF4-FFF2-40B4-BE49-F238E27FC236}">
                <a16:creationId xmlns:a16="http://schemas.microsoft.com/office/drawing/2014/main" id="{92A20B55-4C2D-4B90-A585-7419C2802152}"/>
              </a:ext>
            </a:extLst>
          </p:cNvPr>
          <p:cNvPicPr>
            <a:picLocks noChangeAspect="1"/>
          </p:cNvPicPr>
          <p:nvPr/>
        </p:nvPicPr>
        <p:blipFill rotWithShape="1">
          <a:blip r:embed="rId2">
            <a:extLst>
              <a:ext uri="{28A0092B-C50C-407E-A947-70E740481C1C}">
                <a14:useLocalDpi xmlns:a14="http://schemas.microsoft.com/office/drawing/2010/main" val="0"/>
              </a:ext>
            </a:extLst>
          </a:blip>
          <a:srcRect t="4934" r="-2" b="16117"/>
          <a:stretch/>
        </p:blipFill>
        <p:spPr bwMode="auto">
          <a:xfrm>
            <a:off x="4570207" y="673203"/>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ln>
            <a:solidFill>
              <a:srgbClr val="7030A0"/>
            </a:solidFill>
          </a:ln>
        </p:spPr>
      </p:pic>
      <p:pic>
        <p:nvPicPr>
          <p:cNvPr id="7" name="Image 2">
            <a:extLst>
              <a:ext uri="{FF2B5EF4-FFF2-40B4-BE49-F238E27FC236}">
                <a16:creationId xmlns:a16="http://schemas.microsoft.com/office/drawing/2014/main" id="{34A47036-7C30-4F12-BA29-54D5074FD5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 b="8089"/>
          <a:stretch/>
        </p:blipFill>
        <p:spPr bwMode="auto">
          <a:xfrm>
            <a:off x="6855310" y="724474"/>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ln>
            <a:solidFill>
              <a:srgbClr val="7030A0"/>
            </a:solidFill>
          </a:ln>
        </p:spPr>
      </p:pic>
      <p:pic>
        <p:nvPicPr>
          <p:cNvPr id="6" name="Picture 8" descr="Ryan Sheely">
            <a:extLst>
              <a:ext uri="{FF2B5EF4-FFF2-40B4-BE49-F238E27FC236}">
                <a16:creationId xmlns:a16="http://schemas.microsoft.com/office/drawing/2014/main" id="{5CFD91B2-E7F4-4117-9663-A3AEB291CA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372" b="2"/>
          <a:stretch/>
        </p:blipFill>
        <p:spPr bwMode="auto">
          <a:xfrm>
            <a:off x="30906" y="707749"/>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noFill/>
          <a:ln>
            <a:solidFill>
              <a:srgbClr val="7030A0"/>
            </a:solidFill>
          </a:ln>
          <a:extLst>
            <a:ext uri="{909E8E84-426E-40DD-AFC4-6F175D3DCCD1}">
              <a14:hiddenFill xmlns:a14="http://schemas.microsoft.com/office/drawing/2010/main">
                <a:solidFill>
                  <a:srgbClr val="FFFFFF"/>
                </a:solidFill>
              </a14:hiddenFill>
            </a:ext>
          </a:extLst>
        </p:spPr>
      </p:pic>
      <p:pic>
        <p:nvPicPr>
          <p:cNvPr id="8" name="Image 1">
            <a:extLst>
              <a:ext uri="{FF2B5EF4-FFF2-40B4-BE49-F238E27FC236}">
                <a16:creationId xmlns:a16="http://schemas.microsoft.com/office/drawing/2014/main" id="{7ABEF957-AE50-47D0-B7DE-629D3E66D21A}"/>
              </a:ext>
            </a:extLst>
          </p:cNvPr>
          <p:cNvPicPr>
            <a:picLocks noChangeAspect="1"/>
          </p:cNvPicPr>
          <p:nvPr/>
        </p:nvPicPr>
        <p:blipFill rotWithShape="1">
          <a:blip r:embed="rId5"/>
          <a:srcRect l="16129" r="17119" b="-4"/>
          <a:stretch/>
        </p:blipFill>
        <p:spPr>
          <a:xfrm>
            <a:off x="2285104" y="690937"/>
            <a:ext cx="2066663" cy="2066663"/>
          </a:xfrm>
          <a:custGeom>
            <a:avLst/>
            <a:gdLst/>
            <a:ahLst/>
            <a:cxnLst/>
            <a:rect l="l" t="t" r="r" b="b"/>
            <a:pathLst>
              <a:path w="2282932" h="2282932">
                <a:moveTo>
                  <a:pt x="1141466" y="0"/>
                </a:moveTo>
                <a:cubicBezTo>
                  <a:pt x="1771880" y="0"/>
                  <a:pt x="2282932" y="511052"/>
                  <a:pt x="2282932" y="1141466"/>
                </a:cubicBezTo>
                <a:cubicBezTo>
                  <a:pt x="2282932" y="1771880"/>
                  <a:pt x="1771880" y="2282932"/>
                  <a:pt x="1141466" y="2282932"/>
                </a:cubicBezTo>
                <a:cubicBezTo>
                  <a:pt x="511052" y="2282932"/>
                  <a:pt x="0" y="1771880"/>
                  <a:pt x="0" y="1141466"/>
                </a:cubicBezTo>
                <a:cubicBezTo>
                  <a:pt x="0" y="511052"/>
                  <a:pt x="511052" y="0"/>
                  <a:pt x="1141466" y="0"/>
                </a:cubicBezTo>
                <a:close/>
              </a:path>
            </a:pathLst>
          </a:custGeom>
          <a:ln>
            <a:solidFill>
              <a:srgbClr val="7030A0"/>
            </a:solidFill>
          </a:ln>
        </p:spPr>
      </p:pic>
      <p:sp>
        <p:nvSpPr>
          <p:cNvPr id="3" name="Content Placeholder 2">
            <a:extLst>
              <a:ext uri="{FF2B5EF4-FFF2-40B4-BE49-F238E27FC236}">
                <a16:creationId xmlns:a16="http://schemas.microsoft.com/office/drawing/2014/main" id="{B068271F-465F-4789-A7B9-A51B1D3C7D6F}"/>
              </a:ext>
            </a:extLst>
          </p:cNvPr>
          <p:cNvSpPr>
            <a:spLocks noGrp="1"/>
          </p:cNvSpPr>
          <p:nvPr>
            <p:ph idx="1"/>
          </p:nvPr>
        </p:nvSpPr>
        <p:spPr>
          <a:xfrm>
            <a:off x="426042" y="4354047"/>
            <a:ext cx="11435758" cy="1727792"/>
          </a:xfrm>
        </p:spPr>
        <p:txBody>
          <a:bodyPr anchor="ctr">
            <a:noAutofit/>
          </a:bodyPr>
          <a:lstStyle/>
          <a:p>
            <a:pPr marL="0" indent="0" eaLnBrk="0" fontAlgn="base" hangingPunct="0">
              <a:spcBef>
                <a:spcPct val="0"/>
              </a:spcBef>
              <a:spcAft>
                <a:spcPct val="0"/>
              </a:spcAft>
              <a:buNone/>
            </a:pPr>
            <a:br>
              <a:rPr kumimoji="0" lang="fr-FR" altLang="en-US" sz="1400" b="0" i="0" u="none" strike="noStrike" cap="none" normalizeH="0" baseline="0" dirty="0">
                <a:ln>
                  <a:noFill/>
                </a:ln>
                <a:effectLst/>
                <a:ea typeface="Calibri" panose="020F0502020204030204" pitchFamily="34" charset="0"/>
              </a:rPr>
            </a:br>
            <a:endParaRPr kumimoji="0" lang="fr-FR" altLang="en-US" sz="1400" b="0" i="0" u="none" strike="noStrike" cap="none" normalizeH="0" baseline="0" dirty="0">
              <a:ln>
                <a:noFill/>
              </a:ln>
              <a:effectLst/>
              <a:ea typeface="Calibri" panose="020F0502020204030204" pitchFamily="34" charset="0"/>
            </a:endParaRPr>
          </a:p>
          <a:p>
            <a:pPr marL="0" indent="0" eaLnBrk="0" fontAlgn="base" hangingPunct="0">
              <a:spcBef>
                <a:spcPct val="0"/>
              </a:spcBef>
              <a:spcAft>
                <a:spcPct val="0"/>
              </a:spcAft>
              <a:buNone/>
            </a:pPr>
            <a:br>
              <a:rPr lang="fr-FR" sz="1400" dirty="0">
                <a:effectLst/>
                <a:ea typeface="Calibri" panose="020F0502020204030204" pitchFamily="34" charset="0"/>
                <a:cs typeface="Times New Roman" panose="02020603050405020304" pitchFamily="18" charset="0"/>
              </a:rPr>
            </a:br>
            <a:endParaRPr kumimoji="0" lang="fr-FR" altLang="en-US" sz="1400" b="0" i="0" u="none" strike="noStrike" cap="none" normalizeH="0" baseline="0" dirty="0">
              <a:ln>
                <a:noFill/>
              </a:ln>
              <a:effectLst/>
              <a:ea typeface="Calibri" panose="020F0502020204030204" pitchFamily="34" charset="0"/>
            </a:endParaRPr>
          </a:p>
          <a:p>
            <a:pPr marL="0" indent="0" eaLnBrk="0" fontAlgn="base" hangingPunct="0">
              <a:spcBef>
                <a:spcPct val="0"/>
              </a:spcBef>
              <a:spcAft>
                <a:spcPct val="0"/>
              </a:spcAft>
              <a:buNone/>
            </a:pPr>
            <a:r>
              <a:rPr lang="fr-FR" sz="1400" b="1" dirty="0">
                <a:effectLst/>
                <a:ea typeface="Calibri" panose="020F0502020204030204" pitchFamily="34" charset="0"/>
                <a:cs typeface="Times New Roman" panose="02020603050405020304" pitchFamily="18" charset="0"/>
              </a:rPr>
              <a:t>Adamou Mama Sambo </a:t>
            </a:r>
            <a:r>
              <a:rPr lang="fr-FR" sz="1400" dirty="0">
                <a:effectLst/>
                <a:ea typeface="Calibri" panose="020F0502020204030204" pitchFamily="34" charset="0"/>
                <a:cs typeface="Times New Roman" panose="02020603050405020304" pitchFamily="18" charset="0"/>
              </a:rPr>
              <a:t>est Médecin vétérinaire et compte plus de 20 ans d’expériences dans le monde du développement et de la coopération. Monsieur Sambo est actuellement le Haut-Commissaire à la sédentarisation des éleveurs de la République du Bénin et est point focal pour les aspects de cohésion intercommunautaire au Bénin pour le Projet régional de cohésion sociale des régions nord du golfe de Guinée (COSO). </a:t>
            </a:r>
            <a:br>
              <a:rPr lang="fr-FR" sz="1400" dirty="0">
                <a:effectLst/>
                <a:ea typeface="Calibri" panose="020F0502020204030204" pitchFamily="34" charset="0"/>
                <a:cs typeface="Times New Roman" panose="02020603050405020304" pitchFamily="18" charset="0"/>
              </a:rPr>
            </a:br>
            <a:endParaRPr lang="fr-FR" sz="1400" dirty="0">
              <a:effectLst/>
              <a:ea typeface="Calibri" panose="020F0502020204030204" pitchFamily="34" charset="0"/>
              <a:cs typeface="Times New Roman" panose="02020603050405020304" pitchFamily="18" charset="0"/>
            </a:endParaRPr>
          </a:p>
          <a:p>
            <a:pPr marL="0" indent="0" eaLnBrk="0" fontAlgn="base" hangingPunct="0">
              <a:spcBef>
                <a:spcPct val="0"/>
              </a:spcBef>
              <a:spcAft>
                <a:spcPct val="0"/>
              </a:spcAft>
              <a:buNone/>
            </a:pPr>
            <a:r>
              <a:rPr lang="fr-FR" sz="1400" b="1" dirty="0">
                <a:effectLst/>
                <a:ea typeface="Calibri" panose="020F0502020204030204" pitchFamily="34" charset="0"/>
              </a:rPr>
              <a:t>Youssouph Badji</a:t>
            </a:r>
            <a:r>
              <a:rPr lang="fr-FR" sz="1400" dirty="0">
                <a:effectLst/>
                <a:ea typeface="Calibri" panose="020F0502020204030204" pitchFamily="34" charset="0"/>
              </a:rPr>
              <a:t> est Ingénieur agronome, </a:t>
            </a:r>
            <a:r>
              <a:rPr lang="fr-FR" sz="1400" dirty="0" err="1">
                <a:effectLst/>
                <a:ea typeface="Calibri" panose="020F0502020204030204" pitchFamily="34" charset="0"/>
              </a:rPr>
              <a:t>specialisé</a:t>
            </a:r>
            <a:r>
              <a:rPr lang="fr-FR" sz="1400" dirty="0">
                <a:effectLst/>
                <a:ea typeface="Calibri" panose="020F0502020204030204" pitchFamily="34" charset="0"/>
              </a:rPr>
              <a:t> en économie rurale. Monsieur Badji a plus de 25 ans d’expérience dans la gestion de projets de développement agricole pour l’Etat du Sénégal. Youssouph Badji est actuellement Coordinateur du Projet « Pôle de Développement de la Casamance » co-financé par l'IDA et le Gouvernement du Sénégal</a:t>
            </a:r>
            <a:endParaRPr kumimoji="0" lang="en-US" altLang="en-US" sz="1400" b="0" i="0" u="none" strike="noStrike" cap="none" normalizeH="0" baseline="0" dirty="0">
              <a:ln>
                <a:noFill/>
              </a:ln>
              <a:effectLst/>
              <a:cs typeface="Calibri" panose="020F0502020204030204" pitchFamily="34" charset="0"/>
            </a:endParaRPr>
          </a:p>
        </p:txBody>
      </p:sp>
      <p:sp>
        <p:nvSpPr>
          <p:cNvPr id="5" name="TextBox 4">
            <a:extLst>
              <a:ext uri="{FF2B5EF4-FFF2-40B4-BE49-F238E27FC236}">
                <a16:creationId xmlns:a16="http://schemas.microsoft.com/office/drawing/2014/main" id="{3994AFA8-DDD4-DA53-2E48-56815F233806}"/>
              </a:ext>
            </a:extLst>
          </p:cNvPr>
          <p:cNvSpPr txBox="1"/>
          <p:nvPr/>
        </p:nvSpPr>
        <p:spPr>
          <a:xfrm>
            <a:off x="426042" y="2808871"/>
            <a:ext cx="9856159" cy="1169551"/>
          </a:xfrm>
          <a:prstGeom prst="rect">
            <a:avLst/>
          </a:prstGeom>
          <a:noFill/>
        </p:spPr>
        <p:txBody>
          <a:bodyPr wrap="square">
            <a:spAutoFit/>
          </a:bodyPr>
          <a:lstStyle/>
          <a:p>
            <a:pPr algn="just"/>
            <a:r>
              <a:rPr kumimoji="0" lang="fr-FR" altLang="en-US" sz="1400" b="1" i="0" u="none" strike="noStrike" cap="none" normalizeH="0" baseline="0" dirty="0">
                <a:ln>
                  <a:noFill/>
                </a:ln>
                <a:effectLst/>
                <a:ea typeface="Calibri" panose="020F0502020204030204" pitchFamily="34" charset="0"/>
              </a:rPr>
              <a:t>Ryan Sheely</a:t>
            </a:r>
            <a:r>
              <a:rPr kumimoji="0" lang="fr-FR" altLang="en-US" sz="1400" b="0" i="0" u="none" strike="noStrike" cap="none" normalizeH="0" baseline="0" dirty="0">
                <a:ln>
                  <a:noFill/>
                </a:ln>
                <a:effectLst/>
                <a:ea typeface="Calibri" panose="020F0502020204030204" pitchFamily="34" charset="0"/>
              </a:rPr>
              <a:t> est le Directeur de la recherche sur les conflits et la gouvernance chez Mercy Corps, basé à Washington DC. Ses recherches portent sur l'utilisation de méthodes mixtes pour concevoir et évaluer des programmes axés sur le renforcement de l'engagement civique et de la cohésion sociale, la prévention de l'extrémisme violent et la construction d'États performants et responsables. Il a travaillé et écrit sur des programmes et des projets dans une grande variété de contextes, notamment au Kenya, en Sierra Leone, au Nigéria, au Myanmar, au Niger, au Mali, en Jordanie, en Syrie, en Afghanistan, en Colombie et au Libéria.</a:t>
            </a:r>
            <a:endParaRPr lang="fr-FR" sz="1400" dirty="0"/>
          </a:p>
        </p:txBody>
      </p:sp>
      <p:sp>
        <p:nvSpPr>
          <p:cNvPr id="11" name="TextBox 10">
            <a:extLst>
              <a:ext uri="{FF2B5EF4-FFF2-40B4-BE49-F238E27FC236}">
                <a16:creationId xmlns:a16="http://schemas.microsoft.com/office/drawing/2014/main" id="{09452995-8022-E62C-5C4D-3997AAAB5214}"/>
              </a:ext>
            </a:extLst>
          </p:cNvPr>
          <p:cNvSpPr txBox="1"/>
          <p:nvPr/>
        </p:nvSpPr>
        <p:spPr>
          <a:xfrm>
            <a:off x="426042" y="3942666"/>
            <a:ext cx="9139198" cy="954107"/>
          </a:xfrm>
          <a:prstGeom prst="rect">
            <a:avLst/>
          </a:prstGeom>
          <a:noFill/>
        </p:spPr>
        <p:txBody>
          <a:bodyPr wrap="square">
            <a:spAutoFit/>
          </a:bodyPr>
          <a:lstStyle/>
          <a:p>
            <a:r>
              <a:rPr lang="fr-FR" sz="1400" b="1" dirty="0">
                <a:effectLst/>
                <a:ea typeface="Calibri" panose="020F0502020204030204" pitchFamily="34" charset="0"/>
                <a:cs typeface="Times New Roman" panose="02020603050405020304" pitchFamily="18" charset="0"/>
              </a:rPr>
              <a:t>Sékou Mawa Touré </a:t>
            </a:r>
            <a:r>
              <a:rPr lang="fr-FR" sz="1400" dirty="0">
                <a:effectLst/>
                <a:ea typeface="Calibri" panose="020F0502020204030204" pitchFamily="34" charset="0"/>
                <a:cs typeface="Times New Roman" panose="02020603050405020304" pitchFamily="18" charset="0"/>
              </a:rPr>
              <a:t>est un Spécialiste en Finances. Monsieur Touré a plus de</a:t>
            </a:r>
            <a:r>
              <a:rPr lang="fr-FR" sz="1400" b="1" dirty="0">
                <a:effectLst/>
                <a:ea typeface="Calibri" panose="020F0502020204030204" pitchFamily="34" charset="0"/>
                <a:cs typeface="Times New Roman" panose="02020603050405020304" pitchFamily="18" charset="0"/>
              </a:rPr>
              <a:t> </a:t>
            </a:r>
            <a:r>
              <a:rPr lang="fr-FR" sz="1400" dirty="0">
                <a:effectLst/>
                <a:ea typeface="Calibri" panose="020F0502020204030204" pitchFamily="34" charset="0"/>
                <a:cs typeface="Times New Roman" panose="02020603050405020304" pitchFamily="18" charset="0"/>
              </a:rPr>
              <a:t>24 années d’expériences dans la gestion des projets et Programmes de développement en Guinée. Monsieur Touré a géré les finances pour de nombreux projets de la Banque Mondiale et de l’AFD en Partenariat Public Privé. Il est actuellement le Coordinateur du Projet d’Appui a la Gouvernance Locale (PAGL)  et Directeur Général de l’ANAFIC </a:t>
            </a:r>
            <a:r>
              <a:rPr lang="en-US" sz="1400" dirty="0">
                <a:effectLst/>
                <a:ea typeface="Calibri" panose="020F0502020204030204" pitchFamily="34" charset="0"/>
                <a:cs typeface="Times New Roman" panose="02020603050405020304" pitchFamily="18" charset="0"/>
              </a:rPr>
              <a:t>(</a:t>
            </a:r>
            <a:r>
              <a:rPr lang="en-US" sz="1400" i="1" dirty="0" err="1">
                <a:effectLst/>
                <a:ea typeface="Calibri" panose="020F0502020204030204" pitchFamily="34" charset="0"/>
                <a:cs typeface="Times New Roman" panose="02020603050405020304" pitchFamily="18" charset="0"/>
              </a:rPr>
              <a:t>Agence</a:t>
            </a:r>
            <a:r>
              <a:rPr lang="en-US" sz="1400" i="1" dirty="0">
                <a:effectLst/>
                <a:ea typeface="Calibri" panose="020F0502020204030204" pitchFamily="34" charset="0"/>
                <a:cs typeface="Times New Roman" panose="02020603050405020304" pitchFamily="18" charset="0"/>
              </a:rPr>
              <a:t> </a:t>
            </a:r>
            <a:r>
              <a:rPr lang="en-US" sz="1400" i="1" dirty="0" err="1">
                <a:effectLst/>
                <a:ea typeface="Calibri" panose="020F0502020204030204" pitchFamily="34" charset="0"/>
                <a:cs typeface="Times New Roman" panose="02020603050405020304" pitchFamily="18" charset="0"/>
              </a:rPr>
              <a:t>Nationale</a:t>
            </a:r>
            <a:r>
              <a:rPr lang="en-US" sz="1400" i="1" dirty="0">
                <a:effectLst/>
                <a:ea typeface="Calibri" panose="020F0502020204030204" pitchFamily="34" charset="0"/>
                <a:cs typeface="Times New Roman" panose="02020603050405020304" pitchFamily="18" charset="0"/>
              </a:rPr>
              <a:t> de </a:t>
            </a:r>
            <a:r>
              <a:rPr lang="en-US" sz="1400" i="1" dirty="0" err="1">
                <a:effectLst/>
                <a:ea typeface="Calibri" panose="020F0502020204030204" pitchFamily="34" charset="0"/>
                <a:cs typeface="Times New Roman" panose="02020603050405020304" pitchFamily="18" charset="0"/>
              </a:rPr>
              <a:t>Financement</a:t>
            </a:r>
            <a:r>
              <a:rPr lang="en-US" sz="1400" i="1" dirty="0">
                <a:effectLst/>
                <a:ea typeface="Calibri" panose="020F0502020204030204" pitchFamily="34" charset="0"/>
                <a:cs typeface="Times New Roman" panose="02020603050405020304" pitchFamily="18" charset="0"/>
              </a:rPr>
              <a:t> des </a:t>
            </a:r>
            <a:r>
              <a:rPr lang="en-US" sz="1400" i="1" dirty="0" err="1">
                <a:effectLst/>
                <a:ea typeface="Calibri" panose="020F0502020204030204" pitchFamily="34" charset="0"/>
                <a:cs typeface="Times New Roman" panose="02020603050405020304" pitchFamily="18" charset="0"/>
              </a:rPr>
              <a:t>Collectivites</a:t>
            </a:r>
            <a:r>
              <a:rPr lang="en-US" sz="1400" i="1" dirty="0">
                <a:effectLst/>
                <a:ea typeface="Calibri" panose="020F0502020204030204" pitchFamily="34" charset="0"/>
                <a:cs typeface="Times New Roman" panose="02020603050405020304" pitchFamily="18" charset="0"/>
              </a:rPr>
              <a:t> Locales</a:t>
            </a:r>
            <a:r>
              <a:rPr lang="en-US" sz="1400" dirty="0">
                <a:effectLst/>
                <a:ea typeface="Calibri" panose="020F0502020204030204" pitchFamily="34" charset="0"/>
                <a:cs typeface="Times New Roman" panose="02020603050405020304" pitchFamily="18" charset="0"/>
              </a:rPr>
              <a:t>)</a:t>
            </a:r>
            <a:endParaRPr lang="fr-FR" sz="1400" dirty="0"/>
          </a:p>
        </p:txBody>
      </p:sp>
    </p:spTree>
    <p:extLst>
      <p:ext uri="{BB962C8B-B14F-4D97-AF65-F5344CB8AC3E}">
        <p14:creationId xmlns:p14="http://schemas.microsoft.com/office/powerpoint/2010/main" val="5248567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Mercy Corps Colors sampled">
      <a:dk1>
        <a:srgbClr val="4C515A"/>
      </a:dk1>
      <a:lt1>
        <a:srgbClr val="FFFFFF"/>
      </a:lt1>
      <a:dk2>
        <a:srgbClr val="D01D2B"/>
      </a:dk2>
      <a:lt2>
        <a:srgbClr val="FFFFFF"/>
      </a:lt2>
      <a:accent1>
        <a:srgbClr val="13A8A2"/>
      </a:accent1>
      <a:accent2>
        <a:srgbClr val="69AA43"/>
      </a:accent2>
      <a:accent3>
        <a:srgbClr val="FEC709"/>
      </a:accent3>
      <a:accent4>
        <a:srgbClr val="494E55"/>
      </a:accent4>
      <a:accent5>
        <a:srgbClr val="868A90"/>
      </a:accent5>
      <a:accent6>
        <a:srgbClr val="E5E6E9"/>
      </a:accent6>
      <a:hlink>
        <a:srgbClr val="D01D2B"/>
      </a:hlink>
      <a:folHlink>
        <a:srgbClr val="96999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TotalTime>
  <Words>2280</Words>
  <Application>Microsoft Office PowerPoint</Application>
  <PresentationFormat>Widescreen</PresentationFormat>
  <Paragraphs>177</Paragraphs>
  <Slides>17</Slides>
  <Notes>12</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17</vt:i4>
      </vt:variant>
    </vt:vector>
  </HeadingPairs>
  <TitlesOfParts>
    <vt:vector size="32" baseType="lpstr">
      <vt:lpstr>Andes</vt:lpstr>
      <vt:lpstr>Arial</vt:lpstr>
      <vt:lpstr>Arial Black</vt:lpstr>
      <vt:lpstr>Calibri</vt:lpstr>
      <vt:lpstr>Calibri Light</vt:lpstr>
      <vt:lpstr>Century Gothic</vt:lpstr>
      <vt:lpstr>Gill Sans</vt:lpstr>
      <vt:lpstr>Helvetica Neue</vt:lpstr>
      <vt:lpstr>Open Sans</vt:lpstr>
      <vt:lpstr>Times New Roman</vt:lpstr>
      <vt:lpstr>Wingdings</vt:lpstr>
      <vt:lpstr>Office Theme</vt:lpstr>
      <vt:lpstr>1_Office Theme</vt:lpstr>
      <vt:lpstr>2_Office Theme</vt:lpstr>
      <vt:lpstr>3_Office Theme</vt:lpstr>
      <vt:lpstr>PowerPoint Presentation</vt:lpstr>
      <vt:lpstr>MOTS D'OUVERTURE &amp; MODÉRATEUR</vt:lpstr>
      <vt:lpstr>PowerPoint Presentation</vt:lpstr>
      <vt:lpstr>La Cohésion Sociale et un facteur clé pour prévenir et mettre fin aux situations FCV</vt:lpstr>
      <vt:lpstr>Définir la Cohésion Sociale</vt:lpstr>
      <vt:lpstr>La cohésion comme source de résilience pour les programmes FCV</vt:lpstr>
      <vt:lpstr>PowerPoint Presentation</vt:lpstr>
      <vt:lpstr>Agenda</vt:lpstr>
      <vt:lpstr>Panélistes</vt:lpstr>
      <vt:lpstr>La Cohésion sociale chez Mercy Corps</vt:lpstr>
      <vt:lpstr>Cohésion sociale chez Mercy Corps</vt:lpstr>
      <vt:lpstr>Mesurer la cohésion sociale</vt:lpstr>
      <vt:lpstr>La cohésion sociale en action:  Le programme PAIX de Mercy Corps au Niger</vt:lpstr>
      <vt:lpstr>La cohésion sociale en action: CATALYSER et établir la confiance</vt:lpstr>
      <vt:lpstr>La cohésion sociale en action:  Mini-projets</vt:lpstr>
      <vt:lpstr>La cohésion sociale en action:  Impacts sur la cohésion sociale horizontale</vt:lpstr>
      <vt:lpstr>La cohésion sociale en action:  Impacts sur la cohésion sociale verticale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Maya Boulos</dc:creator>
  <cp:lastModifiedBy>Maya Boulos</cp:lastModifiedBy>
  <cp:revision>1</cp:revision>
  <dcterms:created xsi:type="dcterms:W3CDTF">2023-03-07T16:30:17Z</dcterms:created>
  <dcterms:modified xsi:type="dcterms:W3CDTF">2023-03-07T17:40:17Z</dcterms:modified>
</cp:coreProperties>
</file>