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8" r:id="rId3"/>
    <p:sldId id="303" r:id="rId4"/>
    <p:sldId id="294" r:id="rId5"/>
    <p:sldId id="302" r:id="rId6"/>
    <p:sldId id="306" r:id="rId7"/>
    <p:sldId id="307" r:id="rId8"/>
    <p:sldId id="272" r:id="rId9"/>
    <p:sldId id="301" r:id="rId10"/>
    <p:sldId id="304" r:id="rId11"/>
    <p:sldId id="274" r:id="rId12"/>
    <p:sldId id="271" r:id="rId13"/>
    <p:sldId id="266" r:id="rId14"/>
    <p:sldId id="299" r:id="rId15"/>
    <p:sldId id="289" r:id="rId16"/>
    <p:sldId id="283" r:id="rId17"/>
    <p:sldId id="264" r:id="rId18"/>
  </p:sldIdLst>
  <p:sldSz cx="9906000" cy="6858000" type="A4"/>
  <p:notesSz cx="6797675" cy="987425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8" autoAdjust="0"/>
    <p:restoredTop sz="71341" autoAdjust="0"/>
  </p:normalViewPr>
  <p:slideViewPr>
    <p:cSldViewPr snapToGrid="0">
      <p:cViewPr>
        <p:scale>
          <a:sx n="50" d="100"/>
          <a:sy n="50" d="100"/>
        </p:scale>
        <p:origin x="3136" y="792"/>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725488" y="741363"/>
            <a:ext cx="5346700" cy="3702050"/>
          </a:xfrm>
          <a:prstGeom prst="rect">
            <a:avLst/>
          </a:prstGeom>
        </p:spPr>
        <p:txBody>
          <a:bodyPr/>
          <a:lstStyle/>
          <a:p>
            <a:endParaRPr/>
          </a:p>
        </p:txBody>
      </p:sp>
      <p:sp>
        <p:nvSpPr>
          <p:cNvPr id="18" name="Shape 18"/>
          <p:cNvSpPr>
            <a:spLocks noGrp="1"/>
          </p:cNvSpPr>
          <p:nvPr>
            <p:ph type="body" sz="quarter" idx="1"/>
          </p:nvPr>
        </p:nvSpPr>
        <p:spPr>
          <a:xfrm>
            <a:off x="906357" y="4690269"/>
            <a:ext cx="4984962" cy="4443413"/>
          </a:xfrm>
          <a:prstGeom prst="rect">
            <a:avLst/>
          </a:prstGeom>
        </p:spPr>
        <p:txBody>
          <a:bodyPr/>
          <a:lstStyle/>
          <a:p>
            <a:endParaRPr/>
          </a:p>
        </p:txBody>
      </p:sp>
    </p:spTree>
    <p:extLst>
      <p:ext uri="{BB962C8B-B14F-4D97-AF65-F5344CB8AC3E}">
        <p14:creationId xmlns:p14="http://schemas.microsoft.com/office/powerpoint/2010/main" val="2732259955"/>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41363"/>
            <a:ext cx="5346700" cy="3702050"/>
          </a:xfrm>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725488" y="741363"/>
            <a:ext cx="5346700" cy="3702050"/>
          </a:xfrm>
          <a:ln/>
        </p:spPr>
      </p:sp>
      <p:sp>
        <p:nvSpPr>
          <p:cNvPr id="24579" name="Notes Placeholder 2"/>
          <p:cNvSpPr>
            <a:spLocks noGrp="1"/>
          </p:cNvSpPr>
          <p:nvPr>
            <p:ph type="body" idx="1"/>
          </p:nvPr>
        </p:nvSpPr>
        <p:spPr>
          <a:noFill/>
        </p:spPr>
        <p:txBody>
          <a:bodyPr lIns="89730" tIns="44865" rIns="89730" bIns="44865"/>
          <a:lstStyle/>
          <a:p>
            <a:pPr marL="168244" indent="-168244">
              <a:buFontTx/>
              <a:buChar char="•"/>
            </a:pPr>
            <a:endParaRPr lang="en-AU" altLang="en-US" dirty="0" smtClean="0"/>
          </a:p>
        </p:txBody>
      </p:sp>
      <p:sp>
        <p:nvSpPr>
          <p:cNvPr id="24580" name="Slide Number Placeholder 3"/>
          <p:cNvSpPr>
            <a:spLocks noGrp="1"/>
          </p:cNvSpPr>
          <p:nvPr>
            <p:ph type="sldNum" sz="quarter" idx="5"/>
          </p:nvPr>
        </p:nvSpPr>
        <p:spPr>
          <a:xfrm>
            <a:off x="3849862" y="9378515"/>
            <a:ext cx="2946275" cy="494050"/>
          </a:xfrm>
          <a:prstGeom prst="rect">
            <a:avLst/>
          </a:prstGeom>
          <a:noFill/>
          <a:ln>
            <a:miter lim="800000"/>
            <a:headEnd/>
            <a:tailEnd/>
          </a:ln>
        </p:spPr>
        <p:txBody>
          <a:bodyPr lIns="89730" tIns="44865" rIns="89730" bIns="44865"/>
          <a:lstStyle/>
          <a:p>
            <a:fld id="{7232AB85-008A-4092-8C8C-D1641A90FB10}" type="slidenum">
              <a:rPr lang="x-none"/>
              <a:pPr/>
              <a:t>13</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725488" y="741363"/>
            <a:ext cx="5346700" cy="3702050"/>
          </a:xfrm>
          <a:ln/>
        </p:spPr>
      </p:sp>
      <p:sp>
        <p:nvSpPr>
          <p:cNvPr id="24579" name="Notes Placeholder 2"/>
          <p:cNvSpPr>
            <a:spLocks noGrp="1"/>
          </p:cNvSpPr>
          <p:nvPr>
            <p:ph type="body" idx="1"/>
          </p:nvPr>
        </p:nvSpPr>
        <p:spPr>
          <a:noFill/>
        </p:spPr>
        <p:txBody>
          <a:bodyPr lIns="89730" tIns="44865" rIns="89730" bIns="44865"/>
          <a:lstStyle/>
          <a:p>
            <a:pPr marL="168244" indent="-168244">
              <a:buFontTx/>
              <a:buChar char="•"/>
            </a:pPr>
            <a:endParaRPr lang="en-AU" altLang="en-US" dirty="0" smtClean="0"/>
          </a:p>
        </p:txBody>
      </p:sp>
      <p:sp>
        <p:nvSpPr>
          <p:cNvPr id="24580" name="Slide Number Placeholder 3"/>
          <p:cNvSpPr>
            <a:spLocks noGrp="1"/>
          </p:cNvSpPr>
          <p:nvPr>
            <p:ph type="sldNum" sz="quarter" idx="5"/>
          </p:nvPr>
        </p:nvSpPr>
        <p:spPr>
          <a:xfrm>
            <a:off x="3849862" y="9378515"/>
            <a:ext cx="2946275" cy="494050"/>
          </a:xfrm>
          <a:prstGeom prst="rect">
            <a:avLst/>
          </a:prstGeom>
          <a:noFill/>
          <a:ln>
            <a:miter lim="800000"/>
            <a:headEnd/>
            <a:tailEnd/>
          </a:ln>
        </p:spPr>
        <p:txBody>
          <a:bodyPr lIns="89730" tIns="44865" rIns="89730" bIns="44865"/>
          <a:lstStyle/>
          <a:p>
            <a:fld id="{7232AB85-008A-4092-8C8C-D1641A90FB10}" type="slidenum">
              <a:rPr lang="x-none"/>
              <a:pPr/>
              <a:t>14</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725488" y="741363"/>
            <a:ext cx="5346700" cy="3702050"/>
          </a:xfrm>
          <a:prstGeom prst="rect">
            <a:avLst/>
          </a:prstGeom>
        </p:spPr>
        <p:txBody>
          <a:bodyPr/>
          <a:lstStyle/>
          <a:p>
            <a:endParaRPr/>
          </a:p>
        </p:txBody>
      </p:sp>
      <p:sp>
        <p:nvSpPr>
          <p:cNvPr id="56" name="Shape 56"/>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400"/>
              </a:spcBef>
              <a:spcAft>
                <a:spcPts val="0"/>
              </a:spcAft>
              <a:buClrTx/>
              <a:buSzTx/>
              <a:buFont typeface="Arial"/>
              <a:buChar char="•"/>
              <a:tabLst/>
              <a:defRPr/>
            </a:pPr>
            <a:r>
              <a:rPr lang="en-US" dirty="0" smtClean="0"/>
              <a:t>A core part of the CCEP will be to strengthen citizens’ monitoring and their ability to report problems.  The project will develop simple citizens’ scorecards to be completed by CDCs and social monitors to report upon the minimum service standards. </a:t>
            </a:r>
          </a:p>
          <a:p>
            <a:pPr marL="171450" marR="0" indent="-171450" defTabSz="914400" eaLnBrk="1" fontAlgn="auto" latinLnBrk="0" hangingPunct="1">
              <a:lnSpc>
                <a:spcPct val="100000"/>
              </a:lnSpc>
              <a:spcBef>
                <a:spcPts val="400"/>
              </a:spcBef>
              <a:spcAft>
                <a:spcPts val="0"/>
              </a:spcAft>
              <a:buClrTx/>
              <a:buSzTx/>
              <a:buFont typeface="Arial"/>
              <a:buChar char="•"/>
              <a:tabLst/>
              <a:defRPr/>
            </a:pPr>
            <a:endParaRPr lang="en-US" dirty="0" smtClean="0"/>
          </a:p>
          <a:p>
            <a:pPr marL="171450" marR="0" indent="-171450" defTabSz="914400" eaLnBrk="1" fontAlgn="auto" latinLnBrk="0" hangingPunct="1">
              <a:lnSpc>
                <a:spcPct val="100000"/>
              </a:lnSpc>
              <a:spcBef>
                <a:spcPts val="400"/>
              </a:spcBef>
              <a:spcAft>
                <a:spcPts val="0"/>
              </a:spcAft>
              <a:buClrTx/>
              <a:buSzTx/>
              <a:buFont typeface="Arial"/>
              <a:buChar char="•"/>
              <a:tabLst/>
              <a:defRPr/>
            </a:pPr>
            <a:r>
              <a:rPr lang="en-US" dirty="0" smtClean="0"/>
              <a:t>Several studies are planned related to service delivery, CDC institution strengthening, Gender study, social inclusion, social accountability, and technical quality audits.  The Project will also explore the possibility of an evaluation to examine the nexus between quality of service delivery and social cohesion, an under-researched area in the global conflict literature. </a:t>
            </a:r>
          </a:p>
          <a:p>
            <a:pPr marL="171450" indent="-171450">
              <a:buFont typeface="Arial"/>
              <a:buChar char="•"/>
            </a:pPr>
            <a:endParaRPr dirty="0"/>
          </a:p>
        </p:txBody>
      </p:sp>
    </p:spTree>
    <p:extLst>
      <p:ext uri="{BB962C8B-B14F-4D97-AF65-F5344CB8AC3E}">
        <p14:creationId xmlns:p14="http://schemas.microsoft.com/office/powerpoint/2010/main" val="116882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725488" y="741363"/>
            <a:ext cx="5346700" cy="3702050"/>
          </a:xfrm>
          <a:ln/>
        </p:spPr>
      </p:sp>
      <p:sp>
        <p:nvSpPr>
          <p:cNvPr id="24579" name="Notes Placeholder 2"/>
          <p:cNvSpPr>
            <a:spLocks noGrp="1"/>
          </p:cNvSpPr>
          <p:nvPr>
            <p:ph type="body" idx="1"/>
          </p:nvPr>
        </p:nvSpPr>
        <p:spPr>
          <a:noFill/>
        </p:spPr>
        <p:txBody>
          <a:bodyPr lIns="89730" tIns="44865" rIns="89730" bIns="44865"/>
          <a:lstStyle/>
          <a:p>
            <a:pPr marL="168244" marR="0" lvl="1" indent="-168244" defTabSz="914400" eaLnBrk="1" fontAlgn="auto" latinLnBrk="0" hangingPunct="1">
              <a:lnSpc>
                <a:spcPct val="100000"/>
              </a:lnSpc>
              <a:spcBef>
                <a:spcPts val="400"/>
              </a:spcBef>
              <a:spcAft>
                <a:spcPts val="0"/>
              </a:spcAft>
              <a:buClrTx/>
              <a:buSzTx/>
              <a:buFontTx/>
              <a:buChar char="•"/>
              <a:tabLst/>
              <a:defRPr/>
            </a:pPr>
            <a:endParaRPr lang="en-GB" sz="1100" b="0" i="0" dirty="0" smtClean="0">
              <a:latin typeface="+mn-lt"/>
              <a:ea typeface="+mn-ea"/>
              <a:cs typeface="+mn-cs"/>
              <a:sym typeface="Arial"/>
            </a:endParaRPr>
          </a:p>
        </p:txBody>
      </p:sp>
      <p:sp>
        <p:nvSpPr>
          <p:cNvPr id="24580" name="Slide Number Placeholder 3"/>
          <p:cNvSpPr>
            <a:spLocks noGrp="1"/>
          </p:cNvSpPr>
          <p:nvPr>
            <p:ph type="sldNum" sz="quarter" idx="5"/>
          </p:nvPr>
        </p:nvSpPr>
        <p:spPr>
          <a:xfrm>
            <a:off x="3849862" y="9378515"/>
            <a:ext cx="2946275" cy="494050"/>
          </a:xfrm>
          <a:prstGeom prst="rect">
            <a:avLst/>
          </a:prstGeom>
          <a:noFill/>
          <a:ln>
            <a:miter lim="800000"/>
            <a:headEnd/>
            <a:tailEnd/>
          </a:ln>
        </p:spPr>
        <p:txBody>
          <a:bodyPr lIns="89730" tIns="44865" rIns="89730" bIns="44865"/>
          <a:lstStyle/>
          <a:p>
            <a:fld id="{7232AB85-008A-4092-8C8C-D1641A90FB10}" type="slidenum">
              <a:rPr lang="x-none"/>
              <a:pPr/>
              <a:t>16</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725488" y="741363"/>
            <a:ext cx="5346700" cy="3702050"/>
          </a:xfrm>
          <a:prstGeom prst="rect">
            <a:avLst/>
          </a:prstGeom>
        </p:spPr>
        <p:txBody>
          <a:bodyPr/>
          <a:lstStyle/>
          <a:p>
            <a:endParaRPr/>
          </a:p>
        </p:txBody>
      </p:sp>
      <p:sp>
        <p:nvSpPr>
          <p:cNvPr id="56" name="Shape 56"/>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400"/>
              </a:spcBef>
              <a:spcAft>
                <a:spcPts val="0"/>
              </a:spcAft>
              <a:buClrTx/>
              <a:buSzTx/>
              <a:buFont typeface="Arial"/>
              <a:buChar char="•"/>
              <a:tabLst/>
              <a:defRPr/>
            </a:pPr>
            <a:r>
              <a:rPr lang="en-US" dirty="0" smtClean="0"/>
              <a:t>A core part of the CCEP will be to strengthen citizens’ monitoring and their ability to report problems.  The project will develop simple citizens’ scorecards to be completed by CDCs and social monitors to report upon the minimum service standards. </a:t>
            </a:r>
          </a:p>
          <a:p>
            <a:pPr marL="171450" marR="0" indent="-171450" defTabSz="914400" eaLnBrk="1" fontAlgn="auto" latinLnBrk="0" hangingPunct="1">
              <a:lnSpc>
                <a:spcPct val="100000"/>
              </a:lnSpc>
              <a:spcBef>
                <a:spcPts val="400"/>
              </a:spcBef>
              <a:spcAft>
                <a:spcPts val="0"/>
              </a:spcAft>
              <a:buClrTx/>
              <a:buSzTx/>
              <a:buFont typeface="Arial"/>
              <a:buChar char="•"/>
              <a:tabLst/>
              <a:defRPr/>
            </a:pPr>
            <a:endParaRPr lang="en-US" dirty="0" smtClean="0"/>
          </a:p>
          <a:p>
            <a:pPr marL="171450" marR="0" indent="-171450" defTabSz="914400" eaLnBrk="1" fontAlgn="auto" latinLnBrk="0" hangingPunct="1">
              <a:lnSpc>
                <a:spcPct val="100000"/>
              </a:lnSpc>
              <a:spcBef>
                <a:spcPts val="400"/>
              </a:spcBef>
              <a:spcAft>
                <a:spcPts val="0"/>
              </a:spcAft>
              <a:buClrTx/>
              <a:buSzTx/>
              <a:buFont typeface="Arial"/>
              <a:buChar char="•"/>
              <a:tabLst/>
              <a:defRPr/>
            </a:pPr>
            <a:r>
              <a:rPr lang="en-US" dirty="0" smtClean="0"/>
              <a:t>Several studies are planned related to service delivery, CDC institution strengthening, Gender study, social inclusion, social accountability, and technical quality audits.  The Project will also explore the possibility of an evaluation to examine the nexus between quality of service delivery and social cohesion, an under-researched area in the global conflict literature. </a:t>
            </a:r>
          </a:p>
          <a:p>
            <a:pPr marL="171450" indent="-171450">
              <a:buFont typeface="Arial"/>
              <a:buChar char="•"/>
            </a:pPr>
            <a:endParaRPr dirty="0"/>
          </a:p>
        </p:txBody>
      </p:sp>
    </p:spTree>
    <p:extLst>
      <p:ext uri="{BB962C8B-B14F-4D97-AF65-F5344CB8AC3E}">
        <p14:creationId xmlns:p14="http://schemas.microsoft.com/office/powerpoint/2010/main" val="144474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725488" y="741363"/>
            <a:ext cx="5346700" cy="3702050"/>
          </a:xfrm>
          <a:prstGeom prst="rect">
            <a:avLst/>
          </a:prstGeom>
        </p:spPr>
        <p:txBody>
          <a:bodyPr/>
          <a:lstStyle/>
          <a:p>
            <a:endParaRPr/>
          </a:p>
        </p:txBody>
      </p:sp>
      <p:sp>
        <p:nvSpPr>
          <p:cNvPr id="56" name="Shape 56"/>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16882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725488" y="741363"/>
            <a:ext cx="5346700" cy="3702050"/>
          </a:xfrm>
          <a:prstGeom prst="rect">
            <a:avLst/>
          </a:prstGeom>
        </p:spPr>
        <p:txBody>
          <a:bodyPr/>
          <a:lstStyle/>
          <a:p>
            <a:endParaRPr/>
          </a:p>
        </p:txBody>
      </p:sp>
      <p:sp>
        <p:nvSpPr>
          <p:cNvPr id="44" name="Shape 44"/>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400"/>
              </a:spcBef>
              <a:spcAft>
                <a:spcPts val="0"/>
              </a:spcAft>
              <a:buClrTx/>
              <a:buSzTx/>
              <a:buFont typeface="Arial" panose="020B0604020202020204" pitchFamily="34" charset="0"/>
              <a:buNone/>
              <a:tabLst/>
              <a:defRPr/>
            </a:pPr>
            <a:r>
              <a:rPr lang="en-US" sz="1000" baseline="0" dirty="0" smtClean="0"/>
              <a:t>Question is whether improved services increase legitimacy</a:t>
            </a:r>
          </a:p>
        </p:txBody>
      </p:sp>
    </p:spTree>
    <p:extLst>
      <p:ext uri="{BB962C8B-B14F-4D97-AF65-F5344CB8AC3E}">
        <p14:creationId xmlns:p14="http://schemas.microsoft.com/office/powerpoint/2010/main" val="107205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 first argument is that CDCs have already shown they can do more at less cost and over wide areas. The technocratic</a:t>
            </a:r>
            <a:r>
              <a:rPr lang="en-US" baseline="0" dirty="0" smtClean="0"/>
              <a:t> rationale.</a:t>
            </a:r>
          </a:p>
          <a:p>
            <a:endParaRPr lang="en-US" baseline="0" dirty="0" smtClean="0"/>
          </a:p>
          <a:p>
            <a:r>
              <a:rPr lang="en-US" baseline="0" dirty="0" smtClean="0"/>
              <a:t>But the hope is also there that better services will increase state legitimacy</a:t>
            </a:r>
            <a:r>
              <a:rPr lang="en-US" baseline="0" dirty="0" smtClean="0"/>
              <a:t>.</a:t>
            </a:r>
          </a:p>
          <a:p>
            <a:endParaRPr lang="en-US" baseline="0" dirty="0" smtClean="0"/>
          </a:p>
          <a:p>
            <a:r>
              <a:rPr lang="en-US" baseline="0" dirty="0" smtClean="0"/>
              <a:t>Apex support means that it might be possible</a:t>
            </a:r>
            <a:endParaRPr lang="en-US" dirty="0"/>
          </a:p>
        </p:txBody>
      </p:sp>
    </p:spTree>
    <p:extLst>
      <p:ext uri="{BB962C8B-B14F-4D97-AF65-F5344CB8AC3E}">
        <p14:creationId xmlns:p14="http://schemas.microsoft.com/office/powerpoint/2010/main" val="186997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725488" y="741363"/>
            <a:ext cx="5346700" cy="3702050"/>
          </a:xfrm>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171450" lvl="1" indent="-171450">
              <a:buSzTx/>
              <a:buFontTx/>
              <a:buChar char="-"/>
              <a:defRPr b="1"/>
            </a:pPr>
            <a:endParaRPr sz="1000" dirty="0">
              <a:latin typeface="+mn-lt"/>
            </a:endParaRPr>
          </a:p>
        </p:txBody>
      </p:sp>
    </p:spTree>
    <p:extLst>
      <p:ext uri="{BB962C8B-B14F-4D97-AF65-F5344CB8AC3E}">
        <p14:creationId xmlns:p14="http://schemas.microsoft.com/office/powerpoint/2010/main" val="332675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725488" y="741363"/>
            <a:ext cx="5346700" cy="3702050"/>
          </a:xfrm>
          <a:ln/>
        </p:spPr>
      </p:sp>
      <p:sp>
        <p:nvSpPr>
          <p:cNvPr id="24579" name="Notes Placeholder 2"/>
          <p:cNvSpPr>
            <a:spLocks noGrp="1"/>
          </p:cNvSpPr>
          <p:nvPr>
            <p:ph type="body" idx="1"/>
          </p:nvPr>
        </p:nvSpPr>
        <p:spPr>
          <a:noFill/>
        </p:spPr>
        <p:txBody>
          <a:bodyPr lIns="89730" tIns="44865" rIns="89730" bIns="44865"/>
          <a:lstStyle/>
          <a:p>
            <a:pPr marL="168244" marR="0" lvl="1" indent="-168244" defTabSz="914400" eaLnBrk="1" fontAlgn="auto" latinLnBrk="0" hangingPunct="1">
              <a:lnSpc>
                <a:spcPct val="100000"/>
              </a:lnSpc>
              <a:spcBef>
                <a:spcPts val="400"/>
              </a:spcBef>
              <a:spcAft>
                <a:spcPts val="0"/>
              </a:spcAft>
              <a:buClrTx/>
              <a:buSzTx/>
              <a:buFontTx/>
              <a:buChar char="•"/>
              <a:tabLst/>
              <a:defRPr/>
            </a:pPr>
            <a:r>
              <a:rPr lang="en-GB" sz="1100" b="0" i="0" dirty="0" smtClean="0">
                <a:latin typeface="+mn-lt"/>
                <a:ea typeface="+mn-ea"/>
                <a:cs typeface="+mn-cs"/>
                <a:sym typeface="Arial"/>
              </a:rPr>
              <a:t>15 years base to work from</a:t>
            </a:r>
            <a:endParaRPr lang="en-GB" sz="1100" b="0" i="0" dirty="0" smtClean="0">
              <a:latin typeface="+mn-lt"/>
              <a:ea typeface="+mn-ea"/>
              <a:cs typeface="+mn-cs"/>
              <a:sym typeface="Arial"/>
            </a:endParaRPr>
          </a:p>
        </p:txBody>
      </p:sp>
      <p:sp>
        <p:nvSpPr>
          <p:cNvPr id="24580" name="Slide Number Placeholder 3"/>
          <p:cNvSpPr>
            <a:spLocks noGrp="1"/>
          </p:cNvSpPr>
          <p:nvPr>
            <p:ph type="sldNum" sz="quarter" idx="5"/>
          </p:nvPr>
        </p:nvSpPr>
        <p:spPr>
          <a:xfrm>
            <a:off x="3849862" y="9378515"/>
            <a:ext cx="2946275" cy="494050"/>
          </a:xfrm>
          <a:prstGeom prst="rect">
            <a:avLst/>
          </a:prstGeom>
          <a:noFill/>
          <a:ln>
            <a:miter lim="800000"/>
            <a:headEnd/>
            <a:tailEnd/>
          </a:ln>
        </p:spPr>
        <p:txBody>
          <a:bodyPr lIns="89730" tIns="44865" rIns="89730" bIns="44865"/>
          <a:lstStyle/>
          <a:p>
            <a:fld id="{7232AB85-008A-4092-8C8C-D1641A90FB10}" type="slidenum">
              <a:rPr lang="x-none"/>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725488" y="741363"/>
            <a:ext cx="5346700" cy="3702050"/>
          </a:xfrm>
          <a:prstGeom prst="rect">
            <a:avLst/>
          </a:prstGeom>
        </p:spPr>
        <p:txBody>
          <a:bodyPr/>
          <a:lstStyle/>
          <a:p>
            <a:endParaRPr/>
          </a:p>
        </p:txBody>
      </p:sp>
      <p:sp>
        <p:nvSpPr>
          <p:cNvPr id="44" name="Shape 44"/>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GB" sz="1000" b="0" dirty="0" smtClean="0">
              <a:latin typeface="+mn-lt"/>
            </a:endParaRPr>
          </a:p>
        </p:txBody>
      </p:sp>
    </p:spTree>
    <p:extLst>
      <p:ext uri="{BB962C8B-B14F-4D97-AF65-F5344CB8AC3E}">
        <p14:creationId xmlns:p14="http://schemas.microsoft.com/office/powerpoint/2010/main" val="217596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725488" y="741363"/>
            <a:ext cx="5346700" cy="3702050"/>
          </a:xfrm>
          <a:ln/>
        </p:spPr>
      </p:sp>
      <p:sp>
        <p:nvSpPr>
          <p:cNvPr id="24579" name="Notes Placeholder 2"/>
          <p:cNvSpPr>
            <a:spLocks noGrp="1"/>
          </p:cNvSpPr>
          <p:nvPr>
            <p:ph type="body" idx="1"/>
          </p:nvPr>
        </p:nvSpPr>
        <p:spPr>
          <a:noFill/>
        </p:spPr>
        <p:txBody>
          <a:bodyPr lIns="89730" tIns="44865" rIns="89730" bIns="44865"/>
          <a:lstStyle/>
          <a:p>
            <a:pPr marL="168244" marR="0" lvl="1" indent="-168244" defTabSz="914400" eaLnBrk="1" fontAlgn="auto" latinLnBrk="0" hangingPunct="1">
              <a:lnSpc>
                <a:spcPct val="100000"/>
              </a:lnSpc>
              <a:spcBef>
                <a:spcPts val="400"/>
              </a:spcBef>
              <a:spcAft>
                <a:spcPts val="0"/>
              </a:spcAft>
              <a:buClrTx/>
              <a:buSzTx/>
              <a:buFontTx/>
              <a:buChar char="•"/>
              <a:tabLst/>
              <a:defRPr/>
            </a:pPr>
            <a:endParaRPr lang="en-GB" sz="1100" b="0" i="0" dirty="0" smtClean="0">
              <a:latin typeface="+mn-lt"/>
              <a:ea typeface="+mn-ea"/>
              <a:cs typeface="+mn-cs"/>
              <a:sym typeface="Arial"/>
            </a:endParaRPr>
          </a:p>
        </p:txBody>
      </p:sp>
      <p:sp>
        <p:nvSpPr>
          <p:cNvPr id="24580" name="Slide Number Placeholder 3"/>
          <p:cNvSpPr>
            <a:spLocks noGrp="1"/>
          </p:cNvSpPr>
          <p:nvPr>
            <p:ph type="sldNum" sz="quarter" idx="5"/>
          </p:nvPr>
        </p:nvSpPr>
        <p:spPr>
          <a:xfrm>
            <a:off x="3849862" y="9378515"/>
            <a:ext cx="2946275" cy="494050"/>
          </a:xfrm>
          <a:prstGeom prst="rect">
            <a:avLst/>
          </a:prstGeom>
          <a:noFill/>
          <a:ln>
            <a:miter lim="800000"/>
            <a:headEnd/>
            <a:tailEnd/>
          </a:ln>
        </p:spPr>
        <p:txBody>
          <a:bodyPr lIns="89730" tIns="44865" rIns="89730" bIns="44865"/>
          <a:lstStyle/>
          <a:p>
            <a:fld id="{7232AB85-008A-4092-8C8C-D1641A90FB10}" type="slidenum">
              <a:rPr lang="x-none"/>
              <a:pPr/>
              <a:t>12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A871DAD-05B7-44DA-806B-61B55041FBA7}" type="slidenum">
              <a:rPr lang="x-none"/>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email"/>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95300" y="92074"/>
            <a:ext cx="8915400" cy="1508127"/>
          </a:xfrm>
          <a:prstGeom prst="rect">
            <a:avLst/>
          </a:prstGeom>
          <a:ln w="12700">
            <a:miter lim="400000"/>
          </a:ln>
        </p:spPr>
        <p:txBody>
          <a:bodyPr lIns="45719" rIns="45719" anchor="ctr"/>
          <a:lstStyle/>
          <a:p>
            <a:endParaRPr/>
          </a:p>
        </p:txBody>
      </p:sp>
      <p:sp>
        <p:nvSpPr>
          <p:cNvPr id="3" name="Shape 3"/>
          <p:cNvSpPr>
            <a:spLocks noGrp="1"/>
          </p:cNvSpPr>
          <p:nvPr>
            <p:ph type="body" idx="1"/>
          </p:nvPr>
        </p:nvSpPr>
        <p:spPr>
          <a:xfrm>
            <a:off x="495300" y="1600200"/>
            <a:ext cx="8915400" cy="5257800"/>
          </a:xfrm>
          <a:prstGeom prst="rect">
            <a:avLst/>
          </a:prstGeom>
          <a:ln w="12700">
            <a:miter lim="400000"/>
          </a:ln>
        </p:spPr>
        <p:txBody>
          <a:bodyPr lIns="45719" rIns="45719"/>
          <a:lstStyle/>
          <a:p>
            <a:endParaRPr/>
          </a:p>
        </p:txBody>
      </p:sp>
      <p:sp>
        <p:nvSpPr>
          <p:cNvPr id="4" name="Shape 4"/>
          <p:cNvSpPr>
            <a:spLocks noGrp="1"/>
          </p:cNvSpPr>
          <p:nvPr>
            <p:ph type="sldNum" sz="quarter" idx="2"/>
          </p:nvPr>
        </p:nvSpPr>
        <p:spPr>
          <a:xfrm>
            <a:off x="9108792" y="6245225"/>
            <a:ext cx="301909" cy="288824"/>
          </a:xfrm>
          <a:prstGeom prst="rect">
            <a:avLst/>
          </a:prstGeom>
          <a:ln w="12700">
            <a:miter lim="400000"/>
          </a:ln>
        </p:spPr>
        <p:txBody>
          <a:bodyPr wrap="none" lIns="45719" rIns="45719">
            <a:spAutoFit/>
          </a:bodyPr>
          <a:lstStyle>
            <a:lvl1pPr algn="r">
              <a:defRPr sz="1400" b="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1" name="Shape 21"/>
          <p:cNvSpPr>
            <a:spLocks noGrp="1"/>
          </p:cNvSpPr>
          <p:nvPr>
            <p:ph type="body" sz="quarter" idx="4294967295"/>
          </p:nvPr>
        </p:nvSpPr>
        <p:spPr>
          <a:xfrm>
            <a:off x="-1" y="3169920"/>
            <a:ext cx="9906002" cy="838200"/>
          </a:xfrm>
          <a:prstGeom prst="rect">
            <a:avLst/>
          </a:prstGeom>
          <a:extLst>
            <a:ext uri="{C572A759-6A51-4108-AA02-DFA0A04FC94B}">
              <ma14:wrappingTextBoxFlag xmlns:ma14="http://schemas.microsoft.com/office/mac/drawingml/2011/main" val="1"/>
            </a:ext>
          </a:extLst>
        </p:spPr>
        <p:txBody>
          <a:bodyPr>
            <a:normAutofit/>
          </a:bodyPr>
          <a:lstStyle>
            <a:lvl1pPr marL="0" indent="0" algn="ctr">
              <a:spcBef>
                <a:spcPts val="500"/>
              </a:spcBef>
              <a:buSzTx/>
              <a:buNone/>
              <a:defRPr sz="2400"/>
            </a:lvl1pPr>
          </a:lstStyle>
          <a:p>
            <a:r>
              <a:rPr lang="en-GB" dirty="0" smtClean="0"/>
              <a:t>December 2016</a:t>
            </a:r>
            <a:endParaRPr dirty="0"/>
          </a:p>
        </p:txBody>
      </p:sp>
      <p:pic>
        <p:nvPicPr>
          <p:cNvPr id="23" name="image.jpg"/>
          <p:cNvPicPr>
            <a:picLocks noChangeAspect="1"/>
          </p:cNvPicPr>
          <p:nvPr/>
        </p:nvPicPr>
        <p:blipFill>
          <a:blip r:embed="rId4" cstate="email">
            <a:extLst/>
          </a:blip>
          <a:srcRect/>
          <a:stretch>
            <a:fillRect/>
          </a:stretch>
        </p:blipFill>
        <p:spPr>
          <a:xfrm>
            <a:off x="3500437" y="4324350"/>
            <a:ext cx="3048001" cy="2430463"/>
          </a:xfrm>
          <a:prstGeom prst="rect">
            <a:avLst/>
          </a:prstGeom>
          <a:ln w="12700">
            <a:miter lim="400000"/>
          </a:ln>
        </p:spPr>
      </p:pic>
      <p:pic>
        <p:nvPicPr>
          <p:cNvPr id="24" name="image.jpg"/>
          <p:cNvPicPr>
            <a:picLocks noChangeAspect="1"/>
          </p:cNvPicPr>
          <p:nvPr/>
        </p:nvPicPr>
        <p:blipFill>
          <a:blip r:embed="rId5" cstate="email">
            <a:extLst/>
          </a:blip>
          <a:srcRect/>
          <a:stretch>
            <a:fillRect/>
          </a:stretch>
        </p:blipFill>
        <p:spPr>
          <a:xfrm>
            <a:off x="6705599" y="4337050"/>
            <a:ext cx="3048002" cy="2417763"/>
          </a:xfrm>
          <a:prstGeom prst="rect">
            <a:avLst/>
          </a:prstGeom>
          <a:ln w="12700">
            <a:miter lim="400000"/>
          </a:ln>
        </p:spPr>
      </p:pic>
      <p:sp>
        <p:nvSpPr>
          <p:cNvPr id="7" name="Shape 31"/>
          <p:cNvSpPr txBox="1">
            <a:spLocks/>
          </p:cNvSpPr>
          <p:nvPr/>
        </p:nvSpPr>
        <p:spPr>
          <a:xfrm>
            <a:off x="495300" y="198437"/>
            <a:ext cx="8915400" cy="27352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defRPr sz="48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smtClean="0">
                <a:ln>
                  <a:noFill/>
                </a:ln>
                <a:solidFill>
                  <a:srgbClr val="000000"/>
                </a:solidFill>
                <a:effectLst/>
                <a:uLnTx/>
                <a:uFillTx/>
                <a:latin typeface="+mn-lt"/>
                <a:ea typeface="+mn-ea"/>
                <a:cs typeface="+mn-cs"/>
                <a:sym typeface="Arial"/>
              </a:rPr>
              <a:t>Government of Afghanistan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smtClean="0">
                <a:ln>
                  <a:noFill/>
                </a:ln>
                <a:solidFill>
                  <a:srgbClr val="000000"/>
                </a:solidFill>
                <a:effectLst/>
                <a:uLnTx/>
                <a:uFillTx/>
                <a:latin typeface="+mn-lt"/>
                <a:ea typeface="+mn-ea"/>
                <a:cs typeface="+mn-cs"/>
                <a:sym typeface="Arial"/>
              </a:rPr>
              <a:t>Citizens’ Charter</a:t>
            </a:r>
            <a:endParaRPr kumimoji="0" lang="en-GB" sz="6000" b="1" i="0" u="none" strike="noStrike" kern="0" cap="none" spc="0" normalizeH="0" baseline="0" noProof="0" dirty="0">
              <a:ln>
                <a:noFill/>
              </a:ln>
              <a:solidFill>
                <a:srgbClr val="000000"/>
              </a:solidFill>
              <a:effectLst/>
              <a:uLnTx/>
              <a:uFillTx/>
              <a:latin typeface="+mn-lt"/>
              <a:ea typeface="+mn-ea"/>
              <a:cs typeface="+mn-cs"/>
              <a:sym typeface="Arial"/>
            </a:endParaRPr>
          </a:p>
        </p:txBody>
      </p:sp>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72653" y="4337050"/>
            <a:ext cx="3130947" cy="2417763"/>
          </a:xfrm>
          <a:prstGeom prst="rect">
            <a:avLst/>
          </a:prstGeom>
        </p:spPr>
      </p:pic>
    </p:spTree>
  </p:cSld>
  <p:clrMapOvr>
    <a:masterClrMapping/>
  </p:clrMapOvr>
  <p:transition spd="med"/>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INNOVATIONS</a:t>
            </a:r>
            <a:endParaRPr lang="en-US" dirty="0"/>
          </a:p>
        </p:txBody>
      </p:sp>
      <p:sp>
        <p:nvSpPr>
          <p:cNvPr id="3" name="Content Placeholder 2"/>
          <p:cNvSpPr>
            <a:spLocks noGrp="1"/>
          </p:cNvSpPr>
          <p:nvPr>
            <p:ph idx="1"/>
          </p:nvPr>
        </p:nvSpPr>
        <p:spPr/>
        <p:txBody>
          <a:bodyPr/>
          <a:lstStyle/>
          <a:p>
            <a:r>
              <a:rPr lang="en-US" dirty="0" smtClean="0"/>
              <a:t>WHOLE OF GOVERNMENT APPROACH (7 Ministries)</a:t>
            </a:r>
          </a:p>
          <a:p>
            <a:r>
              <a:rPr lang="en-US" dirty="0" smtClean="0"/>
              <a:t>BUILT AROUND ACHIEVING NATIONAL STANDARDS INSTEAD OF DISBURSING GRANTS</a:t>
            </a:r>
          </a:p>
          <a:p>
            <a:r>
              <a:rPr lang="en-US" dirty="0" smtClean="0"/>
              <a:t>ALIGNED WITH PUBLIC FINANCIAL MANAGEMENT REFORM</a:t>
            </a:r>
          </a:p>
          <a:p>
            <a:r>
              <a:rPr lang="en-US" dirty="0" smtClean="0"/>
              <a:t>INCENTIVIZING MINISTRY PERFORMANCE</a:t>
            </a:r>
          </a:p>
        </p:txBody>
      </p:sp>
    </p:spTree>
    <p:extLst>
      <p:ext uri="{BB962C8B-B14F-4D97-AF65-F5344CB8AC3E}">
        <p14:creationId xmlns:p14="http://schemas.microsoft.com/office/powerpoint/2010/main" val="80910772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38" name="Shape 38"/>
          <p:cNvSpPr>
            <a:spLocks noGrp="1"/>
          </p:cNvSpPr>
          <p:nvPr>
            <p:ph type="title" idx="4294967295"/>
          </p:nvPr>
        </p:nvSpPr>
        <p:spPr>
          <a:xfrm>
            <a:off x="495300" y="274637"/>
            <a:ext cx="8915400" cy="1143001"/>
          </a:xfrm>
          <a:prstGeom prst="rect">
            <a:avLst/>
          </a:prstGeom>
          <a:extLst>
            <a:ext uri="{C572A759-6A51-4108-AA02-DFA0A04FC94B}">
              <ma14:wrappingTextBoxFlag xmlns:ma14="http://schemas.microsoft.com/office/mac/drawingml/2011/main" val="1"/>
            </a:ext>
          </a:extLst>
        </p:spPr>
        <p:txBody>
          <a:bodyPr>
            <a:normAutofit/>
          </a:bodyPr>
          <a:lstStyle>
            <a:lvl1pPr>
              <a:defRPr b="1"/>
            </a:lvl1pPr>
          </a:lstStyle>
          <a:p>
            <a:r>
              <a:rPr lang="en-US" sz="4000" dirty="0" smtClean="0"/>
              <a:t>Core Features of Citizens’ Charter</a:t>
            </a:r>
            <a:endParaRPr sz="4000" dirty="0"/>
          </a:p>
        </p:txBody>
      </p:sp>
      <p:sp>
        <p:nvSpPr>
          <p:cNvPr id="39" name="Shape 39"/>
          <p:cNvSpPr>
            <a:spLocks noGrp="1"/>
          </p:cNvSpPr>
          <p:nvPr>
            <p:ph type="body" idx="4294967295"/>
          </p:nvPr>
        </p:nvSpPr>
        <p:spPr>
          <a:xfrm>
            <a:off x="495300" y="1398494"/>
            <a:ext cx="8915400" cy="5122621"/>
          </a:xfrm>
          <a:prstGeom prst="rect">
            <a:avLst/>
          </a:prstGeom>
          <a:extLst>
            <a:ext uri="{C572A759-6A51-4108-AA02-DFA0A04FC94B}">
              <ma14:wrappingTextBoxFlag xmlns:ma14="http://schemas.microsoft.com/office/mac/drawingml/2011/main" val="1"/>
            </a:ext>
          </a:extLst>
        </p:spPr>
        <p:txBody>
          <a:bodyPr>
            <a:normAutofit fontScale="70000" lnSpcReduction="20000"/>
          </a:bodyPr>
          <a:lstStyle/>
          <a:p>
            <a:pPr>
              <a:spcBef>
                <a:spcPts val="600"/>
              </a:spcBef>
              <a:spcAft>
                <a:spcPts val="1000"/>
              </a:spcAft>
              <a:buFont typeface="Arial" pitchFamily="34" charset="0"/>
              <a:buChar char="•"/>
              <a:defRPr sz="2700"/>
            </a:pPr>
            <a:r>
              <a:rPr lang="en-GB" sz="3300" dirty="0" smtClean="0">
                <a:solidFill>
                  <a:schemeClr val="tx1"/>
                </a:solidFill>
              </a:rPr>
              <a:t>CDCs become the central body for all development interventions at the local level</a:t>
            </a:r>
          </a:p>
          <a:p>
            <a:pPr>
              <a:spcBef>
                <a:spcPts val="600"/>
              </a:spcBef>
              <a:spcAft>
                <a:spcPts val="1000"/>
              </a:spcAft>
              <a:buFont typeface="Arial" pitchFamily="34" charset="0"/>
              <a:buChar char="•"/>
              <a:defRPr sz="2700"/>
            </a:pPr>
            <a:r>
              <a:rPr lang="en-GB" sz="3300" dirty="0" smtClean="0">
                <a:solidFill>
                  <a:schemeClr val="tx1"/>
                </a:solidFill>
              </a:rPr>
              <a:t>Social Inclusion, with a strong focus on vulnerable groups, informal urban settlements, and the reintegration of returnees and IDPs</a:t>
            </a:r>
          </a:p>
          <a:p>
            <a:pPr>
              <a:spcBef>
                <a:spcPts val="600"/>
              </a:spcBef>
              <a:spcAft>
                <a:spcPts val="1000"/>
              </a:spcAft>
              <a:buFont typeface="Arial" pitchFamily="34" charset="0"/>
              <a:buChar char="•"/>
              <a:defRPr sz="2700"/>
            </a:pPr>
            <a:r>
              <a:rPr lang="en-GB" sz="3300" dirty="0" smtClean="0">
                <a:solidFill>
                  <a:schemeClr val="tx1"/>
                </a:solidFill>
              </a:rPr>
              <a:t>Standardization of minimum service provision, with adaptations to regional differences</a:t>
            </a:r>
          </a:p>
          <a:p>
            <a:pPr>
              <a:spcBef>
                <a:spcPts val="600"/>
              </a:spcBef>
              <a:spcAft>
                <a:spcPts val="1000"/>
              </a:spcAft>
              <a:buFont typeface="Arial" pitchFamily="34" charset="0"/>
              <a:buChar char="•"/>
              <a:defRPr sz="2700"/>
            </a:pPr>
            <a:r>
              <a:rPr lang="en-GB" sz="3300" dirty="0" smtClean="0">
                <a:solidFill>
                  <a:schemeClr val="tx1"/>
                </a:solidFill>
              </a:rPr>
              <a:t>Governors write annual performance contracts with line ministries that feed into national budgeting decisions</a:t>
            </a:r>
          </a:p>
          <a:p>
            <a:pPr>
              <a:spcBef>
                <a:spcPts val="600"/>
              </a:spcBef>
              <a:spcAft>
                <a:spcPts val="1000"/>
              </a:spcAft>
              <a:buFont typeface="Arial" pitchFamily="34" charset="0"/>
              <a:buChar char="•"/>
              <a:defRPr sz="2700"/>
            </a:pPr>
            <a:r>
              <a:rPr lang="en-GB" sz="3300" dirty="0" smtClean="0">
                <a:solidFill>
                  <a:schemeClr val="tx1"/>
                </a:solidFill>
              </a:rPr>
              <a:t>Community monitoring of line ministry performance and spending, reporting to PCs and Governors</a:t>
            </a:r>
          </a:p>
          <a:p>
            <a:pPr>
              <a:spcBef>
                <a:spcPts val="600"/>
              </a:spcBef>
              <a:spcAft>
                <a:spcPts val="1000"/>
              </a:spcAft>
              <a:buFont typeface="Arial" pitchFamily="34" charset="0"/>
              <a:buChar char="•"/>
              <a:defRPr sz="2700"/>
            </a:pPr>
            <a:r>
              <a:rPr lang="en-GB" sz="3300" dirty="0" smtClean="0">
                <a:solidFill>
                  <a:schemeClr val="tx1"/>
                </a:solidFill>
              </a:rPr>
              <a:t>Re-allocations based on performance (full alignment with PFM roadmap).</a:t>
            </a:r>
          </a:p>
          <a:p>
            <a:pPr>
              <a:spcBef>
                <a:spcPts val="600"/>
              </a:spcBef>
              <a:spcAft>
                <a:spcPts val="1000"/>
              </a:spcAft>
              <a:buChar char="•"/>
              <a:defRPr sz="2700"/>
            </a:pPr>
            <a:endParaRPr lang="en-US" sz="3000" dirty="0" smtClean="0"/>
          </a:p>
        </p:txBody>
      </p:sp>
    </p:spTree>
    <p:extLst>
      <p:ext uri="{BB962C8B-B14F-4D97-AF65-F5344CB8AC3E}">
        <p14:creationId xmlns:p14="http://schemas.microsoft.com/office/powerpoint/2010/main" val="3025997987"/>
      </p:ext>
    </p:extLst>
  </p:cSld>
  <p:clrMapOvr>
    <a:masterClrMapping/>
  </p:clrMapOvr>
  <p:transition spd="med"/>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495300" y="92074"/>
            <a:ext cx="8915400" cy="1508127"/>
          </a:xfrm>
        </p:spPr>
        <p:txBody>
          <a:bodyPr/>
          <a:lstStyle/>
          <a:p>
            <a:r>
              <a:rPr lang="en-AU" altLang="en-US" sz="4000" b="1" dirty="0" smtClean="0"/>
              <a:t>Minimum Service Standards</a:t>
            </a:r>
            <a:br>
              <a:rPr lang="en-AU" altLang="en-US" sz="4000" b="1" dirty="0" smtClean="0"/>
            </a:br>
            <a:endParaRPr lang="en-AU" altLang="en-US" sz="40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225343721"/>
              </p:ext>
            </p:extLst>
          </p:nvPr>
        </p:nvGraphicFramePr>
        <p:xfrm>
          <a:off x="208971" y="996649"/>
          <a:ext cx="9307220" cy="5756691"/>
        </p:xfrm>
        <a:graphic>
          <a:graphicData uri="http://schemas.openxmlformats.org/drawingml/2006/table">
            <a:tbl>
              <a:tblPr firstRow="1" bandRow="1">
                <a:tableStyleId>{5940675A-B579-460E-94D1-54222C63F5DA}</a:tableStyleId>
              </a:tblPr>
              <a:tblGrid>
                <a:gridCol w="9307220">
                  <a:extLst>
                    <a:ext uri="{9D8B030D-6E8A-4147-A177-3AD203B41FA5}">
                      <a16:colId xmlns="" xmlns:a16="http://schemas.microsoft.com/office/drawing/2014/main" val="20000"/>
                    </a:ext>
                  </a:extLst>
                </a:gridCol>
              </a:tblGrid>
              <a:tr h="539823">
                <a:tc>
                  <a:txBody>
                    <a:bodyPr/>
                    <a:lstStyle/>
                    <a:p>
                      <a:pPr marL="0" indent="0" algn="ctr">
                        <a:buFont typeface="Arial"/>
                        <a:buNone/>
                      </a:pPr>
                      <a:r>
                        <a:rPr lang="en-US" sz="2800" b="1" u="none" dirty="0" smtClean="0"/>
                        <a:t>Rural Areas</a:t>
                      </a:r>
                      <a:endParaRPr lang="en-US" sz="2800" b="1" u="none" dirty="0"/>
                    </a:p>
                  </a:txBody>
                  <a:tcPr/>
                </a:tc>
                <a:extLst>
                  <a:ext uri="{0D108BD9-81ED-4DB2-BD59-A6C34878D82A}">
                    <a16:rowId xmlns="" xmlns:a16="http://schemas.microsoft.com/office/drawing/2014/main" val="10000"/>
                  </a:ext>
                </a:extLst>
              </a:tr>
              <a:tr h="698995">
                <a:tc>
                  <a:txBody>
                    <a:bodyPr/>
                    <a:lstStyle/>
                    <a:p>
                      <a:pPr marL="0" lvl="0" indent="0" algn="l">
                        <a:buFont typeface="Arial"/>
                        <a:buNone/>
                      </a:pPr>
                      <a:r>
                        <a:rPr lang="en-US" sz="1800" b="1" i="0" u="none" strike="noStrike" cap="none" spc="0" baseline="0" dirty="0" smtClean="0">
                          <a:ln>
                            <a:noFill/>
                          </a:ln>
                          <a:solidFill>
                            <a:schemeClr val="tx1"/>
                          </a:solidFill>
                          <a:effectLst/>
                          <a:uFillTx/>
                          <a:latin typeface="+mn-lt"/>
                          <a:ea typeface="+mn-ea"/>
                          <a:cs typeface="+mn-cs"/>
                          <a:sym typeface="Arial"/>
                        </a:rPr>
                        <a:t>Access to Clean Drinking Water </a:t>
                      </a:r>
                      <a:endParaRPr lang="en-US" sz="1800" b="0" i="0" u="none" strike="noStrike" cap="none" spc="0" baseline="0" dirty="0" smtClean="0">
                        <a:ln>
                          <a:noFill/>
                        </a:ln>
                        <a:solidFill>
                          <a:schemeClr val="tx1"/>
                        </a:solidFill>
                        <a:effectLst/>
                        <a:uFillTx/>
                        <a:latin typeface="+mn-lt"/>
                        <a:ea typeface="+mn-ea"/>
                        <a:cs typeface="+mn-cs"/>
                        <a:sym typeface="Arial"/>
                      </a:endParaRPr>
                    </a:p>
                    <a:p>
                      <a:pPr marL="285750" lvl="5" indent="-285750" algn="l">
                        <a:buFont typeface="Courier New"/>
                        <a:buChar char="o"/>
                      </a:pPr>
                      <a:r>
                        <a:rPr lang="en-US" sz="1800" b="0" i="0" u="none" strike="noStrike" cap="none" spc="0" baseline="0" dirty="0" smtClean="0">
                          <a:ln>
                            <a:noFill/>
                          </a:ln>
                          <a:solidFill>
                            <a:schemeClr val="tx1"/>
                          </a:solidFill>
                          <a:effectLst/>
                          <a:uFillTx/>
                          <a:latin typeface="+mn-lt"/>
                          <a:ea typeface="+mn-ea"/>
                          <a:cs typeface="+mn-cs"/>
                          <a:sym typeface="Arial"/>
                        </a:rPr>
                        <a:t>Minimum of one water point per 25 households</a:t>
                      </a:r>
                    </a:p>
                  </a:txBody>
                  <a:tcPr/>
                </a:tc>
                <a:extLst>
                  <a:ext uri="{0D108BD9-81ED-4DB2-BD59-A6C34878D82A}">
                    <a16:rowId xmlns="" xmlns:a16="http://schemas.microsoft.com/office/drawing/2014/main" val="10001"/>
                  </a:ext>
                </a:extLst>
              </a:tr>
              <a:tr h="2161928">
                <a:tc>
                  <a:txBody>
                    <a:bodyPr/>
                    <a:lstStyle/>
                    <a:p>
                      <a:pPr marL="0" lvl="0" indent="0" algn="l">
                        <a:buFont typeface="Arial"/>
                        <a:buNone/>
                      </a:pPr>
                      <a:r>
                        <a:rPr lang="en-US" sz="1800" b="1" i="0" u="none" strike="noStrike" cap="none" spc="0" baseline="0" dirty="0" smtClean="0">
                          <a:ln>
                            <a:noFill/>
                          </a:ln>
                          <a:solidFill>
                            <a:schemeClr val="tx1"/>
                          </a:solidFill>
                          <a:effectLst/>
                          <a:uFillTx/>
                          <a:latin typeface="+mn-lt"/>
                          <a:ea typeface="+mn-ea"/>
                          <a:cs typeface="+mn-cs"/>
                          <a:sym typeface="Arial"/>
                        </a:rPr>
                        <a:t>Access to Rural Infrastructure</a:t>
                      </a:r>
                      <a:r>
                        <a:rPr lang="en-US" sz="1800" b="0" i="0" u="none" strike="noStrike" cap="none" spc="0" baseline="0" dirty="0" smtClean="0">
                          <a:ln>
                            <a:noFill/>
                          </a:ln>
                          <a:solidFill>
                            <a:schemeClr val="tx1"/>
                          </a:solidFill>
                          <a:effectLst/>
                          <a:uFillTx/>
                          <a:latin typeface="+mn-lt"/>
                          <a:ea typeface="+mn-ea"/>
                          <a:cs typeface="+mn-cs"/>
                          <a:sym typeface="Arial"/>
                        </a:rPr>
                        <a:t> - choice of:</a:t>
                      </a:r>
                    </a:p>
                    <a:p>
                      <a:pPr marL="285750" lvl="1" indent="-285750" algn="l">
                        <a:buFont typeface="Courier New"/>
                        <a:buChar char="o"/>
                      </a:pPr>
                      <a:r>
                        <a:rPr lang="en-US" sz="1800" b="0" i="0" u="none" strike="noStrike" cap="none" spc="0" baseline="0" dirty="0" smtClean="0">
                          <a:ln>
                            <a:noFill/>
                          </a:ln>
                          <a:solidFill>
                            <a:schemeClr val="tx1"/>
                          </a:solidFill>
                          <a:effectLst/>
                          <a:uFillTx/>
                          <a:latin typeface="+mn-lt"/>
                          <a:ea typeface="+mn-ea"/>
                          <a:cs typeface="+mn-cs"/>
                          <a:sym typeface="Arial"/>
                        </a:rPr>
                        <a:t>Road Access - </a:t>
                      </a:r>
                      <a:r>
                        <a:rPr lang="en-GB" sz="1800" b="0" i="0" u="none" strike="noStrike" cap="none" spc="0" baseline="0" dirty="0" smtClean="0">
                          <a:ln>
                            <a:noFill/>
                          </a:ln>
                          <a:solidFill>
                            <a:schemeClr val="tx1"/>
                          </a:solidFill>
                          <a:effectLst/>
                          <a:uFillTx/>
                          <a:latin typeface="+mn-lt"/>
                          <a:ea typeface="+mn-ea"/>
                          <a:cs typeface="+mn-cs"/>
                          <a:sym typeface="Arial"/>
                        </a:rPr>
                        <a:t>within 2km walking distance from nearest accessible rural road</a:t>
                      </a:r>
                      <a:endParaRPr lang="en-US" sz="1800" b="0" i="0" u="none" strike="noStrike" cap="none" spc="0" baseline="0" dirty="0" smtClean="0">
                        <a:ln>
                          <a:noFill/>
                        </a:ln>
                        <a:solidFill>
                          <a:schemeClr val="tx1"/>
                        </a:solidFill>
                        <a:effectLst/>
                        <a:uFillTx/>
                        <a:latin typeface="+mn-lt"/>
                        <a:ea typeface="+mn-ea"/>
                        <a:cs typeface="+mn-cs"/>
                        <a:sym typeface="Arial"/>
                      </a:endParaRPr>
                    </a:p>
                    <a:p>
                      <a:pPr marL="285750" lvl="1" indent="-285750" algn="l">
                        <a:buFont typeface="Courier New"/>
                        <a:buChar char="o"/>
                      </a:pPr>
                      <a:r>
                        <a:rPr lang="en-US" sz="1800" b="0" i="0" u="none" strike="noStrike" cap="none" spc="0" baseline="0" dirty="0" smtClean="0">
                          <a:ln>
                            <a:noFill/>
                          </a:ln>
                          <a:solidFill>
                            <a:schemeClr val="tx1"/>
                          </a:solidFill>
                          <a:effectLst/>
                          <a:uFillTx/>
                          <a:latin typeface="+mn-lt"/>
                          <a:ea typeface="+mn-ea"/>
                          <a:cs typeface="+mn-cs"/>
                          <a:sym typeface="Arial"/>
                        </a:rPr>
                        <a:t>Electricity - </a:t>
                      </a:r>
                      <a:r>
                        <a:rPr lang="en-GB" sz="1800" b="0" i="0" u="none" strike="noStrike" cap="none" spc="0" baseline="0" dirty="0" smtClean="0">
                          <a:ln>
                            <a:noFill/>
                          </a:ln>
                          <a:solidFill>
                            <a:schemeClr val="tx1"/>
                          </a:solidFill>
                          <a:effectLst/>
                          <a:uFillTx/>
                          <a:latin typeface="+mn-lt"/>
                          <a:ea typeface="+mn-ea"/>
                          <a:cs typeface="+mn-cs"/>
                          <a:sym typeface="Arial"/>
                        </a:rPr>
                        <a:t>100W per household</a:t>
                      </a:r>
                      <a:endParaRPr lang="en-US" sz="1800" b="0" i="0" u="none" strike="noStrike" cap="none" spc="0" baseline="0" dirty="0" smtClean="0">
                        <a:ln>
                          <a:noFill/>
                        </a:ln>
                        <a:solidFill>
                          <a:schemeClr val="tx1"/>
                        </a:solidFill>
                        <a:effectLst/>
                        <a:uFillTx/>
                        <a:latin typeface="+mn-lt"/>
                        <a:ea typeface="+mn-ea"/>
                        <a:cs typeface="+mn-cs"/>
                        <a:sym typeface="Arial"/>
                      </a:endParaRPr>
                    </a:p>
                    <a:p>
                      <a:pPr marL="285750" lvl="1" indent="-285750" algn="l">
                        <a:buFont typeface="Courier New"/>
                        <a:buChar char="o"/>
                      </a:pPr>
                      <a:r>
                        <a:rPr lang="en-US" sz="1800" b="0" i="0" u="none" strike="noStrike" cap="none" spc="0" baseline="0" dirty="0" smtClean="0">
                          <a:ln>
                            <a:noFill/>
                          </a:ln>
                          <a:solidFill>
                            <a:schemeClr val="tx1"/>
                          </a:solidFill>
                          <a:effectLst/>
                          <a:uFillTx/>
                          <a:latin typeface="+mn-lt"/>
                          <a:ea typeface="+mn-ea"/>
                          <a:cs typeface="+mn-cs"/>
                          <a:sym typeface="Arial"/>
                        </a:rPr>
                        <a:t>Small-scale irrigation - </a:t>
                      </a:r>
                      <a:r>
                        <a:rPr lang="en-GB" sz="1800" b="0" i="0" u="none" strike="noStrike" cap="none" spc="0" baseline="0" dirty="0" smtClean="0">
                          <a:ln>
                            <a:noFill/>
                          </a:ln>
                          <a:solidFill>
                            <a:schemeClr val="tx1"/>
                          </a:solidFill>
                          <a:effectLst/>
                          <a:uFillTx/>
                          <a:latin typeface="+mn-lt"/>
                          <a:ea typeface="+mn-ea"/>
                          <a:cs typeface="+mn-cs"/>
                          <a:sym typeface="Arial"/>
                        </a:rPr>
                        <a:t>includes any of: Intakes (for secondary/tertiary  canals); water divider; water control gates; syphon; water reservoir up to 10,000 M3 capacity; rehabilitation or construction of small Irrigation canal; protection wall; Gabion wall; aqueducts; Super passage.</a:t>
                      </a:r>
                      <a:r>
                        <a:rPr lang="en-US" sz="1800" dirty="0" smtClean="0">
                          <a:effectLst/>
                        </a:rPr>
                        <a:t> </a:t>
                      </a:r>
                      <a:endParaRPr lang="en-US" sz="1800" dirty="0"/>
                    </a:p>
                  </a:txBody>
                  <a:tcPr/>
                </a:tc>
                <a:extLst>
                  <a:ext uri="{0D108BD9-81ED-4DB2-BD59-A6C34878D82A}">
                    <a16:rowId xmlns="" xmlns:a16="http://schemas.microsoft.com/office/drawing/2014/main" val="10002"/>
                  </a:ext>
                </a:extLst>
              </a:tr>
              <a:tr h="1327896">
                <a:tc>
                  <a:txBody>
                    <a:bodyPr/>
                    <a:lstStyle/>
                    <a:p>
                      <a:pPr marL="0" lvl="0" indent="0" algn="l">
                        <a:buFont typeface="Arial"/>
                        <a:buNone/>
                      </a:pPr>
                      <a:r>
                        <a:rPr lang="en-US" sz="1800" b="1" i="0" u="none" strike="noStrike" cap="none" spc="0" baseline="0" dirty="0" smtClean="0">
                          <a:ln>
                            <a:noFill/>
                          </a:ln>
                          <a:solidFill>
                            <a:schemeClr val="tx1"/>
                          </a:solidFill>
                          <a:effectLst/>
                          <a:uFillTx/>
                          <a:latin typeface="+mn-lt"/>
                          <a:ea typeface="+mn-ea"/>
                          <a:cs typeface="+mn-cs"/>
                          <a:sym typeface="Arial"/>
                        </a:rPr>
                        <a:t>Quality education in government schools</a:t>
                      </a:r>
                      <a:endParaRPr lang="en-US" sz="1800" b="0" i="0" u="none" strike="noStrike" cap="none" spc="0" baseline="0" dirty="0" smtClean="0">
                        <a:ln>
                          <a:noFill/>
                        </a:ln>
                        <a:solidFill>
                          <a:schemeClr val="tx1"/>
                        </a:solidFill>
                        <a:effectLst/>
                        <a:uFillTx/>
                        <a:latin typeface="+mn-lt"/>
                        <a:ea typeface="+mn-ea"/>
                        <a:cs typeface="+mn-cs"/>
                        <a:sym typeface="Arial"/>
                      </a:endParaRPr>
                    </a:p>
                    <a:p>
                      <a:pPr marL="285750" lvl="1" indent="-285750" algn="l">
                        <a:buFont typeface="Courier New"/>
                        <a:buChar char="o"/>
                      </a:pPr>
                      <a:r>
                        <a:rPr lang="en-GB" sz="1800" b="0" i="0" u="none" strike="noStrike" cap="none" spc="0" baseline="0" dirty="0" smtClean="0">
                          <a:ln>
                            <a:noFill/>
                          </a:ln>
                          <a:solidFill>
                            <a:schemeClr val="tx1"/>
                          </a:solidFill>
                          <a:effectLst/>
                          <a:uFillTx/>
                          <a:latin typeface="+mn-lt"/>
                          <a:ea typeface="+mn-ea"/>
                          <a:cs typeface="+mn-cs"/>
                          <a:sym typeface="Arial"/>
                        </a:rPr>
                        <a:t>Teachers will have at least grade 12 education </a:t>
                      </a:r>
                      <a:endParaRPr lang="en-US" sz="1800" b="0" i="0" u="none" strike="noStrike" cap="none" spc="0" baseline="0" dirty="0" smtClean="0">
                        <a:ln>
                          <a:noFill/>
                        </a:ln>
                        <a:solidFill>
                          <a:schemeClr val="tx1"/>
                        </a:solidFill>
                        <a:effectLst/>
                        <a:uFillTx/>
                        <a:latin typeface="+mn-lt"/>
                        <a:ea typeface="+mn-ea"/>
                        <a:cs typeface="+mn-cs"/>
                        <a:sym typeface="Arial"/>
                      </a:endParaRPr>
                    </a:p>
                    <a:p>
                      <a:pPr marL="285750" indent="-285750" algn="l">
                        <a:buFont typeface="Courier New"/>
                        <a:buChar char="o"/>
                      </a:pPr>
                      <a:r>
                        <a:rPr lang="en-GB" sz="1800" b="0" i="0" u="none" strike="noStrike" cap="none" spc="0" baseline="0" dirty="0" smtClean="0">
                          <a:ln>
                            <a:noFill/>
                          </a:ln>
                          <a:solidFill>
                            <a:schemeClr val="tx1"/>
                          </a:solidFill>
                          <a:effectLst/>
                          <a:uFillTx/>
                          <a:latin typeface="+mn-lt"/>
                          <a:ea typeface="+mn-ea"/>
                          <a:cs typeface="+mn-cs"/>
                          <a:sym typeface="Arial"/>
                        </a:rPr>
                        <a:t>Students will have </a:t>
                      </a:r>
                      <a:r>
                        <a:rPr lang="en-US" sz="1800" b="0" i="0" u="none" strike="noStrike" cap="none" spc="0" baseline="0" dirty="0" smtClean="0">
                          <a:ln>
                            <a:noFill/>
                          </a:ln>
                          <a:solidFill>
                            <a:schemeClr val="tx1"/>
                          </a:solidFill>
                          <a:effectLst/>
                          <a:uFillTx/>
                          <a:latin typeface="+mn-lt"/>
                          <a:ea typeface="+mn-ea"/>
                          <a:cs typeface="+mn-cs"/>
                          <a:sym typeface="Arial"/>
                        </a:rPr>
                        <a:t>24 hours of education in grade 1-3, 30 hours of education in grade 4-6 and 36 hours of education in grade 7-12 (per week)</a:t>
                      </a:r>
                      <a:endParaRPr lang="en-US" sz="1800" dirty="0"/>
                    </a:p>
                  </a:txBody>
                  <a:tcPr/>
                </a:tc>
                <a:extLst>
                  <a:ext uri="{0D108BD9-81ED-4DB2-BD59-A6C34878D82A}">
                    <a16:rowId xmlns="" xmlns:a16="http://schemas.microsoft.com/office/drawing/2014/main" val="10003"/>
                  </a:ext>
                </a:extLst>
              </a:tr>
              <a:tr h="1028049">
                <a:tc>
                  <a:txBody>
                    <a:bodyPr/>
                    <a:lstStyle/>
                    <a:p>
                      <a:pPr marL="0" lvl="0" indent="0" algn="l">
                        <a:buFont typeface="Arial"/>
                        <a:buNone/>
                      </a:pPr>
                      <a:r>
                        <a:rPr lang="en-US" sz="1800" b="1" i="0" u="none" strike="noStrike" cap="none" spc="0" baseline="0" dirty="0" smtClean="0">
                          <a:ln>
                            <a:noFill/>
                          </a:ln>
                          <a:solidFill>
                            <a:schemeClr val="tx1"/>
                          </a:solidFill>
                          <a:effectLst/>
                          <a:uFillTx/>
                          <a:latin typeface="+mn-lt"/>
                          <a:ea typeface="+mn-ea"/>
                          <a:cs typeface="+mn-cs"/>
                          <a:sym typeface="Arial"/>
                        </a:rPr>
                        <a:t>Delivery of Basic Package of Health Services</a:t>
                      </a:r>
                      <a:endParaRPr lang="en-US" sz="1800" b="0" i="0" u="none" strike="noStrike" cap="none" spc="0" baseline="0" dirty="0" smtClean="0">
                        <a:ln>
                          <a:noFill/>
                        </a:ln>
                        <a:solidFill>
                          <a:schemeClr val="tx1"/>
                        </a:solidFill>
                        <a:effectLst/>
                        <a:uFillTx/>
                        <a:latin typeface="+mn-lt"/>
                        <a:ea typeface="+mn-ea"/>
                        <a:cs typeface="+mn-cs"/>
                        <a:sym typeface="Arial"/>
                      </a:endParaRPr>
                    </a:p>
                    <a:p>
                      <a:pPr marL="285750" indent="-285750" algn="l">
                        <a:buFont typeface="Courier New"/>
                        <a:buChar char="o"/>
                      </a:pPr>
                      <a:r>
                        <a:rPr lang="en-GB" sz="1800" b="0" i="0" u="none" strike="noStrike" cap="none" spc="0" baseline="0" dirty="0" smtClean="0">
                          <a:ln>
                            <a:noFill/>
                          </a:ln>
                          <a:solidFill>
                            <a:schemeClr val="tx1"/>
                          </a:solidFill>
                          <a:effectLst/>
                          <a:uFillTx/>
                          <a:latin typeface="+mn-lt"/>
                          <a:ea typeface="+mn-ea"/>
                          <a:cs typeface="+mn-cs"/>
                          <a:sym typeface="Arial"/>
                        </a:rPr>
                        <a:t>Health facilities will comply with required opening hours (8am to 4pm); required staffing requirements; and provide mandated services</a:t>
                      </a:r>
                      <a:r>
                        <a:rPr lang="en-US" sz="1800" dirty="0" smtClean="0">
                          <a:effectLst/>
                        </a:rPr>
                        <a:t> </a:t>
                      </a:r>
                      <a:endParaRPr lang="en-US" sz="1800" dirty="0"/>
                    </a:p>
                  </a:txBody>
                  <a:tcPr/>
                </a:tc>
                <a:extLst>
                  <a:ext uri="{0D108BD9-81ED-4DB2-BD59-A6C34878D82A}">
                    <a16:rowId xmlns="" xmlns:a16="http://schemas.microsoft.com/office/drawing/2014/main" val="10004"/>
                  </a:ext>
                </a:extLst>
              </a:tr>
            </a:tbl>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altLang="en-US" sz="4000" b="1" dirty="0" smtClean="0"/>
              <a:t>What Will CDCs Receive?</a:t>
            </a:r>
          </a:p>
        </p:txBody>
      </p:sp>
      <p:sp>
        <p:nvSpPr>
          <p:cNvPr id="23555" name="Content Placeholder 2"/>
          <p:cNvSpPr>
            <a:spLocks noGrp="1"/>
          </p:cNvSpPr>
          <p:nvPr>
            <p:ph idx="1"/>
          </p:nvPr>
        </p:nvSpPr>
        <p:spPr>
          <a:xfrm>
            <a:off x="495300" y="1443789"/>
            <a:ext cx="8915400" cy="4932948"/>
          </a:xfrm>
        </p:spPr>
        <p:txBody>
          <a:bodyPr/>
          <a:lstStyle/>
          <a:p>
            <a:pPr>
              <a:spcAft>
                <a:spcPts val="1000"/>
              </a:spcAft>
              <a:buFont typeface="Arial" pitchFamily="34" charset="0"/>
              <a:buChar char="•"/>
            </a:pPr>
            <a:r>
              <a:rPr lang="en-GB" sz="2800" dirty="0" smtClean="0">
                <a:solidFill>
                  <a:schemeClr val="tx1"/>
                </a:solidFill>
              </a:rPr>
              <a:t>All CDC’s to benefit from </a:t>
            </a:r>
            <a:r>
              <a:rPr lang="en-GB" sz="2800" b="1" dirty="0" smtClean="0">
                <a:solidFill>
                  <a:schemeClr val="tx1"/>
                </a:solidFill>
              </a:rPr>
              <a:t>Capacity Development </a:t>
            </a:r>
            <a:r>
              <a:rPr lang="en-GB" sz="2800" dirty="0" smtClean="0">
                <a:solidFill>
                  <a:schemeClr val="tx1"/>
                </a:solidFill>
              </a:rPr>
              <a:t>in planning, financial management, participation, monitoring, and dispute resolution</a:t>
            </a:r>
          </a:p>
          <a:p>
            <a:pPr>
              <a:spcAft>
                <a:spcPts val="1000"/>
              </a:spcAft>
              <a:buFont typeface="Arial" pitchFamily="34" charset="0"/>
              <a:buChar char="•"/>
            </a:pPr>
            <a:r>
              <a:rPr lang="en-GB" sz="2800" dirty="0" smtClean="0">
                <a:solidFill>
                  <a:schemeClr val="tx1"/>
                </a:solidFill>
              </a:rPr>
              <a:t>Rural CDCs to receive </a:t>
            </a:r>
            <a:r>
              <a:rPr lang="en-GB" sz="2800" b="1" dirty="0" smtClean="0">
                <a:solidFill>
                  <a:schemeClr val="tx1"/>
                </a:solidFill>
              </a:rPr>
              <a:t>Investment Funds </a:t>
            </a:r>
            <a:r>
              <a:rPr lang="en-GB" sz="2800" dirty="0" smtClean="0">
                <a:solidFill>
                  <a:schemeClr val="tx1"/>
                </a:solidFill>
              </a:rPr>
              <a:t>from line ministries for small infrastructure projects.</a:t>
            </a:r>
          </a:p>
          <a:p>
            <a:pPr>
              <a:spcAft>
                <a:spcPts val="1000"/>
              </a:spcAft>
              <a:buFont typeface="Arial" pitchFamily="34" charset="0"/>
              <a:buChar char="•"/>
            </a:pPr>
            <a:r>
              <a:rPr lang="en-GB" sz="2800" dirty="0" smtClean="0">
                <a:solidFill>
                  <a:schemeClr val="tx1"/>
                </a:solidFill>
              </a:rPr>
              <a:t>Urban CDCs to receive </a:t>
            </a:r>
            <a:r>
              <a:rPr lang="en-GB" sz="2800" b="1" dirty="0" smtClean="0">
                <a:solidFill>
                  <a:schemeClr val="tx1"/>
                </a:solidFill>
              </a:rPr>
              <a:t>Block Grants </a:t>
            </a:r>
            <a:r>
              <a:rPr lang="en-GB" sz="2800" dirty="0" smtClean="0">
                <a:solidFill>
                  <a:schemeClr val="tx1"/>
                </a:solidFill>
              </a:rPr>
              <a:t>to deliver small infrastructure and service projects.</a:t>
            </a:r>
          </a:p>
          <a:p>
            <a:pPr>
              <a:spcAft>
                <a:spcPts val="1000"/>
              </a:spcAft>
              <a:buFont typeface="Arial" pitchFamily="34" charset="0"/>
              <a:buChar char="•"/>
            </a:pPr>
            <a:r>
              <a:rPr lang="en-GB" sz="2800" b="1" dirty="0" smtClean="0">
                <a:solidFill>
                  <a:schemeClr val="tx1"/>
                </a:solidFill>
              </a:rPr>
              <a:t>Recurrent Grant </a:t>
            </a:r>
            <a:r>
              <a:rPr lang="en-GB" sz="2800" dirty="0" smtClean="0">
                <a:solidFill>
                  <a:schemeClr val="tx1"/>
                </a:solidFill>
              </a:rPr>
              <a:t>to CDCs for operations and maintenance</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altLang="en-US" sz="4000" b="1" dirty="0" smtClean="0"/>
              <a:t>What Citizens Will Provide</a:t>
            </a:r>
          </a:p>
        </p:txBody>
      </p:sp>
      <p:sp>
        <p:nvSpPr>
          <p:cNvPr id="23555" name="Content Placeholder 2"/>
          <p:cNvSpPr>
            <a:spLocks noGrp="1"/>
          </p:cNvSpPr>
          <p:nvPr>
            <p:ph idx="1"/>
          </p:nvPr>
        </p:nvSpPr>
        <p:spPr>
          <a:xfrm>
            <a:off x="495300" y="1485899"/>
            <a:ext cx="5505450" cy="4890837"/>
          </a:xfrm>
        </p:spPr>
        <p:txBody>
          <a:bodyPr/>
          <a:lstStyle/>
          <a:p>
            <a:pPr>
              <a:spcAft>
                <a:spcPts val="1000"/>
              </a:spcAft>
              <a:buFont typeface="Arial" pitchFamily="34" charset="0"/>
              <a:buChar char="•"/>
            </a:pPr>
            <a:r>
              <a:rPr lang="en-GB" sz="2400" dirty="0" smtClean="0">
                <a:solidFill>
                  <a:schemeClr val="tx1"/>
                </a:solidFill>
              </a:rPr>
              <a:t>Safety of government and CSO staff</a:t>
            </a:r>
          </a:p>
          <a:p>
            <a:pPr>
              <a:spcAft>
                <a:spcPts val="1000"/>
              </a:spcAft>
              <a:buFont typeface="Arial" pitchFamily="34" charset="0"/>
              <a:buChar char="•"/>
            </a:pPr>
            <a:r>
              <a:rPr lang="en-GB" sz="2400" dirty="0" smtClean="0">
                <a:solidFill>
                  <a:schemeClr val="tx1"/>
                </a:solidFill>
              </a:rPr>
              <a:t>Contributions in cash and kind</a:t>
            </a:r>
          </a:p>
          <a:p>
            <a:pPr>
              <a:spcAft>
                <a:spcPts val="1000"/>
              </a:spcAft>
              <a:buFont typeface="Arial" pitchFamily="34" charset="0"/>
              <a:buChar char="•"/>
            </a:pPr>
            <a:r>
              <a:rPr lang="en-GB" sz="2400" dirty="0" smtClean="0">
                <a:solidFill>
                  <a:schemeClr val="tx1"/>
                </a:solidFill>
              </a:rPr>
              <a:t>Cash books and financial reports</a:t>
            </a:r>
          </a:p>
          <a:p>
            <a:pPr>
              <a:spcAft>
                <a:spcPts val="1000"/>
              </a:spcAft>
              <a:buFont typeface="Arial" pitchFamily="34" charset="0"/>
              <a:buChar char="•"/>
            </a:pPr>
            <a:r>
              <a:rPr lang="en-GB" sz="2400" dirty="0" smtClean="0">
                <a:solidFill>
                  <a:schemeClr val="tx1"/>
                </a:solidFill>
              </a:rPr>
              <a:t>Inclusive CDC development plans</a:t>
            </a:r>
          </a:p>
          <a:p>
            <a:pPr>
              <a:spcAft>
                <a:spcPts val="1000"/>
              </a:spcAft>
              <a:buFont typeface="Arial" pitchFamily="34" charset="0"/>
              <a:buChar char="•"/>
            </a:pPr>
            <a:r>
              <a:rPr lang="en-GB" sz="2400" dirty="0" smtClean="0">
                <a:solidFill>
                  <a:schemeClr val="tx1"/>
                </a:solidFill>
              </a:rPr>
              <a:t>Annual audits and accountability statements to CDC members and governors</a:t>
            </a:r>
          </a:p>
          <a:p>
            <a:pPr>
              <a:spcAft>
                <a:spcPts val="1000"/>
              </a:spcAft>
              <a:buFont typeface="Arial" pitchFamily="34" charset="0"/>
              <a:buChar char="•"/>
            </a:pPr>
            <a:r>
              <a:rPr lang="en-GB" sz="2400" dirty="0" smtClean="0">
                <a:solidFill>
                  <a:schemeClr val="tx1"/>
                </a:solidFill>
              </a:rPr>
              <a:t>Maintenance</a:t>
            </a:r>
          </a:p>
        </p:txBody>
      </p:sp>
      <p:pic>
        <p:nvPicPr>
          <p:cNvPr id="1026" name="Picture 2" descr="D:\My Files\Tara AKF Files\Gender\Economic Empowerment Brochure\Tara\Kalan Gazar 052.jpg"/>
          <p:cNvPicPr>
            <a:picLocks noChangeAspect="1" noChangeArrowheads="1"/>
          </p:cNvPicPr>
          <p:nvPr/>
        </p:nvPicPr>
        <p:blipFill>
          <a:blip r:embed="rId4"/>
          <a:srcRect l="10799" r="33243"/>
          <a:stretch>
            <a:fillRect/>
          </a:stretch>
        </p:blipFill>
        <p:spPr bwMode="auto">
          <a:xfrm>
            <a:off x="6153150" y="1619251"/>
            <a:ext cx="3326129" cy="4457699"/>
          </a:xfrm>
          <a:prstGeom prst="rect">
            <a:avLst/>
          </a:prstGeom>
          <a:noFill/>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495300" y="274637"/>
            <a:ext cx="8915400" cy="873437"/>
          </a:xfrm>
          <a:prstGeom prst="rect">
            <a:avLst/>
          </a:prstGeom>
          <a:extLst>
            <a:ext uri="{C572A759-6A51-4108-AA02-DFA0A04FC94B}">
              <ma14:wrappingTextBoxFlag xmlns:ma14="http://schemas.microsoft.com/office/mac/drawingml/2011/main" val="1"/>
            </a:ext>
          </a:extLst>
        </p:spPr>
        <p:txBody>
          <a:bodyPr>
            <a:normAutofit/>
          </a:bodyPr>
          <a:lstStyle>
            <a:lvl1pPr>
              <a:defRPr b="1"/>
            </a:lvl1pPr>
          </a:lstStyle>
          <a:p>
            <a:r>
              <a:rPr lang="en-US" sz="4000" dirty="0" smtClean="0"/>
              <a:t>Oversight</a:t>
            </a:r>
            <a:endParaRPr sz="4000" dirty="0"/>
          </a:p>
        </p:txBody>
      </p:sp>
      <p:sp>
        <p:nvSpPr>
          <p:cNvPr id="2" name="Rectangle 1"/>
          <p:cNvSpPr/>
          <p:nvPr/>
        </p:nvSpPr>
        <p:spPr>
          <a:xfrm>
            <a:off x="208776" y="1282016"/>
            <a:ext cx="6456719" cy="5432256"/>
          </a:xfrm>
          <a:prstGeom prst="rect">
            <a:avLst/>
          </a:prstGeom>
        </p:spPr>
        <p:txBody>
          <a:bodyPr wrap="square">
            <a:spAutoFit/>
          </a:bodyPr>
          <a:lstStyle/>
          <a:p>
            <a:pPr marL="285750" indent="-285750">
              <a:spcBef>
                <a:spcPts val="600"/>
              </a:spcBef>
              <a:spcAft>
                <a:spcPts val="600"/>
              </a:spcAft>
              <a:buFont typeface="Arial"/>
              <a:buChar char="•"/>
            </a:pPr>
            <a:r>
              <a:rPr lang="en-US" sz="2700" b="0" dirty="0"/>
              <a:t>Citizens’ </a:t>
            </a:r>
            <a:r>
              <a:rPr lang="en-US" sz="2700" b="0" dirty="0" smtClean="0"/>
              <a:t>Monitoring </a:t>
            </a:r>
            <a:r>
              <a:rPr lang="en-US" sz="2700" b="0" dirty="0"/>
              <a:t>and S</a:t>
            </a:r>
            <a:r>
              <a:rPr lang="en-US" sz="2700" b="0" dirty="0" smtClean="0"/>
              <a:t>corecard</a:t>
            </a:r>
          </a:p>
          <a:p>
            <a:pPr marL="285750" indent="-285750">
              <a:spcBef>
                <a:spcPts val="600"/>
              </a:spcBef>
              <a:spcAft>
                <a:spcPts val="600"/>
              </a:spcAft>
              <a:buFont typeface="Arial"/>
              <a:buChar char="•"/>
            </a:pPr>
            <a:r>
              <a:rPr lang="en-US" sz="2700" b="0" dirty="0"/>
              <a:t>M</a:t>
            </a:r>
            <a:r>
              <a:rPr lang="en-US" sz="2700" b="0" dirty="0" smtClean="0"/>
              <a:t>obile </a:t>
            </a:r>
            <a:r>
              <a:rPr lang="en-US" sz="2700" b="0" dirty="0"/>
              <a:t>applications for reporting and grievance redress </a:t>
            </a:r>
            <a:endParaRPr lang="en-US" sz="2700" b="0" dirty="0" smtClean="0"/>
          </a:p>
          <a:p>
            <a:pPr marL="285750" indent="-285750">
              <a:spcBef>
                <a:spcPts val="600"/>
              </a:spcBef>
              <a:spcAft>
                <a:spcPts val="600"/>
              </a:spcAft>
              <a:buFont typeface="Arial"/>
              <a:buChar char="•"/>
            </a:pPr>
            <a:r>
              <a:rPr lang="en-US" sz="2700" b="0" spc="-60" dirty="0"/>
              <a:t>S</a:t>
            </a:r>
            <a:r>
              <a:rPr lang="en-US" sz="2700" b="0" spc="-60" dirty="0" smtClean="0"/>
              <a:t>atellite </a:t>
            </a:r>
            <a:r>
              <a:rPr lang="en-US" sz="2700" b="0" spc="-60" dirty="0"/>
              <a:t>imagery </a:t>
            </a:r>
            <a:r>
              <a:rPr lang="en-US" sz="2700" b="0" spc="-60" dirty="0" smtClean="0"/>
              <a:t>to validate infrastructure </a:t>
            </a:r>
            <a:r>
              <a:rPr lang="en-US" sz="2700" b="0" spc="-20" dirty="0"/>
              <a:t>gaps and service delivery </a:t>
            </a:r>
            <a:r>
              <a:rPr lang="en-US" sz="2700" b="0" spc="-20" dirty="0" smtClean="0"/>
              <a:t>outputs</a:t>
            </a:r>
          </a:p>
          <a:p>
            <a:pPr marL="285750" indent="-285750">
              <a:spcBef>
                <a:spcPts val="600"/>
              </a:spcBef>
              <a:spcAft>
                <a:spcPts val="600"/>
              </a:spcAft>
              <a:buFont typeface="Arial"/>
              <a:buChar char="•"/>
            </a:pPr>
            <a:r>
              <a:rPr lang="en-US" sz="2700" b="0" dirty="0" smtClean="0"/>
              <a:t>Third Party Monitoring</a:t>
            </a:r>
          </a:p>
          <a:p>
            <a:pPr marL="285750" indent="-285750">
              <a:spcBef>
                <a:spcPts val="600"/>
              </a:spcBef>
              <a:spcAft>
                <a:spcPts val="600"/>
              </a:spcAft>
              <a:buFont typeface="Arial"/>
              <a:buChar char="•"/>
            </a:pPr>
            <a:r>
              <a:rPr lang="en-US" sz="2700" b="0" dirty="0" smtClean="0"/>
              <a:t>Quarterly reports to the Office of the President and Ministry of Finance on </a:t>
            </a:r>
            <a:r>
              <a:rPr lang="en-US" sz="2700" b="0" dirty="0"/>
              <a:t>the achievement of the service </a:t>
            </a:r>
            <a:endParaRPr lang="en-US" sz="2700" b="0" dirty="0" smtClean="0"/>
          </a:p>
          <a:p>
            <a:pPr marL="285750" indent="-285750">
              <a:spcBef>
                <a:spcPts val="600"/>
              </a:spcBef>
              <a:spcAft>
                <a:spcPts val="600"/>
              </a:spcAft>
              <a:buFont typeface="Arial"/>
              <a:buChar char="•"/>
            </a:pPr>
            <a:r>
              <a:rPr lang="en-US" sz="2700" b="0" dirty="0" smtClean="0"/>
              <a:t>Quantitative and qualitative studies </a:t>
            </a:r>
            <a:r>
              <a:rPr lang="en-US" sz="2700" b="0" dirty="0"/>
              <a:t>and </a:t>
            </a:r>
            <a:r>
              <a:rPr lang="en-US" sz="2700" b="0" dirty="0" smtClean="0"/>
              <a:t>evaluations</a:t>
            </a:r>
            <a:endParaRPr lang="en-US" sz="2700" b="0" dirty="0"/>
          </a:p>
        </p:txBody>
      </p:sp>
      <p:pic>
        <p:nvPicPr>
          <p:cNvPr id="4" name="488093_530301620348514_954487148_n.jpg" descr="https://scontent-mxp1-1.xx.fbcdn.net/hphotos-xap1/v/t1.0-9/488093_530301620348514_954487148_n.jpg?oh=a221750fa51e8406d6442b07fab290e9&amp;oe=57808F01"/>
          <p:cNvPicPr>
            <a:picLocks noChangeAspect="1"/>
          </p:cNvPicPr>
          <p:nvPr/>
        </p:nvPicPr>
        <p:blipFill>
          <a:blip r:embed="rId4" cstate="print">
            <a:extLst/>
          </a:blip>
          <a:srcRect/>
          <a:stretch>
            <a:fillRect/>
          </a:stretch>
        </p:blipFill>
        <p:spPr>
          <a:xfrm>
            <a:off x="6654982" y="1517867"/>
            <a:ext cx="3178829" cy="2312894"/>
          </a:xfrm>
          <a:prstGeom prst="rect">
            <a:avLst/>
          </a:prstGeom>
          <a:ln w="12700">
            <a:miter lim="400000"/>
          </a:ln>
        </p:spPr>
      </p:pic>
      <p:grpSp>
        <p:nvGrpSpPr>
          <p:cNvPr id="5" name="Group 4"/>
          <p:cNvGrpSpPr>
            <a:grpSpLocks/>
          </p:cNvGrpSpPr>
          <p:nvPr/>
        </p:nvGrpSpPr>
        <p:grpSpPr bwMode="auto">
          <a:xfrm>
            <a:off x="6641431" y="3505100"/>
            <a:ext cx="3157188" cy="3016422"/>
            <a:chOff x="1555" y="6"/>
            <a:chExt cx="4609" cy="4072"/>
          </a:xfrm>
        </p:grpSpPr>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0" y="649"/>
              <a:ext cx="4574" cy="34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5" y="6"/>
              <a:ext cx="3974" cy="6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2484027"/>
      </p:ext>
    </p:extLst>
  </p:cSld>
  <p:clrMapOvr>
    <a:masterClrMapping/>
  </p:clrMapOvr>
  <p:transition spd="med"/>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495300" y="92074"/>
            <a:ext cx="8915400" cy="1508127"/>
          </a:xfrm>
        </p:spPr>
        <p:txBody>
          <a:bodyPr/>
          <a:lstStyle/>
          <a:p>
            <a:r>
              <a:rPr lang="en-AU" altLang="en-US" sz="4000" b="1" dirty="0" smtClean="0"/>
              <a:t>Expected Results</a:t>
            </a:r>
          </a:p>
        </p:txBody>
      </p:sp>
      <p:sp>
        <p:nvSpPr>
          <p:cNvPr id="5" name="Shape 39"/>
          <p:cNvSpPr txBox="1">
            <a:spLocks/>
          </p:cNvSpPr>
          <p:nvPr/>
        </p:nvSpPr>
        <p:spPr>
          <a:xfrm>
            <a:off x="293876" y="1418897"/>
            <a:ext cx="5192524" cy="521050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9pPr>
          </a:lstStyle>
          <a:p>
            <a:pPr lvl="0" fontAlgn="base">
              <a:spcBef>
                <a:spcPts val="600"/>
              </a:spcBef>
              <a:spcAft>
                <a:spcPts val="600"/>
              </a:spcAft>
              <a:buFont typeface="Arial"/>
              <a:buChar char="•"/>
            </a:pPr>
            <a:r>
              <a:rPr lang="en-US" sz="2500" b="1" dirty="0" smtClean="0"/>
              <a:t>8.5 million people </a:t>
            </a:r>
            <a:r>
              <a:rPr lang="en-US" sz="2500" dirty="0" smtClean="0"/>
              <a:t>will be reached through the Citizens’ </a:t>
            </a:r>
            <a:r>
              <a:rPr lang="en-US" sz="2500" dirty="0" smtClean="0">
                <a:solidFill>
                  <a:schemeClr val="tx1"/>
                </a:solidFill>
              </a:rPr>
              <a:t>Charter first phase.</a:t>
            </a:r>
          </a:p>
          <a:p>
            <a:pPr lvl="0" fontAlgn="base">
              <a:spcBef>
                <a:spcPts val="600"/>
              </a:spcBef>
              <a:spcAft>
                <a:spcPts val="600"/>
              </a:spcAft>
              <a:buFont typeface="Arial"/>
              <a:buChar char="•"/>
            </a:pPr>
            <a:r>
              <a:rPr lang="en-US" sz="2500" b="1" dirty="0" smtClean="0">
                <a:solidFill>
                  <a:schemeClr val="tx1"/>
                </a:solidFill>
              </a:rPr>
              <a:t>3.4 million people </a:t>
            </a:r>
            <a:r>
              <a:rPr lang="en-US" sz="2500" dirty="0" smtClean="0">
                <a:solidFill>
                  <a:schemeClr val="tx1"/>
                </a:solidFill>
              </a:rPr>
              <a:t>will gain access </a:t>
            </a:r>
            <a:r>
              <a:rPr lang="en-US" sz="2500" dirty="0" smtClean="0"/>
              <a:t>to clean drinking water.</a:t>
            </a:r>
          </a:p>
          <a:p>
            <a:pPr lvl="0" fontAlgn="base">
              <a:spcBef>
                <a:spcPts val="600"/>
              </a:spcBef>
              <a:spcAft>
                <a:spcPts val="600"/>
              </a:spcAft>
              <a:buFont typeface="Arial"/>
              <a:buChar char="•"/>
            </a:pPr>
            <a:r>
              <a:rPr lang="en-GB" sz="2500" dirty="0" smtClean="0"/>
              <a:t>Improvements to </a:t>
            </a:r>
            <a:r>
              <a:rPr lang="en-GB" sz="2500" b="1" dirty="0" smtClean="0">
                <a:solidFill>
                  <a:schemeClr val="tx1"/>
                </a:solidFill>
              </a:rPr>
              <a:t>quality of service delivery</a:t>
            </a:r>
          </a:p>
          <a:p>
            <a:pPr lvl="0" fontAlgn="base">
              <a:spcBef>
                <a:spcPts val="600"/>
              </a:spcBef>
              <a:spcAft>
                <a:spcPts val="600"/>
              </a:spcAft>
              <a:buFont typeface="Arial"/>
              <a:buChar char="•"/>
            </a:pPr>
            <a:r>
              <a:rPr lang="en-GB" sz="2500" dirty="0" smtClean="0"/>
              <a:t>Increases in </a:t>
            </a:r>
            <a:r>
              <a:rPr lang="en-GB" sz="2500" b="1" dirty="0" smtClean="0"/>
              <a:t>citizen satisfaction and trust in government</a:t>
            </a:r>
          </a:p>
          <a:p>
            <a:pPr fontAlgn="base">
              <a:spcBef>
                <a:spcPts val="600"/>
              </a:spcBef>
              <a:spcAft>
                <a:spcPts val="600"/>
              </a:spcAft>
              <a:buFont typeface="Arial"/>
              <a:buChar char="•"/>
            </a:pPr>
            <a:r>
              <a:rPr lang="en-GB" sz="2500" b="1" dirty="0" smtClean="0"/>
              <a:t>35% return</a:t>
            </a:r>
            <a:r>
              <a:rPr lang="en-GB" sz="2500" dirty="0" smtClean="0"/>
              <a:t> on investment for infrastructure projects</a:t>
            </a:r>
            <a:endParaRPr lang="en-US" sz="2500" dirty="0" smtClean="0"/>
          </a:p>
          <a:p>
            <a:pPr lvl="0" fontAlgn="base">
              <a:spcBef>
                <a:spcPts val="600"/>
              </a:spcBef>
              <a:spcAft>
                <a:spcPts val="600"/>
              </a:spcAft>
              <a:buFont typeface="Arial"/>
              <a:buChar char="•"/>
            </a:pPr>
            <a:endParaRPr lang="en-US" sz="2400" dirty="0"/>
          </a:p>
        </p:txBody>
      </p:sp>
      <p:pic>
        <p:nvPicPr>
          <p:cNvPr id="1026" name="Picture 2" descr="D:\My Files\Pictures\2015\Takhar and BDK - april 2015\Takhar edits - April-May 2015\DSC_6777.jpg"/>
          <p:cNvPicPr>
            <a:picLocks noChangeAspect="1" noChangeArrowheads="1"/>
          </p:cNvPicPr>
          <p:nvPr/>
        </p:nvPicPr>
        <p:blipFill>
          <a:blip r:embed="rId4" cstate="screen"/>
          <a:srcRect/>
          <a:stretch>
            <a:fillRect/>
          </a:stretch>
        </p:blipFill>
        <p:spPr bwMode="auto">
          <a:xfrm>
            <a:off x="5379360" y="1472832"/>
            <a:ext cx="4004441" cy="4852714"/>
          </a:xfrm>
          <a:prstGeom prst="rect">
            <a:avLst/>
          </a:prstGeom>
          <a:noFill/>
        </p:spPr>
      </p:pic>
    </p:spTree>
    <p:extLst>
      <p:ext uri="{BB962C8B-B14F-4D97-AF65-F5344CB8AC3E}">
        <p14:creationId xmlns:p14="http://schemas.microsoft.com/office/powerpoint/2010/main" val="408276748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pic>
        <p:nvPicPr>
          <p:cNvPr id="69" name="image.jpg"/>
          <p:cNvPicPr>
            <a:picLocks noChangeAspect="1"/>
          </p:cNvPicPr>
          <p:nvPr/>
        </p:nvPicPr>
        <p:blipFill>
          <a:blip r:embed="rId4" cstate="screen"/>
          <a:srcRect/>
          <a:stretch>
            <a:fillRect/>
          </a:stretch>
        </p:blipFill>
        <p:spPr>
          <a:xfrm>
            <a:off x="0" y="-299931"/>
            <a:ext cx="9906000" cy="7157930"/>
          </a:xfrm>
          <a:prstGeom prst="rect">
            <a:avLst/>
          </a:prstGeom>
          <a:ln w="12700">
            <a:miter lim="400000"/>
          </a:ln>
        </p:spPr>
      </p:pic>
      <p:sp>
        <p:nvSpPr>
          <p:cNvPr id="70" name="Shape 70"/>
          <p:cNvSpPr>
            <a:spLocks noGrp="1"/>
          </p:cNvSpPr>
          <p:nvPr>
            <p:ph type="title" idx="4294967295"/>
          </p:nvPr>
        </p:nvSpPr>
        <p:spPr>
          <a:xfrm>
            <a:off x="0" y="5337365"/>
            <a:ext cx="9906000" cy="1077913"/>
          </a:xfrm>
          <a:prstGeom prst="rect">
            <a:avLst/>
          </a:prstGeom>
          <a:solidFill>
            <a:srgbClr val="000000">
              <a:alpha val="30196"/>
            </a:srgbClr>
          </a:solidFill>
          <a:extLst>
            <a:ext uri="{C572A759-6A51-4108-AA02-DFA0A04FC94B}">
              <ma14:wrappingTextBoxFlag xmlns:ma14="http://schemas.microsoft.com/office/mac/drawingml/2011/main" val="1"/>
            </a:ext>
          </a:extLst>
        </p:spPr>
        <p:txBody>
          <a:bodyPr>
            <a:noAutofit/>
          </a:bodyPr>
          <a:lstStyle>
            <a:lvl1pPr>
              <a:defRPr sz="3900" b="1">
                <a:solidFill>
                  <a:srgbClr val="FFFFFF"/>
                </a:solidFill>
              </a:defRPr>
            </a:lvl1pPr>
          </a:lstStyle>
          <a:p>
            <a:r>
              <a:rPr lang="en-GB" sz="4000" dirty="0" smtClean="0"/>
              <a:t>Thank You</a:t>
            </a:r>
            <a:endParaRPr sz="4000"/>
          </a:p>
        </p:txBody>
      </p:sp>
      <p:sp>
        <p:nvSpPr>
          <p:cNvPr id="71" name="Shape 71"/>
          <p:cNvSpPr>
            <a:spLocks noGrp="1"/>
          </p:cNvSpPr>
          <p:nvPr>
            <p:ph type="sldNum" sz="quarter" idx="4294967295"/>
          </p:nvPr>
        </p:nvSpPr>
        <p:spPr>
          <a:xfrm>
            <a:off x="9207676" y="6245225"/>
            <a:ext cx="203025" cy="288824"/>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17</a:t>
            </a:fld>
            <a:endParaRPr/>
          </a:p>
        </p:txBody>
      </p:sp>
    </p:spTree>
  </p:cSld>
  <p:clrMapOvr>
    <a:masterClrMapping/>
  </p:clrMapOvr>
  <p:transition spd="med"/>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Afghanistan’s Macro-Strategy</a:t>
            </a:r>
            <a:endParaRPr lang="en-US" dirty="0"/>
          </a:p>
        </p:txBody>
      </p:sp>
      <p:sp>
        <p:nvSpPr>
          <p:cNvPr id="3" name="Content Placeholder 2"/>
          <p:cNvSpPr>
            <a:spLocks noGrp="1"/>
          </p:cNvSpPr>
          <p:nvPr>
            <p:ph idx="1"/>
          </p:nvPr>
        </p:nvSpPr>
        <p:spPr/>
        <p:txBody>
          <a:bodyPr/>
          <a:lstStyle/>
          <a:p>
            <a:r>
              <a:rPr lang="en-US" dirty="0" smtClean="0"/>
              <a:t>Rebuilding core state functions</a:t>
            </a:r>
          </a:p>
          <a:p>
            <a:r>
              <a:rPr lang="en-US" dirty="0" smtClean="0"/>
              <a:t>Using the budget to execute policy</a:t>
            </a:r>
          </a:p>
          <a:p>
            <a:r>
              <a:rPr lang="en-US" dirty="0" smtClean="0"/>
              <a:t>Promoting inter-ministerial solutions to development problems</a:t>
            </a:r>
          </a:p>
          <a:p>
            <a:r>
              <a:rPr lang="en-US" dirty="0" smtClean="0"/>
              <a:t>Using National </a:t>
            </a:r>
            <a:r>
              <a:rPr lang="en-US" dirty="0"/>
              <a:t>P</a:t>
            </a:r>
            <a:r>
              <a:rPr lang="en-US" dirty="0" smtClean="0"/>
              <a:t>rograms to integrate across society and build sustainability</a:t>
            </a:r>
          </a:p>
          <a:p>
            <a:r>
              <a:rPr lang="en-US" dirty="0" smtClean="0"/>
              <a:t>Top-down, bottom-up strategies for accountability</a:t>
            </a:r>
            <a:endParaRPr lang="en-US" dirty="0"/>
          </a:p>
        </p:txBody>
      </p:sp>
    </p:spTree>
    <p:extLst>
      <p:ext uri="{BB962C8B-B14F-4D97-AF65-F5344CB8AC3E}">
        <p14:creationId xmlns:p14="http://schemas.microsoft.com/office/powerpoint/2010/main" val="129493567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495300" y="274637"/>
            <a:ext cx="8915400" cy="873437"/>
          </a:xfrm>
          <a:prstGeom prst="rect">
            <a:avLst/>
          </a:prstGeom>
          <a:extLst>
            <a:ext uri="{C572A759-6A51-4108-AA02-DFA0A04FC94B}">
              <ma14:wrappingTextBoxFlag xmlns:ma14="http://schemas.microsoft.com/office/mac/drawingml/2011/main" val="1"/>
            </a:ext>
          </a:extLst>
        </p:spPr>
        <p:txBody>
          <a:bodyPr>
            <a:normAutofit/>
          </a:bodyPr>
          <a:lstStyle>
            <a:lvl1pPr>
              <a:defRPr b="1"/>
            </a:lvl1pPr>
          </a:lstStyle>
          <a:p>
            <a:r>
              <a:rPr lang="en-US" sz="4000" dirty="0" smtClean="0"/>
              <a:t>NSP: A Highly Successful CDD</a:t>
            </a:r>
            <a:endParaRPr sz="4000" dirty="0"/>
          </a:p>
        </p:txBody>
      </p:sp>
      <p:sp>
        <p:nvSpPr>
          <p:cNvPr id="2" name="Rectangle 1"/>
          <p:cNvSpPr/>
          <p:nvPr/>
        </p:nvSpPr>
        <p:spPr>
          <a:xfrm>
            <a:off x="208776" y="1282016"/>
            <a:ext cx="6456719" cy="4185761"/>
          </a:xfrm>
          <a:prstGeom prst="rect">
            <a:avLst/>
          </a:prstGeom>
        </p:spPr>
        <p:txBody>
          <a:bodyPr wrap="square">
            <a:spAutoFit/>
          </a:bodyPr>
          <a:lstStyle/>
          <a:p>
            <a:pPr marL="285750" indent="-285750">
              <a:spcBef>
                <a:spcPts val="600"/>
              </a:spcBef>
              <a:spcAft>
                <a:spcPts val="600"/>
              </a:spcAft>
              <a:buFont typeface="Arial"/>
              <a:buChar char="•"/>
            </a:pPr>
            <a:r>
              <a:rPr lang="en-US" sz="3600" b="0" dirty="0" smtClean="0"/>
              <a:t>Covered 38,000 communities</a:t>
            </a:r>
          </a:p>
          <a:p>
            <a:pPr marL="285750" indent="-285750">
              <a:spcBef>
                <a:spcPts val="600"/>
              </a:spcBef>
              <a:spcAft>
                <a:spcPts val="600"/>
              </a:spcAft>
              <a:buFont typeface="Arial"/>
              <a:buChar char="•"/>
            </a:pPr>
            <a:r>
              <a:rPr lang="en-US" sz="3600" b="0" dirty="0" smtClean="0"/>
              <a:t>Very popular</a:t>
            </a:r>
          </a:p>
          <a:p>
            <a:pPr marL="285750" indent="-285750">
              <a:spcBef>
                <a:spcPts val="600"/>
              </a:spcBef>
              <a:spcAft>
                <a:spcPts val="600"/>
              </a:spcAft>
              <a:buFont typeface="Arial"/>
              <a:buChar char="•"/>
            </a:pPr>
            <a:r>
              <a:rPr lang="en-US" sz="3600" b="0" dirty="0" smtClean="0"/>
              <a:t>Low corruption rates</a:t>
            </a:r>
          </a:p>
          <a:p>
            <a:pPr marL="285750" indent="-285750">
              <a:spcBef>
                <a:spcPts val="600"/>
              </a:spcBef>
              <a:spcAft>
                <a:spcPts val="600"/>
              </a:spcAft>
              <a:buFont typeface="Arial"/>
              <a:buChar char="•"/>
            </a:pPr>
            <a:r>
              <a:rPr lang="en-US" sz="3600" b="0" dirty="0" smtClean="0"/>
              <a:t>Quality infrastructure</a:t>
            </a:r>
          </a:p>
          <a:p>
            <a:pPr marL="285750" indent="-285750">
              <a:spcBef>
                <a:spcPts val="600"/>
              </a:spcBef>
              <a:spcAft>
                <a:spcPts val="600"/>
              </a:spcAft>
              <a:buFont typeface="Arial"/>
              <a:buChar char="•"/>
            </a:pPr>
            <a:r>
              <a:rPr lang="en-US" sz="3600" b="0" dirty="0" smtClean="0"/>
              <a:t>Women’s participation</a:t>
            </a:r>
          </a:p>
          <a:p>
            <a:pPr marL="285750" indent="-285750">
              <a:spcBef>
                <a:spcPts val="600"/>
              </a:spcBef>
              <a:spcAft>
                <a:spcPts val="600"/>
              </a:spcAft>
              <a:buFont typeface="Arial"/>
              <a:buChar char="•"/>
            </a:pPr>
            <a:r>
              <a:rPr lang="en-US" sz="3600" b="0" dirty="0" smtClean="0"/>
              <a:t>Sustained over 15 years</a:t>
            </a:r>
          </a:p>
        </p:txBody>
      </p:sp>
      <p:pic>
        <p:nvPicPr>
          <p:cNvPr id="4" name="488093_530301620348514_954487148_n.jpg" descr="https://scontent-mxp1-1.xx.fbcdn.net/hphotos-xap1/v/t1.0-9/488093_530301620348514_954487148_n.jpg?oh=a221750fa51e8406d6442b07fab290e9&amp;oe=57808F01"/>
          <p:cNvPicPr>
            <a:picLocks noChangeAspect="1"/>
          </p:cNvPicPr>
          <p:nvPr/>
        </p:nvPicPr>
        <p:blipFill>
          <a:blip r:embed="rId3" cstate="print">
            <a:extLst/>
          </a:blip>
          <a:srcRect/>
          <a:stretch>
            <a:fillRect/>
          </a:stretch>
        </p:blipFill>
        <p:spPr>
          <a:xfrm>
            <a:off x="6654982" y="1517867"/>
            <a:ext cx="3178829" cy="2312894"/>
          </a:xfrm>
          <a:prstGeom prst="rect">
            <a:avLst/>
          </a:prstGeom>
          <a:ln w="12700">
            <a:miter lim="400000"/>
          </a:ln>
        </p:spPr>
      </p:pic>
      <p:grpSp>
        <p:nvGrpSpPr>
          <p:cNvPr id="5" name="Group 4"/>
          <p:cNvGrpSpPr>
            <a:grpSpLocks/>
          </p:cNvGrpSpPr>
          <p:nvPr/>
        </p:nvGrpSpPr>
        <p:grpSpPr bwMode="auto">
          <a:xfrm>
            <a:off x="6641431" y="3505100"/>
            <a:ext cx="3157188" cy="3016422"/>
            <a:chOff x="1555" y="6"/>
            <a:chExt cx="4609" cy="4072"/>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0" y="649"/>
              <a:ext cx="4574" cy="34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 y="6"/>
              <a:ext cx="3974" cy="6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4266694"/>
      </p:ext>
    </p:extLst>
  </p:cSld>
  <p:clrMapOvr>
    <a:masterClrMapping/>
  </p:clrMapOvr>
  <p:transition spd="med"/>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495300" y="274637"/>
            <a:ext cx="8915400" cy="1143001"/>
          </a:xfrm>
          <a:prstGeom prst="rect">
            <a:avLst/>
          </a:prstGeom>
          <a:extLst>
            <a:ext uri="{C572A759-6A51-4108-AA02-DFA0A04FC94B}">
              <ma14:wrappingTextBoxFlag xmlns:ma14="http://schemas.microsoft.com/office/mac/drawingml/2011/main" val="1"/>
            </a:ext>
          </a:extLst>
        </p:spPr>
        <p:txBody>
          <a:bodyPr>
            <a:normAutofit/>
          </a:bodyPr>
          <a:lstStyle>
            <a:lvl1pPr>
              <a:defRPr b="1"/>
            </a:lvl1pPr>
          </a:lstStyle>
          <a:p>
            <a:r>
              <a:rPr sz="4000"/>
              <a:t>Current Reach of CDCs (blue)   </a:t>
            </a:r>
          </a:p>
        </p:txBody>
      </p:sp>
      <p:pic>
        <p:nvPicPr>
          <p:cNvPr id="54" name="image.png"/>
          <p:cNvPicPr>
            <a:picLocks noChangeAspect="1"/>
          </p:cNvPicPr>
          <p:nvPr/>
        </p:nvPicPr>
        <p:blipFill>
          <a:blip r:embed="rId4" cstate="print">
            <a:extLst/>
          </a:blip>
          <a:stretch>
            <a:fillRect/>
          </a:stretch>
        </p:blipFill>
        <p:spPr>
          <a:xfrm>
            <a:off x="601662" y="950912"/>
            <a:ext cx="8724901" cy="6345238"/>
          </a:xfrm>
          <a:prstGeom prst="rect">
            <a:avLst/>
          </a:prstGeom>
          <a:ln w="12700">
            <a:miter lim="400000"/>
          </a:ln>
          <a:effectLst>
            <a:outerShdw blurRad="292100" dist="139700" dir="2700000" rotWithShape="0">
              <a:srgbClr val="333333">
                <a:alpha val="64997"/>
              </a:srgbClr>
            </a:outerShdw>
          </a:effectLst>
        </p:spPr>
      </p:pic>
    </p:spTree>
  </p:cSld>
  <p:clrMapOvr>
    <a:masterClrMapping/>
  </p:clrMapOvr>
  <p:transition spd="med"/>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BUT NOT WITHOUT PROBLEMS</a:t>
            </a:r>
            <a:endParaRPr lang="en-US" b="1" dirty="0"/>
          </a:p>
        </p:txBody>
      </p:sp>
      <p:sp>
        <p:nvSpPr>
          <p:cNvPr id="3" name="Content Placeholder 2"/>
          <p:cNvSpPr>
            <a:spLocks noGrp="1"/>
          </p:cNvSpPr>
          <p:nvPr>
            <p:ph idx="1"/>
          </p:nvPr>
        </p:nvSpPr>
        <p:spPr/>
        <p:txBody>
          <a:bodyPr/>
          <a:lstStyle/>
          <a:p>
            <a:r>
              <a:rPr lang="en-US" dirty="0" smtClean="0"/>
              <a:t>NO LINK TO TECHNICAL SERVICES LIKE HEALTH OR EDUCATION;</a:t>
            </a:r>
          </a:p>
          <a:p>
            <a:r>
              <a:rPr lang="en-US" dirty="0" smtClean="0"/>
              <a:t>LACK OF JURIDICAL STATUS FOR COUNCILS</a:t>
            </a:r>
          </a:p>
          <a:p>
            <a:r>
              <a:rPr lang="en-US" dirty="0" smtClean="0"/>
              <a:t>UNPREDICTABLE FINANCING</a:t>
            </a:r>
          </a:p>
          <a:p>
            <a:r>
              <a:rPr lang="en-US" dirty="0" smtClean="0"/>
              <a:t>ROUGH AND READY TARGETING</a:t>
            </a:r>
          </a:p>
          <a:p>
            <a:r>
              <a:rPr lang="en-US" dirty="0" smtClean="0"/>
              <a:t>BLOCK GRANTS AND NOTHING MORE</a:t>
            </a:r>
            <a:endParaRPr lang="en-US" dirty="0"/>
          </a:p>
        </p:txBody>
      </p:sp>
    </p:spTree>
    <p:extLst>
      <p:ext uri="{BB962C8B-B14F-4D97-AF65-F5344CB8AC3E}">
        <p14:creationId xmlns:p14="http://schemas.microsoft.com/office/powerpoint/2010/main" val="7447396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idx="4294967295"/>
          </p:nvPr>
        </p:nvSpPr>
        <p:spPr>
          <a:xfrm>
            <a:off x="495300" y="274637"/>
            <a:ext cx="8915400" cy="1143001"/>
          </a:xfrm>
          <a:prstGeom prst="rect">
            <a:avLst/>
          </a:prstGeom>
          <a:extLst>
            <a:ext uri="{C572A759-6A51-4108-AA02-DFA0A04FC94B}">
              <ma14:wrappingTextBoxFlag xmlns:ma14="http://schemas.microsoft.com/office/mac/drawingml/2011/main" val="1"/>
            </a:ext>
          </a:extLst>
        </p:spPr>
        <p:txBody>
          <a:bodyPr>
            <a:normAutofit/>
          </a:bodyPr>
          <a:lstStyle>
            <a:lvl1pPr>
              <a:defRPr b="1"/>
            </a:lvl1pPr>
          </a:lstStyle>
          <a:p>
            <a:r>
              <a:rPr lang="en-US" dirty="0" smtClean="0"/>
              <a:t>Government Options</a:t>
            </a:r>
            <a:endParaRPr dirty="0"/>
          </a:p>
        </p:txBody>
      </p:sp>
      <p:sp>
        <p:nvSpPr>
          <p:cNvPr id="39" name="Shape 39"/>
          <p:cNvSpPr>
            <a:spLocks noGrp="1"/>
          </p:cNvSpPr>
          <p:nvPr>
            <p:ph type="body" idx="4294967295"/>
          </p:nvPr>
        </p:nvSpPr>
        <p:spPr>
          <a:xfrm>
            <a:off x="308892" y="1394266"/>
            <a:ext cx="9352568" cy="3153421"/>
          </a:xfrm>
          <a:prstGeom prst="rect">
            <a:avLst/>
          </a:prstGeom>
          <a:extLst>
            <a:ext uri="{C572A759-6A51-4108-AA02-DFA0A04FC94B}">
              <ma14:wrappingTextBoxFlag xmlns:ma14="http://schemas.microsoft.com/office/mac/drawingml/2011/main" val="1"/>
            </a:ext>
          </a:extLst>
        </p:spPr>
        <p:txBody>
          <a:bodyPr>
            <a:noAutofit/>
          </a:bodyPr>
          <a:lstStyle/>
          <a:p>
            <a:pPr>
              <a:lnSpc>
                <a:spcPct val="80000"/>
              </a:lnSpc>
              <a:spcBef>
                <a:spcPts val="600"/>
              </a:spcBef>
              <a:spcAft>
                <a:spcPts val="1000"/>
              </a:spcAft>
              <a:buSzTx/>
              <a:defRPr sz="2700"/>
            </a:pPr>
            <a:r>
              <a:rPr lang="en-US" sz="4400" dirty="0" smtClean="0"/>
              <a:t>Continue NSP but with improvements?</a:t>
            </a:r>
          </a:p>
          <a:p>
            <a:pPr>
              <a:lnSpc>
                <a:spcPct val="80000"/>
              </a:lnSpc>
              <a:spcBef>
                <a:spcPts val="600"/>
              </a:spcBef>
              <a:spcAft>
                <a:spcPts val="1000"/>
              </a:spcAft>
              <a:buSzTx/>
              <a:defRPr sz="2700"/>
            </a:pPr>
            <a:r>
              <a:rPr lang="en-US" sz="4400" dirty="0" smtClean="0"/>
              <a:t>Re-design to bring in other ministries and services?</a:t>
            </a:r>
          </a:p>
        </p:txBody>
      </p:sp>
      <p:pic>
        <p:nvPicPr>
          <p:cNvPr id="41" name="image.jpg"/>
          <p:cNvPicPr>
            <a:picLocks noChangeAspect="1"/>
          </p:cNvPicPr>
          <p:nvPr/>
        </p:nvPicPr>
        <p:blipFill>
          <a:blip r:embed="rId3" cstate="email">
            <a:extLst/>
          </a:blip>
          <a:stretch>
            <a:fillRect/>
          </a:stretch>
        </p:blipFill>
        <p:spPr>
          <a:xfrm>
            <a:off x="3666938" y="4428564"/>
            <a:ext cx="2884488" cy="2163763"/>
          </a:xfrm>
          <a:prstGeom prst="rect">
            <a:avLst/>
          </a:prstGeom>
          <a:ln w="12700">
            <a:miter lim="400000"/>
          </a:ln>
        </p:spPr>
      </p:pic>
      <p:pic>
        <p:nvPicPr>
          <p:cNvPr id="42" name="image.jpg"/>
          <p:cNvPicPr>
            <a:picLocks noChangeAspect="1"/>
          </p:cNvPicPr>
          <p:nvPr/>
        </p:nvPicPr>
        <p:blipFill>
          <a:blip r:embed="rId4" cstate="email">
            <a:extLst/>
          </a:blip>
          <a:stretch>
            <a:fillRect/>
          </a:stretch>
        </p:blipFill>
        <p:spPr>
          <a:xfrm>
            <a:off x="6662924" y="4425295"/>
            <a:ext cx="2884488" cy="2163763"/>
          </a:xfrm>
          <a:prstGeom prst="rect">
            <a:avLst/>
          </a:prstGeom>
          <a:ln w="12700">
            <a:miter lim="400000"/>
          </a:ln>
        </p:spPr>
      </p:pic>
      <p:pic>
        <p:nvPicPr>
          <p:cNvPr id="7" name="Picture 2"/>
          <p:cNvPicPr>
            <a:picLocks noChangeAspect="1" noChangeArrowheads="1"/>
          </p:cNvPicPr>
          <p:nvPr/>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397622" y="4482353"/>
            <a:ext cx="3172379" cy="211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422149"/>
      </p:ext>
    </p:extLst>
  </p:cSld>
  <p:clrMapOvr>
    <a:masterClrMapping/>
  </p:clrMapOvr>
  <p:transition spd="med"/>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Change?</a:t>
            </a:r>
            <a:endParaRPr lang="en-US" b="1" dirty="0"/>
          </a:p>
        </p:txBody>
      </p:sp>
      <p:sp>
        <p:nvSpPr>
          <p:cNvPr id="3" name="Content Placeholder 2"/>
          <p:cNvSpPr>
            <a:spLocks noGrp="1"/>
          </p:cNvSpPr>
          <p:nvPr>
            <p:ph idx="1"/>
          </p:nvPr>
        </p:nvSpPr>
        <p:spPr/>
        <p:txBody>
          <a:bodyPr/>
          <a:lstStyle/>
          <a:p>
            <a:r>
              <a:rPr lang="en-US" dirty="0" smtClean="0"/>
              <a:t>Evaluation of NSP shows few governance spillovers</a:t>
            </a:r>
          </a:p>
          <a:p>
            <a:pPr marL="0" indent="0">
              <a:buNone/>
            </a:pPr>
            <a:endParaRPr lang="en-US" dirty="0"/>
          </a:p>
          <a:p>
            <a:pPr marL="0" indent="0" algn="ctr">
              <a:buNone/>
            </a:pPr>
            <a:r>
              <a:rPr lang="en-US" dirty="0" smtClean="0"/>
              <a:t>But on the other hand</a:t>
            </a:r>
            <a:r>
              <a:rPr lang="is-IS" dirty="0" smtClean="0"/>
              <a:t>…..</a:t>
            </a:r>
            <a:endParaRPr lang="en-US" dirty="0" smtClean="0"/>
          </a:p>
          <a:p>
            <a:pPr marL="0" indent="0">
              <a:buNone/>
            </a:pPr>
            <a:endParaRPr lang="en-US" dirty="0" smtClean="0"/>
          </a:p>
          <a:p>
            <a:r>
              <a:rPr lang="en-US" dirty="0" smtClean="0"/>
              <a:t>Fuzzy global literature on service delivery/state legitimacy linkage</a:t>
            </a:r>
          </a:p>
          <a:p>
            <a:endParaRPr lang="en-US" dirty="0"/>
          </a:p>
        </p:txBody>
      </p:sp>
    </p:spTree>
    <p:extLst>
      <p:ext uri="{BB962C8B-B14F-4D97-AF65-F5344CB8AC3E}">
        <p14:creationId xmlns:p14="http://schemas.microsoft.com/office/powerpoint/2010/main" val="11084479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31" name="Shape 31"/>
          <p:cNvSpPr>
            <a:spLocks noGrp="1"/>
          </p:cNvSpPr>
          <p:nvPr>
            <p:ph type="title" idx="4294967295"/>
          </p:nvPr>
        </p:nvSpPr>
        <p:spPr>
          <a:xfrm>
            <a:off x="495300" y="274637"/>
            <a:ext cx="8915400" cy="1143001"/>
          </a:xfrm>
          <a:prstGeom prst="rect">
            <a:avLst/>
          </a:prstGeom>
          <a:extLst>
            <a:ext uri="{C572A759-6A51-4108-AA02-DFA0A04FC94B}">
              <ma14:wrappingTextBoxFlag xmlns:ma14="http://schemas.microsoft.com/office/mac/drawingml/2011/main" val="1"/>
            </a:ext>
          </a:extLst>
        </p:spPr>
        <p:txBody>
          <a:bodyPr>
            <a:normAutofit/>
          </a:bodyPr>
          <a:lstStyle>
            <a:lvl1pPr>
              <a:defRPr sz="4800" b="1"/>
            </a:lvl1pPr>
          </a:lstStyle>
          <a:p>
            <a:r>
              <a:rPr sz="4000"/>
              <a:t>Objectives of the Charter </a:t>
            </a:r>
          </a:p>
        </p:txBody>
      </p:sp>
      <p:sp>
        <p:nvSpPr>
          <p:cNvPr id="32" name="Shape 32"/>
          <p:cNvSpPr>
            <a:spLocks noGrp="1"/>
          </p:cNvSpPr>
          <p:nvPr>
            <p:ph type="body" idx="4294967295"/>
          </p:nvPr>
        </p:nvSpPr>
        <p:spPr>
          <a:xfrm>
            <a:off x="495300" y="1600200"/>
            <a:ext cx="8915400" cy="4525963"/>
          </a:xfrm>
          <a:prstGeom prst="rect">
            <a:avLst/>
          </a:prstGeom>
          <a:extLst>
            <a:ext uri="{C572A759-6A51-4108-AA02-DFA0A04FC94B}">
              <ma14:wrappingTextBoxFlag xmlns:ma14="http://schemas.microsoft.com/office/mac/drawingml/2011/main" val="1"/>
            </a:ext>
          </a:extLst>
        </p:spPr>
        <p:txBody>
          <a:bodyPr>
            <a:normAutofit/>
          </a:bodyPr>
          <a:lstStyle/>
          <a:p>
            <a:pPr marL="417512" indent="-417512">
              <a:lnSpc>
                <a:spcPct val="90000"/>
              </a:lnSpc>
              <a:spcAft>
                <a:spcPts val="1200"/>
              </a:spcAft>
              <a:buAutoNum type="arabicPeriod"/>
              <a:defRPr sz="3300"/>
            </a:pPr>
            <a:r>
              <a:rPr sz="3000" dirty="0"/>
              <a:t>Break the cycle of fragility and violence, by deepening the legitimacy of the Afghan state</a:t>
            </a:r>
          </a:p>
          <a:p>
            <a:pPr marL="417512" indent="-417512">
              <a:lnSpc>
                <a:spcPct val="90000"/>
              </a:lnSpc>
              <a:spcAft>
                <a:spcPts val="1200"/>
              </a:spcAft>
              <a:buAutoNum type="arabicPeriod"/>
              <a:defRPr sz="3300"/>
            </a:pPr>
            <a:r>
              <a:rPr sz="3000" dirty="0"/>
              <a:t>Reduce poverty by providing universal access to a core set of basic services</a:t>
            </a:r>
          </a:p>
        </p:txBody>
      </p:sp>
      <p:pic>
        <p:nvPicPr>
          <p:cNvPr id="34" name="image.jpg"/>
          <p:cNvPicPr>
            <a:picLocks noChangeAspect="1"/>
          </p:cNvPicPr>
          <p:nvPr/>
        </p:nvPicPr>
        <p:blipFill>
          <a:blip r:embed="rId4" cstate="email">
            <a:extLst/>
          </a:blip>
          <a:stretch>
            <a:fillRect/>
          </a:stretch>
        </p:blipFill>
        <p:spPr>
          <a:xfrm>
            <a:off x="4930588" y="3723449"/>
            <a:ext cx="4471147" cy="2749069"/>
          </a:xfrm>
          <a:prstGeom prst="rect">
            <a:avLst/>
          </a:prstGeom>
          <a:ln w="12700">
            <a:miter lim="400000"/>
          </a:ln>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306" y="3729319"/>
            <a:ext cx="4231341" cy="2779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495300" y="92074"/>
            <a:ext cx="8915400" cy="1508127"/>
          </a:xfrm>
        </p:spPr>
        <p:txBody>
          <a:bodyPr/>
          <a:lstStyle/>
          <a:p>
            <a:r>
              <a:rPr lang="en-AU" altLang="en-US" sz="4000" b="1" dirty="0" smtClean="0"/>
              <a:t>Community Engagement and State Legitimacy</a:t>
            </a:r>
          </a:p>
        </p:txBody>
      </p:sp>
      <p:sp>
        <p:nvSpPr>
          <p:cNvPr id="5" name="Shape 39"/>
          <p:cNvSpPr txBox="1">
            <a:spLocks/>
          </p:cNvSpPr>
          <p:nvPr/>
        </p:nvSpPr>
        <p:spPr>
          <a:xfrm>
            <a:off x="293876" y="1733550"/>
            <a:ext cx="5440174" cy="4895850"/>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Arial"/>
              </a:defRPr>
            </a:lvl9pPr>
          </a:lstStyle>
          <a:p>
            <a:pPr lvl="0" fontAlgn="base">
              <a:spcBef>
                <a:spcPts val="600"/>
              </a:spcBef>
              <a:spcAft>
                <a:spcPts val="600"/>
              </a:spcAft>
              <a:buFont typeface="Arial"/>
              <a:buChar char="•"/>
            </a:pPr>
            <a:r>
              <a:rPr lang="en-GB" sz="2800" dirty="0" smtClean="0"/>
              <a:t>Enable provision of quality service delivery </a:t>
            </a:r>
          </a:p>
          <a:p>
            <a:pPr lvl="0" fontAlgn="base">
              <a:spcBef>
                <a:spcPts val="600"/>
              </a:spcBef>
              <a:spcAft>
                <a:spcPts val="600"/>
              </a:spcAft>
              <a:buFont typeface="Arial"/>
              <a:buChar char="•"/>
            </a:pPr>
            <a:r>
              <a:rPr lang="en-GB" sz="2800" dirty="0" smtClean="0"/>
              <a:t>Community ownership</a:t>
            </a:r>
          </a:p>
          <a:p>
            <a:pPr lvl="0" fontAlgn="base">
              <a:spcBef>
                <a:spcPts val="600"/>
              </a:spcBef>
              <a:spcAft>
                <a:spcPts val="600"/>
              </a:spcAft>
              <a:buFont typeface="Arial"/>
              <a:buChar char="•"/>
            </a:pPr>
            <a:r>
              <a:rPr lang="en-GB" sz="2800" dirty="0" smtClean="0"/>
              <a:t>Link villages to formal government structures</a:t>
            </a:r>
          </a:p>
          <a:p>
            <a:pPr lvl="0" fontAlgn="base">
              <a:spcBef>
                <a:spcPts val="600"/>
              </a:spcBef>
              <a:spcAft>
                <a:spcPts val="600"/>
              </a:spcAft>
              <a:buFont typeface="Arial"/>
              <a:buChar char="•"/>
            </a:pPr>
            <a:r>
              <a:rPr lang="en-GB" sz="2800" dirty="0" smtClean="0"/>
              <a:t>Grievance redress</a:t>
            </a:r>
          </a:p>
          <a:p>
            <a:pPr lvl="0" fontAlgn="base">
              <a:spcBef>
                <a:spcPts val="600"/>
              </a:spcBef>
              <a:spcAft>
                <a:spcPts val="600"/>
              </a:spcAft>
              <a:buFont typeface="Arial"/>
              <a:buChar char="•"/>
            </a:pPr>
            <a:r>
              <a:rPr lang="en-GB" sz="2800" dirty="0" smtClean="0"/>
              <a:t>Mitigating risks</a:t>
            </a:r>
          </a:p>
        </p:txBody>
      </p:sp>
      <p:pic>
        <p:nvPicPr>
          <p:cNvPr id="2050" name="Picture 2" descr="C:\Users\Tara Moayed\Desktop\1615E Subnational Governance in Afghanistan cover.jpg"/>
          <p:cNvPicPr>
            <a:picLocks noChangeAspect="1" noChangeArrowheads="1"/>
          </p:cNvPicPr>
          <p:nvPr/>
        </p:nvPicPr>
        <p:blipFill>
          <a:blip r:embed="rId4" cstate="print"/>
          <a:srcRect t="1360" b="4400"/>
          <a:stretch>
            <a:fillRect/>
          </a:stretch>
        </p:blipFill>
        <p:spPr bwMode="auto">
          <a:xfrm>
            <a:off x="5643334" y="1657350"/>
            <a:ext cx="3672115" cy="4895850"/>
          </a:xfrm>
          <a:prstGeom prst="rect">
            <a:avLst/>
          </a:prstGeom>
          <a:noFill/>
        </p:spPr>
      </p:pic>
    </p:spTree>
    <p:extLst>
      <p:ext uri="{BB962C8B-B14F-4D97-AF65-F5344CB8AC3E}">
        <p14:creationId xmlns:p14="http://schemas.microsoft.com/office/powerpoint/2010/main" val="408276748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41105</TotalTime>
  <Words>950</Words>
  <Application>Microsoft Macintosh PowerPoint</Application>
  <PresentationFormat>A4 Paper (210x297 mm)</PresentationFormat>
  <Paragraphs>112</Paragraphs>
  <Slides>17</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Courier New</vt:lpstr>
      <vt:lpstr>Arial</vt:lpstr>
      <vt:lpstr>Default Design</vt:lpstr>
      <vt:lpstr>PowerPoint Presentation</vt:lpstr>
      <vt:lpstr>Afghanistan’s Macro-Strategy</vt:lpstr>
      <vt:lpstr>NSP: A Highly Successful CDD</vt:lpstr>
      <vt:lpstr>Current Reach of CDCs (blue)   </vt:lpstr>
      <vt:lpstr>BUT NOT WITHOUT PROBLEMS</vt:lpstr>
      <vt:lpstr>Government Options</vt:lpstr>
      <vt:lpstr>Why Change?</vt:lpstr>
      <vt:lpstr>Objectives of the Charter </vt:lpstr>
      <vt:lpstr>Community Engagement and State Legitimacy</vt:lpstr>
      <vt:lpstr>INNOVATIONS</vt:lpstr>
      <vt:lpstr>Core Features of Citizens’ Charter</vt:lpstr>
      <vt:lpstr>Minimum Service Standards </vt:lpstr>
      <vt:lpstr>What Will CDCs Receive?</vt:lpstr>
      <vt:lpstr>What Citizens Will Provide</vt:lpstr>
      <vt:lpstr>Oversight</vt:lpstr>
      <vt:lpstr>Expected Results</vt:lpstr>
      <vt:lpstr>Thank You</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of the Islamic Republic of Afghanistan  Citizens’ Charter</dc:title>
  <dc:creator>Tara Moayed</dc:creator>
  <cp:lastModifiedBy>Scott Guggenheim</cp:lastModifiedBy>
  <cp:revision>508</cp:revision>
  <cp:lastPrinted>2016-08-15T11:33:40Z</cp:lastPrinted>
  <dcterms:modified xsi:type="dcterms:W3CDTF">2016-12-04T13:55:27Z</dcterms:modified>
</cp:coreProperties>
</file>