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82" r:id="rId7"/>
  </p:sldMasterIdLst>
  <p:notesMasterIdLst>
    <p:notesMasterId r:id="rId21"/>
  </p:notesMasterIdLst>
  <p:sldIdLst>
    <p:sldId id="256" r:id="rId8"/>
    <p:sldId id="333" r:id="rId9"/>
    <p:sldId id="325" r:id="rId10"/>
    <p:sldId id="326" r:id="rId11"/>
    <p:sldId id="305" r:id="rId12"/>
    <p:sldId id="310" r:id="rId13"/>
    <p:sldId id="314" r:id="rId14"/>
    <p:sldId id="330" r:id="rId15"/>
    <p:sldId id="328" r:id="rId16"/>
    <p:sldId id="329" r:id="rId17"/>
    <p:sldId id="331" r:id="rId18"/>
    <p:sldId id="332" r:id="rId19"/>
    <p:sldId id="268" r:id="rId20"/>
  </p:sldIdLst>
  <p:sldSz cx="12192000" cy="6858000"/>
  <p:notesSz cx="6980238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90200\Desktop\Written%20Products\11.28.16%20-%20CDD%20Database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90200\Desktop\Written%20Products\11.28.16%20-%20CDD%20Database%20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Regional</a:t>
            </a:r>
            <a:r>
              <a:rPr lang="en-US" sz="1200" baseline="0"/>
              <a:t> Distribution of Approved Projects (July 2016)</a:t>
            </a:r>
            <a:endParaRPr lang="en-US" sz="1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'Regional Distribution'!$B$1</c:f>
              <c:strCache>
                <c:ptCount val="1"/>
                <c:pt idx="0">
                  <c:v>IDA/IBRD CDD Amount (US $b)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'Regional Distribution'!$A$2:$A$7</c:f>
              <c:strCache>
                <c:ptCount val="6"/>
                <c:pt idx="0">
                  <c:v>SAR</c:v>
                </c:pt>
                <c:pt idx="1">
                  <c:v>AFR</c:v>
                </c:pt>
                <c:pt idx="2">
                  <c:v>EAP</c:v>
                </c:pt>
                <c:pt idx="3">
                  <c:v>LCR</c:v>
                </c:pt>
                <c:pt idx="4">
                  <c:v>MNA</c:v>
                </c:pt>
                <c:pt idx="5">
                  <c:v>ECA</c:v>
                </c:pt>
              </c:strCache>
            </c:strRef>
          </c:cat>
          <c:val>
            <c:numRef>
              <c:f>'Regional Distribution'!$B$2:$B$7</c:f>
              <c:numCache>
                <c:formatCode>General</c:formatCode>
                <c:ptCount val="6"/>
                <c:pt idx="0">
                  <c:v>6.4</c:v>
                </c:pt>
                <c:pt idx="1">
                  <c:v>5.0999999999999996</c:v>
                </c:pt>
                <c:pt idx="2">
                  <c:v>3.2</c:v>
                </c:pt>
                <c:pt idx="3">
                  <c:v>1.7</c:v>
                </c:pt>
                <c:pt idx="4">
                  <c:v>0.35</c:v>
                </c:pt>
                <c:pt idx="5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2633352"/>
        <c:axId val="632632176"/>
      </c:barChart>
      <c:lineChart>
        <c:grouping val="standard"/>
        <c:varyColors val="0"/>
        <c:ser>
          <c:idx val="1"/>
          <c:order val="1"/>
          <c:tx>
            <c:strRef>
              <c:f>'Regional Distribution'!$C$1</c:f>
              <c:strCache>
                <c:ptCount val="1"/>
                <c:pt idx="0">
                  <c:v>No. of Projects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'Regional Distribution'!$A$2:$A$7</c:f>
              <c:strCache>
                <c:ptCount val="6"/>
                <c:pt idx="0">
                  <c:v>SAR</c:v>
                </c:pt>
                <c:pt idx="1">
                  <c:v>AFR</c:v>
                </c:pt>
                <c:pt idx="2">
                  <c:v>EAP</c:v>
                </c:pt>
                <c:pt idx="3">
                  <c:v>LCR</c:v>
                </c:pt>
                <c:pt idx="4">
                  <c:v>MNA</c:v>
                </c:pt>
                <c:pt idx="5">
                  <c:v>ECA</c:v>
                </c:pt>
              </c:strCache>
            </c:strRef>
          </c:cat>
          <c:val>
            <c:numRef>
              <c:f>'Regional Distribution'!$C$2:$C$7</c:f>
              <c:numCache>
                <c:formatCode>General</c:formatCode>
                <c:ptCount val="6"/>
                <c:pt idx="0">
                  <c:v>41</c:v>
                </c:pt>
                <c:pt idx="1">
                  <c:v>73</c:v>
                </c:pt>
                <c:pt idx="2">
                  <c:v>21</c:v>
                </c:pt>
                <c:pt idx="3">
                  <c:v>24</c:v>
                </c:pt>
                <c:pt idx="4">
                  <c:v>7</c:v>
                </c:pt>
                <c:pt idx="5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2632568"/>
        <c:axId val="632634528"/>
      </c:lineChart>
      <c:catAx>
        <c:axId val="632633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Regions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32176"/>
        <c:crosses val="autoZero"/>
        <c:auto val="1"/>
        <c:lblAlgn val="ctr"/>
        <c:lblOffset val="100"/>
        <c:noMultiLvlLbl val="0"/>
      </c:catAx>
      <c:valAx>
        <c:axId val="63263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 $ billion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33352"/>
        <c:crosses val="autoZero"/>
        <c:crossBetween val="between"/>
      </c:valAx>
      <c:valAx>
        <c:axId val="6326345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Projects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32568"/>
        <c:crosses val="max"/>
        <c:crossBetween val="between"/>
      </c:valAx>
      <c:catAx>
        <c:axId val="632632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2634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Sectoral</a:t>
            </a:r>
            <a:r>
              <a:rPr lang="en-US" sz="1200" baseline="0"/>
              <a:t> Distribution of Approved Projects (July 2016)</a:t>
            </a:r>
            <a:endParaRPr lang="en-US" sz="1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'Sectoral Distribution'!$B$1</c:f>
              <c:strCache>
                <c:ptCount val="1"/>
                <c:pt idx="0">
                  <c:v>IDA/IBRD CDD Amount (US $b)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'Sectoral Distribution'!$A$2:$A$6</c:f>
              <c:strCache>
                <c:ptCount val="5"/>
                <c:pt idx="0">
                  <c:v>AGR</c:v>
                </c:pt>
                <c:pt idx="1">
                  <c:v>SURR</c:v>
                </c:pt>
                <c:pt idx="2">
                  <c:v>WAT</c:v>
                </c:pt>
                <c:pt idx="3">
                  <c:v>SPL</c:v>
                </c:pt>
                <c:pt idx="4">
                  <c:v>Other</c:v>
                </c:pt>
              </c:strCache>
            </c:strRef>
          </c:cat>
          <c:val>
            <c:numRef>
              <c:f>'Sectoral Distribution'!$B$2:$B$6</c:f>
              <c:numCache>
                <c:formatCode>General</c:formatCode>
                <c:ptCount val="5"/>
                <c:pt idx="0">
                  <c:v>5.7</c:v>
                </c:pt>
                <c:pt idx="1">
                  <c:v>5.3</c:v>
                </c:pt>
                <c:pt idx="2">
                  <c:v>3.2</c:v>
                </c:pt>
                <c:pt idx="3">
                  <c:v>2</c:v>
                </c:pt>
                <c:pt idx="4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2630216"/>
        <c:axId val="632630608"/>
      </c:barChart>
      <c:lineChart>
        <c:grouping val="standard"/>
        <c:varyColors val="0"/>
        <c:ser>
          <c:idx val="1"/>
          <c:order val="1"/>
          <c:tx>
            <c:strRef>
              <c:f>'Sectoral Distribution'!$C$1</c:f>
              <c:strCache>
                <c:ptCount val="1"/>
                <c:pt idx="0">
                  <c:v>No. of Projects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'Sectoral Distribution'!$A$2:$A$6</c:f>
              <c:strCache>
                <c:ptCount val="5"/>
                <c:pt idx="0">
                  <c:v>AGR</c:v>
                </c:pt>
                <c:pt idx="1">
                  <c:v>SURR</c:v>
                </c:pt>
                <c:pt idx="2">
                  <c:v>WAT</c:v>
                </c:pt>
                <c:pt idx="3">
                  <c:v>SPL</c:v>
                </c:pt>
                <c:pt idx="4">
                  <c:v>Other</c:v>
                </c:pt>
              </c:strCache>
            </c:strRef>
          </c:cat>
          <c:val>
            <c:numRef>
              <c:f>'Sectoral Distribution'!$C$2:$C$6</c:f>
              <c:numCache>
                <c:formatCode>General</c:formatCode>
                <c:ptCount val="5"/>
                <c:pt idx="0">
                  <c:v>59</c:v>
                </c:pt>
                <c:pt idx="1">
                  <c:v>43</c:v>
                </c:pt>
                <c:pt idx="2">
                  <c:v>29</c:v>
                </c:pt>
                <c:pt idx="3">
                  <c:v>23</c:v>
                </c:pt>
                <c:pt idx="4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331296"/>
        <c:axId val="632635312"/>
      </c:lineChart>
      <c:catAx>
        <c:axId val="632630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Global</a:t>
                </a:r>
                <a:r>
                  <a:rPr lang="en-US" baseline="0"/>
                  <a:t> Practice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30608"/>
        <c:crosses val="autoZero"/>
        <c:auto val="1"/>
        <c:lblAlgn val="ctr"/>
        <c:lblOffset val="100"/>
        <c:noMultiLvlLbl val="0"/>
      </c:catAx>
      <c:valAx>
        <c:axId val="63263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 $ billion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30216"/>
        <c:crosses val="autoZero"/>
        <c:crossBetween val="between"/>
      </c:valAx>
      <c:valAx>
        <c:axId val="6326353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Projects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331296"/>
        <c:crosses val="max"/>
        <c:crossBetween val="between"/>
      </c:valAx>
      <c:catAx>
        <c:axId val="665331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2635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85950-F457-4FB6-8522-462CDA508B24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312DB-FC3E-4F0E-994E-32CFC700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25" y="1143000"/>
            <a:ext cx="5487988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312DB-FC3E-4F0E-994E-32CFC70047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6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25" y="1143000"/>
            <a:ext cx="5487988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312DB-FC3E-4F0E-994E-32CFC70047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2685CA-8ECA-4B82-A8F4-B55FBC263425}" type="datetime1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</a:t>
            </a:r>
          </a:p>
          <a:p>
            <a:pPr>
              <a:defRPr/>
            </a:pPr>
            <a:r>
              <a:rPr lang="en-US" smtClean="0"/>
              <a:t>CDDGSG@WORLDBANK.ORG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05715-A410-4B81-91E1-B26707901A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4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E925-BCDB-49A1-A237-1F46B504E7FD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COMMUNITY-DRIVEN DEVELOPMENT CDDGSG@WORLDBANK.ORG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1B5A-C6E8-45D9-861E-4CFF03CFB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6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9BAD-4C6F-49B9-A228-D26FF53C648C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26BCC-889E-4B24-A3F8-8CD1B9331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1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2685CA-8ECA-4B82-A8F4-B55FBC26342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COMMUNITY-DRIVEN DEVELOPMENT</a:t>
            </a:r>
          </a:p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CDDGSG@WORLDBANK.ORG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05715-A410-4B81-91E1-B26707901A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8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C61E-CD23-400D-A1A6-FA74DDC61C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COMMUNITY-DRIVEN DEVELOPMENT CDDGSG@WORLDBANK.ORG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3952-0CC0-4A71-BA36-B5389595FE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7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9487-DBE2-4EA0-95D7-97C0210E20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COMMUNITY-DRIVEN DEVELOPMENT CDDGSG@WORLDBANK.ORG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48C5-673C-4575-90BF-09F65F2028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4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BED8-37D8-4A0D-8AAF-20675D2363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COMMUNITY-DRIVEN DEVELOPMENT CDDGSG@WORLDBANK.ORG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216C-D4E9-40D0-BF4A-AD6947A3F2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1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AE10-240B-43D5-B4BF-FB8A70444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COMMUNITY-DRIVEN DEVELOPMENT CDDGSG@WORLDBANK.ORG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9EC17-822B-4E7E-8897-F1FE1EC91C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4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629A-EE87-4281-9256-3664E9A27D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COMMUNITY-DRIVEN DEVELOPMENT CDDGSG@WORLDBANK.ORG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2C3E8-0BD2-4D7B-BB60-52E036AF97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6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39F0-BFDE-4839-93C4-67DBEF3CA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COMMUNITY-DRIVEN DEVELOPMENT CDDGSG@WORLDBANK.ORG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76F1-15DF-4BFF-82AE-D75C6417A4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B817-6652-41FA-A789-9B0148DBCC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COMMUNITY-DRIVEN DEVELOPMENT CDDGSG@WORLDBANK.ORG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A166-C401-43E1-8AF9-AAD9C536AB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8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C61E-CD23-400D-A1A6-FA74DDC61CEA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3952-0CC0-4A71-BA36-B5389595F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CFC1-AC04-4288-A9B9-490BF2B7D9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COMMUNITY-DRIVEN DEVELOPMENT CDDGSG@WORLDBANK.ORG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DBB5-DC5D-423F-8EBF-97C5A86AC7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6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E925-BCDB-49A1-A237-1F46B504E7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COMMUNITY-DRIVEN DEVELOPMENT CDDGSG@WORLDBANK.ORG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1B5A-C6E8-45D9-861E-4CFF03CFB2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6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9BAD-4C6F-49B9-A228-D26FF53C64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COMMUNITY-DRIVEN DEVELOPMENT CDDGSG@WORLDBANK.ORG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26BCC-889E-4B24-A3F8-8CD1B9331C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5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9487-DBE2-4EA0-95D7-97C0210E20ED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48C5-673C-4575-90BF-09F65F202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9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BED8-37D8-4A0D-8AAF-20675D23633C}" type="datetime1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216C-D4E9-40D0-BF4A-AD6947A3F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AE10-240B-43D5-B4BF-FB8A70444464}" type="datetime1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9EC17-822B-4E7E-8897-F1FE1EC91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3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629A-EE87-4281-9256-3664E9A27D6B}" type="datetime1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2C3E8-0BD2-4D7B-BB60-52E036AF9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39F0-BFDE-4839-93C4-67DBEF3CA27C}" type="datetime1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76F1-15DF-4BFF-82AE-D75C6417A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B817-6652-41FA-A789-9B0148DBCC25}" type="datetime1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A166-C401-43E1-8AF9-AAD9C536A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3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CFC1-AC04-4288-A9B9-490BF2B7D9B8}" type="datetime1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DBB5-DC5D-423F-8EBF-97C5A86AC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2F741-F264-463F-85DC-D95EC4AD745F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/>
                </a:solidFill>
                <a:latin typeface="Andes" panose="02000000000000000000" pitchFamily="50" charset="0"/>
              </a:defRPr>
            </a:lvl1pPr>
          </a:lstStyle>
          <a:p>
            <a:pPr>
              <a:defRPr/>
            </a:pPr>
            <a:r>
              <a:rPr lang="en-US"/>
              <a:t>COMMUNITY-DRIVEN DEVELOPMENT</a:t>
            </a:r>
          </a:p>
          <a:p>
            <a:pPr>
              <a:defRPr/>
            </a:pPr>
            <a:r>
              <a:rPr lang="en-US"/>
              <a:t>CDDGSG@WORLDBANK.ORG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E05715-A410-4B81-91E1-B26707901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6124577"/>
            <a:ext cx="2535239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96013"/>
            <a:ext cx="2971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2F741-F264-463F-85DC-D95EC4AD745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/>
                </a:solidFill>
                <a:latin typeface="Andes" panose="02000000000000000000" pitchFamily="50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COMMUNITY-DRIVEN DEVELOPMENT</a:t>
            </a:r>
          </a:p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CDDGSG@WORLDBANK.ORG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E05715-A410-4B81-91E1-B26707901A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6124577"/>
            <a:ext cx="2535239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96013"/>
            <a:ext cx="2971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24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 panose="02000000000000000000" pitchFamily="50" charset="0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dweb.worldbank.org/cdd/index.cfm?Page=hom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://globalpractices.worldbank.org/gsg/CDD/pages/en/GSGSolutionHome.aspx%20.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0" y="1185968"/>
            <a:ext cx="9144000" cy="2313992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C00000"/>
                </a:solidFill>
                <a:latin typeface="+mn-lt"/>
              </a:rPr>
              <a:t>Community-Driven Development</a:t>
            </a:r>
            <a:br>
              <a:rPr lang="en-US" altLang="en-US" b="1" dirty="0" smtClean="0">
                <a:solidFill>
                  <a:srgbClr val="C00000"/>
                </a:solidFill>
                <a:latin typeface="+mn-lt"/>
              </a:rPr>
            </a:b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GSG Annual Meeting ~ GSURR Forum</a:t>
            </a:r>
            <a:endParaRPr lang="en-US" alt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COMMUNITY-DRIVEN DEVELOPMENT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CDDGSG@WORLDBANK.ORG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" y="5475639"/>
            <a:ext cx="12071449" cy="399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5"/>
          <a:stretch/>
        </p:blipFill>
        <p:spPr>
          <a:xfrm>
            <a:off x="825674" y="3774985"/>
            <a:ext cx="10599086" cy="163909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05715-A410-4B81-91E1-B26707901A3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09214" y="5514391"/>
            <a:ext cx="364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November 2016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12700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FY’17 Knowledge, Learning &amp; Staff Support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6075"/>
            <a:ext cx="8161028" cy="435133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</a:t>
            </a:r>
            <a:r>
              <a:rPr lang="en-US" b="1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</a:t>
            </a:r>
            <a:r>
              <a:rPr lang="en-US" b="1" dirty="0" smtClean="0"/>
              <a:t>, </a:t>
            </a:r>
            <a:r>
              <a:rPr lang="en-US" dirty="0" smtClean="0"/>
              <a:t>websites (“new” C4D!), helpdesk, newsletter, other communications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BBLs</a:t>
            </a:r>
            <a:r>
              <a:rPr lang="en-US" b="1" dirty="0" smtClean="0"/>
              <a:t> </a:t>
            </a:r>
            <a:r>
              <a:rPr lang="en-US" dirty="0" smtClean="0"/>
              <a:t>emphasizing key areas of demands (livelihoods, FCV/displacement, urban, DRM, IPs?)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Trainings and Knowledge Exchange </a:t>
            </a:r>
            <a:r>
              <a:rPr lang="en-US" dirty="0" smtClean="0"/>
              <a:t>(core course, int’l conference on CDD and FCV, Advances in M&amp;E, 4</a:t>
            </a:r>
            <a:r>
              <a:rPr lang="en-US" baseline="30000" dirty="0" smtClean="0"/>
              <a:t>th</a:t>
            </a:r>
            <a:r>
              <a:rPr lang="en-US" dirty="0" smtClean="0"/>
              <a:t> annual Asia regional conference, </a:t>
            </a:r>
            <a:r>
              <a:rPr lang="en-US" dirty="0" smtClean="0"/>
              <a:t>…</a:t>
            </a:r>
            <a:r>
              <a:rPr lang="en-US" i="1" dirty="0" err="1" smtClean="0"/>
              <a:t>tbd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efforts </a:t>
            </a:r>
            <a:r>
              <a:rPr lang="en-US" dirty="0" smtClean="0"/>
              <a:t>with partner GSGs/GPs </a:t>
            </a:r>
            <a:r>
              <a:rPr lang="en-US" dirty="0" smtClean="0"/>
              <a:t>(AG-l/hoods</a:t>
            </a:r>
            <a:r>
              <a:rPr lang="en-US" dirty="0" smtClean="0"/>
              <a:t>, SPL, </a:t>
            </a:r>
            <a:r>
              <a:rPr lang="en-US" dirty="0" smtClean="0"/>
              <a:t>ENV</a:t>
            </a:r>
            <a:r>
              <a:rPr lang="en-US" dirty="0" smtClean="0"/>
              <a:t>, Urban, etc</a:t>
            </a:r>
            <a:r>
              <a:rPr lang="en-US" dirty="0" smtClean="0"/>
              <a:t>.)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(follow-up and new)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822" y="371475"/>
            <a:ext cx="1316355" cy="25146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667125"/>
            <a:ext cx="1314450" cy="25146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50" y="3108970"/>
            <a:ext cx="1314450" cy="270891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228" y="1466863"/>
            <a:ext cx="144589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8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053191" y="277813"/>
            <a:ext cx="7875588" cy="78263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GSG Resources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5842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11" y="1147665"/>
            <a:ext cx="5331809" cy="4873401"/>
          </a:xfrm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5435" y="3620277"/>
            <a:ext cx="3719513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Callout 4"/>
          <p:cNvSpPr/>
          <p:nvPr/>
        </p:nvSpPr>
        <p:spPr>
          <a:xfrm>
            <a:off x="9454988" y="3961654"/>
            <a:ext cx="2319337" cy="2108719"/>
          </a:xfrm>
          <a:prstGeom prst="leftArrowCallout">
            <a:avLst>
              <a:gd name="adj1" fmla="val 25000"/>
              <a:gd name="adj2" fmla="val 21903"/>
              <a:gd name="adj3" fmla="val 19248"/>
              <a:gd name="adj4" fmla="val 74432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CDD database Portfolio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hlinkClick r:id="rId4"/>
              </a:rPr>
              <a:t>“</a:t>
            </a:r>
            <a:r>
              <a:rPr lang="en-US" sz="1600" b="1" dirty="0" err="1">
                <a:solidFill>
                  <a:prstClr val="black"/>
                </a:solidFill>
                <a:hlinkClick r:id="rId4"/>
              </a:rPr>
              <a:t>cdddb</a:t>
            </a:r>
            <a:r>
              <a:rPr lang="en-US" sz="1600" dirty="0">
                <a:solidFill>
                  <a:prstClr val="black"/>
                </a:solidFill>
                <a:hlinkClick r:id="rId4"/>
              </a:rPr>
              <a:t>”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5512605" y="1592133"/>
            <a:ext cx="3230179" cy="141605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365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Internal CDD GSG site </a:t>
            </a:r>
            <a:r>
              <a:rPr lang="en-US" sz="1600" dirty="0">
                <a:solidFill>
                  <a:prstClr val="black"/>
                </a:solidFill>
              </a:rPr>
              <a:t>(knowledge resources, consultant roster)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hlinkClick r:id="rId4"/>
              </a:rPr>
              <a:t>“</a:t>
            </a:r>
            <a:r>
              <a:rPr lang="en-US" sz="1600" b="1" dirty="0" err="1">
                <a:solidFill>
                  <a:prstClr val="black"/>
                </a:solidFill>
                <a:hlinkClick r:id="rId4"/>
              </a:rPr>
              <a:t>cdd</a:t>
            </a:r>
            <a:r>
              <a:rPr lang="en-US" sz="1600" dirty="0">
                <a:solidFill>
                  <a:prstClr val="black"/>
                </a:solidFill>
                <a:hlinkClick r:id="rId4"/>
              </a:rPr>
              <a:t>”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88016" y="1592133"/>
            <a:ext cx="2863591" cy="1416050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Contact us 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70C0"/>
                </a:solidFill>
              </a:rPr>
              <a:t>cddgsg@worldbank.org</a:t>
            </a:r>
            <a:endParaRPr lang="en-US" sz="2000" u="sng" dirty="0">
              <a:solidFill>
                <a:srgbClr val="0070C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COMMUNITY-DRIVEN DEVELOPMENT CDDGSG@WORLDBANK.ORG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37" y="154393"/>
            <a:ext cx="8669694" cy="84785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 4 Development (C4D)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COMMUNITY-DRIVEN DEVELOPMENT CDDGSG@WORLDBANK.ORG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8" y="974797"/>
            <a:ext cx="7146269" cy="5158688"/>
          </a:xfrm>
          <a:prstGeom prst="rect">
            <a:avLst/>
          </a:prstGeom>
        </p:spPr>
      </p:pic>
      <p:sp>
        <p:nvSpPr>
          <p:cNvPr id="8" name="Left Arrow Callout 7"/>
          <p:cNvSpPr/>
          <p:nvPr/>
        </p:nvSpPr>
        <p:spPr>
          <a:xfrm>
            <a:off x="7518917" y="2012721"/>
            <a:ext cx="4172339" cy="2969825"/>
          </a:xfrm>
          <a:prstGeom prst="leftArrowCallout">
            <a:avLst>
              <a:gd name="adj1" fmla="val 25000"/>
              <a:gd name="adj2" fmla="val 25000"/>
              <a:gd name="adj3" fmla="val 14318"/>
              <a:gd name="adj4" fmla="val 78745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Externally accessible site aiming to enhance knowledge sharing with government teams and other development partners working on and interested in CDD – </a:t>
            </a:r>
            <a:r>
              <a:rPr lang="en-US" i="1" dirty="0">
                <a:solidFill>
                  <a:prstClr val="black"/>
                </a:solidFill>
              </a:rPr>
              <a:t>to be launched soon!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you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35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&amp; key questions to be answered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25" y="1873250"/>
            <a:ext cx="4629149" cy="2517775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latin typeface="+mn-lt"/>
              </a:rPr>
              <a:t>What have we done?</a:t>
            </a:r>
          </a:p>
          <a:p>
            <a:r>
              <a:rPr lang="en-US" dirty="0" smtClean="0">
                <a:latin typeface="+mn-lt"/>
              </a:rPr>
              <a:t>What are we planning to do?</a:t>
            </a:r>
          </a:p>
          <a:p>
            <a:r>
              <a:rPr lang="en-US" dirty="0" smtClean="0">
                <a:latin typeface="+mn-lt"/>
              </a:rPr>
              <a:t>How can we do it better?</a:t>
            </a:r>
          </a:p>
          <a:p>
            <a:r>
              <a:rPr lang="en-US" dirty="0" smtClean="0">
                <a:latin typeface="+mn-lt"/>
              </a:rPr>
              <a:t>What specific help do your regions or sectors need?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882775"/>
            <a:ext cx="4581525" cy="2527300"/>
          </a:xfrm>
          <a:solidFill>
            <a:srgbClr val="FFFF00"/>
          </a:solidFill>
        </p:spPr>
        <p:txBody>
          <a:bodyPr/>
          <a:lstStyle/>
          <a:p>
            <a:pPr lvl="0"/>
            <a:r>
              <a:rPr lang="en-US" dirty="0" smtClean="0"/>
              <a:t>Status of the CDD Portfolio</a:t>
            </a:r>
          </a:p>
          <a:p>
            <a:pPr lvl="0"/>
            <a:r>
              <a:rPr lang="en-US" dirty="0" smtClean="0"/>
              <a:t>CDD GSG Update</a:t>
            </a:r>
          </a:p>
          <a:p>
            <a:pPr lvl="0"/>
            <a:r>
              <a:rPr lang="en-US" dirty="0" smtClean="0"/>
              <a:t>Regional team issues, concerns and feedback</a:t>
            </a:r>
            <a:endParaRPr lang="en-US" dirty="0"/>
          </a:p>
          <a:p>
            <a:pPr lvl="0"/>
            <a:r>
              <a:rPr lang="en-US" dirty="0" smtClean="0"/>
              <a:t>Wrap-up/next steps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2025" y="5476875"/>
            <a:ext cx="1039177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can we work better as a </a:t>
            </a:r>
            <a:r>
              <a:rPr lang="en-US" sz="2800" dirty="0" smtClean="0"/>
              <a:t>GSG for you and our clients?</a:t>
            </a:r>
            <a:endParaRPr lang="en-US" sz="2800" dirty="0"/>
          </a:p>
        </p:txBody>
      </p:sp>
      <p:sp>
        <p:nvSpPr>
          <p:cNvPr id="10" name="Left-Right Arrow 9"/>
          <p:cNvSpPr/>
          <p:nvPr/>
        </p:nvSpPr>
        <p:spPr>
          <a:xfrm>
            <a:off x="5514975" y="2833691"/>
            <a:ext cx="1123950" cy="53816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3" idx="2"/>
          </p:cNvCxnSpPr>
          <p:nvPr/>
        </p:nvCxnSpPr>
        <p:spPr>
          <a:xfrm flipH="1">
            <a:off x="7553325" y="4391025"/>
            <a:ext cx="1476375" cy="1028700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>
            <a:off x="3128963" y="4410075"/>
            <a:ext cx="1928812" cy="962025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World Bank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CDD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Portfolio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(as of July 2016)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45946"/>
            <a:ext cx="6488280" cy="328779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>
                <a:latin typeface="+mj-lt"/>
              </a:rPr>
              <a:t>active </a:t>
            </a:r>
            <a:r>
              <a:rPr lang="en-US" dirty="0" smtClean="0">
                <a:latin typeface="+mj-lt"/>
              </a:rPr>
              <a:t>projects, of which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77%</a:t>
            </a:r>
            <a:r>
              <a:rPr lang="en-US" dirty="0" smtClean="0">
                <a:latin typeface="+mj-lt"/>
              </a:rPr>
              <a:t> are </a:t>
            </a:r>
            <a:r>
              <a:rPr lang="en-US" dirty="0" smtClean="0">
                <a:latin typeface="+mj-lt"/>
              </a:rPr>
              <a:t>in IDA </a:t>
            </a:r>
            <a:r>
              <a:rPr lang="en-US" dirty="0" smtClean="0">
                <a:latin typeface="+mj-lt"/>
              </a:rPr>
              <a:t>or </a:t>
            </a:r>
            <a:r>
              <a:rPr lang="en-US" dirty="0" smtClean="0">
                <a:latin typeface="+mj-lt"/>
              </a:rPr>
              <a:t>IDA/Blend countries</a:t>
            </a:r>
            <a:endParaRPr lang="en-US" dirty="0">
              <a:latin typeface="+mj-lt"/>
            </a:endParaRPr>
          </a:p>
          <a:p>
            <a:r>
              <a:rPr lang="en-US" dirty="0"/>
              <a:t>I</a:t>
            </a:r>
            <a:r>
              <a:rPr lang="en-US" dirty="0" smtClean="0">
                <a:latin typeface="+mj-lt"/>
              </a:rPr>
              <a:t>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>
                <a:latin typeface="+mj-lt"/>
              </a:rPr>
              <a:t>countries</a:t>
            </a:r>
            <a:r>
              <a:rPr lang="en-US" dirty="0" smtClean="0">
                <a:latin typeface="+mj-lt"/>
              </a:rPr>
              <a:t>, of which </a:t>
            </a:r>
            <a:r>
              <a:rPr lang="en-US" b="1" dirty="0" smtClean="0">
                <a:latin typeface="+mj-lt"/>
              </a:rPr>
              <a:t>22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  <a:r>
              <a:rPr lang="en-US" dirty="0" smtClean="0">
                <a:latin typeface="+mj-lt"/>
              </a:rPr>
              <a:t> are FCV.</a:t>
            </a:r>
            <a:endParaRPr lang="en-US" dirty="0">
              <a:latin typeface="+mj-lt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 </a:t>
            </a:r>
            <a:r>
              <a:rPr lang="en-US" dirty="0"/>
              <a:t>new lending in FY’16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$17.3 billion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in total active financing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*</a:t>
            </a:r>
          </a:p>
          <a:p>
            <a:r>
              <a:rPr lang="en-US" dirty="0" smtClean="0">
                <a:latin typeface="+mj-lt"/>
              </a:rPr>
              <a:t>Averaging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2.8 billion</a:t>
            </a:r>
            <a:r>
              <a:rPr lang="en-US" dirty="0" smtClean="0">
                <a:latin typeface="+mj-lt"/>
              </a:rPr>
              <a:t>/year for past 10 years;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of overall Bank </a:t>
            </a:r>
            <a:r>
              <a:rPr lang="en-US" dirty="0" smtClean="0">
                <a:latin typeface="+mj-lt"/>
              </a:rPr>
              <a:t>lending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74" y="1825626"/>
            <a:ext cx="3954127" cy="42871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731" y="5664856"/>
            <a:ext cx="66657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* Excluding Trust Funds, Government funding and other co-financing</a:t>
            </a:r>
          </a:p>
        </p:txBody>
      </p:sp>
    </p:spTree>
    <p:extLst>
      <p:ext uri="{BB962C8B-B14F-4D97-AF65-F5344CB8AC3E}">
        <p14:creationId xmlns:p14="http://schemas.microsoft.com/office/powerpoint/2010/main" val="31593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CDD is used all over the world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17" y="1353016"/>
            <a:ext cx="8141676" cy="477632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640541" y="2226426"/>
            <a:ext cx="1374455" cy="897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Europe and Central Asia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11 projects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$531 million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countries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21241" y="4385468"/>
            <a:ext cx="1374455" cy="8148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Africa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73 projects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$5.1 billion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32 countries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73815" y="4735421"/>
            <a:ext cx="1374455" cy="10864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Latin America and the Caribbean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24 projects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$1.7 billion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15 countries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89017" y="3464661"/>
            <a:ext cx="1374453" cy="920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East Asia and Pacific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21 projects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$3.2 billion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8</a:t>
            </a:r>
            <a:r>
              <a:rPr lang="en-US" sz="1200" b="1" dirty="0" smtClean="0">
                <a:solidFill>
                  <a:schemeClr val="tx1"/>
                </a:solidFill>
              </a:rPr>
              <a:t> countries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2750" y="2646479"/>
            <a:ext cx="1374455" cy="897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Middle East and North Africa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7 projects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$353 million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 countries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16014" y="4292052"/>
            <a:ext cx="1374455" cy="848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South Asia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41 projects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$6.4 billion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7 countries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509519" y="5860776"/>
            <a:ext cx="1794657" cy="2705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Current as of July 2016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3373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CDD Portfolio Overview and Trends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59086"/>
            <a:ext cx="10700084" cy="1517879"/>
          </a:xfrm>
        </p:spPr>
        <p:txBody>
          <a:bodyPr/>
          <a:lstStyle/>
          <a:p>
            <a:r>
              <a:rPr lang="en-US" dirty="0"/>
              <a:t>Regionally,</a:t>
            </a:r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 &amp; AFR </a:t>
            </a:r>
            <a:r>
              <a:rPr lang="en-US" dirty="0"/>
              <a:t>have largest portfolios</a:t>
            </a:r>
          </a:p>
          <a:p>
            <a:r>
              <a:rPr lang="en-US" dirty="0" smtClean="0">
                <a:latin typeface="+mj-lt"/>
              </a:rPr>
              <a:t>By sector,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>
                <a:latin typeface="+mj-lt"/>
              </a:rPr>
              <a:t>has largest portfolio, followed by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SURR, Water &amp;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SPL</a:t>
            </a:r>
          </a:p>
          <a:p>
            <a:r>
              <a:rPr lang="en-US" b="1" i="1" dirty="0" smtClean="0"/>
              <a:t>Portfolio reflects versatility of platform (livelihoods, basic services, FCV)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897467"/>
              </p:ext>
            </p:extLst>
          </p:nvPr>
        </p:nvGraphicFramePr>
        <p:xfrm>
          <a:off x="838200" y="1378251"/>
          <a:ext cx="5149516" cy="328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574135"/>
              </p:ext>
            </p:extLst>
          </p:nvPr>
        </p:nvGraphicFramePr>
        <p:xfrm>
          <a:off x="6172200" y="1378249"/>
          <a:ext cx="5181600" cy="328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12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365127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the CDD GSG?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937659"/>
            <a:ext cx="11325225" cy="851710"/>
          </a:xfrm>
        </p:spPr>
        <p:txBody>
          <a:bodyPr/>
          <a:lstStyle/>
          <a:p>
            <a:r>
              <a:rPr lang="en-US" sz="2400" dirty="0" smtClean="0"/>
              <a:t>GSURR </a:t>
            </a:r>
            <a:r>
              <a:rPr lang="en-US" sz="2400" dirty="0"/>
              <a:t>hosts the CDD </a:t>
            </a:r>
            <a:r>
              <a:rPr lang="en-US" sz="2400" dirty="0" smtClean="0"/>
              <a:t>GSG and Community of Practice (</a:t>
            </a:r>
            <a:r>
              <a:rPr lang="en-US" sz="2400" dirty="0" err="1" smtClean="0"/>
              <a:t>CoP</a:t>
            </a:r>
            <a:r>
              <a:rPr lang="en-US" sz="2400" dirty="0" smtClean="0"/>
              <a:t>). The CDD GSG and </a:t>
            </a:r>
            <a:r>
              <a:rPr lang="en-US" sz="2400" dirty="0" err="1" smtClean="0"/>
              <a:t>CoP</a:t>
            </a:r>
            <a:r>
              <a:rPr lang="en-US" sz="2400" dirty="0" smtClean="0"/>
              <a:t> cut across 10 different GPs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2989375"/>
            <a:ext cx="3604334" cy="234031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234632"/>
            <a:ext cx="5943600" cy="1607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r="-39"/>
          <a:stretch/>
        </p:blipFill>
        <p:spPr>
          <a:xfrm>
            <a:off x="344805" y="2886087"/>
            <a:ext cx="2103120" cy="3225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3176" y="2705100"/>
            <a:ext cx="569595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 CDD GSG has approximately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300 members</a:t>
            </a:r>
            <a:r>
              <a:rPr lang="en-US" sz="2400" dirty="0">
                <a:latin typeface="+mj-lt"/>
              </a:rPr>
              <a:t>, and is one of WB’s largest, with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than half non-SURR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dirty="0" err="1">
                <a:latin typeface="+mj-lt"/>
              </a:rPr>
              <a:t>CoP</a:t>
            </a:r>
            <a:r>
              <a:rPr lang="en-US" sz="2400" dirty="0">
                <a:latin typeface="+mj-lt"/>
              </a:rPr>
              <a:t>, also one of the Bank’s largest communities of practice, has approximately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880 members</a:t>
            </a:r>
            <a:r>
              <a:rPr lang="en-US" sz="2400" dirty="0">
                <a:latin typeface="+mj-lt"/>
              </a:rPr>
              <a:t>, with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35% external to the WB</a:t>
            </a:r>
            <a:r>
              <a:rPr lang="en-US" sz="2400" dirty="0">
                <a:latin typeface="+mj-lt"/>
              </a:rPr>
              <a:t>, including academics, international development partners, and non-governmental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7342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77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CDD GSG Strategy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8558"/>
            <a:ext cx="7252063" cy="4348500"/>
          </a:xfrm>
        </p:spPr>
        <p:txBody>
          <a:bodyPr/>
          <a:lstStyle/>
          <a:p>
            <a:pPr marL="0" indent="0">
              <a:buNone/>
            </a:pPr>
            <a:r>
              <a:rPr lang="en-US" sz="2500" b="1" i="1" dirty="0" smtClean="0">
                <a:latin typeface="+mj-lt"/>
              </a:rPr>
              <a:t>The </a:t>
            </a:r>
            <a:r>
              <a:rPr lang="en-US" sz="2500" b="1" i="1" dirty="0">
                <a:latin typeface="+mj-lt"/>
              </a:rPr>
              <a:t>CDD GSG  will build a high quality operations portfolio and analytical agenda aimed at greater impact on the ground.  </a:t>
            </a:r>
          </a:p>
          <a:p>
            <a:pPr marL="0" indent="0">
              <a:buNone/>
            </a:pPr>
            <a:r>
              <a:rPr lang="en-US" sz="2500" dirty="0" smtClean="0">
                <a:latin typeface="+mj-lt"/>
              </a:rPr>
              <a:t>At </a:t>
            </a:r>
            <a:r>
              <a:rPr lang="en-US" sz="2500" dirty="0">
                <a:latin typeface="+mj-lt"/>
              </a:rPr>
              <a:t>the end of 3 years,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successful CDD GSG will have</a:t>
            </a:r>
            <a:r>
              <a:rPr lang="en-US" sz="2500" dirty="0">
                <a:latin typeface="+mj-lt"/>
              </a:rPr>
              <a:t>:</a:t>
            </a:r>
          </a:p>
          <a:p>
            <a:r>
              <a:rPr lang="en-US" sz="2300" dirty="0" smtClean="0">
                <a:latin typeface="+mj-lt"/>
              </a:rPr>
              <a:t>A </a:t>
            </a:r>
            <a:r>
              <a:rPr lang="en-US" sz="2300" dirty="0">
                <a:latin typeface="+mj-lt"/>
              </a:rPr>
              <a:t>growing and transformational suite of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operations</a:t>
            </a:r>
            <a:r>
              <a:rPr lang="en-US" sz="2300" dirty="0">
                <a:latin typeface="+mj-lt"/>
              </a:rPr>
              <a:t> which will help millions of poor, marginalized communities participate in their own development and access basic services</a:t>
            </a:r>
          </a:p>
          <a:p>
            <a:r>
              <a:rPr lang="en-US" sz="2300" dirty="0" smtClean="0">
                <a:latin typeface="+mj-lt"/>
              </a:rPr>
              <a:t>World </a:t>
            </a:r>
            <a:r>
              <a:rPr lang="en-US" sz="2300" dirty="0">
                <a:latin typeface="+mj-lt"/>
              </a:rPr>
              <a:t>class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analytical pieces </a:t>
            </a:r>
            <a:r>
              <a:rPr lang="en-US" sz="2300" dirty="0">
                <a:latin typeface="+mj-lt"/>
              </a:rPr>
              <a:t>which will move the knowledge frontier forward</a:t>
            </a:r>
          </a:p>
          <a:p>
            <a:r>
              <a:rPr lang="en-US" sz="2300" dirty="0" smtClean="0">
                <a:latin typeface="+mj-lt"/>
              </a:rPr>
              <a:t>Recognized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best pool &amp; network of global talent </a:t>
            </a:r>
            <a:r>
              <a:rPr lang="en-US" sz="2300" dirty="0">
                <a:latin typeface="+mj-lt"/>
              </a:rPr>
              <a:t>on CDD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r="23284"/>
          <a:stretch/>
        </p:blipFill>
        <p:spPr>
          <a:xfrm>
            <a:off x="8180033" y="1518558"/>
            <a:ext cx="3604334" cy="43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GSG Year-in-Review (2016)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8" y="1466850"/>
            <a:ext cx="7822755" cy="4576763"/>
          </a:xfrm>
        </p:spPr>
        <p:txBody>
          <a:bodyPr/>
          <a:lstStyle/>
          <a:p>
            <a:r>
              <a:rPr lang="en-US" dirty="0" smtClean="0"/>
              <a:t>GSG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 Note</a:t>
            </a:r>
          </a:p>
          <a:p>
            <a:r>
              <a:rPr lang="en-US" dirty="0" smtClean="0"/>
              <a:t>International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Conferences</a:t>
            </a:r>
            <a:r>
              <a:rPr lang="en-US" dirty="0" smtClean="0"/>
              <a:t> (Morocco, S. Korea, Vietnam)</a:t>
            </a:r>
          </a:p>
          <a:p>
            <a:r>
              <a:rPr lang="en-US" dirty="0" smtClean="0"/>
              <a:t>On-going and new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</a:t>
            </a:r>
            <a:r>
              <a:rPr lang="en-US" dirty="0" smtClean="0"/>
              <a:t> (newsletter, blogs, “voices” and “fresh from the field”)</a:t>
            </a:r>
          </a:p>
          <a:p>
            <a:r>
              <a:rPr lang="en-US" dirty="0" smtClean="0"/>
              <a:t>User-friendly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en-US" dirty="0" smtClean="0"/>
              <a:t> (help desk, d-base, library)</a:t>
            </a:r>
          </a:p>
          <a:p>
            <a:pPr lvl="1"/>
            <a:r>
              <a:rPr lang="en-US" dirty="0" smtClean="0"/>
              <a:t>Websites (GSG and new C4D)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BBLs</a:t>
            </a:r>
            <a:r>
              <a:rPr lang="en-US" dirty="0" smtClean="0"/>
              <a:t>, etc. (DRM, s/guards, IPs, Syria, Myanmar, etc.)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</a:t>
            </a:r>
            <a:r>
              <a:rPr lang="en-US" dirty="0" smtClean="0"/>
              <a:t> building and support (Core course, mentoring)</a:t>
            </a:r>
          </a:p>
          <a:p>
            <a:r>
              <a:rPr lang="en-US" dirty="0" smtClean="0"/>
              <a:t>Direct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ops. support </a:t>
            </a:r>
            <a:r>
              <a:rPr lang="en-US" dirty="0" smtClean="0"/>
              <a:t>(Afghan, Zambia, Panama, etc.)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136">
            <a:off x="8807992" y="2362025"/>
            <a:ext cx="2940395" cy="1694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629" y="239712"/>
            <a:ext cx="3369149" cy="1994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917">
            <a:off x="8933497" y="4085273"/>
            <a:ext cx="2802255" cy="1983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85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51"/>
            <a:ext cx="10515600" cy="107043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GSG Survey Monkey Results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00" y="1777500"/>
            <a:ext cx="5442773" cy="397571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COMMUNITY-DRIVEN DEVELOPMENT CDDGSG@WORLDBANK.ORG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952-0CC0-4A71-BA36-B5389595FE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8140" y="1167057"/>
            <a:ext cx="10535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topics would you like to see highlighted this year through workshops, learning events, etc.?*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2424" y="1744569"/>
            <a:ext cx="53593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75%</a:t>
            </a:r>
            <a:r>
              <a:rPr lang="en-US" sz="2200" dirty="0" smtClean="0"/>
              <a:t> voted for local economic development/jobs/livelihoods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46%</a:t>
            </a:r>
            <a:r>
              <a:rPr lang="en-US" sz="2200" dirty="0" smtClean="0"/>
              <a:t> voted for further training and knowledge work on CDD and FCV, and in Urban contexts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Much smaller numbers called for support on DRM and 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Other areas mentioned included WASH, nutrition/early childhood dev., spatial development/decentralization/working thru LGUs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 smtClean="0"/>
              <a:t>Broadly consistent with survey of Asia teams and government counterparts (29)</a:t>
            </a:r>
            <a:endParaRPr lang="en-US" sz="2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60935" y="5751088"/>
            <a:ext cx="2322104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* 43 GSG respondents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63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A6BA325-E1D3-42D0-A45B-95F70ADDAA2A}" vid="{AC9258E9-AC8E-46E8-AA48-1AC8832D770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A6BA325-E1D3-42D0-A45B-95F70ADDAA2A}" vid="{AC9258E9-AC8E-46E8-AA48-1AC8832D77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Urls xmlns="http://schemas.microsoft.com/sharepoint/v3/contenttype/forms/url">
  <Edit>/gsg/CDD/Documents/Forms/EditPage.aspx</Edit>
</FormUrl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shipUnitLabel xmlns="d3d0bb0d-0b46-4c6d-a2f4-1981166d95c0">Community Driven Development</OwnershipUnitLabel>
    <PublishingContact xmlns="http://schemas.microsoft.com/sharepoint/v3">
      <UserInfo>
        <DisplayName/>
        <AccountId xsi:nil="true"/>
        <AccountType/>
      </UserInfo>
    </PublishingContact>
    <PublishingRollupImage xmlns="http://schemas.microsoft.com/sharepoint/v3" xsi:nil="true"/>
    <ArticleStartDate xmlns="http://schemas.microsoft.com/sharepoint/v3" xsi:nil="true"/>
    <Abstract xmlns="d3d0bb0d-0b46-4c6d-a2f4-1981166d95c0" xsi:nil="true"/>
    <lfb45a722fc84f68b6d3dc1a7900189e xmlns="d3d0bb0d-0b46-4c6d-a2f4-1981166d9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Use Only</TermName>
          <TermId xmlns="http://schemas.microsoft.com/office/infopath/2007/PartnerControls">4119b812-446b-4199-aebc-580c95bfd42a</TermId>
        </TermInfo>
      </Terms>
    </lfb45a722fc84f68b6d3dc1a7900189e>
    <Feature xmlns="d3d0bb0d-0b46-4c6d-a2f4-1981166d95c0">false</Feature>
    <LikesCount xmlns="http://schemas.microsoft.com/sharepoint/v3" xsi:nil="true"/>
    <f484770885e6483a8b40a286e9099996 xmlns="d3d0bb0d-0b46-4c6d-a2f4-1981166d95c0">
      <Terms xmlns="http://schemas.microsoft.com/office/infopath/2007/PartnerControls"/>
    </f484770885e6483a8b40a286e9099996>
    <Contact_x0028_s_x0029_ xmlns="d3d0bb0d-0b46-4c6d-a2f4-1981166d95c0">
      <UserInfo>
        <DisplayName/>
        <AccountId xsi:nil="true"/>
        <AccountType/>
      </UserInfo>
    </Contact_x0028_s_x0029_>
    <b2528424966f4400b5d92ea883341ad8 xmlns="d3d0bb0d-0b46-4c6d-a2f4-1981166d9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 Bank Group (WBG)</TermName>
          <TermId xmlns="http://schemas.microsoft.com/office/infopath/2007/PartnerControls">26302eb1-ec78-4f90-9354-a429b34938d0</TermId>
        </TermInfo>
      </Terms>
    </b2528424966f4400b5d92ea883341ad8>
    <TaxCatchAll xmlns="d3d0bb0d-0b46-4c6d-a2f4-1981166d95c0">
      <Value>727</Value>
      <Value>1670</Value>
      <Value>3</Value>
      <Value>1</Value>
    </TaxCatchAll>
    <HF_x0020_Document_x0020_Type xmlns="d3d0bb0d-0b46-4c6d-a2f4-1981166d95c0" xsi:nil="true"/>
    <da8d35a074d44872bb711c066b24d86d xmlns="d3d0bb0d-0b46-4c6d-a2f4-1981166d9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da8d35a074d44872bb711c066b24d86d>
    <TaxKeywordTaxHTField xmlns="d3d0bb0d-0b46-4c6d-a2f4-1981166d95c0">
      <Terms xmlns="http://schemas.microsoft.com/office/infopath/2007/PartnerControls"/>
    </TaxKeywordTaxHTField>
    <EventId xmlns="d3d0bb0d-0b46-4c6d-a2f4-1981166d95c0" xsi:nil="true"/>
    <j33b1bc20532487296f1bbbdead35a56 xmlns="d3d0bb0d-0b46-4c6d-a2f4-1981166d95c0">
      <Terms xmlns="http://schemas.microsoft.com/office/infopath/2007/PartnerControls"/>
    </j33b1bc20532487296f1bbbdead35a56>
    <f231d2454d9a4a1f8307c1e55bc8c5fd xmlns="d3d0bb0d-0b46-4c6d-a2f4-1981166d9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Community Driven Development</TermName>
          <TermId xmlns="http://schemas.microsoft.com/office/infopath/2007/PartnerControls">f58cdd8d-687e-422f-aae0-4be5d4cb4394</TermId>
        </TermInfo>
      </Terms>
    </f231d2454d9a4a1f8307c1e55bc8c5fd>
    <ContactLoginName xmlns="d3d0bb0d-0b46-4c6d-a2f4-1981166d95c0" xsi:nil="true"/>
    <gd47a4d9fbf547cb9074c093d57d77c0 xmlns="d3d0bb0d-0b46-4c6d-a2f4-1981166d95c0">
      <Terms xmlns="http://schemas.microsoft.com/office/infopath/2007/PartnerControls"/>
    </gd47a4d9fbf547cb9074c093d57d77c0>
    <UniqueItemId xmlns="d3d0bb0d-0b46-4c6d-a2f4-1981166d95c0">CDD_DOCUM_1032</UniqueItemId>
    <ContactUPI xmlns="d3d0bb0d-0b46-4c6d-a2f4-1981166d95c0" xsi:nil="true"/>
    <d27838b4b66e4810ae2500678d9ad0e1 xmlns="d3d0bb0d-0b46-4c6d-a2f4-1981166d95c0">
      <Terms xmlns="http://schemas.microsoft.com/office/infopath/2007/PartnerControls"/>
    </d27838b4b66e4810ae2500678d9ad0e1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3372e26d-2352-49bf-905e-a7b5617c9e22" ContentTypeId="0x0101005E3DE8D4CE26B94F9E67D1E726F26DDD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actice Document" ma:contentTypeID="0x0101005E3DE8D4CE26B94F9E67D1E726F26DDD009D06BECC3B2B9141829AE092141FEB25" ma:contentTypeVersion="19" ma:contentTypeDescription="" ma:contentTypeScope="" ma:versionID="2c0a14013d9074b31ac490448648cb59">
  <xsd:schema xmlns:xsd="http://www.w3.org/2001/XMLSchema" xmlns:xs="http://www.w3.org/2001/XMLSchema" xmlns:p="http://schemas.microsoft.com/office/2006/metadata/properties" xmlns:ns1="http://schemas.microsoft.com/sharepoint/v3" xmlns:ns3="d3d0bb0d-0b46-4c6d-a2f4-1981166d95c0" targetNamespace="http://schemas.microsoft.com/office/2006/metadata/properties" ma:root="true" ma:fieldsID="30e1f6ede06834ea86f0e04726d1dcd7" ns1:_="" ns3:_="">
    <xsd:import namespace="http://schemas.microsoft.com/sharepoint/v3"/>
    <xsd:import namespace="d3d0bb0d-0b46-4c6d-a2f4-1981166d95c0"/>
    <xsd:element name="properties">
      <xsd:complexType>
        <xsd:sequence>
          <xsd:element name="documentManagement">
            <xsd:complexType>
              <xsd:all>
                <xsd:element ref="ns1:ArticleStartDate" minOccurs="0"/>
                <xsd:element ref="ns3:Contact_x0028_s_x0029_" minOccurs="0"/>
                <xsd:element ref="ns3:Feature" minOccurs="0"/>
                <xsd:element ref="ns3:Abstract" minOccurs="0"/>
                <xsd:element ref="ns1:AverageRating" minOccurs="0"/>
                <xsd:element ref="ns1:LikesCount" minOccurs="0"/>
                <xsd:element ref="ns1:RatingCount" minOccurs="0"/>
                <xsd:element ref="ns1:PublishingRollupImage" minOccurs="0"/>
                <xsd:element ref="ns1:PublishingContact" minOccurs="0"/>
                <xsd:element ref="ns3:da8d35a074d44872bb711c066b24d86d" minOccurs="0"/>
                <xsd:element ref="ns3:lfb45a722fc84f68b6d3dc1a7900189e" minOccurs="0"/>
                <xsd:element ref="ns3:TaxKeywordTaxHTField" minOccurs="0"/>
                <xsd:element ref="ns3:f231d2454d9a4a1f8307c1e55bc8c5fd" minOccurs="0"/>
                <xsd:element ref="ns3:j33b1bc20532487296f1bbbdead35a56" minOccurs="0"/>
                <xsd:element ref="ns3:gd47a4d9fbf547cb9074c093d57d77c0" minOccurs="0"/>
                <xsd:element ref="ns3:TaxCatchAll" minOccurs="0"/>
                <xsd:element ref="ns3:d27838b4b66e4810ae2500678d9ad0e1" minOccurs="0"/>
                <xsd:element ref="ns3:b2528424966f4400b5d92ea883341ad8" minOccurs="0"/>
                <xsd:element ref="ns3:f484770885e6483a8b40a286e9099996" minOccurs="0"/>
                <xsd:element ref="ns3:TaxCatchAllLabel" minOccurs="0"/>
                <xsd:element ref="ns3:ContactUPI" minOccurs="0"/>
                <xsd:element ref="ns3:ContactLoginName" minOccurs="0"/>
                <xsd:element ref="ns3:OwnershipUnitLabel" minOccurs="0"/>
                <xsd:element ref="ns3:UniqueItemId" minOccurs="0"/>
                <xsd:element ref="ns3:EventId" minOccurs="0"/>
                <xsd:element ref="ns3:HF_x0020_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2" nillable="true" ma:displayName="Article Date" ma:description="Article Date is a site column created by the Publishing feature. It is used on the Article Page Content Type as the date of the page." ma:format="DateOnly" ma:internalName="ArticleStartDate">
      <xsd:simpleType>
        <xsd:restriction base="dms:DateTime"/>
      </xsd:simpleType>
    </xsd:element>
    <xsd:element name="AverageRating" ma:index="17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LikesCount" ma:index="18" nillable="true" ma:displayName="Number of Likes" ma:internalName="LikesCount">
      <xsd:simpleType>
        <xsd:restriction base="dms:Unknown"/>
      </xsd:simpleType>
    </xsd:element>
    <xsd:element name="RatingCount" ma:index="1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PublishingRollupImage" ma:index="20" nillable="true" ma:displayName="Rollup Image" ma:description="Rollup Image is a site column created by the Publishing feature. It is used on the Page Content Type as the image for the page shown in content roll-ups such as the Content By Search web part." ma:internalName="PublishingRollupImage">
      <xsd:simpleType>
        <xsd:restriction base="dms:Unknown"/>
      </xsd:simpleType>
    </xsd:element>
    <xsd:element name="PublishingContact" ma:index="21" nillable="true" ma:displayName="Contact" ma:description="Contact is a site column created by the Publishing feature. It is used on the Page Content Type as the person or group who is the contact person for the page." ma:hidden="true" ma:list="UserInfo" ma:internalName="Publishing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0bb0d-0b46-4c6d-a2f4-1981166d95c0" elementFormDefault="qualified">
    <xsd:import namespace="http://schemas.microsoft.com/office/2006/documentManagement/types"/>
    <xsd:import namespace="http://schemas.microsoft.com/office/infopath/2007/PartnerControls"/>
    <xsd:element name="Contact_x0028_s_x0029_" ma:index="4" nillable="true" ma:displayName="Contact(s)" ma:list="UserInfo" ma:SharePointGroup="0" ma:internalName="Contact_x0028_s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eature" ma:index="14" nillable="true" ma:displayName="Feature" ma:default="0" ma:description="Feature this item?" ma:internalName="Feature">
      <xsd:simpleType>
        <xsd:restriction base="dms:Boolean"/>
      </xsd:simpleType>
    </xsd:element>
    <xsd:element name="Abstract" ma:index="15" nillable="true" ma:displayName="Abstract" ma:internalName="Abstract">
      <xsd:simpleType>
        <xsd:restriction base="dms:Note"/>
      </xsd:simpleType>
    </xsd:element>
    <xsd:element name="da8d35a074d44872bb711c066b24d86d" ma:index="24" nillable="true" ma:taxonomy="true" ma:internalName="da8d35a074d44872bb711c066b24d86d" ma:taxonomyFieldName="GeographicArea" ma:displayName="Geographic Area" ma:default="1;#World|181f87ec-6d12-43c8-9f7a-dc47bc14aa64" ma:fieldId="{da8d35a0-74d4-4872-bb71-1c066b24d86d}" ma:taxonomyMulti="true" ma:sspId="3372e26d-2352-49bf-905e-a7b5617c9e22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b45a722fc84f68b6d3dc1a7900189e" ma:index="29" nillable="true" ma:taxonomy="true" ma:internalName="lfb45a722fc84f68b6d3dc1a7900189e" ma:taxonomyFieldName="InformationClassification" ma:displayName="Information Classification" ma:default="3;#Official Use Only|4119b812-446b-4199-aebc-580c95bfd42a" ma:fieldId="{5fb45a72-2fc8-4f68-b6d3-dc1a7900189e}" ma:sspId="3372e26d-2352-49bf-905e-a7b5617c9e22" ma:termSetId="64584bab-8e1a-4e77-9a74-729fd66aca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30" nillable="true" ma:taxonomy="true" ma:internalName="TaxKeywordTaxHTField" ma:taxonomyFieldName="TaxKeyword" ma:displayName="Enterprise Keywords" ma:fieldId="{23f27201-bee3-471e-b2e7-b64fd8b7ca38}" ma:taxonomyMulti="true" ma:sspId="3372e26d-2352-49bf-905e-a7b5617c9e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231d2454d9a4a1f8307c1e55bc8c5fd" ma:index="31" nillable="true" ma:taxonomy="true" ma:internalName="f231d2454d9a4a1f8307c1e55bc8c5fd" ma:taxonomyFieldName="OwnershipUnit" ma:displayName="Ownership Unit" ma:default="727;#Community Driven Development|f58cdd8d-687e-422f-aae0-4be5d4cb4394" ma:fieldId="{f231d245-4d9a-4a1f-8307-c1e55bc8c5fd}" ma:sspId="3372e26d-2352-49bf-905e-a7b5617c9e22" ma:termSetId="18c80149-e1cc-4689-81ca-9f56a208dd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33b1bc20532487296f1bbbdead35a56" ma:index="32" nillable="true" ma:taxonomy="true" ma:internalName="j33b1bc20532487296f1bbbdead35a56" ma:taxonomyFieldName="HashTags" ma:displayName="HashTags" ma:fieldId="{333b1bc2-0532-4872-96f1-bbbdead35a56}" ma:taxonomyMulti="true" ma:sspId="00000000-0000-0000-0000-000000000000" ma:termSetId="3ceb0050-69a1-40e7-a427-83e2fac80c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d47a4d9fbf547cb9074c093d57d77c0" ma:index="33" nillable="true" ma:taxonomy="true" ma:internalName="gd47a4d9fbf547cb9074c093d57d77c0" ma:taxonomyFieldName="DocumentType" ma:displayName="Document Type" ma:default="" ma:fieldId="{0d47a4d9-fbf5-47cb-9074-c093d57d77c0}" ma:sspId="3372e26d-2352-49bf-905e-a7b5617c9e22" ma:termSetId="fe5d0590-9a37-47b6-bc2b-3c53aa6712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4" nillable="true" ma:displayName="Taxonomy Catch All Column" ma:hidden="true" ma:list="{bb80d5f9-9916-4a53-a479-b07d1ecdeeee}" ma:internalName="TaxCatchAll" ma:showField="CatchAllData" ma:web="48031829-2134-47fc-970a-77ae92489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27838b4b66e4810ae2500678d9ad0e1" ma:index="35" nillable="true" ma:taxonomy="true" ma:internalName="d27838b4b66e4810ae2500678d9ad0e1" ma:taxonomyFieldName="Topic_x0028_s_x0029_" ma:displayName="Topic(s)" ma:default="" ma:fieldId="{d27838b4-b66e-4810-ae25-00678d9ad0e1}" ma:taxonomyMulti="true" ma:sspId="3372e26d-2352-49bf-905e-a7b5617c9e22" ma:termSetId="52c8dc5b-2000-4eb2-836c-73f156eae2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528424966f4400b5d92ea883341ad8" ma:index="36" nillable="true" ma:taxonomy="true" ma:internalName="b2528424966f4400b5d92ea883341ad8" ma:taxonomyFieldName="Source_x002d_Sponsor" ma:displayName="Internal Sponsor" ma:default="" ma:fieldId="{b2528424-966f-4400-b5d9-2ea883341ad8}" ma:sspId="3372e26d-2352-49bf-905e-a7b5617c9e22" ma:termSetId="c1dc34fa-d16b-4d70-bdd2-768a611411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84770885e6483a8b40a286e9099996" ma:index="37" nillable="true" ma:taxonomy="true" ma:internalName="f484770885e6483a8b40a286e9099996" ma:taxonomyFieldName="Development_x0020_Challenge" ma:displayName="Development Challenge" ma:default="" ma:fieldId="{f4847708-85e6-483a-8b40-a286e9099996}" ma:sspId="3372e26d-2352-49bf-905e-a7b5617c9e22" ma:termSetId="f6b4c6cd-8e2f-4709-89c2-38804f6fb0a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Label" ma:index="38" nillable="true" ma:displayName="Taxonomy Catch All Column1" ma:hidden="true" ma:list="{bb80d5f9-9916-4a53-a479-b07d1ecdeeee}" ma:internalName="TaxCatchAllLabel" ma:readOnly="true" ma:showField="CatchAllDataLabel" ma:web="48031829-2134-47fc-970a-77ae92489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actUPI" ma:index="39" nillable="true" ma:displayName="ContactUPI" ma:internalName="ContactUPI">
      <xsd:simpleType>
        <xsd:restriction base="dms:Text">
          <xsd:maxLength value="255"/>
        </xsd:restriction>
      </xsd:simpleType>
    </xsd:element>
    <xsd:element name="ContactLoginName" ma:index="40" nillable="true" ma:displayName="ContactLoginName" ma:internalName="ContactLoginName">
      <xsd:simpleType>
        <xsd:restriction base="dms:Text">
          <xsd:maxLength value="255"/>
        </xsd:restriction>
      </xsd:simpleType>
    </xsd:element>
    <xsd:element name="OwnershipUnitLabel" ma:index="41" nillable="true" ma:displayName="OwnershipUnitLabel" ma:internalName="OwnershipUnitLabel">
      <xsd:simpleType>
        <xsd:restriction base="dms:Text">
          <xsd:maxLength value="255"/>
        </xsd:restriction>
      </xsd:simpleType>
    </xsd:element>
    <xsd:element name="UniqueItemId" ma:index="42" nillable="true" ma:displayName="UniqueItemId" ma:internalName="UniqueItemId">
      <xsd:simpleType>
        <xsd:restriction base="dms:Text">
          <xsd:maxLength value="20"/>
        </xsd:restriction>
      </xsd:simpleType>
    </xsd:element>
    <xsd:element name="EventId" ma:index="43" nillable="true" ma:displayName="EventId" ma:internalName="EventId">
      <xsd:simpleType>
        <xsd:restriction base="dms:Text">
          <xsd:maxLength value="255"/>
        </xsd:restriction>
      </xsd:simpleType>
    </xsd:element>
    <xsd:element name="HF_x0020_Document_x0020_Type" ma:index="44" nillable="true" ma:displayName="HF Document Type" ma:format="Dropdown" ma:internalName="HF_x0020_Document_x0020_Type">
      <xsd:simpleType>
        <xsd:restriction base="dms:Choice">
          <xsd:enumeration value="ASA Report"/>
          <xsd:enumeration value="Blog"/>
          <xsd:enumeration value="BTOR"/>
          <xsd:enumeration value="Case Study"/>
          <xsd:enumeration value="Concept Note"/>
          <xsd:enumeration value="Country Partnership Framework (CPF)"/>
          <xsd:enumeration value="Dataset"/>
          <xsd:enumeration value="Decision Note"/>
          <xsd:enumeration value="Discussion thread"/>
          <xsd:enumeration value="HFSA"/>
          <xsd:enumeration value="HNP Discussion Paper"/>
          <xsd:enumeration value="HNP Knowledge Brief"/>
          <xsd:enumeration value="Implementation Completion Report (ICR)"/>
          <xsd:enumeration value="IEG Report"/>
          <xsd:enumeration value="Impact Evaluation"/>
          <xsd:enumeration value="Loans/Acts"/>
          <xsd:enumeration value="Meeting Minutes"/>
          <xsd:enumeration value="Meeting Report"/>
          <xsd:enumeration value="Models/Survey"/>
          <xsd:enumeration value="Newsletter"/>
          <xsd:enumeration value="Project Appraisal Document (PAD)"/>
          <xsd:enumeration value="Podcast"/>
          <xsd:enumeration value="Policy Note"/>
          <xsd:enumeration value="Policy Proposal/White Paper"/>
          <xsd:enumeration value="Policy Research Working Paper"/>
          <xsd:enumeration value="Presentation"/>
          <xsd:enumeration value="Public Expenditure Review (PER)"/>
          <xsd:enumeration value="Public Expenditure Tracking Survey (PETS)"/>
          <xsd:enumeration value="Scientific/Research Journal Article"/>
          <xsd:enumeration value="Systematic Country Diagnostics (SCD)"/>
          <xsd:enumeration value="TOR"/>
          <xsd:enumeration value="Transcripts"/>
          <xsd:enumeration value="Video/Webcast"/>
          <xsd:enumeration value="WBG Discussion Pap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" ma:displayName="Author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F95576-2D28-4C4E-8EE2-56F9415AFCC2}">
  <ds:schemaRefs>
    <ds:schemaRef ds:uri="http://schemas.microsoft.com/sharepoint/v3/contenttype/forms/url"/>
  </ds:schemaRefs>
</ds:datastoreItem>
</file>

<file path=customXml/itemProps2.xml><?xml version="1.0" encoding="utf-8"?>
<ds:datastoreItem xmlns:ds="http://schemas.openxmlformats.org/officeDocument/2006/customXml" ds:itemID="{BB908EDD-1A3C-4591-893A-F4CB1C06D5E3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schemas.microsoft.com/sharepoint/v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d3d0bb0d-0b46-4c6d-a2f4-1981166d95c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0CDA942-E865-4098-974A-26A410AA1B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7A2098-8836-4157-A81E-5B8068AA2C1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7B4921DB-C488-41F5-9928-1274F3F15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3d0bb0d-0b46-4c6d-a2f4-1981166d95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CDD-GSG</Template>
  <TotalTime>5835</TotalTime>
  <Words>839</Words>
  <Application>Microsoft Office PowerPoint</Application>
  <PresentationFormat>Widescreen</PresentationFormat>
  <Paragraphs>128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Andes</vt:lpstr>
      <vt:lpstr>Arial</vt:lpstr>
      <vt:lpstr>Calibri</vt:lpstr>
      <vt:lpstr>Calibri Light</vt:lpstr>
      <vt:lpstr>Office Theme</vt:lpstr>
      <vt:lpstr>1_Office Theme</vt:lpstr>
      <vt:lpstr>Community-Driven Development GSG Annual Meeting ~ GSURR Forum</vt:lpstr>
      <vt:lpstr>Agenda &amp; key questions to be answered</vt:lpstr>
      <vt:lpstr>World Bank CDD Portfolio (as of July 2016)</vt:lpstr>
      <vt:lpstr>CDD is used all over the world</vt:lpstr>
      <vt:lpstr>CDD Portfolio Overview and Trends</vt:lpstr>
      <vt:lpstr>What is the CDD GSG?</vt:lpstr>
      <vt:lpstr>CDD GSG Strategy</vt:lpstr>
      <vt:lpstr>GSG Year-in-Review (2016)</vt:lpstr>
      <vt:lpstr>GSG Survey Monkey Results</vt:lpstr>
      <vt:lpstr>FY’17 Knowledge, Learning &amp; Staff Support</vt:lpstr>
      <vt:lpstr>GSG Resources</vt:lpstr>
      <vt:lpstr>Collaboration 4 Development (C4D)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Community-Driven Development</dc:title>
  <dc:creator>Galen Chern Ming Tan</dc:creator>
  <cp:lastModifiedBy>Sean Bradley</cp:lastModifiedBy>
  <cp:revision>173</cp:revision>
  <cp:lastPrinted>2016-11-28T20:34:51Z</cp:lastPrinted>
  <dcterms:created xsi:type="dcterms:W3CDTF">2015-11-23T16:46:14Z</dcterms:created>
  <dcterms:modified xsi:type="dcterms:W3CDTF">2016-11-29T13:48:58Z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shipUnit">
    <vt:lpwstr>727;#Community Driven Development|f58cdd8d-687e-422f-aae0-4be5d4cb4394</vt:lpwstr>
  </property>
  <property fmtid="{D5CDD505-2E9C-101B-9397-08002B2CF9AE}" pid="3" name="TaxKeyword">
    <vt:lpwstr/>
  </property>
  <property fmtid="{D5CDD505-2E9C-101B-9397-08002B2CF9AE}" pid="4" name="Source-Sponsor">
    <vt:lpwstr>1670;#World Bank Group (WBG)|26302eb1-ec78-4f90-9354-a429b34938d0</vt:lpwstr>
  </property>
  <property fmtid="{D5CDD505-2E9C-101B-9397-08002B2CF9AE}" pid="5" name="ContentTypeId">
    <vt:lpwstr>0x0101005E3DE8D4CE26B94F9E67D1E726F26DDD009D06BECC3B2B9141829AE092141FEB25</vt:lpwstr>
  </property>
  <property fmtid="{D5CDD505-2E9C-101B-9397-08002B2CF9AE}" pid="6" name="Topic_x0028_s_x0029_">
    <vt:lpwstr/>
  </property>
  <property fmtid="{D5CDD505-2E9C-101B-9397-08002B2CF9AE}" pid="7" name="Source_x002d_Sponsor">
    <vt:lpwstr>1670;#World Bank Group (WBG)|26302eb1-ec78-4f90-9354-a429b34938d0</vt:lpwstr>
  </property>
  <property fmtid="{D5CDD505-2E9C-101B-9397-08002B2CF9AE}" pid="8" name="Topic(s)">
    <vt:lpwstr/>
  </property>
  <property fmtid="{D5CDD505-2E9C-101B-9397-08002B2CF9AE}" pid="9" name="HashTags">
    <vt:lpwstr/>
  </property>
  <property fmtid="{D5CDD505-2E9C-101B-9397-08002B2CF9AE}" pid="10" name="Development Challenge">
    <vt:lpwstr/>
  </property>
  <property fmtid="{D5CDD505-2E9C-101B-9397-08002B2CF9AE}" pid="11" name="DocumentType">
    <vt:lpwstr/>
  </property>
  <property fmtid="{D5CDD505-2E9C-101B-9397-08002B2CF9AE}" pid="12" name="Development_x0020_Challenge">
    <vt:lpwstr/>
  </property>
  <property fmtid="{D5CDD505-2E9C-101B-9397-08002B2CF9AE}" pid="13" name="GeographicArea">
    <vt:lpwstr>1;#World|181f87ec-6d12-43c8-9f7a-dc47bc14aa64</vt:lpwstr>
  </property>
  <property fmtid="{D5CDD505-2E9C-101B-9397-08002B2CF9AE}" pid="14" name="InformationClassification">
    <vt:lpwstr>3;#Official Use Only|4119b812-446b-4199-aebc-580c95bfd42a</vt:lpwstr>
  </property>
</Properties>
</file>