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Default Extension="xlsx" ContentType="application/vnd.openxmlformats-officedocument.spreadsheetml.sheet"/>
  <Override PartName="/ppt/diagrams/data2.xml" ContentType="application/vnd.openxmlformats-officedocument.drawingml.diagramData+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5" r:id="rId1"/>
  </p:sldMasterIdLst>
  <p:notesMasterIdLst>
    <p:notesMasterId r:id="rId26"/>
  </p:notesMasterIdLst>
  <p:handoutMasterIdLst>
    <p:handoutMasterId r:id="rId27"/>
  </p:handoutMasterIdLst>
  <p:sldIdLst>
    <p:sldId id="256" r:id="rId2"/>
    <p:sldId id="324" r:id="rId3"/>
    <p:sldId id="273" r:id="rId4"/>
    <p:sldId id="327" r:id="rId5"/>
    <p:sldId id="326" r:id="rId6"/>
    <p:sldId id="343" r:id="rId7"/>
    <p:sldId id="325" r:id="rId8"/>
    <p:sldId id="346" r:id="rId9"/>
    <p:sldId id="344" r:id="rId10"/>
    <p:sldId id="345" r:id="rId11"/>
    <p:sldId id="348" r:id="rId12"/>
    <p:sldId id="329" r:id="rId13"/>
    <p:sldId id="347" r:id="rId14"/>
    <p:sldId id="331" r:id="rId15"/>
    <p:sldId id="332" r:id="rId16"/>
    <p:sldId id="334" r:id="rId17"/>
    <p:sldId id="333" r:id="rId18"/>
    <p:sldId id="336" r:id="rId19"/>
    <p:sldId id="337" r:id="rId20"/>
    <p:sldId id="338" r:id="rId21"/>
    <p:sldId id="340" r:id="rId22"/>
    <p:sldId id="341" r:id="rId23"/>
    <p:sldId id="339" r:id="rId24"/>
    <p:sldId id="328" r:id="rId25"/>
  </p:sldIdLst>
  <p:sldSz cx="9144000" cy="6858000" type="screen4x3"/>
  <p:notesSz cx="6794500" cy="9906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smanli"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99FF"/>
    <a:srgbClr val="FFCCCC"/>
    <a:srgbClr val="009900"/>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000" autoAdjust="0"/>
  </p:normalViewPr>
  <p:slideViewPr>
    <p:cSldViewPr>
      <p:cViewPr varScale="1">
        <p:scale>
          <a:sx n="107" d="100"/>
          <a:sy n="107" d="100"/>
        </p:scale>
        <p:origin x="-1650" y="-78"/>
      </p:cViewPr>
      <p:guideLst>
        <p:guide orient="horz" pos="2478"/>
        <p:guide pos="2880"/>
      </p:guideLst>
    </p:cSldViewPr>
  </p:slideViewPr>
  <p:outlineViewPr>
    <p:cViewPr>
      <p:scale>
        <a:sx n="33" d="100"/>
        <a:sy n="33" d="100"/>
      </p:scale>
      <p:origin x="0" y="36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2" d="100"/>
          <a:sy n="62" d="100"/>
        </p:scale>
        <p:origin x="-3330" y="-84"/>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nur\Desktop\MKSIF\MK%20dislokasiyasi%20-%202015.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7.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bar"/>
        <c:grouping val="clustered"/>
        <c:ser>
          <c:idx val="0"/>
          <c:order val="0"/>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cat>
            <c:strRef>
              <c:f>Лист1!$A$18:$A$27</c:f>
              <c:strCache>
                <c:ptCount val="10"/>
                <c:pt idx="0">
                  <c:v>Unfinished buildings</c:v>
                </c:pt>
                <c:pt idx="1">
                  <c:v>Finnish-type houses</c:v>
                </c:pt>
                <c:pt idx="2">
                  <c:v>Sanatorium, recreational facilities</c:v>
                </c:pt>
                <c:pt idx="3">
                  <c:v>Educational buildings</c:v>
                </c:pt>
                <c:pt idx="4">
                  <c:v>Occupied apartments</c:v>
                </c:pt>
                <c:pt idx="5">
                  <c:v>Farms, dug-outs</c:v>
                </c:pt>
                <c:pt idx="6">
                  <c:v>Dormitories</c:v>
                </c:pt>
                <c:pt idx="7">
                  <c:v>Public buildings</c:v>
                </c:pt>
                <c:pt idx="8">
                  <c:v>With relatives</c:v>
                </c:pt>
                <c:pt idx="9">
                  <c:v>New settlements</c:v>
                </c:pt>
              </c:strCache>
            </c:strRef>
          </c:cat>
          <c:val>
            <c:numRef>
              <c:f>Лист1!$B$18:$B$27</c:f>
              <c:numCache>
                <c:formatCode>General</c:formatCode>
                <c:ptCount val="10"/>
                <c:pt idx="0">
                  <c:v>14283</c:v>
                </c:pt>
                <c:pt idx="1">
                  <c:v>17345</c:v>
                </c:pt>
                <c:pt idx="2">
                  <c:v>18505</c:v>
                </c:pt>
                <c:pt idx="3">
                  <c:v>25673</c:v>
                </c:pt>
                <c:pt idx="4">
                  <c:v>31722</c:v>
                </c:pt>
                <c:pt idx="5">
                  <c:v>51804</c:v>
                </c:pt>
                <c:pt idx="6">
                  <c:v>82713</c:v>
                </c:pt>
                <c:pt idx="7">
                  <c:v>84143</c:v>
                </c:pt>
                <c:pt idx="8">
                  <c:v>127775</c:v>
                </c:pt>
                <c:pt idx="9">
                  <c:v>168155</c:v>
                </c:pt>
              </c:numCache>
            </c:numRef>
          </c:val>
        </c:ser>
        <c:gapWidth val="27"/>
        <c:axId val="74207616"/>
        <c:axId val="74441088"/>
      </c:barChart>
      <c:catAx>
        <c:axId val="74207616"/>
        <c:scaling>
          <c:orientation val="minMax"/>
        </c:scaling>
        <c:axPos val="l"/>
        <c:majorTickMark val="none"/>
        <c:tickLblPos val="nextTo"/>
        <c:crossAx val="74441088"/>
        <c:crosses val="autoZero"/>
        <c:auto val="1"/>
        <c:lblAlgn val="ctr"/>
        <c:lblOffset val="100"/>
      </c:catAx>
      <c:valAx>
        <c:axId val="74441088"/>
        <c:scaling>
          <c:orientation val="minMax"/>
        </c:scaling>
        <c:axPos val="b"/>
        <c:numFmt formatCode="General" sourceLinked="1"/>
        <c:majorTickMark val="none"/>
        <c:tickLblPos val="nextTo"/>
        <c:crossAx val="74207616"/>
        <c:crosses val="autoZero"/>
        <c:crossBetween val="between"/>
      </c:valAx>
      <c:spPr>
        <a:noFill/>
        <a:ln>
          <a:noFill/>
        </a:ln>
      </c:spPr>
    </c:plotArea>
    <c:plotVisOnly val="1"/>
    <c:dispBlanksAs val="gap"/>
  </c:chart>
  <c:spPr>
    <a:noFill/>
    <a:ln>
      <a:noFill/>
    </a:ln>
  </c:spPr>
  <c:txPr>
    <a:bodyPr/>
    <a:lstStyle/>
    <a:p>
      <a:pPr>
        <a:defRPr sz="1600">
          <a:latin typeface="Calibri" pitchFamily="34" charset="0"/>
          <a:cs typeface="Calibri" pitchFamily="34"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style val="7"/>
  <c:chart>
    <c:plotArea>
      <c:layout>
        <c:manualLayout>
          <c:layoutTarget val="inner"/>
          <c:xMode val="edge"/>
          <c:yMode val="edge"/>
          <c:x val="0.46193177939108526"/>
          <c:y val="3.7687391584677932E-2"/>
          <c:w val="0.52097279299483346"/>
          <c:h val="0.92462521683064414"/>
        </c:manualLayout>
      </c:layout>
      <c:barChart>
        <c:barDir val="bar"/>
        <c:grouping val="clustered"/>
        <c:ser>
          <c:idx val="0"/>
          <c:order val="0"/>
          <c:tx>
            <c:strRef>
              <c:f>Лист1!$B$1</c:f>
              <c:strCache>
                <c:ptCount val="1"/>
                <c:pt idx="0">
                  <c:v>Before</c:v>
                </c:pt>
              </c:strCache>
            </c:strRef>
          </c:tx>
          <c:dLbls>
            <c:showVal val="1"/>
          </c:dLbls>
          <c:cat>
            <c:strRef>
              <c:f>Лист1!$A$2:$A$5</c:f>
              <c:strCache>
                <c:ptCount val="4"/>
                <c:pt idx="0">
                  <c:v>All weather roads</c:v>
                </c:pt>
                <c:pt idx="1">
                  <c:v>24 h water supply</c:v>
                </c:pt>
                <c:pt idx="2">
                  <c:v>24h electricity</c:v>
                </c:pt>
                <c:pt idx="3">
                  <c:v>Rating housing conditions as good or excellent</c:v>
                </c:pt>
              </c:strCache>
            </c:strRef>
          </c:cat>
          <c:val>
            <c:numRef>
              <c:f>Лист1!$B$2:$B$5</c:f>
              <c:numCache>
                <c:formatCode>General</c:formatCode>
                <c:ptCount val="4"/>
                <c:pt idx="0">
                  <c:v>60</c:v>
                </c:pt>
                <c:pt idx="1">
                  <c:v>64</c:v>
                </c:pt>
                <c:pt idx="2">
                  <c:v>80</c:v>
                </c:pt>
                <c:pt idx="3">
                  <c:v>0.2</c:v>
                </c:pt>
              </c:numCache>
            </c:numRef>
          </c:val>
        </c:ser>
        <c:ser>
          <c:idx val="1"/>
          <c:order val="1"/>
          <c:tx>
            <c:strRef>
              <c:f>Лист1!$C$1</c:f>
              <c:strCache>
                <c:ptCount val="1"/>
                <c:pt idx="0">
                  <c:v>After</c:v>
                </c:pt>
              </c:strCache>
            </c:strRef>
          </c:tx>
          <c:dLbls>
            <c:showVal val="1"/>
          </c:dLbls>
          <c:cat>
            <c:strRef>
              <c:f>Лист1!$A$2:$A$5</c:f>
              <c:strCache>
                <c:ptCount val="4"/>
                <c:pt idx="0">
                  <c:v>All weather roads</c:v>
                </c:pt>
                <c:pt idx="1">
                  <c:v>24 h water supply</c:v>
                </c:pt>
                <c:pt idx="2">
                  <c:v>24h electricity</c:v>
                </c:pt>
                <c:pt idx="3">
                  <c:v>Rating housing conditions as good or excellent</c:v>
                </c:pt>
              </c:strCache>
            </c:strRef>
          </c:cat>
          <c:val>
            <c:numRef>
              <c:f>Лист1!$C$2:$C$5</c:f>
              <c:numCache>
                <c:formatCode>General</c:formatCode>
                <c:ptCount val="4"/>
                <c:pt idx="0">
                  <c:v>97</c:v>
                </c:pt>
                <c:pt idx="1">
                  <c:v>95</c:v>
                </c:pt>
                <c:pt idx="2">
                  <c:v>100</c:v>
                </c:pt>
                <c:pt idx="3">
                  <c:v>77</c:v>
                </c:pt>
              </c:numCache>
            </c:numRef>
          </c:val>
        </c:ser>
        <c:gapWidth val="57"/>
        <c:axId val="86868736"/>
        <c:axId val="86870272"/>
      </c:barChart>
      <c:catAx>
        <c:axId val="86868736"/>
        <c:scaling>
          <c:orientation val="minMax"/>
        </c:scaling>
        <c:axPos val="l"/>
        <c:tickLblPos val="nextTo"/>
        <c:crossAx val="86870272"/>
        <c:crosses val="autoZero"/>
        <c:auto val="1"/>
        <c:lblAlgn val="ctr"/>
        <c:lblOffset val="100"/>
      </c:catAx>
      <c:valAx>
        <c:axId val="86870272"/>
        <c:scaling>
          <c:orientation val="minMax"/>
        </c:scaling>
        <c:delete val="1"/>
        <c:axPos val="b"/>
        <c:numFmt formatCode="General" sourceLinked="1"/>
        <c:tickLblPos val="none"/>
        <c:crossAx val="86868736"/>
        <c:crosses val="autoZero"/>
        <c:crossBetween val="between"/>
      </c:valAx>
    </c:plotArea>
    <c:legend>
      <c:legendPos val="r"/>
      <c:layout>
        <c:manualLayout>
          <c:xMode val="edge"/>
          <c:yMode val="edge"/>
          <c:x val="1.7609184359594389E-2"/>
          <c:y val="0.76807659416047758"/>
          <c:w val="0.11534035402063769"/>
          <c:h val="0.19018563131101945"/>
        </c:manualLayout>
      </c:layout>
    </c:legend>
    <c:plotVisOnly val="1"/>
  </c:chart>
  <c:txPr>
    <a:bodyPr/>
    <a:lstStyle/>
    <a:p>
      <a:pPr>
        <a:defRPr sz="1800">
          <a:latin typeface="Calibri" pitchFamily="34" charset="0"/>
          <a:cs typeface="Calibri" pitchFamily="34" charset="0"/>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7"/>
  <c:chart>
    <c:title>
      <c:tx>
        <c:rich>
          <a:bodyPr/>
          <a:lstStyle/>
          <a:p>
            <a:pPr>
              <a:defRPr sz="1800"/>
            </a:pPr>
            <a:r>
              <a:rPr lang="en-US" sz="1800" b="1" i="0" baseline="0" dirty="0" smtClean="0"/>
              <a:t>Share of beneficiaries whose main income is self generated</a:t>
            </a:r>
            <a:r>
              <a:rPr lang="az-Latn-AZ" sz="1800" b="1" i="0" baseline="0" dirty="0" smtClean="0"/>
              <a:t> (%)</a:t>
            </a:r>
            <a:endParaRPr lang="ru-RU" sz="1800" b="1" i="0" baseline="0" dirty="0"/>
          </a:p>
        </c:rich>
      </c:tx>
      <c:layout/>
    </c:title>
    <c:plotArea>
      <c:layout>
        <c:manualLayout>
          <c:layoutTarget val="inner"/>
          <c:xMode val="edge"/>
          <c:yMode val="edge"/>
          <c:x val="3.3144777431751891E-2"/>
          <c:y val="0.34514044146172679"/>
          <c:w val="0.9337104451364967"/>
          <c:h val="0.42753316562213789"/>
        </c:manualLayout>
      </c:layout>
      <c:barChart>
        <c:barDir val="col"/>
        <c:grouping val="clustered"/>
        <c:ser>
          <c:idx val="0"/>
          <c:order val="0"/>
          <c:tx>
            <c:strRef>
              <c:f>Лист1!$B$1</c:f>
              <c:strCache>
                <c:ptCount val="1"/>
                <c:pt idx="0">
                  <c:v>Before</c:v>
                </c:pt>
              </c:strCache>
            </c:strRef>
          </c:tx>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Lbls>
            <c:showVal val="1"/>
          </c:dLbls>
          <c:cat>
            <c:strRef>
              <c:f>Лист1!$A$2</c:f>
              <c:strCache>
                <c:ptCount val="1"/>
                <c:pt idx="0">
                  <c:v>Özləri tərəfindən yaradılan gəlirin ümumi gəlirə nisbəti</c:v>
                </c:pt>
              </c:strCache>
            </c:strRef>
          </c:cat>
          <c:val>
            <c:numRef>
              <c:f>Лист1!$B$2</c:f>
              <c:numCache>
                <c:formatCode>0.0</c:formatCode>
                <c:ptCount val="1"/>
                <c:pt idx="0">
                  <c:v>7</c:v>
                </c:pt>
              </c:numCache>
            </c:numRef>
          </c:val>
        </c:ser>
        <c:ser>
          <c:idx val="1"/>
          <c:order val="1"/>
          <c:tx>
            <c:strRef>
              <c:f>Лист1!$C$1</c:f>
              <c:strCache>
                <c:ptCount val="1"/>
                <c:pt idx="0">
                  <c:v>After</c:v>
                </c:pt>
              </c:strCache>
            </c:strRef>
          </c:tx>
          <c:dPt>
            <c:idx val="0"/>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Pt>
          <c:dLbls>
            <c:showVal val="1"/>
          </c:dLbls>
          <c:cat>
            <c:strRef>
              <c:f>Лист1!$A$2</c:f>
              <c:strCache>
                <c:ptCount val="1"/>
                <c:pt idx="0">
                  <c:v>Özləri tərəfindən yaradılan gəlirin ümumi gəlirə nisbəti</c:v>
                </c:pt>
              </c:strCache>
            </c:strRef>
          </c:cat>
          <c:val>
            <c:numRef>
              <c:f>Лист1!$C$2</c:f>
              <c:numCache>
                <c:formatCode>0.0</c:formatCode>
                <c:ptCount val="1"/>
                <c:pt idx="0">
                  <c:v>60</c:v>
                </c:pt>
              </c:numCache>
            </c:numRef>
          </c:val>
        </c:ser>
        <c:axId val="86704512"/>
        <c:axId val="86706048"/>
      </c:barChart>
      <c:catAx>
        <c:axId val="86704512"/>
        <c:scaling>
          <c:orientation val="minMax"/>
        </c:scaling>
        <c:delete val="1"/>
        <c:axPos val="b"/>
        <c:tickLblPos val="none"/>
        <c:crossAx val="86706048"/>
        <c:crosses val="autoZero"/>
        <c:auto val="1"/>
        <c:lblAlgn val="ctr"/>
        <c:lblOffset val="100"/>
      </c:catAx>
      <c:valAx>
        <c:axId val="86706048"/>
        <c:scaling>
          <c:orientation val="minMax"/>
        </c:scaling>
        <c:delete val="1"/>
        <c:axPos val="l"/>
        <c:numFmt formatCode="0.0" sourceLinked="1"/>
        <c:tickLblPos val="none"/>
        <c:crossAx val="86704512"/>
        <c:crosses val="autoZero"/>
        <c:crossBetween val="between"/>
      </c:valAx>
    </c:plotArea>
    <c:legend>
      <c:legendPos val="b"/>
      <c:layout>
        <c:manualLayout>
          <c:xMode val="edge"/>
          <c:yMode val="edge"/>
          <c:x val="3.7169939721802894E-2"/>
          <c:y val="0.81105469078081693"/>
          <c:w val="0.92566012055639424"/>
          <c:h val="0.15561220918838758"/>
        </c:manualLayout>
      </c:layout>
    </c:legend>
    <c:plotVisOnly val="1"/>
    <c:dispBlanksAs val="gap"/>
  </c:chart>
  <c:txPr>
    <a:bodyPr/>
    <a:lstStyle/>
    <a:p>
      <a:pPr>
        <a:defRPr sz="1800">
          <a:latin typeface="Calibri" pitchFamily="34" charset="0"/>
          <a:cs typeface="Calibri" pitchFamily="34" charset="0"/>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7"/>
  <c:chart>
    <c:title>
      <c:tx>
        <c:rich>
          <a:bodyPr/>
          <a:lstStyle/>
          <a:p>
            <a:pPr>
              <a:defRPr sz="1800"/>
            </a:pPr>
            <a:r>
              <a:rPr lang="en-US" sz="1800" b="1" i="0" baseline="0" dirty="0" smtClean="0"/>
              <a:t>Beneficiaries who gained employment</a:t>
            </a:r>
            <a:endParaRPr lang="ru-RU" sz="1800" b="1" i="0" baseline="0" dirty="0"/>
          </a:p>
        </c:rich>
      </c:tx>
      <c:layout/>
    </c:title>
    <c:plotArea>
      <c:layout>
        <c:manualLayout>
          <c:layoutTarget val="inner"/>
          <c:xMode val="edge"/>
          <c:yMode val="edge"/>
          <c:x val="3.3144777431751891E-2"/>
          <c:y val="0.28926781664820245"/>
          <c:w val="0.9337104451364967"/>
          <c:h val="0.48340579043566262"/>
        </c:manualLayout>
      </c:layout>
      <c:barChart>
        <c:barDir val="col"/>
        <c:grouping val="clustered"/>
        <c:ser>
          <c:idx val="0"/>
          <c:order val="0"/>
          <c:tx>
            <c:strRef>
              <c:f>Лист1!$B$2</c:f>
              <c:strCache>
                <c:ptCount val="1"/>
                <c:pt idx="0">
                  <c:v>Trained</c:v>
                </c:pt>
              </c:strCache>
            </c:strRef>
          </c:tx>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Lbls>
            <c:showVal val="1"/>
          </c:dLbls>
          <c:cat>
            <c:strRef>
              <c:f>Лист1!$A$3</c:f>
              <c:strCache>
                <c:ptCount val="1"/>
                <c:pt idx="0">
                  <c:v>Özləri tərəfindən yaradılan gəlirin ümumi gəlirə nisbəti</c:v>
                </c:pt>
              </c:strCache>
            </c:strRef>
          </c:cat>
          <c:val>
            <c:numRef>
              <c:f>Лист1!$B$3</c:f>
              <c:numCache>
                <c:formatCode>General</c:formatCode>
                <c:ptCount val="1"/>
                <c:pt idx="0">
                  <c:v>2971</c:v>
                </c:pt>
              </c:numCache>
            </c:numRef>
          </c:val>
        </c:ser>
        <c:ser>
          <c:idx val="1"/>
          <c:order val="1"/>
          <c:tx>
            <c:strRef>
              <c:f>Лист1!$C$2</c:f>
              <c:strCache>
                <c:ptCount val="1"/>
                <c:pt idx="0">
                  <c:v>Gained employment</c:v>
                </c:pt>
              </c:strCache>
            </c:strRef>
          </c:tx>
          <c:dPt>
            <c:idx val="0"/>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Pt>
          <c:dLbls>
            <c:showVal val="1"/>
          </c:dLbls>
          <c:cat>
            <c:strRef>
              <c:f>Лист1!$A$3</c:f>
              <c:strCache>
                <c:ptCount val="1"/>
                <c:pt idx="0">
                  <c:v>Özləri tərəfindən yaradılan gəlirin ümumi gəlirə nisbəti</c:v>
                </c:pt>
              </c:strCache>
            </c:strRef>
          </c:cat>
          <c:val>
            <c:numRef>
              <c:f>Лист1!$C$3</c:f>
              <c:numCache>
                <c:formatCode>General</c:formatCode>
                <c:ptCount val="1"/>
                <c:pt idx="0">
                  <c:v>2239</c:v>
                </c:pt>
              </c:numCache>
            </c:numRef>
          </c:val>
        </c:ser>
        <c:axId val="86740352"/>
        <c:axId val="86754432"/>
      </c:barChart>
      <c:catAx>
        <c:axId val="86740352"/>
        <c:scaling>
          <c:orientation val="minMax"/>
        </c:scaling>
        <c:delete val="1"/>
        <c:axPos val="b"/>
        <c:tickLblPos val="none"/>
        <c:crossAx val="86754432"/>
        <c:crosses val="autoZero"/>
        <c:auto val="1"/>
        <c:lblAlgn val="ctr"/>
        <c:lblOffset val="100"/>
      </c:catAx>
      <c:valAx>
        <c:axId val="86754432"/>
        <c:scaling>
          <c:orientation val="minMax"/>
        </c:scaling>
        <c:delete val="1"/>
        <c:axPos val="l"/>
        <c:numFmt formatCode="General" sourceLinked="1"/>
        <c:tickLblPos val="none"/>
        <c:crossAx val="86740352"/>
        <c:crosses val="autoZero"/>
        <c:crossBetween val="between"/>
      </c:valAx>
    </c:plotArea>
    <c:legend>
      <c:legendPos val="b"/>
      <c:layout>
        <c:manualLayout>
          <c:xMode val="edge"/>
          <c:yMode val="edge"/>
          <c:x val="3.7169939721802894E-2"/>
          <c:y val="0.81105469078081693"/>
          <c:w val="0.92566012055639424"/>
          <c:h val="0.15561220918838772"/>
        </c:manualLayout>
      </c:layout>
    </c:legend>
    <c:plotVisOnly val="1"/>
    <c:dispBlanksAs val="gap"/>
  </c:chart>
  <c:txPr>
    <a:bodyPr/>
    <a:lstStyle/>
    <a:p>
      <a:pPr>
        <a:defRPr sz="1800">
          <a:latin typeface="Calibri" pitchFamily="34" charset="0"/>
          <a:cs typeface="Calibri" pitchFamily="34" charset="0"/>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style val="7"/>
  <c:chart>
    <c:title>
      <c:tx>
        <c:rich>
          <a:bodyPr/>
          <a:lstStyle/>
          <a:p>
            <a:pPr>
              <a:defRPr sz="1800"/>
            </a:pPr>
            <a:r>
              <a:rPr lang="en-US" sz="1800" dirty="0" smtClean="0"/>
              <a:t>Share of beneficiaries whose main income is self generated</a:t>
            </a:r>
            <a:r>
              <a:rPr lang="az-Latn-AZ" sz="1800" dirty="0" smtClean="0"/>
              <a:t> (%)</a:t>
            </a:r>
            <a:endParaRPr lang="ru-RU" sz="1800" dirty="0"/>
          </a:p>
        </c:rich>
      </c:tx>
      <c:layout/>
    </c:title>
    <c:plotArea>
      <c:layout>
        <c:manualLayout>
          <c:layoutTarget val="inner"/>
          <c:xMode val="edge"/>
          <c:yMode val="edge"/>
          <c:x val="1.80789695082283E-2"/>
          <c:y val="0.34514044146172679"/>
          <c:w val="0.9337104451364967"/>
          <c:h val="0.42753316562213789"/>
        </c:manualLayout>
      </c:layout>
      <c:barChart>
        <c:barDir val="col"/>
        <c:grouping val="clustered"/>
        <c:ser>
          <c:idx val="0"/>
          <c:order val="0"/>
          <c:tx>
            <c:strRef>
              <c:f>Лист1!$B$1</c:f>
              <c:strCache>
                <c:ptCount val="1"/>
                <c:pt idx="0">
                  <c:v>Before</c:v>
                </c:pt>
              </c:strCache>
            </c:strRef>
          </c:tx>
          <c:dLbls>
            <c:showVal val="1"/>
          </c:dLbls>
          <c:cat>
            <c:strRef>
              <c:f>Лист1!$A$2</c:f>
              <c:strCache>
                <c:ptCount val="1"/>
                <c:pt idx="0">
                  <c:v>Özləri tərəfindən yaradılan gəlirin ümumi gəlirə nisbəti</c:v>
                </c:pt>
              </c:strCache>
            </c:strRef>
          </c:cat>
          <c:val>
            <c:numRef>
              <c:f>Лист1!$B$2</c:f>
              <c:numCache>
                <c:formatCode>0.0</c:formatCode>
                <c:ptCount val="1"/>
                <c:pt idx="0">
                  <c:v>1.2</c:v>
                </c:pt>
              </c:numCache>
            </c:numRef>
          </c:val>
        </c:ser>
        <c:ser>
          <c:idx val="1"/>
          <c:order val="1"/>
          <c:tx>
            <c:strRef>
              <c:f>Лист1!$C$1</c:f>
              <c:strCache>
                <c:ptCount val="1"/>
                <c:pt idx="0">
                  <c:v>After</c:v>
                </c:pt>
              </c:strCache>
            </c:strRef>
          </c:tx>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Lbls>
            <c:showVal val="1"/>
          </c:dLbls>
          <c:cat>
            <c:strRef>
              <c:f>Лист1!$A$2</c:f>
              <c:strCache>
                <c:ptCount val="1"/>
                <c:pt idx="0">
                  <c:v>Özləri tərəfindən yaradılan gəlirin ümumi gəlirə nisbəti</c:v>
                </c:pt>
              </c:strCache>
            </c:strRef>
          </c:cat>
          <c:val>
            <c:numRef>
              <c:f>Лист1!$C$2</c:f>
              <c:numCache>
                <c:formatCode>0.0</c:formatCode>
                <c:ptCount val="1"/>
                <c:pt idx="0">
                  <c:v>84.5</c:v>
                </c:pt>
              </c:numCache>
            </c:numRef>
          </c:val>
        </c:ser>
        <c:axId val="86792448"/>
        <c:axId val="86798336"/>
      </c:barChart>
      <c:catAx>
        <c:axId val="86792448"/>
        <c:scaling>
          <c:orientation val="minMax"/>
        </c:scaling>
        <c:delete val="1"/>
        <c:axPos val="b"/>
        <c:tickLblPos val="none"/>
        <c:crossAx val="86798336"/>
        <c:crosses val="autoZero"/>
        <c:auto val="1"/>
        <c:lblAlgn val="ctr"/>
        <c:lblOffset val="100"/>
      </c:catAx>
      <c:valAx>
        <c:axId val="86798336"/>
        <c:scaling>
          <c:orientation val="minMax"/>
        </c:scaling>
        <c:delete val="1"/>
        <c:axPos val="l"/>
        <c:numFmt formatCode="0.0" sourceLinked="1"/>
        <c:tickLblPos val="none"/>
        <c:crossAx val="86792448"/>
        <c:crosses val="autoZero"/>
        <c:crossBetween val="between"/>
      </c:valAx>
    </c:plotArea>
    <c:legend>
      <c:legendPos val="b"/>
      <c:layout>
        <c:manualLayout>
          <c:xMode val="edge"/>
          <c:yMode val="edge"/>
          <c:x val="3.7169939721802894E-2"/>
          <c:y val="0.81105469078081693"/>
          <c:w val="0.92566012055639424"/>
          <c:h val="0.15561220918838753"/>
        </c:manualLayout>
      </c:layout>
    </c:legend>
    <c:plotVisOnly val="1"/>
    <c:dispBlanksAs val="gap"/>
  </c:chart>
  <c:txPr>
    <a:bodyPr/>
    <a:lstStyle/>
    <a:p>
      <a:pPr>
        <a:defRPr sz="1800">
          <a:latin typeface="Calibri" pitchFamily="34" charset="0"/>
          <a:cs typeface="Calibri" pitchFamily="34" charset="0"/>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style val="7"/>
  <c:chart>
    <c:title>
      <c:tx>
        <c:rich>
          <a:bodyPr/>
          <a:lstStyle/>
          <a:p>
            <a:pPr>
              <a:defRPr sz="1800"/>
            </a:pPr>
            <a:r>
              <a:rPr lang="en-US" sz="1800" dirty="0" smtClean="0"/>
              <a:t>Beneficiaries</a:t>
            </a:r>
            <a:r>
              <a:rPr lang="en-US" sz="1800" baseline="0" dirty="0" smtClean="0"/>
              <a:t> who gained employment</a:t>
            </a:r>
            <a:endParaRPr lang="ru-RU" sz="1800" dirty="0"/>
          </a:p>
        </c:rich>
      </c:tx>
      <c:layout/>
    </c:title>
    <c:plotArea>
      <c:layout>
        <c:manualLayout>
          <c:layoutTarget val="inner"/>
          <c:xMode val="edge"/>
          <c:yMode val="edge"/>
          <c:x val="3.3144777431751891E-2"/>
          <c:y val="0.22831586230617559"/>
          <c:w val="0.9337104451364967"/>
          <c:h val="0.5443577447776875"/>
        </c:manualLayout>
      </c:layout>
      <c:barChart>
        <c:barDir val="col"/>
        <c:grouping val="clustered"/>
        <c:ser>
          <c:idx val="0"/>
          <c:order val="0"/>
          <c:tx>
            <c:strRef>
              <c:f>Лист1!$B$2</c:f>
              <c:strCache>
                <c:ptCount val="1"/>
                <c:pt idx="0">
                  <c:v>Trained</c:v>
                </c:pt>
              </c:strCache>
            </c:strRef>
          </c:tx>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Lbls>
            <c:showVal val="1"/>
          </c:dLbls>
          <c:cat>
            <c:strRef>
              <c:f>Лист1!$A$3</c:f>
              <c:strCache>
                <c:ptCount val="1"/>
                <c:pt idx="0">
                  <c:v>Özləri tərəfindən yaradılan gəlirin ümumi gəlirə nisbəti</c:v>
                </c:pt>
              </c:strCache>
            </c:strRef>
          </c:cat>
          <c:val>
            <c:numRef>
              <c:f>Лист1!$B$3</c:f>
              <c:numCache>
                <c:formatCode>General</c:formatCode>
                <c:ptCount val="1"/>
                <c:pt idx="0">
                  <c:v>1300</c:v>
                </c:pt>
              </c:numCache>
            </c:numRef>
          </c:val>
        </c:ser>
        <c:ser>
          <c:idx val="1"/>
          <c:order val="1"/>
          <c:tx>
            <c:strRef>
              <c:f>Лист1!$C$2</c:f>
              <c:strCache>
                <c:ptCount val="1"/>
                <c:pt idx="0">
                  <c:v>Gained employment</c:v>
                </c:pt>
              </c:strCache>
            </c:strRef>
          </c:tx>
          <c:spPr>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c:spPr>
          <c:dLbls>
            <c:showVal val="1"/>
          </c:dLbls>
          <c:cat>
            <c:strRef>
              <c:f>Лист1!$A$3</c:f>
              <c:strCache>
                <c:ptCount val="1"/>
                <c:pt idx="0">
                  <c:v>Özləri tərəfindən yaradılan gəlirin ümumi gəlirə nisbəti</c:v>
                </c:pt>
              </c:strCache>
            </c:strRef>
          </c:cat>
          <c:val>
            <c:numRef>
              <c:f>Лист1!$C$3</c:f>
              <c:numCache>
                <c:formatCode>General</c:formatCode>
                <c:ptCount val="1"/>
                <c:pt idx="0">
                  <c:v>1077</c:v>
                </c:pt>
              </c:numCache>
            </c:numRef>
          </c:val>
        </c:ser>
        <c:axId val="82998400"/>
        <c:axId val="82999936"/>
      </c:barChart>
      <c:catAx>
        <c:axId val="82998400"/>
        <c:scaling>
          <c:orientation val="minMax"/>
        </c:scaling>
        <c:delete val="1"/>
        <c:axPos val="b"/>
        <c:tickLblPos val="none"/>
        <c:crossAx val="82999936"/>
        <c:crosses val="autoZero"/>
        <c:auto val="1"/>
        <c:lblAlgn val="ctr"/>
        <c:lblOffset val="100"/>
      </c:catAx>
      <c:valAx>
        <c:axId val="82999936"/>
        <c:scaling>
          <c:orientation val="minMax"/>
        </c:scaling>
        <c:delete val="1"/>
        <c:axPos val="l"/>
        <c:numFmt formatCode="General" sourceLinked="1"/>
        <c:tickLblPos val="none"/>
        <c:crossAx val="82998400"/>
        <c:crosses val="autoZero"/>
        <c:crossBetween val="between"/>
      </c:valAx>
    </c:plotArea>
    <c:legend>
      <c:legendPos val="b"/>
      <c:layout>
        <c:manualLayout>
          <c:xMode val="edge"/>
          <c:yMode val="edge"/>
          <c:x val="3.7169939721802894E-2"/>
          <c:y val="0.81105469078081693"/>
          <c:w val="0.92566012055639424"/>
          <c:h val="0.15561220918838764"/>
        </c:manualLayout>
      </c:layout>
    </c:legend>
    <c:plotVisOnly val="1"/>
    <c:dispBlanksAs val="gap"/>
  </c:chart>
  <c:txPr>
    <a:bodyPr/>
    <a:lstStyle/>
    <a:p>
      <a:pPr>
        <a:defRPr sz="1800">
          <a:latin typeface="Calibri" pitchFamily="34" charset="0"/>
          <a:cs typeface="Calibri" pitchFamily="34" charset="0"/>
        </a:defRPr>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bar"/>
        <c:grouping val="clustered"/>
        <c:ser>
          <c:idx val="0"/>
          <c:order val="0"/>
          <c:tx>
            <c:strRef>
              <c:f>Лист1!$B$1</c:f>
              <c:strCache>
                <c:ptCount val="1"/>
                <c:pt idx="0">
                  <c:v>Project Costs</c:v>
                </c:pt>
              </c:strCache>
            </c:strRef>
          </c:tx>
          <c:dLbls>
            <c:showVal val="1"/>
          </c:dLbls>
          <c:cat>
            <c:strRef>
              <c:f>Лист1!$A$4:$A$5</c:f>
              <c:strCache>
                <c:ptCount val="2"/>
                <c:pt idx="0">
                  <c:v>Component C</c:v>
                </c:pt>
                <c:pt idx="1">
                  <c:v>The PROJECT TOTAL</c:v>
                </c:pt>
              </c:strCache>
            </c:strRef>
          </c:cat>
          <c:val>
            <c:numRef>
              <c:f>Лист1!$B$4:$B$5</c:f>
              <c:numCache>
                <c:formatCode>_-* #,##0_р_._-;\-* #,##0_р_._-;_-* "-"??_р_._-;_-@_-</c:formatCode>
                <c:ptCount val="2"/>
                <c:pt idx="0">
                  <c:v>40.42</c:v>
                </c:pt>
                <c:pt idx="1">
                  <c:v>156.91999999999999</c:v>
                </c:pt>
              </c:numCache>
            </c:numRef>
          </c:val>
        </c:ser>
        <c:ser>
          <c:idx val="1"/>
          <c:order val="1"/>
          <c:tx>
            <c:strRef>
              <c:f>Лист1!$C$1</c:f>
              <c:strCache>
                <c:ptCount val="1"/>
                <c:pt idx="0">
                  <c:v>Project Benefits</c:v>
                </c:pt>
              </c:strCache>
            </c:strRef>
          </c:tx>
          <c:dLbls>
            <c:showVal val="1"/>
          </c:dLbls>
          <c:cat>
            <c:strRef>
              <c:f>Лист1!$A$4:$A$5</c:f>
              <c:strCache>
                <c:ptCount val="2"/>
                <c:pt idx="0">
                  <c:v>Component C</c:v>
                </c:pt>
                <c:pt idx="1">
                  <c:v>The PROJECT TOTAL</c:v>
                </c:pt>
              </c:strCache>
            </c:strRef>
          </c:cat>
          <c:val>
            <c:numRef>
              <c:f>Лист1!$C$4:$C$5</c:f>
              <c:numCache>
                <c:formatCode>_-* #,##0_р_._-;\-* #,##0_р_._-;_-* "-"??_р_._-;_-@_-</c:formatCode>
                <c:ptCount val="2"/>
                <c:pt idx="0">
                  <c:v>760.69</c:v>
                </c:pt>
                <c:pt idx="1">
                  <c:v>1031</c:v>
                </c:pt>
              </c:numCache>
            </c:numRef>
          </c:val>
        </c:ser>
        <c:ser>
          <c:idx val="2"/>
          <c:order val="2"/>
          <c:tx>
            <c:strRef>
              <c:f>Лист1!$D$1</c:f>
              <c:strCache>
                <c:ptCount val="1"/>
                <c:pt idx="0">
                  <c:v>Net Present Value</c:v>
                </c:pt>
              </c:strCache>
            </c:strRef>
          </c:tx>
          <c:dLbls>
            <c:showVal val="1"/>
          </c:dLbls>
          <c:cat>
            <c:strRef>
              <c:f>Лист1!$A$4:$A$5</c:f>
              <c:strCache>
                <c:ptCount val="2"/>
                <c:pt idx="0">
                  <c:v>Component C</c:v>
                </c:pt>
                <c:pt idx="1">
                  <c:v>The PROJECT TOTAL</c:v>
                </c:pt>
              </c:strCache>
            </c:strRef>
          </c:cat>
          <c:val>
            <c:numRef>
              <c:f>Лист1!$D$4:$D$5</c:f>
              <c:numCache>
                <c:formatCode>_-* #,##0_р_._-;\-* #,##0_р_._-;_-* "-"??_р_._-;_-@_-</c:formatCode>
                <c:ptCount val="2"/>
                <c:pt idx="0">
                  <c:v>599.15</c:v>
                </c:pt>
                <c:pt idx="1">
                  <c:v>775.31</c:v>
                </c:pt>
              </c:numCache>
            </c:numRef>
          </c:val>
        </c:ser>
        <c:axId val="74033408"/>
        <c:axId val="74047488"/>
      </c:barChart>
      <c:catAx>
        <c:axId val="74033408"/>
        <c:scaling>
          <c:orientation val="minMax"/>
        </c:scaling>
        <c:axPos val="l"/>
        <c:tickLblPos val="nextTo"/>
        <c:crossAx val="74047488"/>
        <c:crosses val="autoZero"/>
        <c:auto val="1"/>
        <c:lblAlgn val="ctr"/>
        <c:lblOffset val="100"/>
      </c:catAx>
      <c:valAx>
        <c:axId val="74047488"/>
        <c:scaling>
          <c:orientation val="minMax"/>
        </c:scaling>
        <c:delete val="1"/>
        <c:axPos val="b"/>
        <c:numFmt formatCode="_-* #,##0_р_._-;\-* #,##0_р_._-;_-* &quot;-&quot;??_р_._-;_-@_-" sourceLinked="1"/>
        <c:tickLblPos val="none"/>
        <c:crossAx val="74033408"/>
        <c:crosses val="autoZero"/>
        <c:crossBetween val="between"/>
      </c:valAx>
    </c:plotArea>
    <c:legend>
      <c:legendPos val="b"/>
      <c:layout/>
    </c:legend>
    <c:plotVisOnly val="1"/>
    <c:dispBlanksAs val="gap"/>
  </c:chart>
  <c:txPr>
    <a:bodyPr/>
    <a:lstStyle/>
    <a:p>
      <a:pPr>
        <a:defRPr sz="1800">
          <a:latin typeface="Calibri" panose="020F0502020204030204" pitchFamily="34" charset="0"/>
        </a:defRPr>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ADA551-64CE-423B-8F96-B95D721EFC7B}" type="doc">
      <dgm:prSet loTypeId="urn:microsoft.com/office/officeart/2005/8/layout/venn3" loCatId="relationship" qsTypeId="urn:microsoft.com/office/officeart/2005/8/quickstyle/3d1" qsCatId="3D" csTypeId="urn:microsoft.com/office/officeart/2005/8/colors/colorful1#1" csCatId="colorful" phldr="1"/>
      <dgm:spPr/>
      <dgm:t>
        <a:bodyPr/>
        <a:lstStyle/>
        <a:p>
          <a:endParaRPr lang="en-US"/>
        </a:p>
      </dgm:t>
    </dgm:pt>
    <dgm:pt modelId="{391F4243-D50F-45E3-A8F3-A635A54F8C8E}">
      <dgm:prSet phldrT="[Text]" custT="1"/>
      <dgm:spPr/>
      <dgm:t>
        <a:bodyPr/>
        <a:lstStyle/>
        <a:p>
          <a:r>
            <a:rPr lang="en-US" sz="2400" dirty="0" smtClean="0">
              <a:latin typeface="Calibri" panose="020F0502020204030204" pitchFamily="34" charset="0"/>
            </a:rPr>
            <a:t>A</a:t>
          </a:r>
        </a:p>
        <a:p>
          <a:r>
            <a:rPr lang="en-US" sz="2400" dirty="0" smtClean="0">
              <a:latin typeface="Calibri" panose="020F0502020204030204" pitchFamily="34" charset="0"/>
            </a:rPr>
            <a:t>Community micro projects</a:t>
          </a:r>
          <a:endParaRPr lang="en-US" sz="2400" dirty="0">
            <a:latin typeface="Calibri" panose="020F0502020204030204" pitchFamily="34" charset="0"/>
          </a:endParaRPr>
        </a:p>
      </dgm:t>
    </dgm:pt>
    <dgm:pt modelId="{A7322068-0DA5-4513-B0FD-778E0CA2C1C3}" type="parTrans" cxnId="{565F1AE3-3F1B-483F-AACD-A295E229FDCC}">
      <dgm:prSet/>
      <dgm:spPr/>
      <dgm:t>
        <a:bodyPr/>
        <a:lstStyle/>
        <a:p>
          <a:endParaRPr lang="en-US" sz="2400">
            <a:latin typeface="Calibri" panose="020F0502020204030204" pitchFamily="34" charset="0"/>
          </a:endParaRPr>
        </a:p>
      </dgm:t>
    </dgm:pt>
    <dgm:pt modelId="{89D00DD1-C7A8-41D7-A64F-3D20372E748C}" type="sibTrans" cxnId="{565F1AE3-3F1B-483F-AACD-A295E229FDCC}">
      <dgm:prSet/>
      <dgm:spPr/>
      <dgm:t>
        <a:bodyPr/>
        <a:lstStyle/>
        <a:p>
          <a:endParaRPr lang="en-US" sz="2400">
            <a:latin typeface="Calibri" panose="020F0502020204030204" pitchFamily="34" charset="0"/>
          </a:endParaRPr>
        </a:p>
      </dgm:t>
    </dgm:pt>
    <dgm:pt modelId="{0E57AF87-B273-4FEE-8343-AB2FB9393DFC}">
      <dgm:prSet phldrT="[Text]" custT="1"/>
      <dgm:spPr/>
      <dgm:t>
        <a:bodyPr/>
        <a:lstStyle/>
        <a:p>
          <a:r>
            <a:rPr lang="en-US" sz="2400" dirty="0" smtClean="0">
              <a:latin typeface="Calibri" panose="020F0502020204030204" pitchFamily="34" charset="0"/>
            </a:rPr>
            <a:t>B</a:t>
          </a:r>
        </a:p>
        <a:p>
          <a:r>
            <a:rPr lang="en-US" sz="2400" dirty="0" smtClean="0">
              <a:latin typeface="Calibri" panose="020F0502020204030204" pitchFamily="34" charset="0"/>
            </a:rPr>
            <a:t>Renovation of public buildings</a:t>
          </a:r>
          <a:endParaRPr lang="en-US" sz="2400" dirty="0">
            <a:latin typeface="Calibri" panose="020F0502020204030204" pitchFamily="34" charset="0"/>
          </a:endParaRPr>
        </a:p>
      </dgm:t>
    </dgm:pt>
    <dgm:pt modelId="{659DCE92-AF94-4B10-B9A6-6A6D82642388}" type="parTrans" cxnId="{C8F175D9-1443-4D29-BB49-D5079D357343}">
      <dgm:prSet/>
      <dgm:spPr/>
      <dgm:t>
        <a:bodyPr/>
        <a:lstStyle/>
        <a:p>
          <a:endParaRPr lang="en-US" sz="2400">
            <a:latin typeface="Calibri" panose="020F0502020204030204" pitchFamily="34" charset="0"/>
          </a:endParaRPr>
        </a:p>
      </dgm:t>
    </dgm:pt>
    <dgm:pt modelId="{4621EBC3-D7E2-4CBD-A508-1C0315FE5F53}" type="sibTrans" cxnId="{C8F175D9-1443-4D29-BB49-D5079D357343}">
      <dgm:prSet/>
      <dgm:spPr/>
      <dgm:t>
        <a:bodyPr/>
        <a:lstStyle/>
        <a:p>
          <a:endParaRPr lang="en-US" sz="2400">
            <a:latin typeface="Calibri" panose="020F0502020204030204" pitchFamily="34" charset="0"/>
          </a:endParaRPr>
        </a:p>
      </dgm:t>
    </dgm:pt>
    <dgm:pt modelId="{72DC7819-36D6-4D79-9375-4BF02B9F4530}">
      <dgm:prSet phldrT="[Text]" custT="1"/>
      <dgm:spPr/>
      <dgm:t>
        <a:bodyPr/>
        <a:lstStyle/>
        <a:p>
          <a:r>
            <a:rPr lang="en-US" sz="2400" dirty="0" smtClean="0">
              <a:latin typeface="Calibri" panose="020F0502020204030204" pitchFamily="34" charset="0"/>
            </a:rPr>
            <a:t>C</a:t>
          </a:r>
        </a:p>
        <a:p>
          <a:r>
            <a:rPr lang="en-US" sz="2400" dirty="0" smtClean="0">
              <a:latin typeface="Calibri" panose="020F0502020204030204" pitchFamily="34" charset="0"/>
            </a:rPr>
            <a:t>Livelihood programs</a:t>
          </a:r>
          <a:endParaRPr lang="en-US" sz="2400" dirty="0">
            <a:latin typeface="Calibri" panose="020F0502020204030204" pitchFamily="34" charset="0"/>
          </a:endParaRPr>
        </a:p>
      </dgm:t>
    </dgm:pt>
    <dgm:pt modelId="{6E94B1C4-5A8F-412B-BEAB-4F3E1CE1E99E}" type="parTrans" cxnId="{721859D1-0979-4E20-8CCB-A9275E29B5B6}">
      <dgm:prSet/>
      <dgm:spPr/>
      <dgm:t>
        <a:bodyPr/>
        <a:lstStyle/>
        <a:p>
          <a:endParaRPr lang="en-US" sz="2400">
            <a:latin typeface="Calibri" panose="020F0502020204030204" pitchFamily="34" charset="0"/>
          </a:endParaRPr>
        </a:p>
      </dgm:t>
    </dgm:pt>
    <dgm:pt modelId="{7D5C1FAC-1FB1-4C41-B040-ED6502B3EF6E}" type="sibTrans" cxnId="{721859D1-0979-4E20-8CCB-A9275E29B5B6}">
      <dgm:prSet/>
      <dgm:spPr/>
      <dgm:t>
        <a:bodyPr/>
        <a:lstStyle/>
        <a:p>
          <a:endParaRPr lang="en-US" sz="2400">
            <a:latin typeface="Calibri" panose="020F0502020204030204" pitchFamily="34" charset="0"/>
          </a:endParaRPr>
        </a:p>
      </dgm:t>
    </dgm:pt>
    <dgm:pt modelId="{B3C4925D-B72C-42EE-B1BC-566262AC721F}" type="pres">
      <dgm:prSet presAssocID="{8EADA551-64CE-423B-8F96-B95D721EFC7B}" presName="Name0" presStyleCnt="0">
        <dgm:presLayoutVars>
          <dgm:dir/>
          <dgm:resizeHandles val="exact"/>
        </dgm:presLayoutVars>
      </dgm:prSet>
      <dgm:spPr/>
      <dgm:t>
        <a:bodyPr/>
        <a:lstStyle/>
        <a:p>
          <a:endParaRPr lang="ru-RU"/>
        </a:p>
      </dgm:t>
    </dgm:pt>
    <dgm:pt modelId="{10151732-6094-4710-8163-92428061A0D6}" type="pres">
      <dgm:prSet presAssocID="{391F4243-D50F-45E3-A8F3-A635A54F8C8E}" presName="Name5" presStyleLbl="vennNode1" presStyleIdx="0" presStyleCnt="3" custLinFactNeighborX="-77696">
        <dgm:presLayoutVars>
          <dgm:bulletEnabled val="1"/>
        </dgm:presLayoutVars>
      </dgm:prSet>
      <dgm:spPr/>
      <dgm:t>
        <a:bodyPr/>
        <a:lstStyle/>
        <a:p>
          <a:endParaRPr lang="ru-RU"/>
        </a:p>
      </dgm:t>
    </dgm:pt>
    <dgm:pt modelId="{A42E042D-E011-40C7-8ADD-206A06C34CD6}" type="pres">
      <dgm:prSet presAssocID="{89D00DD1-C7A8-41D7-A64F-3D20372E748C}" presName="space" presStyleCnt="0"/>
      <dgm:spPr/>
    </dgm:pt>
    <dgm:pt modelId="{32CDC75A-E1D5-45C0-9E9C-86AFF3CEA0A2}" type="pres">
      <dgm:prSet presAssocID="{0E57AF87-B273-4FEE-8343-AB2FB9393DFC}" presName="Name5" presStyleLbl="vennNode1" presStyleIdx="1" presStyleCnt="3">
        <dgm:presLayoutVars>
          <dgm:bulletEnabled val="1"/>
        </dgm:presLayoutVars>
      </dgm:prSet>
      <dgm:spPr/>
      <dgm:t>
        <a:bodyPr/>
        <a:lstStyle/>
        <a:p>
          <a:endParaRPr lang="en-US"/>
        </a:p>
      </dgm:t>
    </dgm:pt>
    <dgm:pt modelId="{2E5E05C8-88E4-491D-8CD9-EFAE3DEFA07B}" type="pres">
      <dgm:prSet presAssocID="{4621EBC3-D7E2-4CBD-A508-1C0315FE5F53}" presName="space" presStyleCnt="0"/>
      <dgm:spPr/>
    </dgm:pt>
    <dgm:pt modelId="{6B6C0304-F2CF-4AE2-B9E3-F8B01030294E}" type="pres">
      <dgm:prSet presAssocID="{72DC7819-36D6-4D79-9375-4BF02B9F4530}" presName="Name5" presStyleLbl="vennNode1" presStyleIdx="2" presStyleCnt="3" custLinFactNeighborX="71414">
        <dgm:presLayoutVars>
          <dgm:bulletEnabled val="1"/>
        </dgm:presLayoutVars>
      </dgm:prSet>
      <dgm:spPr/>
      <dgm:t>
        <a:bodyPr/>
        <a:lstStyle/>
        <a:p>
          <a:endParaRPr lang="en-US"/>
        </a:p>
      </dgm:t>
    </dgm:pt>
  </dgm:ptLst>
  <dgm:cxnLst>
    <dgm:cxn modelId="{D866ADCE-A240-474E-952B-95493992715E}" type="presOf" srcId="{72DC7819-36D6-4D79-9375-4BF02B9F4530}" destId="{6B6C0304-F2CF-4AE2-B9E3-F8B01030294E}" srcOrd="0" destOrd="0" presId="urn:microsoft.com/office/officeart/2005/8/layout/venn3"/>
    <dgm:cxn modelId="{E33AA2BA-F45E-4B14-B8F7-AA4580BC0697}" type="presOf" srcId="{8EADA551-64CE-423B-8F96-B95D721EFC7B}" destId="{B3C4925D-B72C-42EE-B1BC-566262AC721F}" srcOrd="0" destOrd="0" presId="urn:microsoft.com/office/officeart/2005/8/layout/venn3"/>
    <dgm:cxn modelId="{565F1AE3-3F1B-483F-AACD-A295E229FDCC}" srcId="{8EADA551-64CE-423B-8F96-B95D721EFC7B}" destId="{391F4243-D50F-45E3-A8F3-A635A54F8C8E}" srcOrd="0" destOrd="0" parTransId="{A7322068-0DA5-4513-B0FD-778E0CA2C1C3}" sibTransId="{89D00DD1-C7A8-41D7-A64F-3D20372E748C}"/>
    <dgm:cxn modelId="{9527E1EB-0CE2-4BC6-9B64-CBFEA037CFDB}" type="presOf" srcId="{0E57AF87-B273-4FEE-8343-AB2FB9393DFC}" destId="{32CDC75A-E1D5-45C0-9E9C-86AFF3CEA0A2}" srcOrd="0" destOrd="0" presId="urn:microsoft.com/office/officeart/2005/8/layout/venn3"/>
    <dgm:cxn modelId="{C8F175D9-1443-4D29-BB49-D5079D357343}" srcId="{8EADA551-64CE-423B-8F96-B95D721EFC7B}" destId="{0E57AF87-B273-4FEE-8343-AB2FB9393DFC}" srcOrd="1" destOrd="0" parTransId="{659DCE92-AF94-4B10-B9A6-6A6D82642388}" sibTransId="{4621EBC3-D7E2-4CBD-A508-1C0315FE5F53}"/>
    <dgm:cxn modelId="{5F70BA06-7539-409B-8691-E2302248F8F6}" type="presOf" srcId="{391F4243-D50F-45E3-A8F3-A635A54F8C8E}" destId="{10151732-6094-4710-8163-92428061A0D6}" srcOrd="0" destOrd="0" presId="urn:microsoft.com/office/officeart/2005/8/layout/venn3"/>
    <dgm:cxn modelId="{721859D1-0979-4E20-8CCB-A9275E29B5B6}" srcId="{8EADA551-64CE-423B-8F96-B95D721EFC7B}" destId="{72DC7819-36D6-4D79-9375-4BF02B9F4530}" srcOrd="2" destOrd="0" parTransId="{6E94B1C4-5A8F-412B-BEAB-4F3E1CE1E99E}" sibTransId="{7D5C1FAC-1FB1-4C41-B040-ED6502B3EF6E}"/>
    <dgm:cxn modelId="{F7F69468-A824-4E4B-BFA8-002BB55DD0ED}" type="presParOf" srcId="{B3C4925D-B72C-42EE-B1BC-566262AC721F}" destId="{10151732-6094-4710-8163-92428061A0D6}" srcOrd="0" destOrd="0" presId="urn:microsoft.com/office/officeart/2005/8/layout/venn3"/>
    <dgm:cxn modelId="{F392E5C6-5499-4BF9-874D-9254BAC288A2}" type="presParOf" srcId="{B3C4925D-B72C-42EE-B1BC-566262AC721F}" destId="{A42E042D-E011-40C7-8ADD-206A06C34CD6}" srcOrd="1" destOrd="0" presId="urn:microsoft.com/office/officeart/2005/8/layout/venn3"/>
    <dgm:cxn modelId="{4CF177A4-C3A2-4FDE-95CC-2CB2D2DF6909}" type="presParOf" srcId="{B3C4925D-B72C-42EE-B1BC-566262AC721F}" destId="{32CDC75A-E1D5-45C0-9E9C-86AFF3CEA0A2}" srcOrd="2" destOrd="0" presId="urn:microsoft.com/office/officeart/2005/8/layout/venn3"/>
    <dgm:cxn modelId="{FD6FB770-C0EA-4F67-AF6A-48A5F9545AEF}" type="presParOf" srcId="{B3C4925D-B72C-42EE-B1BC-566262AC721F}" destId="{2E5E05C8-88E4-491D-8CD9-EFAE3DEFA07B}" srcOrd="3" destOrd="0" presId="urn:microsoft.com/office/officeart/2005/8/layout/venn3"/>
    <dgm:cxn modelId="{CD11C362-5D38-411C-AF5F-B08D7E488336}" type="presParOf" srcId="{B3C4925D-B72C-42EE-B1BC-566262AC721F}" destId="{6B6C0304-F2CF-4AE2-B9E3-F8B01030294E}" srcOrd="4"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314852-F761-4881-8608-4B231AF87CF1}" type="doc">
      <dgm:prSet loTypeId="urn:microsoft.com/office/officeart/2005/8/layout/venn1" loCatId="relationship" qsTypeId="urn:microsoft.com/office/officeart/2005/8/quickstyle/3d1" qsCatId="3D" csTypeId="urn:microsoft.com/office/officeart/2005/8/colors/colorful1#2" csCatId="colorful" phldr="1"/>
      <dgm:spPr/>
    </dgm:pt>
    <dgm:pt modelId="{F96B7D95-DE1A-475E-A455-CFE37E3876C2}">
      <dgm:prSet phldrT="[Текст]" custT="1"/>
      <dgm:spPr/>
      <dgm:t>
        <a:bodyPr/>
        <a:lstStyle/>
        <a:p>
          <a:r>
            <a:rPr lang="en-US" sz="2400" dirty="0" smtClean="0">
              <a:latin typeface="Calibri" pitchFamily="34" charset="0"/>
              <a:cs typeface="Calibri" pitchFamily="34" charset="0"/>
            </a:rPr>
            <a:t>Sub-component C1</a:t>
          </a:r>
        </a:p>
        <a:p>
          <a:r>
            <a:rPr lang="en-US" sz="2400" dirty="0" smtClean="0">
              <a:latin typeface="Calibri" pitchFamily="34" charset="0"/>
              <a:cs typeface="Calibri" pitchFamily="34" charset="0"/>
            </a:rPr>
            <a:t>Income Generation Programs (IGP)</a:t>
          </a:r>
          <a:endParaRPr lang="ru-RU" sz="2400" dirty="0">
            <a:latin typeface="Calibri" pitchFamily="34" charset="0"/>
            <a:cs typeface="Calibri" pitchFamily="34" charset="0"/>
          </a:endParaRPr>
        </a:p>
      </dgm:t>
    </dgm:pt>
    <dgm:pt modelId="{82C31199-2C92-4A54-9931-D924F812DF95}" type="parTrans" cxnId="{64CCF66C-F18C-4EAA-80B6-197869EBE3A6}">
      <dgm:prSet/>
      <dgm:spPr/>
      <dgm:t>
        <a:bodyPr/>
        <a:lstStyle/>
        <a:p>
          <a:endParaRPr lang="ru-RU" sz="2400"/>
        </a:p>
      </dgm:t>
    </dgm:pt>
    <dgm:pt modelId="{08156E8F-1E50-47F3-A0CD-FB94851D24F0}" type="sibTrans" cxnId="{64CCF66C-F18C-4EAA-80B6-197869EBE3A6}">
      <dgm:prSet/>
      <dgm:spPr/>
      <dgm:t>
        <a:bodyPr/>
        <a:lstStyle/>
        <a:p>
          <a:endParaRPr lang="ru-RU" sz="2400"/>
        </a:p>
      </dgm:t>
    </dgm:pt>
    <dgm:pt modelId="{237705C9-3460-46F4-9744-FC15B588574E}">
      <dgm:prSet phldrT="[Текст]" custT="1"/>
      <dgm:spPr/>
      <dgm:t>
        <a:bodyPr/>
        <a:lstStyle/>
        <a:p>
          <a:r>
            <a:rPr lang="en-US" sz="2400" dirty="0" smtClean="0">
              <a:latin typeface="Calibri" pitchFamily="34" charset="0"/>
              <a:cs typeface="Calibri" pitchFamily="34" charset="0"/>
            </a:rPr>
            <a:t>Sub-component C3</a:t>
          </a:r>
        </a:p>
        <a:p>
          <a:r>
            <a:rPr lang="en-US" sz="2400" dirty="0" smtClean="0">
              <a:latin typeface="Calibri" pitchFamily="34" charset="0"/>
              <a:cs typeface="Calibri" pitchFamily="34" charset="0"/>
            </a:rPr>
            <a:t>Microfinance programs (MFP)</a:t>
          </a:r>
          <a:endParaRPr lang="ru-RU" sz="2400" dirty="0">
            <a:latin typeface="Calibri" pitchFamily="34" charset="0"/>
            <a:cs typeface="Calibri" pitchFamily="34" charset="0"/>
          </a:endParaRPr>
        </a:p>
      </dgm:t>
    </dgm:pt>
    <dgm:pt modelId="{BACD5938-F41F-47AE-9E2A-ACF15F71ACB9}" type="parTrans" cxnId="{D1BC7A8B-99E8-4766-8324-EB1DB95A65B0}">
      <dgm:prSet/>
      <dgm:spPr/>
      <dgm:t>
        <a:bodyPr/>
        <a:lstStyle/>
        <a:p>
          <a:endParaRPr lang="ru-RU" sz="2400"/>
        </a:p>
      </dgm:t>
    </dgm:pt>
    <dgm:pt modelId="{98693428-91DB-4B74-9861-E4CCDBEB34A3}" type="sibTrans" cxnId="{D1BC7A8B-99E8-4766-8324-EB1DB95A65B0}">
      <dgm:prSet/>
      <dgm:spPr/>
      <dgm:t>
        <a:bodyPr/>
        <a:lstStyle/>
        <a:p>
          <a:endParaRPr lang="ru-RU" sz="2400"/>
        </a:p>
      </dgm:t>
    </dgm:pt>
    <dgm:pt modelId="{B57F802A-51DA-4A6B-9820-319169B68081}">
      <dgm:prSet phldrT="[Текст]" custT="1"/>
      <dgm:spPr/>
      <dgm:t>
        <a:bodyPr/>
        <a:lstStyle/>
        <a:p>
          <a:r>
            <a:rPr lang="en-US" sz="2400" dirty="0" smtClean="0">
              <a:latin typeface="Calibri" pitchFamily="34" charset="0"/>
              <a:cs typeface="Calibri" pitchFamily="34" charset="0"/>
            </a:rPr>
            <a:t>Sub-component C2</a:t>
          </a:r>
        </a:p>
        <a:p>
          <a:r>
            <a:rPr lang="en-US" sz="2400" dirty="0" smtClean="0">
              <a:latin typeface="Calibri" pitchFamily="34" charset="0"/>
              <a:cs typeface="Calibri" pitchFamily="34" charset="0"/>
            </a:rPr>
            <a:t>Youth Support Programs (YSP)</a:t>
          </a:r>
          <a:endParaRPr lang="ru-RU" sz="2400" dirty="0">
            <a:latin typeface="Calibri" pitchFamily="34" charset="0"/>
            <a:cs typeface="Calibri" pitchFamily="34" charset="0"/>
          </a:endParaRPr>
        </a:p>
      </dgm:t>
    </dgm:pt>
    <dgm:pt modelId="{7C3E2822-758B-45EC-BED6-4CB93B9B9BB0}" type="parTrans" cxnId="{92E4D189-8001-4F15-80D9-B8121169477A}">
      <dgm:prSet/>
      <dgm:spPr/>
      <dgm:t>
        <a:bodyPr/>
        <a:lstStyle/>
        <a:p>
          <a:endParaRPr lang="ru-RU" sz="2400"/>
        </a:p>
      </dgm:t>
    </dgm:pt>
    <dgm:pt modelId="{DBC261EF-FA5C-41E7-A702-1010083A5038}" type="sibTrans" cxnId="{92E4D189-8001-4F15-80D9-B8121169477A}">
      <dgm:prSet/>
      <dgm:spPr/>
      <dgm:t>
        <a:bodyPr/>
        <a:lstStyle/>
        <a:p>
          <a:endParaRPr lang="ru-RU" sz="2400"/>
        </a:p>
      </dgm:t>
    </dgm:pt>
    <dgm:pt modelId="{670DD146-1A93-41E9-95FD-E7B4E86E1075}" type="pres">
      <dgm:prSet presAssocID="{82314852-F761-4881-8608-4B231AF87CF1}" presName="compositeShape" presStyleCnt="0">
        <dgm:presLayoutVars>
          <dgm:chMax val="7"/>
          <dgm:dir/>
          <dgm:resizeHandles val="exact"/>
        </dgm:presLayoutVars>
      </dgm:prSet>
      <dgm:spPr/>
    </dgm:pt>
    <dgm:pt modelId="{344BBAA0-6A64-4E76-921E-195AC463AA88}" type="pres">
      <dgm:prSet presAssocID="{F96B7D95-DE1A-475E-A455-CFE37E3876C2}" presName="circ1" presStyleLbl="vennNode1" presStyleIdx="0" presStyleCnt="3" custScaleX="128835"/>
      <dgm:spPr/>
      <dgm:t>
        <a:bodyPr/>
        <a:lstStyle/>
        <a:p>
          <a:endParaRPr lang="ru-RU"/>
        </a:p>
      </dgm:t>
    </dgm:pt>
    <dgm:pt modelId="{8D982398-9EEA-44AC-BF73-B27D290159E2}" type="pres">
      <dgm:prSet presAssocID="{F96B7D95-DE1A-475E-A455-CFE37E3876C2}" presName="circ1Tx" presStyleLbl="revTx" presStyleIdx="0" presStyleCnt="0">
        <dgm:presLayoutVars>
          <dgm:chMax val="0"/>
          <dgm:chPref val="0"/>
          <dgm:bulletEnabled val="1"/>
        </dgm:presLayoutVars>
      </dgm:prSet>
      <dgm:spPr/>
      <dgm:t>
        <a:bodyPr/>
        <a:lstStyle/>
        <a:p>
          <a:endParaRPr lang="ru-RU"/>
        </a:p>
      </dgm:t>
    </dgm:pt>
    <dgm:pt modelId="{E148C380-88B6-4ACB-842F-FE7C024626D2}" type="pres">
      <dgm:prSet presAssocID="{237705C9-3460-46F4-9744-FC15B588574E}" presName="circ2" presStyleLbl="vennNode1" presStyleIdx="1" presStyleCnt="3" custScaleX="128835" custLinFactNeighborX="10899"/>
      <dgm:spPr/>
      <dgm:t>
        <a:bodyPr/>
        <a:lstStyle/>
        <a:p>
          <a:endParaRPr lang="ru-RU"/>
        </a:p>
      </dgm:t>
    </dgm:pt>
    <dgm:pt modelId="{1CE5E85C-6AE4-4C8C-999B-0AE4A14A1EFE}" type="pres">
      <dgm:prSet presAssocID="{237705C9-3460-46F4-9744-FC15B588574E}" presName="circ2Tx" presStyleLbl="revTx" presStyleIdx="0" presStyleCnt="0">
        <dgm:presLayoutVars>
          <dgm:chMax val="0"/>
          <dgm:chPref val="0"/>
          <dgm:bulletEnabled val="1"/>
        </dgm:presLayoutVars>
      </dgm:prSet>
      <dgm:spPr/>
      <dgm:t>
        <a:bodyPr/>
        <a:lstStyle/>
        <a:p>
          <a:endParaRPr lang="ru-RU"/>
        </a:p>
      </dgm:t>
    </dgm:pt>
    <dgm:pt modelId="{3886D27C-3659-4E17-B7F6-9999D3920B8B}" type="pres">
      <dgm:prSet presAssocID="{B57F802A-51DA-4A6B-9820-319169B68081}" presName="circ3" presStyleLbl="vennNode1" presStyleIdx="2" presStyleCnt="3" custScaleX="128835"/>
      <dgm:spPr/>
      <dgm:t>
        <a:bodyPr/>
        <a:lstStyle/>
        <a:p>
          <a:endParaRPr lang="ru-RU"/>
        </a:p>
      </dgm:t>
    </dgm:pt>
    <dgm:pt modelId="{D4503BA1-3D99-4F3F-84D2-B58174442B3C}" type="pres">
      <dgm:prSet presAssocID="{B57F802A-51DA-4A6B-9820-319169B68081}" presName="circ3Tx" presStyleLbl="revTx" presStyleIdx="0" presStyleCnt="0">
        <dgm:presLayoutVars>
          <dgm:chMax val="0"/>
          <dgm:chPref val="0"/>
          <dgm:bulletEnabled val="1"/>
        </dgm:presLayoutVars>
      </dgm:prSet>
      <dgm:spPr/>
      <dgm:t>
        <a:bodyPr/>
        <a:lstStyle/>
        <a:p>
          <a:endParaRPr lang="ru-RU"/>
        </a:p>
      </dgm:t>
    </dgm:pt>
  </dgm:ptLst>
  <dgm:cxnLst>
    <dgm:cxn modelId="{64CCF66C-F18C-4EAA-80B6-197869EBE3A6}" srcId="{82314852-F761-4881-8608-4B231AF87CF1}" destId="{F96B7D95-DE1A-475E-A455-CFE37E3876C2}" srcOrd="0" destOrd="0" parTransId="{82C31199-2C92-4A54-9931-D924F812DF95}" sibTransId="{08156E8F-1E50-47F3-A0CD-FB94851D24F0}"/>
    <dgm:cxn modelId="{6D5AECA3-FE97-446B-ABD3-CA24CE7A5E24}" type="presOf" srcId="{F96B7D95-DE1A-475E-A455-CFE37E3876C2}" destId="{344BBAA0-6A64-4E76-921E-195AC463AA88}" srcOrd="0" destOrd="0" presId="urn:microsoft.com/office/officeart/2005/8/layout/venn1"/>
    <dgm:cxn modelId="{95390B37-1CCB-4FBA-89D5-49BD6F4F9E6B}" type="presOf" srcId="{237705C9-3460-46F4-9744-FC15B588574E}" destId="{1CE5E85C-6AE4-4C8C-999B-0AE4A14A1EFE}" srcOrd="1" destOrd="0" presId="urn:microsoft.com/office/officeart/2005/8/layout/venn1"/>
    <dgm:cxn modelId="{3EF7C93C-DE46-47E0-9835-85529473D0BD}" type="presOf" srcId="{B57F802A-51DA-4A6B-9820-319169B68081}" destId="{3886D27C-3659-4E17-B7F6-9999D3920B8B}" srcOrd="0" destOrd="0" presId="urn:microsoft.com/office/officeart/2005/8/layout/venn1"/>
    <dgm:cxn modelId="{D9C5AA4B-1969-48D6-9298-8F54E234A5BD}" type="presOf" srcId="{82314852-F761-4881-8608-4B231AF87CF1}" destId="{670DD146-1A93-41E9-95FD-E7B4E86E1075}" srcOrd="0" destOrd="0" presId="urn:microsoft.com/office/officeart/2005/8/layout/venn1"/>
    <dgm:cxn modelId="{AF77EBC8-1AAD-4BE4-8FE4-899B2095BE81}" type="presOf" srcId="{B57F802A-51DA-4A6B-9820-319169B68081}" destId="{D4503BA1-3D99-4F3F-84D2-B58174442B3C}" srcOrd="1" destOrd="0" presId="urn:microsoft.com/office/officeart/2005/8/layout/venn1"/>
    <dgm:cxn modelId="{103DD757-949F-486D-8AFC-F44AD23DDEBE}" type="presOf" srcId="{F96B7D95-DE1A-475E-A455-CFE37E3876C2}" destId="{8D982398-9EEA-44AC-BF73-B27D290159E2}" srcOrd="1" destOrd="0" presId="urn:microsoft.com/office/officeart/2005/8/layout/venn1"/>
    <dgm:cxn modelId="{92E4D189-8001-4F15-80D9-B8121169477A}" srcId="{82314852-F761-4881-8608-4B231AF87CF1}" destId="{B57F802A-51DA-4A6B-9820-319169B68081}" srcOrd="2" destOrd="0" parTransId="{7C3E2822-758B-45EC-BED6-4CB93B9B9BB0}" sibTransId="{DBC261EF-FA5C-41E7-A702-1010083A5038}"/>
    <dgm:cxn modelId="{08D3220A-C935-4629-93EF-235A3F132288}" type="presOf" srcId="{237705C9-3460-46F4-9744-FC15B588574E}" destId="{E148C380-88B6-4ACB-842F-FE7C024626D2}" srcOrd="0" destOrd="0" presId="urn:microsoft.com/office/officeart/2005/8/layout/venn1"/>
    <dgm:cxn modelId="{D1BC7A8B-99E8-4766-8324-EB1DB95A65B0}" srcId="{82314852-F761-4881-8608-4B231AF87CF1}" destId="{237705C9-3460-46F4-9744-FC15B588574E}" srcOrd="1" destOrd="0" parTransId="{BACD5938-F41F-47AE-9E2A-ACF15F71ACB9}" sibTransId="{98693428-91DB-4B74-9861-E4CCDBEB34A3}"/>
    <dgm:cxn modelId="{2886F1E7-537A-4DC2-BFF9-C75035FD676E}" type="presParOf" srcId="{670DD146-1A93-41E9-95FD-E7B4E86E1075}" destId="{344BBAA0-6A64-4E76-921E-195AC463AA88}" srcOrd="0" destOrd="0" presId="urn:microsoft.com/office/officeart/2005/8/layout/venn1"/>
    <dgm:cxn modelId="{F5444F92-793B-4B89-A15B-064ABD87BF07}" type="presParOf" srcId="{670DD146-1A93-41E9-95FD-E7B4E86E1075}" destId="{8D982398-9EEA-44AC-BF73-B27D290159E2}" srcOrd="1" destOrd="0" presId="urn:microsoft.com/office/officeart/2005/8/layout/venn1"/>
    <dgm:cxn modelId="{74023684-2059-4665-8DD7-5ED95017CDDC}" type="presParOf" srcId="{670DD146-1A93-41E9-95FD-E7B4E86E1075}" destId="{E148C380-88B6-4ACB-842F-FE7C024626D2}" srcOrd="2" destOrd="0" presId="urn:microsoft.com/office/officeart/2005/8/layout/venn1"/>
    <dgm:cxn modelId="{191901F9-990B-406C-B3F3-12D3630430A0}" type="presParOf" srcId="{670DD146-1A93-41E9-95FD-E7B4E86E1075}" destId="{1CE5E85C-6AE4-4C8C-999B-0AE4A14A1EFE}" srcOrd="3" destOrd="0" presId="urn:microsoft.com/office/officeart/2005/8/layout/venn1"/>
    <dgm:cxn modelId="{55C3852B-268E-4EBF-930C-9BB1492775C2}" type="presParOf" srcId="{670DD146-1A93-41E9-95FD-E7B4E86E1075}" destId="{3886D27C-3659-4E17-B7F6-9999D3920B8B}" srcOrd="4" destOrd="0" presId="urn:microsoft.com/office/officeart/2005/8/layout/venn1"/>
    <dgm:cxn modelId="{6B21F2B5-84A6-44B8-AD52-D95F8DBA096B}" type="presParOf" srcId="{670DD146-1A93-41E9-95FD-E7B4E86E1075}" destId="{D4503BA1-3D99-4F3F-84D2-B58174442B3C}"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151732-6094-4710-8163-92428061A0D6}">
      <dsp:nvSpPr>
        <dsp:cNvPr id="0" name=""/>
        <dsp:cNvSpPr/>
      </dsp:nvSpPr>
      <dsp:spPr>
        <a:xfrm>
          <a:off x="3644" y="1203"/>
          <a:ext cx="2981472" cy="2981472"/>
        </a:xfrm>
        <a:prstGeom prst="ellipse">
          <a:avLst/>
        </a:prstGeom>
        <a:solidFill>
          <a:schemeClr val="accent2">
            <a:alpha val="50000"/>
            <a:hueOff val="0"/>
            <a:satOff val="0"/>
            <a:lumOff val="0"/>
            <a:alphaOff val="0"/>
          </a:schemeClr>
        </a:solidFill>
        <a:ln>
          <a:noFill/>
        </a:ln>
        <a:effectLst>
          <a:outerShdw blurRad="63500" dist="25400" dir="147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080" tIns="30480" rIns="1640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anose="020F0502020204030204" pitchFamily="34" charset="0"/>
            </a:rPr>
            <a:t>A</a:t>
          </a:r>
        </a:p>
        <a:p>
          <a:pPr lvl="0" algn="ctr" defTabSz="1066800">
            <a:lnSpc>
              <a:spcPct val="90000"/>
            </a:lnSpc>
            <a:spcBef>
              <a:spcPct val="0"/>
            </a:spcBef>
            <a:spcAft>
              <a:spcPct val="35000"/>
            </a:spcAft>
          </a:pPr>
          <a:r>
            <a:rPr lang="en-US" sz="2400" kern="1200" dirty="0" smtClean="0">
              <a:latin typeface="Calibri" panose="020F0502020204030204" pitchFamily="34" charset="0"/>
            </a:rPr>
            <a:t>Community micro projects</a:t>
          </a:r>
          <a:endParaRPr lang="en-US" sz="2400" kern="1200" dirty="0">
            <a:latin typeface="Calibri" panose="020F0502020204030204" pitchFamily="34" charset="0"/>
          </a:endParaRPr>
        </a:p>
      </dsp:txBody>
      <dsp:txXfrm>
        <a:off x="3644" y="1203"/>
        <a:ext cx="2981472" cy="2981472"/>
      </dsp:txXfrm>
    </dsp:sp>
    <dsp:sp modelId="{32CDC75A-E1D5-45C0-9E9C-86AFF3CEA0A2}">
      <dsp:nvSpPr>
        <dsp:cNvPr id="0" name=""/>
        <dsp:cNvSpPr/>
      </dsp:nvSpPr>
      <dsp:spPr>
        <a:xfrm>
          <a:off x="2852119" y="1203"/>
          <a:ext cx="2981472" cy="2981472"/>
        </a:xfrm>
        <a:prstGeom prst="ellipse">
          <a:avLst/>
        </a:prstGeom>
        <a:solidFill>
          <a:schemeClr val="accent3">
            <a:alpha val="50000"/>
            <a:hueOff val="0"/>
            <a:satOff val="0"/>
            <a:lumOff val="0"/>
            <a:alphaOff val="0"/>
          </a:schemeClr>
        </a:solidFill>
        <a:ln>
          <a:noFill/>
        </a:ln>
        <a:effectLst>
          <a:outerShdw blurRad="63500" dist="25400" dir="147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080" tIns="30480" rIns="1640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anose="020F0502020204030204" pitchFamily="34" charset="0"/>
            </a:rPr>
            <a:t>B</a:t>
          </a:r>
        </a:p>
        <a:p>
          <a:pPr lvl="0" algn="ctr" defTabSz="1066800">
            <a:lnSpc>
              <a:spcPct val="90000"/>
            </a:lnSpc>
            <a:spcBef>
              <a:spcPct val="0"/>
            </a:spcBef>
            <a:spcAft>
              <a:spcPct val="35000"/>
            </a:spcAft>
          </a:pPr>
          <a:r>
            <a:rPr lang="en-US" sz="2400" kern="1200" dirty="0" smtClean="0">
              <a:latin typeface="Calibri" panose="020F0502020204030204" pitchFamily="34" charset="0"/>
            </a:rPr>
            <a:t>Renovation of public buildings</a:t>
          </a:r>
          <a:endParaRPr lang="en-US" sz="2400" kern="1200" dirty="0">
            <a:latin typeface="Calibri" panose="020F0502020204030204" pitchFamily="34" charset="0"/>
          </a:endParaRPr>
        </a:p>
      </dsp:txBody>
      <dsp:txXfrm>
        <a:off x="2852119" y="1203"/>
        <a:ext cx="2981472" cy="2981472"/>
      </dsp:txXfrm>
    </dsp:sp>
    <dsp:sp modelId="{6B6C0304-F2CF-4AE2-B9E3-F8B01030294E}">
      <dsp:nvSpPr>
        <dsp:cNvPr id="0" name=""/>
        <dsp:cNvSpPr/>
      </dsp:nvSpPr>
      <dsp:spPr>
        <a:xfrm>
          <a:off x="5663134" y="1203"/>
          <a:ext cx="2981472" cy="2981472"/>
        </a:xfrm>
        <a:prstGeom prst="ellipse">
          <a:avLst/>
        </a:prstGeom>
        <a:solidFill>
          <a:schemeClr val="accent4">
            <a:alpha val="50000"/>
            <a:hueOff val="0"/>
            <a:satOff val="0"/>
            <a:lumOff val="0"/>
            <a:alphaOff val="0"/>
          </a:schemeClr>
        </a:solidFill>
        <a:ln>
          <a:noFill/>
        </a:ln>
        <a:effectLst>
          <a:outerShdw blurRad="63500" dist="25400" dir="147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64080" tIns="30480" rIns="1640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anose="020F0502020204030204" pitchFamily="34" charset="0"/>
            </a:rPr>
            <a:t>C</a:t>
          </a:r>
        </a:p>
        <a:p>
          <a:pPr lvl="0" algn="ctr" defTabSz="1066800">
            <a:lnSpc>
              <a:spcPct val="90000"/>
            </a:lnSpc>
            <a:spcBef>
              <a:spcPct val="0"/>
            </a:spcBef>
            <a:spcAft>
              <a:spcPct val="35000"/>
            </a:spcAft>
          </a:pPr>
          <a:r>
            <a:rPr lang="en-US" sz="2400" kern="1200" dirty="0" smtClean="0">
              <a:latin typeface="Calibri" panose="020F0502020204030204" pitchFamily="34" charset="0"/>
            </a:rPr>
            <a:t>Livelihood programs</a:t>
          </a:r>
          <a:endParaRPr lang="en-US" sz="2400" kern="1200" dirty="0">
            <a:latin typeface="Calibri" panose="020F0502020204030204" pitchFamily="34" charset="0"/>
          </a:endParaRPr>
        </a:p>
      </dsp:txBody>
      <dsp:txXfrm>
        <a:off x="5663134" y="1203"/>
        <a:ext cx="2981472" cy="29814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4BBAA0-6A64-4E76-921E-195AC463AA88}">
      <dsp:nvSpPr>
        <dsp:cNvPr id="0" name=""/>
        <dsp:cNvSpPr/>
      </dsp:nvSpPr>
      <dsp:spPr>
        <a:xfrm>
          <a:off x="1814126" y="145288"/>
          <a:ext cx="3872736" cy="3005966"/>
        </a:xfrm>
        <a:prstGeom prst="ellipse">
          <a:avLst/>
        </a:prstGeom>
        <a:solidFill>
          <a:schemeClr val="accent2">
            <a:alpha val="50000"/>
            <a:hueOff val="0"/>
            <a:satOff val="0"/>
            <a:lumOff val="0"/>
            <a:alphaOff val="0"/>
          </a:schemeClr>
        </a:solidFill>
        <a:ln>
          <a:noFill/>
        </a:ln>
        <a:effectLst>
          <a:outerShdw blurRad="63500" dist="25400" dir="147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itchFamily="34" charset="0"/>
              <a:cs typeface="Calibri" pitchFamily="34" charset="0"/>
            </a:rPr>
            <a:t>Sub-component C1</a:t>
          </a:r>
        </a:p>
        <a:p>
          <a:pPr lvl="0" algn="ctr" defTabSz="1066800">
            <a:lnSpc>
              <a:spcPct val="90000"/>
            </a:lnSpc>
            <a:spcBef>
              <a:spcPct val="0"/>
            </a:spcBef>
            <a:spcAft>
              <a:spcPct val="35000"/>
            </a:spcAft>
          </a:pPr>
          <a:r>
            <a:rPr lang="en-US" sz="2400" kern="1200" dirty="0" smtClean="0">
              <a:latin typeface="Calibri" pitchFamily="34" charset="0"/>
              <a:cs typeface="Calibri" pitchFamily="34" charset="0"/>
            </a:rPr>
            <a:t>Income Generation Programs (IGP)</a:t>
          </a:r>
          <a:endParaRPr lang="ru-RU" sz="2400" kern="1200" dirty="0">
            <a:latin typeface="Calibri" pitchFamily="34" charset="0"/>
            <a:cs typeface="Calibri" pitchFamily="34" charset="0"/>
          </a:endParaRPr>
        </a:p>
      </dsp:txBody>
      <dsp:txXfrm>
        <a:off x="2330491" y="671332"/>
        <a:ext cx="2840006" cy="1352684"/>
      </dsp:txXfrm>
    </dsp:sp>
    <dsp:sp modelId="{E148C380-88B6-4ACB-842F-FE7C024626D2}">
      <dsp:nvSpPr>
        <dsp:cNvPr id="0" name=""/>
        <dsp:cNvSpPr/>
      </dsp:nvSpPr>
      <dsp:spPr>
        <a:xfrm>
          <a:off x="3226399" y="2024017"/>
          <a:ext cx="3872736" cy="3005966"/>
        </a:xfrm>
        <a:prstGeom prst="ellipse">
          <a:avLst/>
        </a:prstGeom>
        <a:solidFill>
          <a:schemeClr val="accent3">
            <a:alpha val="50000"/>
            <a:hueOff val="0"/>
            <a:satOff val="0"/>
            <a:lumOff val="0"/>
            <a:alphaOff val="0"/>
          </a:schemeClr>
        </a:solidFill>
        <a:ln>
          <a:noFill/>
        </a:ln>
        <a:effectLst>
          <a:outerShdw blurRad="63500" dist="25400" dir="147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itchFamily="34" charset="0"/>
              <a:cs typeface="Calibri" pitchFamily="34" charset="0"/>
            </a:rPr>
            <a:t>Sub-component C3</a:t>
          </a:r>
        </a:p>
        <a:p>
          <a:pPr lvl="0" algn="ctr" defTabSz="1066800">
            <a:lnSpc>
              <a:spcPct val="90000"/>
            </a:lnSpc>
            <a:spcBef>
              <a:spcPct val="0"/>
            </a:spcBef>
            <a:spcAft>
              <a:spcPct val="35000"/>
            </a:spcAft>
          </a:pPr>
          <a:r>
            <a:rPr lang="en-US" sz="2400" kern="1200" dirty="0" smtClean="0">
              <a:latin typeface="Calibri" pitchFamily="34" charset="0"/>
              <a:cs typeface="Calibri" pitchFamily="34" charset="0"/>
            </a:rPr>
            <a:t>Microfinance programs (MFP)</a:t>
          </a:r>
          <a:endParaRPr lang="ru-RU" sz="2400" kern="1200" dirty="0">
            <a:latin typeface="Calibri" pitchFamily="34" charset="0"/>
            <a:cs typeface="Calibri" pitchFamily="34" charset="0"/>
          </a:endParaRPr>
        </a:p>
      </dsp:txBody>
      <dsp:txXfrm>
        <a:off x="4410811" y="2800558"/>
        <a:ext cx="2323642" cy="1653281"/>
      </dsp:txXfrm>
    </dsp:sp>
    <dsp:sp modelId="{3886D27C-3659-4E17-B7F6-9999D3920B8B}">
      <dsp:nvSpPr>
        <dsp:cNvPr id="0" name=""/>
        <dsp:cNvSpPr/>
      </dsp:nvSpPr>
      <dsp:spPr>
        <a:xfrm>
          <a:off x="729473" y="2024017"/>
          <a:ext cx="3872736" cy="3005966"/>
        </a:xfrm>
        <a:prstGeom prst="ellipse">
          <a:avLst/>
        </a:prstGeom>
        <a:solidFill>
          <a:schemeClr val="accent4">
            <a:alpha val="50000"/>
            <a:hueOff val="0"/>
            <a:satOff val="0"/>
            <a:lumOff val="0"/>
            <a:alphaOff val="0"/>
          </a:schemeClr>
        </a:solidFill>
        <a:ln>
          <a:noFill/>
        </a:ln>
        <a:effectLst>
          <a:outerShdw blurRad="63500" dist="25400" dir="147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latin typeface="Calibri" pitchFamily="34" charset="0"/>
              <a:cs typeface="Calibri" pitchFamily="34" charset="0"/>
            </a:rPr>
            <a:t>Sub-component C2</a:t>
          </a:r>
        </a:p>
        <a:p>
          <a:pPr lvl="0" algn="ctr" defTabSz="1066800">
            <a:lnSpc>
              <a:spcPct val="90000"/>
            </a:lnSpc>
            <a:spcBef>
              <a:spcPct val="0"/>
            </a:spcBef>
            <a:spcAft>
              <a:spcPct val="35000"/>
            </a:spcAft>
          </a:pPr>
          <a:r>
            <a:rPr lang="en-US" sz="2400" kern="1200" dirty="0" smtClean="0">
              <a:latin typeface="Calibri" pitchFamily="34" charset="0"/>
              <a:cs typeface="Calibri" pitchFamily="34" charset="0"/>
            </a:rPr>
            <a:t>Youth Support Programs (YSP)</a:t>
          </a:r>
          <a:endParaRPr lang="ru-RU" sz="2400" kern="1200" dirty="0">
            <a:latin typeface="Calibri" pitchFamily="34" charset="0"/>
            <a:cs typeface="Calibri" pitchFamily="34" charset="0"/>
          </a:endParaRPr>
        </a:p>
      </dsp:txBody>
      <dsp:txXfrm>
        <a:off x="1094156" y="2800558"/>
        <a:ext cx="2323642" cy="1653281"/>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02CB6301-001E-44D0-BB12-6CAEF7DC2B55}" type="datetimeFigureOut">
              <a:rPr lang="ru-RU" smtClean="0"/>
              <a:pPr/>
              <a:t>02.12.2016</a:t>
            </a:fld>
            <a:endParaRPr lang="ru-RU"/>
          </a:p>
        </p:txBody>
      </p:sp>
      <p:sp>
        <p:nvSpPr>
          <p:cNvPr id="4" name="Нижний колонтитул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D2B261E4-5380-4A93-A1D9-0648AC8010DE}" type="slidenum">
              <a:rPr lang="ru-RU" smtClean="0"/>
              <a:pPr/>
              <a:t>‹#›</a:t>
            </a:fld>
            <a:endParaRPr lang="ru-RU"/>
          </a:p>
        </p:txBody>
      </p:sp>
    </p:spTree>
    <p:extLst>
      <p:ext uri="{BB962C8B-B14F-4D97-AF65-F5344CB8AC3E}">
        <p14:creationId xmlns="" xmlns:p14="http://schemas.microsoft.com/office/powerpoint/2010/main" val="31292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4813"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48100" y="0"/>
            <a:ext cx="2944813"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DA061FA-E2C8-4270-ACE9-CB223FDD2AD5}" type="datetimeFigureOut">
              <a:rPr lang="ru-RU"/>
              <a:pPr>
                <a:defRPr/>
              </a:pPr>
              <a:t>02.12.2016</a:t>
            </a:fld>
            <a:endParaRPr lang="ru-RU"/>
          </a:p>
        </p:txBody>
      </p:sp>
      <p:sp>
        <p:nvSpPr>
          <p:cNvPr id="4" name="Образ слайда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6622486-840E-4321-968F-59720A6AF5A7}" type="slidenum">
              <a:rPr lang="ru-RU"/>
              <a:pPr>
                <a:defRPr/>
              </a:pPr>
              <a:t>‹#›</a:t>
            </a:fld>
            <a:endParaRPr lang="ru-RU"/>
          </a:p>
        </p:txBody>
      </p:sp>
    </p:spTree>
    <p:extLst>
      <p:ext uri="{BB962C8B-B14F-4D97-AF65-F5344CB8AC3E}">
        <p14:creationId xmlns="" xmlns:p14="http://schemas.microsoft.com/office/powerpoint/2010/main" val="2459070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10</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11</a:t>
            </a:fld>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12</a:t>
            </a:fld>
            <a:endParaRPr lang="ru-R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13</a:t>
            </a:fld>
            <a:endParaRPr lang="ru-R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24</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8</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6622486-840E-4321-968F-59720A6AF5A7}" type="slidenum">
              <a:rPr lang="ru-RU" smtClean="0"/>
              <a:pPr>
                <a:defRPr/>
              </a:pPr>
              <a:t>9</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solidFill>
            <a:schemeClr val="bg2">
              <a:lumMod val="25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pPr>
              <a:defRPr/>
            </a:pPr>
            <a:fld id="{B6E3B5FF-15F9-4CC3-B12D-18CC32C54BA9}" type="datetimeFigureOut">
              <a:rPr lang="ru-RU" smtClean="0"/>
              <a:pPr>
                <a:defRPr/>
              </a:pPr>
              <a:t>02.12.2016</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5D9F328E-5D31-4F86-933E-DEF5BF76B125}" type="datetimeFigureOut">
              <a:rPr lang="ru-RU" smtClean="0"/>
              <a:pPr>
                <a:defRPr/>
              </a:pPr>
              <a:t>02.12.2016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9565E647-6A02-4F62-B279-9E3E3B5F9D73}"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28B0DB96-10EC-4EAF-9685-35E41A648F9C}" type="datetimeFigureOut">
              <a:rPr lang="ru-RU" smtClean="0"/>
              <a:pPr>
                <a:defRPr/>
              </a:pPr>
              <a:t>02.12.2016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BE2A23C5-619B-440B-80A0-811FC140472F}" type="slidenum">
              <a:rPr lang="ru-RU" smtClean="0"/>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8B7542C4-8F9E-488A-ADF8-288EC22F6EBF}" type="datetimeFigureOut">
              <a:rPr lang="ru-RU" smtClean="0"/>
              <a:pPr>
                <a:defRPr/>
              </a:pPr>
              <a:t>02.12.2016</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F2888281-0F4E-4979-AB2C-64840846CEE6}"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pPr>
              <a:defRPr/>
            </a:pPr>
            <a:fld id="{4346E8AA-8D3E-4A1E-BE24-7A634F624C19}" type="datetimeFigureOut">
              <a:rPr lang="ru-RU" smtClean="0"/>
              <a:pPr>
                <a:defRPr/>
              </a:pPr>
              <a:t>02.12.2016</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pPr>
              <a:defRPr/>
            </a:pPr>
            <a:endParaRPr lang="ru-RU"/>
          </a:p>
        </p:txBody>
      </p:sp>
      <p:sp>
        <p:nvSpPr>
          <p:cNvPr id="6" name="Номер слайда 5"/>
          <p:cNvSpPr>
            <a:spLocks noGrp="1"/>
          </p:cNvSpPr>
          <p:nvPr>
            <p:ph type="sldNum" sz="quarter" idx="12"/>
          </p:nvPr>
        </p:nvSpPr>
        <p:spPr/>
        <p:txBody>
          <a:bodyPr/>
          <a:lstStyle/>
          <a:p>
            <a:fld id="{A3DCDF73-85D2-4237-9B32-053DBDB0C312}"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pPr>
              <a:defRPr/>
            </a:pPr>
            <a:fld id="{D7A547F8-83CA-4B51-9D66-40B7B8BEE038}" type="datetimeFigureOut">
              <a:rPr lang="ru-RU" smtClean="0"/>
              <a:pPr>
                <a:defRPr/>
              </a:pPr>
              <a:t>02.12.2016</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pPr>
              <a:defRPr/>
            </a:pPr>
            <a:endParaRPr lang="ru-RU"/>
          </a:p>
        </p:txBody>
      </p:sp>
      <p:sp>
        <p:nvSpPr>
          <p:cNvPr id="6" name="Номер слайда 5"/>
          <p:cNvSpPr>
            <a:spLocks noGrp="1"/>
          </p:cNvSpPr>
          <p:nvPr>
            <p:ph type="sldNum" sz="quarter" idx="12"/>
          </p:nvPr>
        </p:nvSpPr>
        <p:spPr>
          <a:xfrm>
            <a:off x="8451056" y="809624"/>
            <a:ext cx="502920" cy="300831"/>
          </a:xfrm>
        </p:spPr>
        <p:txBody>
          <a:bodyPr/>
          <a:lstStyle/>
          <a:p>
            <a:pPr>
              <a:defRPr/>
            </a:pPr>
            <a:fld id="{053DB102-8C62-4DBB-A102-C481747D7316}" type="slidenum">
              <a:rPr lang="ru-RU" smtClean="0"/>
              <a:pPr>
                <a:defRPr/>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pPr>
              <a:defRPr/>
            </a:pPr>
            <a:fld id="{933A2BF5-EFBF-4331-B9E0-3C7631B3E30D}" type="datetimeFigureOut">
              <a:rPr lang="ru-RU" smtClean="0"/>
              <a:pPr>
                <a:defRPr/>
              </a:pPr>
              <a:t>02.12.2016</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pPr>
              <a:defRPr/>
            </a:pPr>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A3DCDF73-85D2-4237-9B32-053DBDB0C312}"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pPr>
              <a:defRPr/>
            </a:pPr>
            <a:fld id="{F7372E6E-8979-4615-81BE-BE72787E0CE3}" type="datetimeFigureOut">
              <a:rPr lang="ru-RU" smtClean="0"/>
              <a:pPr>
                <a:defRPr/>
              </a:pPr>
              <a:t>02.12.2016</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pPr>
              <a:defRPr/>
            </a:pPr>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pPr>
              <a:defRPr/>
            </a:pPr>
            <a:fld id="{A1A2D5D1-63F8-49CA-9DB8-5867EF0DE1F4}"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35A90051-D51F-45A0-A2E0-D43D99DC714F}" type="datetimeFigureOut">
              <a:rPr lang="ru-RU" smtClean="0"/>
              <a:pPr>
                <a:defRPr/>
              </a:pPr>
              <a:t>02.12.2016</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D4DDF7F-35FE-4FE7-BF21-C61EB703D226}"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pPr>
              <a:defRPr/>
            </a:pPr>
            <a:fld id="{60BB8921-7012-4B9E-B6F8-4A836444DBDE}" type="datetimeFigureOut">
              <a:rPr lang="ru-RU" smtClean="0"/>
              <a:pPr>
                <a:defRPr/>
              </a:pPr>
              <a:t>02.12.2016</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pPr>
              <a:defRPr/>
            </a:pPr>
            <a:endParaRPr lang="ru-RU"/>
          </a:p>
        </p:txBody>
      </p:sp>
      <p:sp>
        <p:nvSpPr>
          <p:cNvPr id="4" name="Номер слайда 3"/>
          <p:cNvSpPr>
            <a:spLocks noGrp="1"/>
          </p:cNvSpPr>
          <p:nvPr>
            <p:ph type="sldNum" sz="quarter" idx="12"/>
          </p:nvPr>
        </p:nvSpPr>
        <p:spPr>
          <a:xfrm>
            <a:off x="7589520" y="6480969"/>
            <a:ext cx="502920" cy="301752"/>
          </a:xfrm>
        </p:spPr>
        <p:txBody>
          <a:bodyPr/>
          <a:lstStyle/>
          <a:p>
            <a:pPr>
              <a:defRPr/>
            </a:pPr>
            <a:fld id="{D0FDF3BE-EE23-451F-B002-3B465C3CBA7E}"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pPr>
              <a:defRPr/>
            </a:pPr>
            <a:fld id="{6230610A-B0C4-417E-9665-72DEA08B6A2C}" type="datetimeFigureOut">
              <a:rPr lang="ru-RU" smtClean="0"/>
              <a:pPr>
                <a:defRPr/>
              </a:pPr>
              <a:t>02.12.2016</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pPr>
              <a:defRPr/>
            </a:pPr>
            <a:fld id="{BBE3ED6C-56E5-4CD1-8B94-5B54C63113EF}"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pPr>
              <a:defRPr/>
            </a:pPr>
            <a:fld id="{0C9EC9CF-6860-49EF-B7A4-C9DE3B6FFCDE}" type="datetimeFigureOut">
              <a:rPr lang="ru-RU" smtClean="0"/>
              <a:pPr>
                <a:defRPr/>
              </a:pPr>
              <a:t>02.12.2016</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pPr>
              <a:defRPr/>
            </a:pPr>
            <a:fld id="{756010AF-EE22-45C7-A1D9-CB0C116DAA8C}"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8B7542C4-8F9E-488A-ADF8-288EC22F6EBF}" type="datetimeFigureOut">
              <a:rPr lang="ru-RU" smtClean="0"/>
              <a:pPr>
                <a:defRPr/>
              </a:pPr>
              <a:t>02.12.2016</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F2888281-0F4E-4979-AB2C-64840846CEE6}"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 id="2147484044"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World_Bank_logo.png"/>
          <p:cNvPicPr>
            <a:picLocks noChangeAspect="1"/>
          </p:cNvPicPr>
          <p:nvPr/>
        </p:nvPicPr>
        <p:blipFill>
          <a:blip r:embed="rId3" cstate="print"/>
          <a:stretch>
            <a:fillRect/>
          </a:stretch>
        </p:blipFill>
        <p:spPr>
          <a:xfrm>
            <a:off x="427380" y="745792"/>
            <a:ext cx="3073050" cy="611506"/>
          </a:xfrm>
          <a:prstGeom prst="rect">
            <a:avLst/>
          </a:prstGeom>
        </p:spPr>
      </p:pic>
      <p:pic>
        <p:nvPicPr>
          <p:cNvPr id="9" name="Рисунок 8" descr="250px-Emblem_of_Azerbaijan.svg.png"/>
          <p:cNvPicPr>
            <a:picLocks noChangeAspect="1"/>
          </p:cNvPicPr>
          <p:nvPr/>
        </p:nvPicPr>
        <p:blipFill>
          <a:blip r:embed="rId4" cstate="print"/>
          <a:stretch>
            <a:fillRect/>
          </a:stretch>
        </p:blipFill>
        <p:spPr>
          <a:xfrm>
            <a:off x="4024310" y="214290"/>
            <a:ext cx="1047756" cy="1143008"/>
          </a:xfrm>
          <a:prstGeom prst="rect">
            <a:avLst/>
          </a:prstGeom>
        </p:spPr>
      </p:pic>
      <p:grpSp>
        <p:nvGrpSpPr>
          <p:cNvPr id="17" name="Группа 16"/>
          <p:cNvGrpSpPr/>
          <p:nvPr/>
        </p:nvGrpSpPr>
        <p:grpSpPr>
          <a:xfrm>
            <a:off x="7215206" y="714356"/>
            <a:ext cx="1577676" cy="642942"/>
            <a:chOff x="6929454" y="571480"/>
            <a:chExt cx="1577676" cy="642942"/>
          </a:xfrm>
        </p:grpSpPr>
        <p:sp>
          <p:nvSpPr>
            <p:cNvPr id="10" name="TextBox 9"/>
            <p:cNvSpPr txBox="1"/>
            <p:nvPr/>
          </p:nvSpPr>
          <p:spPr>
            <a:xfrm>
              <a:off x="6929454" y="612201"/>
              <a:ext cx="1577676" cy="584775"/>
            </a:xfrm>
            <a:prstGeom prst="rect">
              <a:avLst/>
            </a:prstGeom>
            <a:noFill/>
          </p:spPr>
          <p:txBody>
            <a:bodyPr wrap="none" rtlCol="0">
              <a:spAutoFit/>
            </a:bodyPr>
            <a:lstStyle/>
            <a:p>
              <a:r>
                <a:rPr lang="az-Latn-AZ" sz="3200" b="1" dirty="0" err="1" smtClean="0">
                  <a:latin typeface="Arial Black" pitchFamily="34" charset="0"/>
                </a:rPr>
                <a:t>Mk</a:t>
              </a:r>
              <a:r>
                <a:rPr lang="az-Latn-AZ" sz="3200" b="1" dirty="0" err="1" smtClean="0">
                  <a:solidFill>
                    <a:srgbClr val="FF0000"/>
                  </a:solidFill>
                  <a:latin typeface="Arial Black" pitchFamily="34" charset="0"/>
                </a:rPr>
                <a:t>SIF</a:t>
              </a:r>
              <a:endParaRPr lang="ru-RU" sz="3200" b="1" dirty="0">
                <a:solidFill>
                  <a:srgbClr val="FF0000"/>
                </a:solidFill>
                <a:latin typeface="Arial Black" pitchFamily="34" charset="0"/>
              </a:endParaRPr>
            </a:p>
          </p:txBody>
        </p:sp>
        <p:cxnSp>
          <p:nvCxnSpPr>
            <p:cNvPr id="13" name="Прямая соединительная линия 12"/>
            <p:cNvCxnSpPr/>
            <p:nvPr/>
          </p:nvCxnSpPr>
          <p:spPr>
            <a:xfrm>
              <a:off x="7000892" y="1142984"/>
              <a:ext cx="142876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7000892" y="1214422"/>
              <a:ext cx="142876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7000892" y="571480"/>
              <a:ext cx="142876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7000892" y="642918"/>
              <a:ext cx="142876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676381" y="2374653"/>
            <a:ext cx="7743658" cy="2554545"/>
          </a:xfrm>
          <a:prstGeom prst="rect">
            <a:avLst/>
          </a:prstGeom>
          <a:noFill/>
        </p:spPr>
        <p:txBody>
          <a:bodyPr wrap="none" rtlCol="0">
            <a:spAutoFit/>
          </a:bodyPr>
          <a:lstStyle/>
          <a:p>
            <a:pPr algn="ctr"/>
            <a:r>
              <a:rPr lang="en-US" sz="4000" b="1" dirty="0" smtClean="0">
                <a:solidFill>
                  <a:schemeClr val="bg2">
                    <a:lumMod val="25000"/>
                  </a:schemeClr>
                </a:solidFill>
                <a:latin typeface="Calibri" pitchFamily="34" charset="0"/>
              </a:rPr>
              <a:t>Government interventions </a:t>
            </a:r>
          </a:p>
          <a:p>
            <a:pPr algn="ctr"/>
            <a:r>
              <a:rPr lang="en-US" sz="4000" b="1" dirty="0" smtClean="0">
                <a:solidFill>
                  <a:schemeClr val="bg2">
                    <a:lumMod val="25000"/>
                  </a:schemeClr>
                </a:solidFill>
                <a:latin typeface="Calibri" pitchFamily="34" charset="0"/>
              </a:rPr>
              <a:t>through community engagement to</a:t>
            </a:r>
          </a:p>
          <a:p>
            <a:pPr algn="ctr"/>
            <a:r>
              <a:rPr lang="en-US" sz="4000" b="1" dirty="0" smtClean="0">
                <a:solidFill>
                  <a:schemeClr val="bg2">
                    <a:lumMod val="25000"/>
                  </a:schemeClr>
                </a:solidFill>
                <a:latin typeface="Calibri" pitchFamily="34" charset="0"/>
              </a:rPr>
              <a:t>ensure better living conditions for </a:t>
            </a:r>
          </a:p>
          <a:p>
            <a:pPr algn="ctr"/>
            <a:r>
              <a:rPr lang="en-US" sz="4000" b="1" dirty="0" smtClean="0">
                <a:solidFill>
                  <a:schemeClr val="bg2">
                    <a:lumMod val="25000"/>
                  </a:schemeClr>
                </a:solidFill>
                <a:latin typeface="Calibri" pitchFamily="34" charset="0"/>
              </a:rPr>
              <a:t>IDPs in </a:t>
            </a:r>
            <a:r>
              <a:rPr lang="en-US" sz="4000" b="1" dirty="0" smtClean="0">
                <a:solidFill>
                  <a:schemeClr val="bg2">
                    <a:lumMod val="25000"/>
                  </a:schemeClr>
                </a:solidFill>
                <a:latin typeface="Calibri" pitchFamily="34" charset="0"/>
              </a:rPr>
              <a:t>Azerbaijan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14290"/>
            <a:ext cx="8478860"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Some basic facts about community engagement</a:t>
            </a:r>
            <a:endParaRPr lang="ru-RU" sz="3200" b="1" dirty="0">
              <a:solidFill>
                <a:srgbClr val="FF0000"/>
              </a:solidFill>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214281" y="1334990"/>
            <a:ext cx="8715437" cy="3170099"/>
          </a:xfrm>
          <a:prstGeom prst="rect">
            <a:avLst/>
          </a:prstGeom>
          <a:noFill/>
        </p:spPr>
        <p:txBody>
          <a:bodyPr wrap="square" rtlCol="0">
            <a:spAutoFit/>
          </a:bodyPr>
          <a:lstStyle/>
          <a:p>
            <a:pPr marL="457200" indent="-457200">
              <a:buAutoNum type="arabicPeriod"/>
            </a:pPr>
            <a:r>
              <a:rPr lang="en-US" sz="2000" dirty="0" smtClean="0">
                <a:solidFill>
                  <a:schemeClr val="bg2">
                    <a:lumMod val="25000"/>
                  </a:schemeClr>
                </a:solidFill>
                <a:latin typeface="Calibri" pitchFamily="34" charset="0"/>
                <a:cs typeface="Calibri" pitchFamily="34" charset="0"/>
              </a:rPr>
              <a:t>More than </a:t>
            </a:r>
            <a:r>
              <a:rPr lang="en-US" sz="2000" dirty="0" smtClean="0">
                <a:solidFill>
                  <a:schemeClr val="bg2">
                    <a:lumMod val="25000"/>
                  </a:schemeClr>
                </a:solidFill>
                <a:latin typeface="Calibri" pitchFamily="34" charset="0"/>
                <a:cs typeface="Calibri" pitchFamily="34" charset="0"/>
              </a:rPr>
              <a:t>700 </a:t>
            </a:r>
            <a:r>
              <a:rPr lang="en-US" sz="2000" dirty="0" smtClean="0">
                <a:solidFill>
                  <a:schemeClr val="bg2">
                    <a:lumMod val="25000"/>
                  </a:schemeClr>
                </a:solidFill>
                <a:latin typeface="Calibri" pitchFamily="34" charset="0"/>
                <a:cs typeface="Calibri" pitchFamily="34" charset="0"/>
              </a:rPr>
              <a:t>communities </a:t>
            </a:r>
            <a:r>
              <a:rPr lang="en-US" sz="2000" dirty="0" smtClean="0">
                <a:solidFill>
                  <a:schemeClr val="bg2">
                    <a:lumMod val="25000"/>
                  </a:schemeClr>
                </a:solidFill>
                <a:latin typeface="Calibri" pitchFamily="34" charset="0"/>
                <a:cs typeface="Calibri" pitchFamily="34" charset="0"/>
              </a:rPr>
              <a:t>have been mobilized under the Project activities. </a:t>
            </a:r>
          </a:p>
          <a:p>
            <a:pPr marL="457200" indent="-457200">
              <a:buAutoNum type="arabicPeriod"/>
            </a:pPr>
            <a:endParaRPr lang="en-US" sz="2000" dirty="0" smtClean="0">
              <a:solidFill>
                <a:schemeClr val="bg2">
                  <a:lumMod val="25000"/>
                </a:schemeClr>
              </a:solidFill>
              <a:latin typeface="Calibri" pitchFamily="34" charset="0"/>
              <a:cs typeface="Calibri" pitchFamily="34" charset="0"/>
            </a:endParaRPr>
          </a:p>
          <a:p>
            <a:pPr marL="457200" indent="-457200">
              <a:buAutoNum type="arabicPeriod"/>
            </a:pPr>
            <a:endParaRPr lang="en-US" sz="2000" dirty="0" smtClean="0">
              <a:solidFill>
                <a:schemeClr val="bg2">
                  <a:lumMod val="25000"/>
                </a:schemeClr>
              </a:solidFill>
              <a:latin typeface="Calibri" pitchFamily="34" charset="0"/>
              <a:cs typeface="Calibri" pitchFamily="34" charset="0"/>
            </a:endParaRPr>
          </a:p>
          <a:p>
            <a:pPr marL="457200" indent="-457200">
              <a:buAutoNum type="arabicPeriod"/>
            </a:pPr>
            <a:r>
              <a:rPr lang="en-US" sz="2000" dirty="0" smtClean="0">
                <a:solidFill>
                  <a:schemeClr val="bg2">
                    <a:lumMod val="25000"/>
                  </a:schemeClr>
                </a:solidFill>
                <a:latin typeface="Calibri" pitchFamily="34" charset="0"/>
                <a:cs typeface="Calibri" pitchFamily="34" charset="0"/>
              </a:rPr>
              <a:t>To ensue women’s active participation is a challenge. However nearly 65% of all members of communities' management groups are composed of women. </a:t>
            </a:r>
          </a:p>
          <a:p>
            <a:pPr marL="457200" indent="-457200">
              <a:buAutoNum type="arabicPeriod"/>
            </a:pPr>
            <a:endParaRPr lang="en-US" sz="2000" dirty="0" smtClean="0">
              <a:solidFill>
                <a:schemeClr val="bg2">
                  <a:lumMod val="25000"/>
                </a:schemeClr>
              </a:solidFill>
              <a:latin typeface="Calibri" pitchFamily="34" charset="0"/>
              <a:cs typeface="Calibri" pitchFamily="34" charset="0"/>
            </a:endParaRPr>
          </a:p>
          <a:p>
            <a:pPr marL="457200" indent="-457200">
              <a:buAutoNum type="arabicPeriod"/>
            </a:pPr>
            <a:endParaRPr lang="en-US" sz="2000" dirty="0">
              <a:solidFill>
                <a:schemeClr val="bg2">
                  <a:lumMod val="25000"/>
                </a:schemeClr>
              </a:solidFill>
              <a:latin typeface="Calibri" pitchFamily="34" charset="0"/>
              <a:cs typeface="Calibri" pitchFamily="34" charset="0"/>
            </a:endParaRPr>
          </a:p>
          <a:p>
            <a:pPr marL="457200" indent="-457200">
              <a:buAutoNum type="arabicPeriod"/>
            </a:pPr>
            <a:r>
              <a:rPr lang="en-US" sz="2000" dirty="0" smtClean="0">
                <a:solidFill>
                  <a:schemeClr val="bg2">
                    <a:lumMod val="25000"/>
                  </a:schemeClr>
                </a:solidFill>
                <a:latin typeface="Calibri" pitchFamily="34" charset="0"/>
                <a:cs typeface="Calibri" pitchFamily="34" charset="0"/>
              </a:rPr>
              <a:t>Baseline and impact data revealed the fact that, there is a high level of trust between IDPs and non-IDPs residences. However, that level certainly increases after joint community engagements.</a:t>
            </a:r>
          </a:p>
        </p:txBody>
      </p:sp>
    </p:spTree>
    <p:extLst>
      <p:ext uri="{BB962C8B-B14F-4D97-AF65-F5344CB8AC3E}">
        <p14:creationId xmlns="" xmlns:p14="http://schemas.microsoft.com/office/powerpoint/2010/main" val="65631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14290"/>
            <a:ext cx="8458406" cy="1077218"/>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Improving </a:t>
            </a:r>
            <a:r>
              <a:rPr lang="en-US" sz="3200" b="1" dirty="0" smtClean="0">
                <a:solidFill>
                  <a:schemeClr val="accent5">
                    <a:lumMod val="50000"/>
                  </a:schemeClr>
                </a:solidFill>
                <a:latin typeface="Calibri" pitchFamily="34" charset="0"/>
                <a:cs typeface="Calibri" pitchFamily="34" charset="0"/>
              </a:rPr>
              <a:t>access to the social and economic </a:t>
            </a:r>
            <a:endParaRPr lang="en-US" sz="3200" b="1" dirty="0" smtClean="0">
              <a:solidFill>
                <a:schemeClr val="accent5">
                  <a:lumMod val="50000"/>
                </a:schemeClr>
              </a:solidFill>
              <a:latin typeface="Calibri" pitchFamily="34" charset="0"/>
              <a:cs typeface="Calibri" pitchFamily="34" charset="0"/>
            </a:endParaRPr>
          </a:p>
          <a:p>
            <a:r>
              <a:rPr lang="en-US" sz="3200" b="1" dirty="0" smtClean="0">
                <a:solidFill>
                  <a:schemeClr val="accent5">
                    <a:lumMod val="50000"/>
                  </a:schemeClr>
                </a:solidFill>
                <a:latin typeface="Calibri" pitchFamily="34" charset="0"/>
                <a:cs typeface="Calibri" pitchFamily="34" charset="0"/>
              </a:rPr>
              <a:t>infrastructures </a:t>
            </a:r>
            <a:r>
              <a:rPr lang="en-US" sz="3200" b="1" dirty="0" smtClean="0">
                <a:solidFill>
                  <a:schemeClr val="accent5">
                    <a:lumMod val="50000"/>
                  </a:schemeClr>
                </a:solidFill>
                <a:latin typeface="Calibri" pitchFamily="34" charset="0"/>
                <a:cs typeface="Calibri" pitchFamily="34" charset="0"/>
              </a:rPr>
              <a:t>through community engagement </a:t>
            </a:r>
          </a:p>
        </p:txBody>
      </p:sp>
      <p:cxnSp>
        <p:nvCxnSpPr>
          <p:cNvPr id="6" name="Прямая соединительная линия 5"/>
          <p:cNvCxnSpPr/>
          <p:nvPr/>
        </p:nvCxnSpPr>
        <p:spPr>
          <a:xfrm>
            <a:off x="32" y="133667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412" y="150017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71406" y="1571612"/>
            <a:ext cx="8725209" cy="1200329"/>
          </a:xfrm>
          <a:prstGeom prst="rect">
            <a:avLst/>
          </a:prstGeom>
          <a:noFill/>
        </p:spPr>
        <p:txBody>
          <a:bodyPr wrap="none" rtlCol="0">
            <a:spAutoFit/>
          </a:bodyPr>
          <a:lstStyle/>
          <a:p>
            <a:r>
              <a:rPr lang="en-US" sz="2400" dirty="0" smtClean="0">
                <a:solidFill>
                  <a:schemeClr val="accent5">
                    <a:lumMod val="50000"/>
                  </a:schemeClr>
                </a:solidFill>
                <a:latin typeface="Calibri" pitchFamily="34" charset="0"/>
                <a:cs typeface="Calibri" pitchFamily="34" charset="0"/>
              </a:rPr>
              <a:t>Between 2012-2016 totally 410 community sub-projects were </a:t>
            </a:r>
          </a:p>
          <a:p>
            <a:r>
              <a:rPr lang="en-US" sz="2400" dirty="0" smtClean="0">
                <a:solidFill>
                  <a:schemeClr val="accent5">
                    <a:lumMod val="50000"/>
                  </a:schemeClr>
                </a:solidFill>
                <a:latin typeface="Calibri" pitchFamily="34" charset="0"/>
                <a:cs typeface="Calibri" pitchFamily="34" charset="0"/>
              </a:rPr>
              <a:t>completed </a:t>
            </a:r>
            <a:r>
              <a:rPr lang="en-US" sz="2400" i="1" dirty="0" smtClean="0">
                <a:solidFill>
                  <a:schemeClr val="accent5">
                    <a:lumMod val="50000"/>
                  </a:schemeClr>
                </a:solidFill>
                <a:latin typeface="Calibri" pitchFamily="34" charset="0"/>
                <a:cs typeface="Calibri" pitchFamily="34" charset="0"/>
              </a:rPr>
              <a:t>(of which, 307 community micro-projects and renovation </a:t>
            </a:r>
          </a:p>
          <a:p>
            <a:r>
              <a:rPr lang="en-US" sz="2400" i="1" dirty="0" smtClean="0">
                <a:solidFill>
                  <a:schemeClr val="accent5">
                    <a:lumMod val="50000"/>
                  </a:schemeClr>
                </a:solidFill>
                <a:latin typeface="Calibri" pitchFamily="34" charset="0"/>
                <a:cs typeface="Calibri" pitchFamily="34" charset="0"/>
              </a:rPr>
              <a:t>of 103 collective centers). </a:t>
            </a:r>
            <a:endParaRPr lang="ru-RU" sz="2400" i="1" dirty="0">
              <a:solidFill>
                <a:schemeClr val="accent5">
                  <a:lumMod val="50000"/>
                </a:schemeClr>
              </a:solidFill>
              <a:latin typeface="Calibri" pitchFamily="34" charset="0"/>
              <a:cs typeface="Calibri" pitchFamily="34" charset="0"/>
            </a:endParaRPr>
          </a:p>
        </p:txBody>
      </p:sp>
      <p:graphicFrame>
        <p:nvGraphicFramePr>
          <p:cNvPr id="11" name="Диаграмма 10"/>
          <p:cNvGraphicFramePr/>
          <p:nvPr/>
        </p:nvGraphicFramePr>
        <p:xfrm>
          <a:off x="500034" y="2857496"/>
          <a:ext cx="8143932" cy="37068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65631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001209"/>
            <a:ext cx="7435562" cy="2308324"/>
          </a:xfrm>
          <a:prstGeom prst="rect">
            <a:avLst/>
          </a:prstGeom>
          <a:noFill/>
        </p:spPr>
        <p:txBody>
          <a:bodyPr wrap="none" rtlCol="0">
            <a:spAutoFit/>
          </a:bodyPr>
          <a:lstStyle/>
          <a:p>
            <a:pPr algn="ctr"/>
            <a:r>
              <a:rPr lang="en-US" sz="4800" b="1" dirty="0" smtClean="0">
                <a:solidFill>
                  <a:schemeClr val="accent5">
                    <a:lumMod val="50000"/>
                  </a:schemeClr>
                </a:solidFill>
                <a:latin typeface="Calibri" pitchFamily="34" charset="0"/>
                <a:cs typeface="Calibri" pitchFamily="34" charset="0"/>
              </a:rPr>
              <a:t>How IDPs communities </a:t>
            </a:r>
            <a:r>
              <a:rPr lang="en-US" sz="4800" b="1" dirty="0">
                <a:solidFill>
                  <a:schemeClr val="accent5">
                    <a:lumMod val="50000"/>
                  </a:schemeClr>
                </a:solidFill>
                <a:latin typeface="Calibri" pitchFamily="34" charset="0"/>
                <a:cs typeface="Calibri" pitchFamily="34" charset="0"/>
              </a:rPr>
              <a:t>may </a:t>
            </a:r>
            <a:endParaRPr lang="en-US" sz="4800" b="1" dirty="0" smtClean="0">
              <a:solidFill>
                <a:schemeClr val="accent5">
                  <a:lumMod val="50000"/>
                </a:schemeClr>
              </a:solidFill>
              <a:latin typeface="Calibri" pitchFamily="34" charset="0"/>
              <a:cs typeface="Calibri" pitchFamily="34" charset="0"/>
            </a:endParaRPr>
          </a:p>
          <a:p>
            <a:pPr algn="ctr"/>
            <a:r>
              <a:rPr lang="en-US" sz="4800" b="1" dirty="0" smtClean="0">
                <a:solidFill>
                  <a:schemeClr val="accent5">
                    <a:lumMod val="50000"/>
                  </a:schemeClr>
                </a:solidFill>
                <a:latin typeface="Calibri" pitchFamily="34" charset="0"/>
                <a:cs typeface="Calibri" pitchFamily="34" charset="0"/>
              </a:rPr>
              <a:t>become </a:t>
            </a:r>
            <a:r>
              <a:rPr lang="en-US" sz="4800" b="1" dirty="0">
                <a:solidFill>
                  <a:schemeClr val="accent5">
                    <a:lumMod val="50000"/>
                  </a:schemeClr>
                </a:solidFill>
                <a:latin typeface="Calibri" pitchFamily="34" charset="0"/>
                <a:cs typeface="Calibri" pitchFamily="34" charset="0"/>
              </a:rPr>
              <a:t>less depended on </a:t>
            </a:r>
          </a:p>
          <a:p>
            <a:pPr algn="ctr"/>
            <a:r>
              <a:rPr lang="en-US" sz="4800" b="1" dirty="0">
                <a:solidFill>
                  <a:schemeClr val="accent5">
                    <a:lumMod val="50000"/>
                  </a:schemeClr>
                </a:solidFill>
                <a:latin typeface="Calibri" pitchFamily="34" charset="0"/>
                <a:cs typeface="Calibri" pitchFamily="34" charset="0"/>
              </a:rPr>
              <a:t>external assistance</a:t>
            </a:r>
            <a:r>
              <a:rPr lang="en-US" sz="4800" b="1" dirty="0" smtClean="0">
                <a:solidFill>
                  <a:schemeClr val="accent5">
                    <a:lumMod val="50000"/>
                  </a:schemeClr>
                </a:solidFill>
                <a:latin typeface="Calibri" pitchFamily="34" charset="0"/>
                <a:cs typeface="Calibri" pitchFamily="34" charset="0"/>
              </a:rPr>
              <a:t>?</a:t>
            </a:r>
            <a:endParaRPr lang="ru-RU" sz="48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2876" y="428605"/>
            <a:ext cx="8465403" cy="707886"/>
          </a:xfrm>
          <a:prstGeom prst="rect">
            <a:avLst/>
          </a:prstGeom>
        </p:spPr>
        <p:txBody>
          <a:bodyPr wrap="square">
            <a:spAutoFit/>
          </a:bodyPr>
          <a:lstStyle/>
          <a:p>
            <a:pPr algn="ctr"/>
            <a:r>
              <a:rPr lang="en-US" sz="2000" dirty="0" smtClean="0">
                <a:solidFill>
                  <a:schemeClr val="bg2">
                    <a:lumMod val="25000"/>
                  </a:schemeClr>
                </a:solidFill>
                <a:latin typeface="Calibri" pitchFamily="34" charset="0"/>
                <a:cs typeface="Calibri" pitchFamily="34" charset="0"/>
              </a:rPr>
              <a:t>Internally Displaced Person Living Standards and Livelihoods Project has a component C which includes particular activities to tackle these issues:</a:t>
            </a:r>
          </a:p>
        </p:txBody>
      </p:sp>
      <p:graphicFrame>
        <p:nvGraphicFramePr>
          <p:cNvPr id="5" name="Схема 4"/>
          <p:cNvGraphicFramePr/>
          <p:nvPr>
            <p:extLst>
              <p:ext uri="{D42A27DB-BD31-4B8C-83A1-F6EECF244321}">
                <p14:modId xmlns="" xmlns:p14="http://schemas.microsoft.com/office/powerpoint/2010/main" val="849917602"/>
              </p:ext>
            </p:extLst>
          </p:nvPr>
        </p:nvGraphicFramePr>
        <p:xfrm>
          <a:off x="857224" y="1397000"/>
          <a:ext cx="7500990" cy="5175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1537154" y="214290"/>
            <a:ext cx="6035242"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Income Generation Activities (IGP)</a:t>
            </a:r>
            <a:endParaRPr lang="ru-RU" sz="3200" b="1" dirty="0" smtClean="0">
              <a:solidFill>
                <a:schemeClr val="accent5">
                  <a:lumMod val="50000"/>
                </a:schemeClr>
              </a:solidFill>
              <a:latin typeface="Calibri" pitchFamily="34" charset="0"/>
              <a:cs typeface="Calibri" pitchFamily="34" charset="0"/>
            </a:endParaRPr>
          </a:p>
        </p:txBody>
      </p:sp>
      <p:sp>
        <p:nvSpPr>
          <p:cNvPr id="6" name="TextBox 5"/>
          <p:cNvSpPr txBox="1"/>
          <p:nvPr/>
        </p:nvSpPr>
        <p:spPr>
          <a:xfrm>
            <a:off x="491395" y="1336903"/>
            <a:ext cx="8295447" cy="5078313"/>
          </a:xfrm>
          <a:prstGeom prst="rect">
            <a:avLst/>
          </a:prstGeom>
          <a:noFill/>
        </p:spPr>
        <p:txBody>
          <a:bodyPr wrap="square" rtlCol="0">
            <a:spAutoFit/>
          </a:bodyPr>
          <a:lstStyle/>
          <a:p>
            <a:pPr marL="354013" indent="-354013">
              <a:lnSpc>
                <a:spcPct val="150000"/>
              </a:lnSpc>
              <a:buFont typeface="Arial" pitchFamily="34" charset="0"/>
              <a:buChar char="•"/>
            </a:pPr>
            <a:r>
              <a:rPr lang="en-US" sz="2400" dirty="0" smtClean="0">
                <a:solidFill>
                  <a:schemeClr val="accent5">
                    <a:lumMod val="50000"/>
                  </a:schemeClr>
                </a:solidFill>
                <a:latin typeface="Calibri" pitchFamily="34" charset="0"/>
                <a:cs typeface="Calibri" pitchFamily="34" charset="0"/>
              </a:rPr>
              <a:t>Most </a:t>
            </a:r>
            <a:r>
              <a:rPr lang="en-US" sz="2400" b="1" dirty="0" smtClean="0">
                <a:solidFill>
                  <a:schemeClr val="accent5">
                    <a:lumMod val="50000"/>
                  </a:schemeClr>
                </a:solidFill>
                <a:latin typeface="Calibri" pitchFamily="34" charset="0"/>
                <a:cs typeface="Calibri" pitchFamily="34" charset="0"/>
              </a:rPr>
              <a:t>vulnerable IDP communities </a:t>
            </a:r>
            <a:r>
              <a:rPr lang="en-US" sz="2400" dirty="0" smtClean="0">
                <a:solidFill>
                  <a:schemeClr val="accent5">
                    <a:lumMod val="50000"/>
                  </a:schemeClr>
                </a:solidFill>
                <a:latin typeface="Calibri" pitchFamily="34" charset="0"/>
                <a:cs typeface="Calibri" pitchFamily="34" charset="0"/>
              </a:rPr>
              <a:t>were determined</a:t>
            </a:r>
          </a:p>
          <a:p>
            <a:pPr marL="354013" indent="-354013">
              <a:lnSpc>
                <a:spcPct val="150000"/>
              </a:lnSpc>
              <a:buFont typeface="Arial" pitchFamily="34" charset="0"/>
              <a:buChar char="•"/>
            </a:pPr>
            <a:r>
              <a:rPr lang="en-US" sz="2400" b="1" dirty="0" smtClean="0">
                <a:solidFill>
                  <a:schemeClr val="accent5">
                    <a:lumMod val="50000"/>
                  </a:schemeClr>
                </a:solidFill>
                <a:latin typeface="Calibri" pitchFamily="34" charset="0"/>
                <a:cs typeface="Calibri" pitchFamily="34" charset="0"/>
              </a:rPr>
              <a:t>262 poor communities </a:t>
            </a:r>
            <a:r>
              <a:rPr lang="en-US" sz="2400" dirty="0" smtClean="0">
                <a:solidFill>
                  <a:schemeClr val="accent5">
                    <a:lumMod val="50000"/>
                  </a:schemeClr>
                </a:solidFill>
                <a:latin typeface="Calibri" pitchFamily="34" charset="0"/>
                <a:cs typeface="Calibri" pitchFamily="34" charset="0"/>
              </a:rPr>
              <a:t>were identified as a target</a:t>
            </a:r>
          </a:p>
          <a:p>
            <a:pPr marL="354013" indent="-354013">
              <a:lnSpc>
                <a:spcPct val="150000"/>
              </a:lnSpc>
              <a:buFont typeface="Arial" pitchFamily="34" charset="0"/>
              <a:buChar char="•"/>
            </a:pPr>
            <a:r>
              <a:rPr lang="en-US" sz="2400" dirty="0" smtClean="0">
                <a:solidFill>
                  <a:schemeClr val="accent5">
                    <a:lumMod val="50000"/>
                  </a:schemeClr>
                </a:solidFill>
                <a:latin typeface="Calibri" pitchFamily="34" charset="0"/>
                <a:cs typeface="Calibri" pitchFamily="34" charset="0"/>
              </a:rPr>
              <a:t>Assessment on </a:t>
            </a:r>
            <a:r>
              <a:rPr lang="en-US" sz="2400" b="1" dirty="0" smtClean="0">
                <a:solidFill>
                  <a:schemeClr val="accent5">
                    <a:lumMod val="50000"/>
                  </a:schemeClr>
                </a:solidFill>
                <a:latin typeface="Calibri" pitchFamily="34" charset="0"/>
                <a:cs typeface="Calibri" pitchFamily="34" charset="0"/>
              </a:rPr>
              <a:t>skills they have </a:t>
            </a:r>
            <a:r>
              <a:rPr lang="en-US" sz="2400" dirty="0" smtClean="0">
                <a:solidFill>
                  <a:schemeClr val="accent5">
                    <a:lumMod val="50000"/>
                  </a:schemeClr>
                </a:solidFill>
                <a:latin typeface="Calibri" pitchFamily="34" charset="0"/>
                <a:cs typeface="Calibri" pitchFamily="34" charset="0"/>
              </a:rPr>
              <a:t>and </a:t>
            </a:r>
            <a:r>
              <a:rPr lang="en-US" sz="2400" b="1" dirty="0" smtClean="0">
                <a:solidFill>
                  <a:schemeClr val="accent5">
                    <a:lumMod val="50000"/>
                  </a:schemeClr>
                </a:solidFill>
                <a:latin typeface="Calibri" pitchFamily="34" charset="0"/>
                <a:cs typeface="Calibri" pitchFamily="34" charset="0"/>
              </a:rPr>
              <a:t>particularity the area they settled</a:t>
            </a:r>
            <a:r>
              <a:rPr lang="en-US" sz="2400" dirty="0" smtClean="0">
                <a:solidFill>
                  <a:schemeClr val="accent5">
                    <a:lumMod val="50000"/>
                  </a:schemeClr>
                </a:solidFill>
                <a:latin typeface="Calibri" pitchFamily="34" charset="0"/>
                <a:cs typeface="Calibri" pitchFamily="34" charset="0"/>
              </a:rPr>
              <a:t> was conducted</a:t>
            </a:r>
          </a:p>
          <a:p>
            <a:pPr marL="354013" indent="-354013">
              <a:lnSpc>
                <a:spcPct val="150000"/>
              </a:lnSpc>
              <a:buFont typeface="Arial" pitchFamily="34" charset="0"/>
              <a:buChar char="•"/>
            </a:pPr>
            <a:r>
              <a:rPr lang="en-US" sz="2400" b="1" dirty="0" smtClean="0">
                <a:solidFill>
                  <a:schemeClr val="accent5">
                    <a:lumMod val="50000"/>
                  </a:schemeClr>
                </a:solidFill>
                <a:latin typeface="Calibri" pitchFamily="34" charset="0"/>
                <a:cs typeface="Calibri" pitchFamily="34" charset="0"/>
              </a:rPr>
              <a:t>Mobilization of community </a:t>
            </a:r>
            <a:r>
              <a:rPr lang="en-US" sz="2400" dirty="0" smtClean="0">
                <a:solidFill>
                  <a:schemeClr val="accent5">
                    <a:lumMod val="50000"/>
                  </a:schemeClr>
                </a:solidFill>
                <a:latin typeface="Calibri" pitchFamily="34" charset="0"/>
                <a:cs typeface="Calibri" pitchFamily="34" charset="0"/>
              </a:rPr>
              <a:t>was held</a:t>
            </a:r>
          </a:p>
          <a:p>
            <a:pPr marL="354013" indent="-354013">
              <a:lnSpc>
                <a:spcPct val="150000"/>
              </a:lnSpc>
              <a:buFont typeface="Arial" pitchFamily="34" charset="0"/>
              <a:buChar char="•"/>
            </a:pPr>
            <a:r>
              <a:rPr lang="en-US" sz="2400" b="1" dirty="0" smtClean="0">
                <a:solidFill>
                  <a:schemeClr val="accent5">
                    <a:lumMod val="50000"/>
                  </a:schemeClr>
                </a:solidFill>
                <a:latin typeface="Calibri" pitchFamily="34" charset="0"/>
                <a:cs typeface="Calibri" pitchFamily="34" charset="0"/>
              </a:rPr>
              <a:t>Business development trainings </a:t>
            </a:r>
            <a:r>
              <a:rPr lang="en-US" sz="2400" dirty="0" smtClean="0">
                <a:solidFill>
                  <a:schemeClr val="accent5">
                    <a:lumMod val="50000"/>
                  </a:schemeClr>
                </a:solidFill>
                <a:latin typeface="Calibri" pitchFamily="34" charset="0"/>
                <a:cs typeface="Calibri" pitchFamily="34" charset="0"/>
              </a:rPr>
              <a:t>were organized</a:t>
            </a:r>
          </a:p>
          <a:p>
            <a:pPr marL="354013" indent="-354013">
              <a:lnSpc>
                <a:spcPct val="150000"/>
              </a:lnSpc>
              <a:buFont typeface="Arial" pitchFamily="34" charset="0"/>
              <a:buChar char="•"/>
            </a:pPr>
            <a:r>
              <a:rPr lang="en-US" sz="2400" b="1" dirty="0" smtClean="0">
                <a:solidFill>
                  <a:schemeClr val="accent5">
                    <a:lumMod val="50000"/>
                  </a:schemeClr>
                </a:solidFill>
                <a:latin typeface="Calibri" pitchFamily="34" charset="0"/>
                <a:cs typeface="Calibri" pitchFamily="34" charset="0"/>
              </a:rPr>
              <a:t>Community-based legal entities </a:t>
            </a:r>
            <a:r>
              <a:rPr lang="en-US" sz="2400" dirty="0" smtClean="0">
                <a:solidFill>
                  <a:schemeClr val="accent5">
                    <a:lumMod val="50000"/>
                  </a:schemeClr>
                </a:solidFill>
                <a:latin typeface="Calibri" pitchFamily="34" charset="0"/>
                <a:cs typeface="Calibri" pitchFamily="34" charset="0"/>
              </a:rPr>
              <a:t>were registered</a:t>
            </a:r>
          </a:p>
          <a:p>
            <a:pPr marL="354013" indent="-354013">
              <a:lnSpc>
                <a:spcPct val="150000"/>
              </a:lnSpc>
              <a:buFont typeface="Arial" pitchFamily="34" charset="0"/>
              <a:buChar char="•"/>
            </a:pPr>
            <a:r>
              <a:rPr lang="en-US" sz="2400" b="1" dirty="0" smtClean="0">
                <a:solidFill>
                  <a:schemeClr val="accent5">
                    <a:lumMod val="50000"/>
                  </a:schemeClr>
                </a:solidFill>
                <a:latin typeface="Calibri" pitchFamily="34" charset="0"/>
                <a:cs typeface="Calibri" pitchFamily="34" charset="0"/>
              </a:rPr>
              <a:t>Grants for start-up </a:t>
            </a:r>
            <a:r>
              <a:rPr lang="en-US" sz="2400" dirty="0" smtClean="0">
                <a:solidFill>
                  <a:schemeClr val="accent5">
                    <a:lumMod val="50000"/>
                  </a:schemeClr>
                </a:solidFill>
                <a:latin typeface="Calibri" pitchFamily="34" charset="0"/>
                <a:cs typeface="Calibri" pitchFamily="34" charset="0"/>
              </a:rPr>
              <a:t>were allocated</a:t>
            </a:r>
          </a:p>
          <a:p>
            <a:pPr marL="354013" indent="-354013">
              <a:lnSpc>
                <a:spcPct val="150000"/>
              </a:lnSpc>
              <a:buFont typeface="Arial" pitchFamily="34" charset="0"/>
              <a:buChar char="•"/>
            </a:pPr>
            <a:r>
              <a:rPr lang="en-US" sz="2400" b="1" dirty="0" smtClean="0">
                <a:solidFill>
                  <a:schemeClr val="accent5">
                    <a:lumMod val="50000"/>
                  </a:schemeClr>
                </a:solidFill>
                <a:latin typeface="Calibri" pitchFamily="34" charset="0"/>
                <a:cs typeface="Calibri" pitchFamily="34" charset="0"/>
              </a:rPr>
              <a:t>Intensive participation of women </a:t>
            </a:r>
            <a:r>
              <a:rPr lang="en-US" sz="2400" dirty="0" smtClean="0">
                <a:solidFill>
                  <a:schemeClr val="accent5">
                    <a:lumMod val="50000"/>
                  </a:schemeClr>
                </a:solidFill>
                <a:latin typeface="Calibri" pitchFamily="34" charset="0"/>
                <a:cs typeface="Calibri" pitchFamily="34" charset="0"/>
              </a:rPr>
              <a:t>was ensured</a:t>
            </a:r>
            <a:endParaRPr lang="ru-RU" sz="2400" dirty="0" smtClean="0">
              <a:solidFill>
                <a:schemeClr val="accent5">
                  <a:lumMod val="5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1071538" y="214290"/>
            <a:ext cx="6949338"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IGP beneficiaries’ main areas of interest</a:t>
            </a:r>
            <a:endParaRPr lang="ru-RU" sz="3200" b="1" dirty="0" smtClean="0">
              <a:solidFill>
                <a:schemeClr val="accent5">
                  <a:lumMod val="50000"/>
                </a:schemeClr>
              </a:solidFill>
              <a:latin typeface="Calibri" pitchFamily="34" charset="0"/>
              <a:cs typeface="Calibri" pitchFamily="34" charset="0"/>
            </a:endParaRPr>
          </a:p>
        </p:txBody>
      </p:sp>
      <p:sp>
        <p:nvSpPr>
          <p:cNvPr id="6" name="TextBox 5"/>
          <p:cNvSpPr txBox="1"/>
          <p:nvPr/>
        </p:nvSpPr>
        <p:spPr>
          <a:xfrm>
            <a:off x="491395" y="1500174"/>
            <a:ext cx="8295447" cy="4616648"/>
          </a:xfrm>
          <a:prstGeom prst="rect">
            <a:avLst/>
          </a:prstGeom>
          <a:noFill/>
        </p:spPr>
        <p:txBody>
          <a:bodyPr wrap="square" numCol="2" rtlCol="0">
            <a:spAutoFit/>
          </a:bodyPr>
          <a:lstStyle/>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Cattle</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Sheep</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Crop production</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Retail shop</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Beekeeping</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Poultry</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Café/restaurant	</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Beauty salon</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Bakery</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Shoe-making</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Carpet making</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Car wash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069294" y="214290"/>
            <a:ext cx="5131276"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Youth Support Program (YSP)</a:t>
            </a:r>
            <a:endParaRPr lang="ru-RU" sz="3200" b="1" dirty="0" smtClean="0">
              <a:solidFill>
                <a:schemeClr val="accent5">
                  <a:lumMod val="50000"/>
                </a:schemeClr>
              </a:solidFill>
              <a:latin typeface="Calibri" pitchFamily="34" charset="0"/>
              <a:cs typeface="Calibri" pitchFamily="34" charset="0"/>
            </a:endParaRPr>
          </a:p>
        </p:txBody>
      </p:sp>
      <p:sp>
        <p:nvSpPr>
          <p:cNvPr id="5" name="TextBox 4"/>
          <p:cNvSpPr txBox="1"/>
          <p:nvPr/>
        </p:nvSpPr>
        <p:spPr>
          <a:xfrm>
            <a:off x="357158" y="1428736"/>
            <a:ext cx="8501122" cy="4524315"/>
          </a:xfrm>
          <a:prstGeom prst="rect">
            <a:avLst/>
          </a:prstGeom>
          <a:noFill/>
        </p:spPr>
        <p:txBody>
          <a:bodyPr wrap="square" rtlCol="0">
            <a:spAutoFit/>
          </a:bodyPr>
          <a:lstStyle/>
          <a:p>
            <a:pPr marL="363538" indent="-363538">
              <a:lnSpc>
                <a:spcPct val="150000"/>
              </a:lnSpc>
              <a:buFont typeface="Arial" pitchFamily="34" charset="0"/>
              <a:buChar char="•"/>
            </a:pPr>
            <a:r>
              <a:rPr lang="en-US" sz="3200" b="1" dirty="0" smtClean="0">
                <a:solidFill>
                  <a:schemeClr val="bg2">
                    <a:lumMod val="25000"/>
                  </a:schemeClr>
                </a:solidFill>
                <a:latin typeface="Calibri" pitchFamily="34" charset="0"/>
                <a:cs typeface="Calibri" pitchFamily="34" charset="0"/>
              </a:rPr>
              <a:t>1300</a:t>
            </a:r>
            <a:r>
              <a:rPr lang="en-US" sz="3200" dirty="0" smtClean="0">
                <a:solidFill>
                  <a:schemeClr val="bg2">
                    <a:lumMod val="25000"/>
                  </a:schemeClr>
                </a:solidFill>
                <a:latin typeface="Calibri" pitchFamily="34" charset="0"/>
                <a:cs typeface="Calibri" pitchFamily="34" charset="0"/>
              </a:rPr>
              <a:t> young IDPs were selected</a:t>
            </a:r>
            <a:endParaRPr lang="az-Latn-AZ" sz="3200" dirty="0" smtClean="0">
              <a:solidFill>
                <a:schemeClr val="bg2">
                  <a:lumMod val="25000"/>
                </a:schemeClr>
              </a:solidFill>
              <a:latin typeface="Calibri" pitchFamily="34" charset="0"/>
              <a:cs typeface="Calibri" pitchFamily="34" charset="0"/>
            </a:endParaRPr>
          </a:p>
          <a:p>
            <a:pPr marL="363538" indent="-363538">
              <a:lnSpc>
                <a:spcPct val="150000"/>
              </a:lnSpc>
              <a:buFont typeface="Arial" pitchFamily="34" charset="0"/>
              <a:buChar char="•"/>
            </a:pPr>
            <a:r>
              <a:rPr lang="en-US" sz="3200" b="1" dirty="0" smtClean="0">
                <a:solidFill>
                  <a:schemeClr val="bg2">
                    <a:lumMod val="25000"/>
                  </a:schemeClr>
                </a:solidFill>
                <a:latin typeface="Calibri" pitchFamily="34" charset="0"/>
                <a:cs typeface="Calibri" pitchFamily="34" charset="0"/>
              </a:rPr>
              <a:t>Market survey </a:t>
            </a:r>
            <a:r>
              <a:rPr lang="en-US" sz="3200" dirty="0" smtClean="0">
                <a:solidFill>
                  <a:schemeClr val="bg2">
                    <a:lumMod val="25000"/>
                  </a:schemeClr>
                </a:solidFill>
                <a:latin typeface="Calibri" pitchFamily="34" charset="0"/>
                <a:cs typeface="Calibri" pitchFamily="34" charset="0"/>
              </a:rPr>
              <a:t>upon selection of vocational occupations was implemented</a:t>
            </a:r>
          </a:p>
          <a:p>
            <a:pPr marL="363538" indent="-363538">
              <a:lnSpc>
                <a:spcPct val="150000"/>
              </a:lnSpc>
              <a:buFont typeface="Arial" pitchFamily="34" charset="0"/>
              <a:buChar char="•"/>
            </a:pPr>
            <a:r>
              <a:rPr lang="en-US" sz="3200" dirty="0" smtClean="0">
                <a:solidFill>
                  <a:schemeClr val="bg2">
                    <a:lumMod val="25000"/>
                  </a:schemeClr>
                </a:solidFill>
                <a:latin typeface="Calibri" pitchFamily="34" charset="0"/>
                <a:cs typeface="Calibri" pitchFamily="34" charset="0"/>
              </a:rPr>
              <a:t>Series </a:t>
            </a:r>
            <a:r>
              <a:rPr lang="en-US" sz="3200" b="1" dirty="0" smtClean="0">
                <a:solidFill>
                  <a:schemeClr val="bg2">
                    <a:lumMod val="25000"/>
                  </a:schemeClr>
                </a:solidFill>
                <a:latin typeface="Calibri" pitchFamily="34" charset="0"/>
                <a:cs typeface="Calibri" pitchFamily="34" charset="0"/>
              </a:rPr>
              <a:t>vocational and business development trainings</a:t>
            </a:r>
            <a:r>
              <a:rPr lang="en-US" sz="3200" dirty="0" smtClean="0">
                <a:solidFill>
                  <a:schemeClr val="bg2">
                    <a:lumMod val="25000"/>
                  </a:schemeClr>
                </a:solidFill>
                <a:latin typeface="Calibri" pitchFamily="34" charset="0"/>
                <a:cs typeface="Calibri" pitchFamily="34" charset="0"/>
              </a:rPr>
              <a:t> were organized</a:t>
            </a:r>
          </a:p>
          <a:p>
            <a:pPr marL="363538" indent="-363538">
              <a:lnSpc>
                <a:spcPct val="150000"/>
              </a:lnSpc>
              <a:buFont typeface="Arial" pitchFamily="34" charset="0"/>
              <a:buChar char="•"/>
            </a:pPr>
            <a:r>
              <a:rPr lang="en-US" sz="3200" dirty="0" smtClean="0">
                <a:solidFill>
                  <a:schemeClr val="bg2">
                    <a:lumMod val="25000"/>
                  </a:schemeClr>
                </a:solidFill>
                <a:latin typeface="Calibri" pitchFamily="34" charset="0"/>
                <a:cs typeface="Calibri" pitchFamily="34" charset="0"/>
              </a:rPr>
              <a:t>Necessary </a:t>
            </a:r>
            <a:r>
              <a:rPr lang="en-US" sz="3200" b="1" dirty="0" smtClean="0">
                <a:solidFill>
                  <a:schemeClr val="bg2">
                    <a:lumMod val="25000"/>
                  </a:schemeClr>
                </a:solidFill>
                <a:latin typeface="Calibri" pitchFamily="34" charset="0"/>
                <a:cs typeface="Calibri" pitchFamily="34" charset="0"/>
              </a:rPr>
              <a:t>tools and equipments </a:t>
            </a:r>
            <a:r>
              <a:rPr lang="en-US" sz="3200" dirty="0" smtClean="0">
                <a:solidFill>
                  <a:schemeClr val="bg2">
                    <a:lumMod val="25000"/>
                  </a:schemeClr>
                </a:solidFill>
                <a:latin typeface="Calibri" pitchFamily="34" charset="0"/>
                <a:cs typeface="Calibri" pitchFamily="34" charset="0"/>
              </a:rPr>
              <a:t>were provided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4572000" y="1268760"/>
            <a:ext cx="0" cy="5328592"/>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008880" y="214290"/>
            <a:ext cx="3126240" cy="1077218"/>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Achievements of </a:t>
            </a:r>
          </a:p>
          <a:p>
            <a:pPr algn="ctr"/>
            <a:r>
              <a:rPr lang="en-US" sz="3200" b="1" dirty="0" smtClean="0">
                <a:solidFill>
                  <a:schemeClr val="accent5">
                    <a:lumMod val="50000"/>
                  </a:schemeClr>
                </a:solidFill>
                <a:latin typeface="Calibri" pitchFamily="34" charset="0"/>
                <a:cs typeface="Calibri" pitchFamily="34" charset="0"/>
              </a:rPr>
              <a:t>IGP and YSP</a:t>
            </a:r>
            <a:endParaRPr lang="ru-RU" sz="3200" b="1" dirty="0" smtClean="0">
              <a:solidFill>
                <a:schemeClr val="accent5">
                  <a:lumMod val="50000"/>
                </a:schemeClr>
              </a:solidFill>
              <a:latin typeface="Calibri" pitchFamily="34" charset="0"/>
              <a:cs typeface="Calibri" pitchFamily="34" charset="0"/>
            </a:endParaRPr>
          </a:p>
        </p:txBody>
      </p:sp>
      <p:graphicFrame>
        <p:nvGraphicFramePr>
          <p:cNvPr id="7" name="Диаграмма 6"/>
          <p:cNvGraphicFramePr/>
          <p:nvPr>
            <p:extLst>
              <p:ext uri="{D42A27DB-BD31-4B8C-83A1-F6EECF244321}">
                <p14:modId xmlns="" xmlns:p14="http://schemas.microsoft.com/office/powerpoint/2010/main" val="4070675908"/>
              </p:ext>
            </p:extLst>
          </p:nvPr>
        </p:nvGraphicFramePr>
        <p:xfrm>
          <a:off x="357158" y="1291508"/>
          <a:ext cx="4214842" cy="25003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Диаграмма 10"/>
          <p:cNvGraphicFramePr/>
          <p:nvPr>
            <p:extLst>
              <p:ext uri="{D42A27DB-BD31-4B8C-83A1-F6EECF244321}">
                <p14:modId xmlns="" xmlns:p14="http://schemas.microsoft.com/office/powerpoint/2010/main" val="1990026050"/>
              </p:ext>
            </p:extLst>
          </p:nvPr>
        </p:nvGraphicFramePr>
        <p:xfrm>
          <a:off x="323527" y="4005064"/>
          <a:ext cx="4235065" cy="25003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5"/>
          <p:cNvGraphicFramePr/>
          <p:nvPr>
            <p:extLst>
              <p:ext uri="{D42A27DB-BD31-4B8C-83A1-F6EECF244321}">
                <p14:modId xmlns="" xmlns:p14="http://schemas.microsoft.com/office/powerpoint/2010/main" val="285393112"/>
              </p:ext>
            </p:extLst>
          </p:nvPr>
        </p:nvGraphicFramePr>
        <p:xfrm>
          <a:off x="4788024" y="1340768"/>
          <a:ext cx="4214842" cy="25003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Диаграмма 10"/>
          <p:cNvGraphicFramePr/>
          <p:nvPr>
            <p:extLst>
              <p:ext uri="{D42A27DB-BD31-4B8C-83A1-F6EECF244321}">
                <p14:modId xmlns="" xmlns:p14="http://schemas.microsoft.com/office/powerpoint/2010/main" val="2041253428"/>
              </p:ext>
            </p:extLst>
          </p:nvPr>
        </p:nvGraphicFramePr>
        <p:xfrm>
          <a:off x="4572000" y="3933056"/>
          <a:ext cx="4464496" cy="250033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1928794" y="214290"/>
            <a:ext cx="5247142"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Microfinance Programs (MFP)</a:t>
            </a:r>
            <a:endParaRPr lang="ru-RU" sz="3200" b="1" dirty="0" smtClean="0">
              <a:solidFill>
                <a:schemeClr val="accent5">
                  <a:lumMod val="50000"/>
                </a:schemeClr>
              </a:solidFill>
              <a:latin typeface="Calibri" pitchFamily="34" charset="0"/>
              <a:cs typeface="Calibri" pitchFamily="34" charset="0"/>
            </a:endParaRPr>
          </a:p>
        </p:txBody>
      </p:sp>
      <p:sp>
        <p:nvSpPr>
          <p:cNvPr id="6" name="TextBox 5"/>
          <p:cNvSpPr txBox="1"/>
          <p:nvPr/>
        </p:nvSpPr>
        <p:spPr>
          <a:xfrm>
            <a:off x="491395" y="1500174"/>
            <a:ext cx="8295447" cy="4616648"/>
          </a:xfrm>
          <a:prstGeom prst="rect">
            <a:avLst/>
          </a:prstGeom>
          <a:noFill/>
        </p:spPr>
        <p:txBody>
          <a:bodyPr wrap="square" rtlCol="0">
            <a:spAutoFit/>
          </a:bodyPr>
          <a:lstStyle/>
          <a:p>
            <a:pPr marL="354013" indent="-354013">
              <a:lnSpc>
                <a:spcPct val="150000"/>
              </a:lnSpc>
              <a:buFont typeface="Arial" pitchFamily="34" charset="0"/>
              <a:buChar char="•"/>
            </a:pPr>
            <a:r>
              <a:rPr lang="en-US" sz="2800" b="1" dirty="0" smtClean="0">
                <a:solidFill>
                  <a:schemeClr val="accent5">
                    <a:lumMod val="50000"/>
                  </a:schemeClr>
                </a:solidFill>
                <a:latin typeface="Calibri" pitchFamily="34" charset="0"/>
                <a:cs typeface="Calibri" pitchFamily="34" charset="0"/>
              </a:rPr>
              <a:t>1862 microcredit </a:t>
            </a:r>
            <a:r>
              <a:rPr lang="en-US" sz="2800" dirty="0" smtClean="0">
                <a:solidFill>
                  <a:schemeClr val="accent5">
                    <a:lumMod val="50000"/>
                  </a:schemeClr>
                </a:solidFill>
                <a:latin typeface="Calibri" pitchFamily="34" charset="0"/>
                <a:cs typeface="Calibri" pitchFamily="34" charset="0"/>
              </a:rPr>
              <a:t>loans were disbursed to poor IDPs via non-bank credit unions</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Necessary activities were implemented for non-banking organization engaged in this program to </a:t>
            </a:r>
            <a:r>
              <a:rPr lang="en-US" sz="2800" b="1" dirty="0" smtClean="0">
                <a:solidFill>
                  <a:schemeClr val="accent5">
                    <a:lumMod val="50000"/>
                  </a:schemeClr>
                </a:solidFill>
                <a:latin typeface="Calibri" pitchFamily="34" charset="0"/>
                <a:cs typeface="Calibri" pitchFamily="34" charset="0"/>
              </a:rPr>
              <a:t>build their capacity</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Through trainings </a:t>
            </a:r>
            <a:r>
              <a:rPr lang="en-US" sz="2800" b="1" dirty="0" smtClean="0">
                <a:solidFill>
                  <a:schemeClr val="accent5">
                    <a:lumMod val="50000"/>
                  </a:schemeClr>
                </a:solidFill>
                <a:latin typeface="Calibri" pitchFamily="34" charset="0"/>
                <a:cs typeface="Calibri" pitchFamily="34" charset="0"/>
              </a:rPr>
              <a:t>knowledge among women in entrepreneurship</a:t>
            </a:r>
            <a:r>
              <a:rPr lang="en-US" sz="2800" dirty="0" smtClean="0">
                <a:solidFill>
                  <a:schemeClr val="accent5">
                    <a:lumMod val="50000"/>
                  </a:schemeClr>
                </a:solidFill>
                <a:latin typeface="Calibri" pitchFamily="34" charset="0"/>
                <a:cs typeface="Calibri" pitchFamily="34" charset="0"/>
              </a:rPr>
              <a:t> was improved</a:t>
            </a:r>
            <a:endParaRPr lang="ru-RU" sz="2800" dirty="0" smtClean="0">
              <a:solidFill>
                <a:schemeClr val="accent5">
                  <a:lumMod val="5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608350" y="214290"/>
            <a:ext cx="3892476"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Achievements of MFP</a:t>
            </a:r>
            <a:endParaRPr lang="ru-RU" sz="3200" b="1" dirty="0" smtClean="0">
              <a:solidFill>
                <a:schemeClr val="accent5">
                  <a:lumMod val="50000"/>
                </a:schemeClr>
              </a:solidFill>
              <a:latin typeface="Calibri" pitchFamily="34" charset="0"/>
              <a:cs typeface="Calibri" pitchFamily="34" charset="0"/>
            </a:endParaRPr>
          </a:p>
        </p:txBody>
      </p:sp>
      <p:sp>
        <p:nvSpPr>
          <p:cNvPr id="6" name="TextBox 5"/>
          <p:cNvSpPr txBox="1"/>
          <p:nvPr/>
        </p:nvSpPr>
        <p:spPr>
          <a:xfrm>
            <a:off x="491395" y="1500174"/>
            <a:ext cx="8295447" cy="3970318"/>
          </a:xfrm>
          <a:prstGeom prst="rect">
            <a:avLst/>
          </a:prstGeom>
          <a:noFill/>
        </p:spPr>
        <p:txBody>
          <a:bodyPr wrap="square" rtlCol="0">
            <a:spAutoFit/>
          </a:bodyPr>
          <a:lstStyle/>
          <a:p>
            <a:pPr marL="354013" indent="-354013">
              <a:lnSpc>
                <a:spcPct val="150000"/>
              </a:lnSpc>
              <a:buFont typeface="Arial" pitchFamily="34" charset="0"/>
              <a:buChar char="•"/>
            </a:pPr>
            <a:r>
              <a:rPr lang="en-US" sz="2800" b="1" dirty="0" smtClean="0">
                <a:solidFill>
                  <a:schemeClr val="accent5">
                    <a:lumMod val="50000"/>
                  </a:schemeClr>
                </a:solidFill>
                <a:latin typeface="Calibri" pitchFamily="34" charset="0"/>
                <a:cs typeface="Calibri" pitchFamily="34" charset="0"/>
              </a:rPr>
              <a:t>Return rate </a:t>
            </a:r>
            <a:r>
              <a:rPr lang="en-US" sz="2800" dirty="0" smtClean="0">
                <a:solidFill>
                  <a:schemeClr val="accent5">
                    <a:lumMod val="50000"/>
                  </a:schemeClr>
                </a:solidFill>
                <a:latin typeface="Calibri" pitchFamily="34" charset="0"/>
                <a:cs typeface="Calibri" pitchFamily="34" charset="0"/>
              </a:rPr>
              <a:t>is almost 100%</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The most </a:t>
            </a:r>
            <a:r>
              <a:rPr lang="en-US" sz="2800" b="1" dirty="0" smtClean="0">
                <a:solidFill>
                  <a:schemeClr val="accent5">
                    <a:lumMod val="50000"/>
                  </a:schemeClr>
                </a:solidFill>
                <a:latin typeface="Calibri" pitchFamily="34" charset="0"/>
                <a:cs typeface="Calibri" pitchFamily="34" charset="0"/>
              </a:rPr>
              <a:t>common business</a:t>
            </a:r>
            <a:r>
              <a:rPr lang="en-US" sz="2800" dirty="0" smtClean="0">
                <a:solidFill>
                  <a:schemeClr val="accent5">
                    <a:lumMod val="50000"/>
                  </a:schemeClr>
                </a:solidFill>
                <a:latin typeface="Calibri" pitchFamily="34" charset="0"/>
                <a:cs typeface="Calibri" pitchFamily="34" charset="0"/>
              </a:rPr>
              <a:t> is cattle husbandry</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Amount of household monthly income of beneficiaries </a:t>
            </a:r>
            <a:r>
              <a:rPr lang="en-US" sz="2800" b="1" dirty="0" smtClean="0">
                <a:solidFill>
                  <a:schemeClr val="accent5">
                    <a:lumMod val="50000"/>
                  </a:schemeClr>
                </a:solidFill>
                <a:latin typeface="Calibri" pitchFamily="34" charset="0"/>
                <a:cs typeface="Calibri" pitchFamily="34" charset="0"/>
              </a:rPr>
              <a:t>increased</a:t>
            </a:r>
            <a:r>
              <a:rPr lang="en-US" sz="2800" dirty="0" smtClean="0">
                <a:solidFill>
                  <a:schemeClr val="accent5">
                    <a:lumMod val="50000"/>
                  </a:schemeClr>
                </a:solidFill>
                <a:latin typeface="Calibri" pitchFamily="34" charset="0"/>
                <a:cs typeface="Calibri" pitchFamily="34" charset="0"/>
              </a:rPr>
              <a:t> from 435 AzN to 665 AzN</a:t>
            </a:r>
          </a:p>
          <a:p>
            <a:pPr marL="354013" indent="-354013">
              <a:lnSpc>
                <a:spcPct val="150000"/>
              </a:lnSpc>
              <a:buFont typeface="Arial" pitchFamily="34" charset="0"/>
              <a:buChar char="•"/>
            </a:pPr>
            <a:r>
              <a:rPr lang="en-US" sz="2800" dirty="0" smtClean="0">
                <a:solidFill>
                  <a:schemeClr val="accent5">
                    <a:lumMod val="50000"/>
                  </a:schemeClr>
                </a:solidFill>
                <a:latin typeface="Calibri" pitchFamily="34" charset="0"/>
                <a:cs typeface="Calibri" pitchFamily="34" charset="0"/>
              </a:rPr>
              <a:t>Almost 90% of beneficiaries are </a:t>
            </a:r>
            <a:r>
              <a:rPr lang="en-US" sz="2800" b="1" dirty="0" smtClean="0">
                <a:solidFill>
                  <a:schemeClr val="accent5">
                    <a:lumMod val="50000"/>
                  </a:schemeClr>
                </a:solidFill>
                <a:latin typeface="Calibri" pitchFamily="34" charset="0"/>
                <a:cs typeface="Calibri" pitchFamily="34" charset="0"/>
              </a:rPr>
              <a:t>interested in taking new loan</a:t>
            </a:r>
            <a:r>
              <a:rPr lang="en-US" sz="2800" dirty="0" smtClean="0">
                <a:solidFill>
                  <a:schemeClr val="accent5">
                    <a:lumMod val="50000"/>
                  </a:schemeClr>
                </a:solidFill>
                <a:latin typeface="Calibri" pitchFamily="34" charset="0"/>
                <a:cs typeface="Calibri" pitchFamily="34" charset="0"/>
              </a:rPr>
              <a:t> after paying back the current 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285720" y="1285860"/>
            <a:ext cx="8715436" cy="5143536"/>
          </a:xfrm>
        </p:spPr>
        <p:txBody>
          <a:bodyPr>
            <a:noAutofit/>
          </a:bodyPr>
          <a:lstStyle/>
          <a:p>
            <a:pPr>
              <a:buNone/>
            </a:pPr>
            <a:r>
              <a:rPr lang="en-US" sz="2400" b="1" dirty="0" smtClean="0">
                <a:solidFill>
                  <a:schemeClr val="accent5">
                    <a:lumMod val="50000"/>
                  </a:schemeClr>
                </a:solidFill>
                <a:latin typeface="Calibri" pitchFamily="34" charset="0"/>
                <a:cs typeface="Calibri" pitchFamily="34" charset="0"/>
              </a:rPr>
              <a:t>Refugees: </a:t>
            </a:r>
            <a:r>
              <a:rPr lang="en-US" sz="2400" dirty="0" smtClean="0">
                <a:solidFill>
                  <a:schemeClr val="accent5">
                    <a:lumMod val="50000"/>
                  </a:schemeClr>
                </a:solidFill>
                <a:latin typeface="Calibri" pitchFamily="34" charset="0"/>
                <a:cs typeface="Calibri" pitchFamily="34" charset="0"/>
              </a:rPr>
              <a:t>	During 1988-1992, about 250 thousand Azerbaijanis 		were forcibly expelled from their historic homelands 		in Armenia</a:t>
            </a:r>
          </a:p>
          <a:p>
            <a:pPr>
              <a:buNone/>
            </a:pPr>
            <a:endParaRPr lang="en-US" sz="2400" dirty="0" smtClean="0">
              <a:solidFill>
                <a:schemeClr val="accent5">
                  <a:lumMod val="50000"/>
                </a:schemeClr>
              </a:solidFill>
              <a:latin typeface="Calibri" pitchFamily="34" charset="0"/>
              <a:cs typeface="Calibri" pitchFamily="34" charset="0"/>
            </a:endParaRPr>
          </a:p>
          <a:p>
            <a:pPr>
              <a:buNone/>
            </a:pPr>
            <a:r>
              <a:rPr lang="en-US" sz="2400" dirty="0" smtClean="0">
                <a:solidFill>
                  <a:schemeClr val="accent5">
                    <a:lumMod val="50000"/>
                  </a:schemeClr>
                </a:solidFill>
                <a:latin typeface="Calibri" pitchFamily="34" charset="0"/>
                <a:cs typeface="Calibri" pitchFamily="34" charset="0"/>
              </a:rPr>
              <a:t>			in 1990, about 50 thousand </a:t>
            </a:r>
            <a:r>
              <a:rPr lang="en-US" sz="2400" dirty="0" err="1" smtClean="0">
                <a:solidFill>
                  <a:schemeClr val="accent5">
                    <a:lumMod val="50000"/>
                  </a:schemeClr>
                </a:solidFill>
                <a:latin typeface="Calibri" pitchFamily="34" charset="0"/>
                <a:cs typeface="Calibri" pitchFamily="34" charset="0"/>
              </a:rPr>
              <a:t>Ahiska</a:t>
            </a:r>
            <a:r>
              <a:rPr lang="en-US" sz="2400" dirty="0" smtClean="0">
                <a:solidFill>
                  <a:schemeClr val="accent5">
                    <a:lumMod val="50000"/>
                  </a:schemeClr>
                </a:solidFill>
                <a:latin typeface="Calibri" pitchFamily="34" charset="0"/>
                <a:cs typeface="Calibri" pitchFamily="34" charset="0"/>
              </a:rPr>
              <a:t> (</a:t>
            </a:r>
            <a:r>
              <a:rPr lang="en-US" sz="2400" dirty="0" err="1" smtClean="0">
                <a:solidFill>
                  <a:schemeClr val="accent5">
                    <a:lumMod val="50000"/>
                  </a:schemeClr>
                </a:solidFill>
                <a:latin typeface="Calibri" pitchFamily="34" charset="0"/>
                <a:cs typeface="Calibri" pitchFamily="34" charset="0"/>
              </a:rPr>
              <a:t>Meskhetian</a:t>
            </a:r>
            <a:r>
              <a:rPr lang="en-US" sz="2400" dirty="0" smtClean="0">
                <a:solidFill>
                  <a:schemeClr val="accent5">
                    <a:lumMod val="50000"/>
                  </a:schemeClr>
                </a:solidFill>
                <a:latin typeface="Calibri" pitchFamily="34" charset="0"/>
                <a:cs typeface="Calibri" pitchFamily="34" charset="0"/>
              </a:rPr>
              <a:t>) 			Turks who were displaced from Central Asia were also 		provided with refuge in Azerbaijan</a:t>
            </a:r>
          </a:p>
          <a:p>
            <a:pPr>
              <a:buNone/>
            </a:pPr>
            <a:endParaRPr lang="en-US" sz="2400" dirty="0" smtClean="0">
              <a:solidFill>
                <a:schemeClr val="accent5">
                  <a:lumMod val="50000"/>
                </a:schemeClr>
              </a:solidFill>
              <a:latin typeface="Calibri" pitchFamily="34" charset="0"/>
              <a:cs typeface="Calibri" pitchFamily="34" charset="0"/>
            </a:endParaRPr>
          </a:p>
          <a:p>
            <a:pPr>
              <a:buNone/>
            </a:pPr>
            <a:r>
              <a:rPr lang="en-US" sz="2400" b="1" dirty="0" smtClean="0">
                <a:solidFill>
                  <a:schemeClr val="accent5">
                    <a:lumMod val="50000"/>
                  </a:schemeClr>
                </a:solidFill>
                <a:latin typeface="Calibri" pitchFamily="34" charset="0"/>
                <a:cs typeface="Calibri" pitchFamily="34" charset="0"/>
              </a:rPr>
              <a:t>IDPs:	</a:t>
            </a:r>
            <a:r>
              <a:rPr lang="en-US" sz="2400" dirty="0" smtClean="0">
                <a:solidFill>
                  <a:schemeClr val="accent5">
                    <a:lumMod val="50000"/>
                  </a:schemeClr>
                </a:solidFill>
                <a:latin typeface="Calibri" pitchFamily="34" charset="0"/>
                <a:cs typeface="Calibri" pitchFamily="34" charset="0"/>
              </a:rPr>
              <a:t>	About 700 thousand Azerbaijanis who used to live in 		</a:t>
            </a:r>
            <a:r>
              <a:rPr lang="en-US" sz="2400" dirty="0" err="1" smtClean="0">
                <a:solidFill>
                  <a:schemeClr val="accent5">
                    <a:lumMod val="50000"/>
                  </a:schemeClr>
                </a:solidFill>
                <a:latin typeface="Calibri" pitchFamily="34" charset="0"/>
                <a:cs typeface="Calibri" pitchFamily="34" charset="0"/>
              </a:rPr>
              <a:t>Nagorno</a:t>
            </a:r>
            <a:r>
              <a:rPr lang="en-US" sz="2400" dirty="0" smtClean="0">
                <a:solidFill>
                  <a:schemeClr val="accent5">
                    <a:lumMod val="50000"/>
                  </a:schemeClr>
                </a:solidFill>
                <a:latin typeface="Calibri" pitchFamily="34" charset="0"/>
                <a:cs typeface="Calibri" pitchFamily="34" charset="0"/>
              </a:rPr>
              <a:t> </a:t>
            </a:r>
            <a:r>
              <a:rPr lang="en-US" sz="2400" dirty="0" err="1" smtClean="0">
                <a:solidFill>
                  <a:schemeClr val="accent5">
                    <a:lumMod val="50000"/>
                  </a:schemeClr>
                </a:solidFill>
                <a:latin typeface="Calibri" pitchFamily="34" charset="0"/>
                <a:cs typeface="Calibri" pitchFamily="34" charset="0"/>
              </a:rPr>
              <a:t>Karabakh</a:t>
            </a:r>
            <a:r>
              <a:rPr lang="en-US" sz="2400" dirty="0" smtClean="0">
                <a:solidFill>
                  <a:schemeClr val="accent5">
                    <a:lumMod val="50000"/>
                  </a:schemeClr>
                </a:solidFill>
                <a:latin typeface="Calibri" pitchFamily="34" charset="0"/>
                <a:cs typeface="Calibri" pitchFamily="34" charset="0"/>
              </a:rPr>
              <a:t>, as well as 7 adjacent regions 			(Agdam, </a:t>
            </a:r>
            <a:r>
              <a:rPr lang="en-US" sz="2400" dirty="0" err="1" smtClean="0">
                <a:solidFill>
                  <a:schemeClr val="accent5">
                    <a:lumMod val="50000"/>
                  </a:schemeClr>
                </a:solidFill>
                <a:latin typeface="Calibri" pitchFamily="34" charset="0"/>
                <a:cs typeface="Calibri" pitchFamily="34" charset="0"/>
              </a:rPr>
              <a:t>Jabrail</a:t>
            </a:r>
            <a:r>
              <a:rPr lang="en-US" sz="2400" dirty="0" smtClean="0">
                <a:solidFill>
                  <a:schemeClr val="accent5">
                    <a:lumMod val="50000"/>
                  </a:schemeClr>
                </a:solidFill>
                <a:latin typeface="Calibri" pitchFamily="34" charset="0"/>
                <a:cs typeface="Calibri" pitchFamily="34" charset="0"/>
              </a:rPr>
              <a:t>, Fuzuli, </a:t>
            </a:r>
            <a:r>
              <a:rPr lang="en-US" sz="2400" dirty="0" err="1" smtClean="0">
                <a:solidFill>
                  <a:schemeClr val="accent5">
                    <a:lumMod val="50000"/>
                  </a:schemeClr>
                </a:solidFill>
                <a:latin typeface="Calibri" pitchFamily="34" charset="0"/>
                <a:cs typeface="Calibri" pitchFamily="34" charset="0"/>
              </a:rPr>
              <a:t>Kalbajar</a:t>
            </a:r>
            <a:r>
              <a:rPr lang="en-US" sz="2400" dirty="0" smtClean="0">
                <a:solidFill>
                  <a:schemeClr val="accent5">
                    <a:lumMod val="50000"/>
                  </a:schemeClr>
                </a:solidFill>
                <a:latin typeface="Calibri" pitchFamily="34" charset="0"/>
                <a:cs typeface="Calibri" pitchFamily="34" charset="0"/>
              </a:rPr>
              <a:t>, </a:t>
            </a:r>
            <a:r>
              <a:rPr lang="en-US" sz="2400" dirty="0" err="1" smtClean="0">
                <a:solidFill>
                  <a:schemeClr val="accent5">
                    <a:lumMod val="50000"/>
                  </a:schemeClr>
                </a:solidFill>
                <a:latin typeface="Calibri" pitchFamily="34" charset="0"/>
                <a:cs typeface="Calibri" pitchFamily="34" charset="0"/>
              </a:rPr>
              <a:t>Gubadli</a:t>
            </a:r>
            <a:r>
              <a:rPr lang="en-US" sz="2400" dirty="0" smtClean="0">
                <a:solidFill>
                  <a:schemeClr val="accent5">
                    <a:lumMod val="50000"/>
                  </a:schemeClr>
                </a:solidFill>
                <a:latin typeface="Calibri" pitchFamily="34" charset="0"/>
                <a:cs typeface="Calibri" pitchFamily="34" charset="0"/>
              </a:rPr>
              <a:t>, Lachin, and 		Zangilan) were forcefully displaced from their 			permanent settlements</a:t>
            </a:r>
          </a:p>
          <a:p>
            <a:pPr>
              <a:buNone/>
            </a:pPr>
            <a:endParaRPr lang="az-Latn-AZ" sz="2400" dirty="0" smtClean="0">
              <a:solidFill>
                <a:schemeClr val="accent5">
                  <a:lumMod val="50000"/>
                </a:schemeClr>
              </a:solidFill>
              <a:latin typeface="Calibri" pitchFamily="34" charset="0"/>
              <a:cs typeface="Calibri" pitchFamily="34" charset="0"/>
            </a:endParaRPr>
          </a:p>
        </p:txBody>
      </p:sp>
      <p:sp>
        <p:nvSpPr>
          <p:cNvPr id="4" name="TextBox 3"/>
          <p:cNvSpPr txBox="1"/>
          <p:nvPr/>
        </p:nvSpPr>
        <p:spPr>
          <a:xfrm>
            <a:off x="2730362" y="214290"/>
            <a:ext cx="3699026"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Scale of the problem</a:t>
            </a:r>
            <a:endParaRPr lang="en-US" sz="3200" b="1" dirty="0" smtClean="0">
              <a:solidFill>
                <a:schemeClr val="accent5">
                  <a:lumMod val="50000"/>
                </a:schemeClr>
              </a:solidFill>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214546" y="214290"/>
            <a:ext cx="4659609"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Some success stories (IGP)</a:t>
            </a:r>
            <a:endParaRPr lang="ru-RU" sz="3200" b="1" dirty="0" smtClean="0">
              <a:solidFill>
                <a:schemeClr val="accent5">
                  <a:lumMod val="50000"/>
                </a:schemeClr>
              </a:solidFill>
              <a:latin typeface="Calibri" pitchFamily="34" charset="0"/>
              <a:cs typeface="Calibri" pitchFamily="34" charset="0"/>
            </a:endParaRPr>
          </a:p>
        </p:txBody>
      </p:sp>
      <p:sp>
        <p:nvSpPr>
          <p:cNvPr id="7" name="TextBox 6"/>
          <p:cNvSpPr txBox="1"/>
          <p:nvPr/>
        </p:nvSpPr>
        <p:spPr>
          <a:xfrm>
            <a:off x="71406" y="1154275"/>
            <a:ext cx="4786346" cy="5632311"/>
          </a:xfrm>
          <a:prstGeom prst="rect">
            <a:avLst/>
          </a:prstGeom>
          <a:noFill/>
        </p:spPr>
        <p:txBody>
          <a:bodyPr wrap="square" rtlCol="0">
            <a:spAutoFit/>
          </a:bodyPr>
          <a:lstStyle/>
          <a:p>
            <a:r>
              <a:rPr lang="en-US" b="1" dirty="0" smtClean="0">
                <a:solidFill>
                  <a:schemeClr val="bg2">
                    <a:lumMod val="25000"/>
                  </a:schemeClr>
                </a:solidFill>
                <a:latin typeface="Calibri" pitchFamily="34" charset="0"/>
                <a:cs typeface="Calibri" pitchFamily="34" charset="0"/>
              </a:rPr>
              <a:t>Café / catering service</a:t>
            </a:r>
          </a:p>
          <a:p>
            <a:endParaRPr lang="en-US" dirty="0" smtClean="0">
              <a:solidFill>
                <a:schemeClr val="bg2">
                  <a:lumMod val="25000"/>
                </a:schemeClr>
              </a:solidFill>
              <a:latin typeface="Calibri" pitchFamily="34" charset="0"/>
              <a:cs typeface="Calibri" pitchFamily="34" charset="0"/>
            </a:endParaRPr>
          </a:p>
          <a:p>
            <a:r>
              <a:rPr lang="en-US" dirty="0" smtClean="0">
                <a:solidFill>
                  <a:schemeClr val="bg2">
                    <a:lumMod val="25000"/>
                  </a:schemeClr>
                </a:solidFill>
                <a:latin typeface="Calibri" pitchFamily="34" charset="0"/>
                <a:cs typeface="Calibri" pitchFamily="34" charset="0"/>
              </a:rPr>
              <a:t>A community that is contained of members of 6 households has been running their catering service for almost 2 years now. SFDI allocated nearly 9000 AzN (about US$ 11 500) as a start-up fund and this amount was used for purchasing necessary equipments. </a:t>
            </a:r>
          </a:p>
          <a:p>
            <a:endParaRPr lang="en-US" dirty="0" smtClean="0">
              <a:solidFill>
                <a:schemeClr val="bg2">
                  <a:lumMod val="25000"/>
                </a:schemeClr>
              </a:solidFill>
              <a:latin typeface="Calibri" pitchFamily="34" charset="0"/>
              <a:cs typeface="Calibri" pitchFamily="34" charset="0"/>
            </a:endParaRPr>
          </a:p>
          <a:p>
            <a:r>
              <a:rPr lang="en-US" dirty="0" smtClean="0">
                <a:solidFill>
                  <a:schemeClr val="bg2">
                    <a:lumMod val="25000"/>
                  </a:schemeClr>
                </a:solidFill>
                <a:latin typeface="Calibri" pitchFamily="34" charset="0"/>
                <a:cs typeface="Calibri" pitchFamily="34" charset="0"/>
              </a:rPr>
              <a:t>Community render a restaurant based service and as well as mobile catering service in the Weekend Bazaar that is usually organized in Barda city. </a:t>
            </a:r>
          </a:p>
          <a:p>
            <a:endParaRPr lang="en-US" dirty="0" smtClean="0">
              <a:solidFill>
                <a:schemeClr val="bg2">
                  <a:lumMod val="25000"/>
                </a:schemeClr>
              </a:solidFill>
              <a:latin typeface="Calibri" pitchFamily="34" charset="0"/>
              <a:cs typeface="Calibri" pitchFamily="34" charset="0"/>
            </a:endParaRPr>
          </a:p>
          <a:p>
            <a:r>
              <a:rPr lang="en-US" dirty="0" smtClean="0">
                <a:solidFill>
                  <a:schemeClr val="bg2">
                    <a:lumMod val="25000"/>
                  </a:schemeClr>
                </a:solidFill>
                <a:latin typeface="Calibri" pitchFamily="34" charset="0"/>
                <a:cs typeface="Calibri" pitchFamily="34" charset="0"/>
              </a:rPr>
              <a:t>The amount of profit made by the community during the last 9 months, is about 4200 AzN (US$ 5400). 70 percent of profit was spent for expansion of current business and the rest is deposited in the community’ bank saving account.</a:t>
            </a:r>
            <a:endParaRPr lang="ru-RU" dirty="0">
              <a:solidFill>
                <a:schemeClr val="bg2">
                  <a:lumMod val="25000"/>
                </a:schemeClr>
              </a:solidFill>
              <a:latin typeface="Calibri" pitchFamily="34" charset="0"/>
              <a:cs typeface="Calibri" pitchFamily="34" charset="0"/>
            </a:endParaRPr>
          </a:p>
        </p:txBody>
      </p:sp>
      <p:pic>
        <p:nvPicPr>
          <p:cNvPr id="10" name="Рисунок 9" descr="12745573_734046696697628_2601012601917391386_n.jpg"/>
          <p:cNvPicPr>
            <a:picLocks noChangeAspect="1"/>
          </p:cNvPicPr>
          <p:nvPr/>
        </p:nvPicPr>
        <p:blipFill>
          <a:blip r:embed="rId2" cstate="print"/>
          <a:stretch>
            <a:fillRect/>
          </a:stretch>
        </p:blipFill>
        <p:spPr>
          <a:xfrm>
            <a:off x="5072066" y="1285860"/>
            <a:ext cx="3917223" cy="2609850"/>
          </a:xfrm>
          <a:prstGeom prst="rect">
            <a:avLst/>
          </a:prstGeom>
        </p:spPr>
      </p:pic>
      <p:pic>
        <p:nvPicPr>
          <p:cNvPr id="11" name="Рисунок 10" descr="12741958_734047053364259_4859116367071347443_n.jpg"/>
          <p:cNvPicPr>
            <a:picLocks noChangeAspect="1"/>
          </p:cNvPicPr>
          <p:nvPr/>
        </p:nvPicPr>
        <p:blipFill>
          <a:blip r:embed="rId3" cstate="print"/>
          <a:stretch>
            <a:fillRect/>
          </a:stretch>
        </p:blipFill>
        <p:spPr>
          <a:xfrm>
            <a:off x="5072066" y="4000504"/>
            <a:ext cx="3917089" cy="264320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214546" y="214290"/>
            <a:ext cx="4752583"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Some success stories (IGP) </a:t>
            </a:r>
            <a:endParaRPr lang="ru-RU" sz="3200" b="1" dirty="0" smtClean="0">
              <a:solidFill>
                <a:schemeClr val="accent5">
                  <a:lumMod val="50000"/>
                </a:schemeClr>
              </a:solidFill>
              <a:latin typeface="Calibri" pitchFamily="34" charset="0"/>
              <a:cs typeface="Calibri" pitchFamily="34" charset="0"/>
            </a:endParaRPr>
          </a:p>
        </p:txBody>
      </p:sp>
      <p:sp>
        <p:nvSpPr>
          <p:cNvPr id="7" name="TextBox 6"/>
          <p:cNvSpPr txBox="1"/>
          <p:nvPr/>
        </p:nvSpPr>
        <p:spPr>
          <a:xfrm>
            <a:off x="71406" y="1154275"/>
            <a:ext cx="4786346" cy="5586145"/>
          </a:xfrm>
          <a:prstGeom prst="rect">
            <a:avLst/>
          </a:prstGeom>
          <a:noFill/>
        </p:spPr>
        <p:txBody>
          <a:bodyPr wrap="square" rtlCol="0">
            <a:spAutoFit/>
          </a:bodyPr>
          <a:lstStyle/>
          <a:p>
            <a:r>
              <a:rPr lang="en-US" sz="2100" b="1" dirty="0" smtClean="0">
                <a:solidFill>
                  <a:schemeClr val="bg2">
                    <a:lumMod val="25000"/>
                  </a:schemeClr>
                </a:solidFill>
                <a:latin typeface="Calibri" pitchFamily="34" charset="0"/>
                <a:cs typeface="Calibri" pitchFamily="34" charset="0"/>
              </a:rPr>
              <a:t>Beekeeping</a:t>
            </a:r>
          </a:p>
          <a:p>
            <a:endParaRPr lang="en-US" sz="2100" dirty="0" smtClean="0">
              <a:solidFill>
                <a:schemeClr val="bg2">
                  <a:lumMod val="25000"/>
                </a:schemeClr>
              </a:solidFill>
              <a:latin typeface="Calibri" pitchFamily="34" charset="0"/>
              <a:cs typeface="Calibri" pitchFamily="34" charset="0"/>
            </a:endParaRPr>
          </a:p>
          <a:p>
            <a:r>
              <a:rPr lang="en-US" sz="2100" dirty="0" smtClean="0">
                <a:solidFill>
                  <a:schemeClr val="bg2">
                    <a:lumMod val="25000"/>
                  </a:schemeClr>
                </a:solidFill>
                <a:latin typeface="Calibri" pitchFamily="34" charset="0"/>
                <a:cs typeface="Calibri" pitchFamily="34" charset="0"/>
              </a:rPr>
              <a:t>A group of IDPs originally from </a:t>
            </a:r>
            <a:r>
              <a:rPr lang="en-US" sz="2100" dirty="0" err="1" smtClean="0">
                <a:solidFill>
                  <a:schemeClr val="bg2">
                    <a:lumMod val="25000"/>
                  </a:schemeClr>
                </a:solidFill>
                <a:latin typeface="Calibri" pitchFamily="34" charset="0"/>
                <a:cs typeface="Calibri" pitchFamily="34" charset="0"/>
              </a:rPr>
              <a:t>Kalbadjar</a:t>
            </a:r>
            <a:r>
              <a:rPr lang="en-US" sz="2100" dirty="0" smtClean="0">
                <a:solidFill>
                  <a:schemeClr val="bg2">
                    <a:lumMod val="25000"/>
                  </a:schemeClr>
                </a:solidFill>
                <a:latin typeface="Calibri" pitchFamily="34" charset="0"/>
                <a:cs typeface="Calibri" pitchFamily="34" charset="0"/>
              </a:rPr>
              <a:t> region and currently settled in </a:t>
            </a:r>
            <a:r>
              <a:rPr lang="en-US" sz="2100" dirty="0" err="1" smtClean="0">
                <a:solidFill>
                  <a:schemeClr val="bg2">
                    <a:lumMod val="25000"/>
                  </a:schemeClr>
                </a:solidFill>
                <a:latin typeface="Calibri" pitchFamily="34" charset="0"/>
                <a:cs typeface="Calibri" pitchFamily="34" charset="0"/>
              </a:rPr>
              <a:t>Yevlakh</a:t>
            </a:r>
            <a:r>
              <a:rPr lang="en-US" sz="2100" dirty="0" smtClean="0">
                <a:solidFill>
                  <a:schemeClr val="bg2">
                    <a:lumMod val="25000"/>
                  </a:schemeClr>
                </a:solidFill>
                <a:latin typeface="Calibri" pitchFamily="34" charset="0"/>
                <a:cs typeface="Calibri" pitchFamily="34" charset="0"/>
              </a:rPr>
              <a:t> district defined as a target community within the IGP. </a:t>
            </a:r>
          </a:p>
          <a:p>
            <a:endParaRPr lang="en-US" sz="2100" dirty="0" smtClean="0">
              <a:solidFill>
                <a:schemeClr val="bg2">
                  <a:lumMod val="25000"/>
                </a:schemeClr>
              </a:solidFill>
              <a:latin typeface="Calibri" pitchFamily="34" charset="0"/>
              <a:cs typeface="Calibri" pitchFamily="34" charset="0"/>
            </a:endParaRPr>
          </a:p>
          <a:p>
            <a:r>
              <a:rPr lang="en-US" sz="2100" dirty="0" smtClean="0">
                <a:solidFill>
                  <a:schemeClr val="bg2">
                    <a:lumMod val="25000"/>
                  </a:schemeClr>
                </a:solidFill>
                <a:latin typeface="Calibri" pitchFamily="34" charset="0"/>
                <a:cs typeface="Calibri" pitchFamily="34" charset="0"/>
              </a:rPr>
              <a:t>Families from this group has a relevant skills in beekeeping and used to be engaged in the same business before the forcibly movement. </a:t>
            </a:r>
          </a:p>
          <a:p>
            <a:endParaRPr lang="en-US" sz="2100" dirty="0" smtClean="0">
              <a:solidFill>
                <a:schemeClr val="bg2">
                  <a:lumMod val="25000"/>
                </a:schemeClr>
              </a:solidFill>
              <a:latin typeface="Calibri" pitchFamily="34" charset="0"/>
              <a:cs typeface="Calibri" pitchFamily="34" charset="0"/>
            </a:endParaRPr>
          </a:p>
          <a:p>
            <a:r>
              <a:rPr lang="en-US" sz="2100" dirty="0" smtClean="0">
                <a:solidFill>
                  <a:schemeClr val="bg2">
                    <a:lumMod val="25000"/>
                  </a:schemeClr>
                </a:solidFill>
                <a:latin typeface="Calibri" pitchFamily="34" charset="0"/>
                <a:cs typeface="Calibri" pitchFamily="34" charset="0"/>
              </a:rPr>
              <a:t>During the 2015, the community’s net profit was 3200 (US$ 4000). Almost all profit was devoted to expansion of business, e.g. buying new bees, bee hive, etc. </a:t>
            </a:r>
          </a:p>
        </p:txBody>
      </p:sp>
      <p:pic>
        <p:nvPicPr>
          <p:cNvPr id="13" name="Рисунок 12" descr="12717324_733690390066592_6095623941018814446_n.jpg"/>
          <p:cNvPicPr>
            <a:picLocks noChangeAspect="1"/>
          </p:cNvPicPr>
          <p:nvPr/>
        </p:nvPicPr>
        <p:blipFill>
          <a:blip r:embed="rId2" cstate="print"/>
          <a:srcRect r="13437"/>
          <a:stretch>
            <a:fillRect/>
          </a:stretch>
        </p:blipFill>
        <p:spPr>
          <a:xfrm>
            <a:off x="4714876" y="1214422"/>
            <a:ext cx="4286280" cy="2571767"/>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4714876" y="3857628"/>
            <a:ext cx="4300538" cy="2727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214546" y="214290"/>
            <a:ext cx="4783425"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Some success stories (YSP) </a:t>
            </a:r>
            <a:endParaRPr lang="ru-RU" sz="3200" b="1" dirty="0" smtClean="0">
              <a:solidFill>
                <a:schemeClr val="accent5">
                  <a:lumMod val="50000"/>
                </a:schemeClr>
              </a:solidFill>
              <a:latin typeface="Calibri" pitchFamily="34" charset="0"/>
              <a:cs typeface="Calibri" pitchFamily="34" charset="0"/>
            </a:endParaRPr>
          </a:p>
        </p:txBody>
      </p:sp>
      <p:sp>
        <p:nvSpPr>
          <p:cNvPr id="7" name="TextBox 6"/>
          <p:cNvSpPr txBox="1"/>
          <p:nvPr/>
        </p:nvSpPr>
        <p:spPr>
          <a:xfrm>
            <a:off x="71406" y="1154275"/>
            <a:ext cx="4857784" cy="5586145"/>
          </a:xfrm>
          <a:prstGeom prst="rect">
            <a:avLst/>
          </a:prstGeom>
          <a:noFill/>
        </p:spPr>
        <p:txBody>
          <a:bodyPr wrap="square" rtlCol="0">
            <a:spAutoFit/>
          </a:bodyPr>
          <a:lstStyle/>
          <a:p>
            <a:r>
              <a:rPr lang="en-US" sz="2100" b="1" dirty="0" smtClean="0">
                <a:solidFill>
                  <a:schemeClr val="bg2">
                    <a:lumMod val="25000"/>
                  </a:schemeClr>
                </a:solidFill>
                <a:latin typeface="Calibri" pitchFamily="34" charset="0"/>
                <a:cs typeface="Calibri" pitchFamily="34" charset="0"/>
              </a:rPr>
              <a:t>Tailoring</a:t>
            </a:r>
          </a:p>
          <a:p>
            <a:endParaRPr lang="en-US" sz="2100" dirty="0" smtClean="0">
              <a:solidFill>
                <a:schemeClr val="bg2">
                  <a:lumMod val="25000"/>
                </a:schemeClr>
              </a:solidFill>
              <a:latin typeface="Calibri" pitchFamily="34" charset="0"/>
              <a:cs typeface="Calibri" pitchFamily="34" charset="0"/>
            </a:endParaRPr>
          </a:p>
          <a:p>
            <a:r>
              <a:rPr lang="en-US" sz="2100" dirty="0" smtClean="0">
                <a:solidFill>
                  <a:schemeClr val="bg2">
                    <a:lumMod val="25000"/>
                  </a:schemeClr>
                </a:solidFill>
                <a:latin typeface="Calibri" pitchFamily="34" charset="0"/>
                <a:cs typeface="Calibri" pitchFamily="34" charset="0"/>
              </a:rPr>
              <a:t>Nearly 30 young IDP girls from Ganja city and surrounding regions who showed their interest in tailoring joined to series of trainings within the YSP. 6 months of intensive training session included lessons delivered by the professional tailors and 3 months computer course.</a:t>
            </a:r>
          </a:p>
          <a:p>
            <a:endParaRPr lang="en-US" sz="2100" dirty="0" smtClean="0">
              <a:solidFill>
                <a:schemeClr val="bg2">
                  <a:lumMod val="25000"/>
                </a:schemeClr>
              </a:solidFill>
              <a:latin typeface="Calibri" pitchFamily="34" charset="0"/>
              <a:cs typeface="Calibri" pitchFamily="34" charset="0"/>
            </a:endParaRPr>
          </a:p>
          <a:p>
            <a:r>
              <a:rPr lang="en-US" sz="2100" b="1" dirty="0" smtClean="0">
                <a:solidFill>
                  <a:schemeClr val="bg2">
                    <a:lumMod val="25000"/>
                  </a:schemeClr>
                </a:solidFill>
                <a:latin typeface="Calibri" pitchFamily="34" charset="0"/>
                <a:cs typeface="Calibri" pitchFamily="34" charset="0"/>
              </a:rPr>
              <a:t>Hairdressing</a:t>
            </a:r>
          </a:p>
          <a:p>
            <a:endParaRPr lang="en-US" sz="2100" dirty="0" smtClean="0">
              <a:solidFill>
                <a:schemeClr val="bg2">
                  <a:lumMod val="25000"/>
                </a:schemeClr>
              </a:solidFill>
              <a:latin typeface="Calibri" pitchFamily="34" charset="0"/>
              <a:cs typeface="Calibri" pitchFamily="34" charset="0"/>
            </a:endParaRPr>
          </a:p>
          <a:p>
            <a:r>
              <a:rPr lang="en-US" sz="2100" dirty="0" smtClean="0">
                <a:solidFill>
                  <a:schemeClr val="bg2">
                    <a:lumMod val="25000"/>
                  </a:schemeClr>
                </a:solidFill>
                <a:latin typeface="Calibri" pitchFamily="34" charset="0"/>
                <a:cs typeface="Calibri" pitchFamily="34" charset="0"/>
              </a:rPr>
              <a:t>Hairdressing is one of the most required and demanded professions among YSP beneficiaries. Women trained in this procession can easily provide services based in their home of residence.</a:t>
            </a:r>
          </a:p>
        </p:txBody>
      </p:sp>
      <p:pic>
        <p:nvPicPr>
          <p:cNvPr id="2050" name="Picture 2"/>
          <p:cNvPicPr>
            <a:picLocks noChangeAspect="1" noChangeArrowheads="1"/>
          </p:cNvPicPr>
          <p:nvPr/>
        </p:nvPicPr>
        <p:blipFill>
          <a:blip r:embed="rId2" cstate="print"/>
          <a:srcRect/>
          <a:stretch>
            <a:fillRect/>
          </a:stretch>
        </p:blipFill>
        <p:spPr bwMode="auto">
          <a:xfrm>
            <a:off x="4905180" y="1285860"/>
            <a:ext cx="4068441" cy="2714644"/>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4929190" y="4085557"/>
            <a:ext cx="4050960" cy="25581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643174" y="201019"/>
            <a:ext cx="3797386"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Cost-benefit analysis </a:t>
            </a:r>
            <a:endParaRPr lang="ru-RU" sz="3200" b="1" dirty="0" smtClean="0">
              <a:solidFill>
                <a:schemeClr val="accent5">
                  <a:lumMod val="50000"/>
                </a:schemeClr>
              </a:solidFill>
              <a:latin typeface="Calibri" pitchFamily="34" charset="0"/>
              <a:cs typeface="Calibri" pitchFamily="34" charset="0"/>
            </a:endParaRPr>
          </a:p>
        </p:txBody>
      </p:sp>
      <p:sp>
        <p:nvSpPr>
          <p:cNvPr id="5" name="TextBox 4"/>
          <p:cNvSpPr txBox="1"/>
          <p:nvPr/>
        </p:nvSpPr>
        <p:spPr>
          <a:xfrm>
            <a:off x="250001" y="1237292"/>
            <a:ext cx="8643998" cy="1477328"/>
          </a:xfrm>
          <a:prstGeom prst="rect">
            <a:avLst/>
          </a:prstGeom>
          <a:noFill/>
        </p:spPr>
        <p:txBody>
          <a:bodyPr wrap="square" rtlCol="0">
            <a:spAutoFit/>
          </a:bodyPr>
          <a:lstStyle/>
          <a:p>
            <a:r>
              <a:rPr lang="en-US" dirty="0" smtClean="0">
                <a:solidFill>
                  <a:schemeClr val="bg2">
                    <a:lumMod val="25000"/>
                  </a:schemeClr>
                </a:solidFill>
                <a:latin typeface="Calibri" pitchFamily="34" charset="0"/>
                <a:cs typeface="Calibri" pitchFamily="34" charset="0"/>
              </a:rPr>
              <a:t>The Report on the issue whether the project intervention is worthwhile from community and society perspectives drafted by an independent consultant has reveled the fact that, due-to the nature of the Component – focusing on income generation activities, the highest net benefit and the highest rate of return are for Component C. As it can be seen from chart below, 77 percent of project net present value will be made by component C. </a:t>
            </a:r>
          </a:p>
        </p:txBody>
      </p:sp>
      <p:graphicFrame>
        <p:nvGraphicFramePr>
          <p:cNvPr id="10" name="Диаграмма 9"/>
          <p:cNvGraphicFramePr/>
          <p:nvPr>
            <p:extLst>
              <p:ext uri="{D42A27DB-BD31-4B8C-83A1-F6EECF244321}">
                <p14:modId xmlns="" xmlns:p14="http://schemas.microsoft.com/office/powerpoint/2010/main" val="3045572492"/>
              </p:ext>
            </p:extLst>
          </p:nvPr>
        </p:nvGraphicFramePr>
        <p:xfrm>
          <a:off x="1466850" y="2852936"/>
          <a:ext cx="6210300" cy="38383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793564" y="169111"/>
            <a:ext cx="3556871" cy="830997"/>
          </a:xfrm>
          <a:prstGeom prst="rect">
            <a:avLst/>
          </a:prstGeom>
          <a:noFill/>
        </p:spPr>
        <p:txBody>
          <a:bodyPr wrap="none" rtlCol="0">
            <a:spAutoFit/>
          </a:bodyPr>
          <a:lstStyle/>
          <a:p>
            <a:r>
              <a:rPr lang="en-US" sz="4800" b="1" dirty="0" smtClean="0">
                <a:solidFill>
                  <a:schemeClr val="bg2">
                    <a:lumMod val="25000"/>
                  </a:schemeClr>
                </a:solidFill>
                <a:latin typeface="Calibri" pitchFamily="34" charset="0"/>
                <a:cs typeface="Calibri" pitchFamily="34" charset="0"/>
              </a:rPr>
              <a:t>Who we are?</a:t>
            </a:r>
            <a:endParaRPr lang="ru-RU" sz="4800" b="1" dirty="0">
              <a:solidFill>
                <a:schemeClr val="bg2">
                  <a:lumMod val="25000"/>
                </a:schemeClr>
              </a:solidFill>
              <a:latin typeface="Calibri" pitchFamily="34" charset="0"/>
              <a:cs typeface="Calibri" pitchFamily="34" charset="0"/>
            </a:endParaRPr>
          </a:p>
        </p:txBody>
      </p:sp>
      <p:sp>
        <p:nvSpPr>
          <p:cNvPr id="10" name="TextBox 9"/>
          <p:cNvSpPr txBox="1"/>
          <p:nvPr/>
        </p:nvSpPr>
        <p:spPr>
          <a:xfrm>
            <a:off x="1641926" y="1071546"/>
            <a:ext cx="5930470" cy="584775"/>
          </a:xfrm>
          <a:prstGeom prst="rect">
            <a:avLst/>
          </a:prstGeom>
          <a:noFill/>
        </p:spPr>
        <p:txBody>
          <a:bodyPr wrap="none" rtlCol="0">
            <a:spAutoFit/>
          </a:bodyPr>
          <a:lstStyle/>
          <a:p>
            <a:r>
              <a:rPr lang="en-US" sz="3200" b="1" dirty="0" smtClean="0">
                <a:solidFill>
                  <a:schemeClr val="bg2">
                    <a:lumMod val="25000"/>
                  </a:schemeClr>
                </a:solidFill>
                <a:latin typeface="Calibri" pitchFamily="34" charset="0"/>
                <a:cs typeface="Calibri" pitchFamily="34" charset="0"/>
              </a:rPr>
              <a:t>Social Development Fund for IDPs</a:t>
            </a:r>
            <a:endParaRPr lang="ru-RU" sz="3200" b="1" dirty="0">
              <a:solidFill>
                <a:schemeClr val="bg2">
                  <a:lumMod val="25000"/>
                </a:schemeClr>
              </a:solidFill>
              <a:latin typeface="Calibri" pitchFamily="34" charset="0"/>
              <a:cs typeface="Calibri" pitchFamily="34" charset="0"/>
            </a:endParaRPr>
          </a:p>
        </p:txBody>
      </p:sp>
      <p:pic>
        <p:nvPicPr>
          <p:cNvPr id="11" name="Picture 12" descr="n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a:xfrm>
            <a:off x="830238" y="2948700"/>
            <a:ext cx="2865322" cy="2286016"/>
          </a:xfrm>
          <a:prstGeom prst="rect">
            <a:avLst/>
          </a:prstGeom>
        </p:spPr>
      </p:pic>
      <p:sp>
        <p:nvSpPr>
          <p:cNvPr id="12" name="TextBox 11"/>
          <p:cNvSpPr txBox="1"/>
          <p:nvPr/>
        </p:nvSpPr>
        <p:spPr>
          <a:xfrm>
            <a:off x="344906" y="5377592"/>
            <a:ext cx="4100097" cy="954107"/>
          </a:xfrm>
          <a:prstGeom prst="rect">
            <a:avLst/>
          </a:prstGeom>
          <a:noFill/>
        </p:spPr>
        <p:txBody>
          <a:bodyPr wrap="none" rtlCol="0">
            <a:spAutoFit/>
          </a:bodyPr>
          <a:lstStyle/>
          <a:p>
            <a:pPr algn="ctr"/>
            <a:r>
              <a:rPr lang="en-US" sz="2800" b="1" dirty="0" smtClean="0">
                <a:solidFill>
                  <a:schemeClr val="accent5">
                    <a:lumMod val="50000"/>
                  </a:schemeClr>
                </a:solidFill>
                <a:latin typeface="Calibri" pitchFamily="34" charset="0"/>
                <a:cs typeface="Calibri" pitchFamily="34" charset="0"/>
              </a:rPr>
              <a:t>The State Oil Fund of </a:t>
            </a:r>
          </a:p>
          <a:p>
            <a:pPr algn="ctr"/>
            <a:r>
              <a:rPr lang="en-US" sz="2800" b="1" dirty="0" smtClean="0">
                <a:solidFill>
                  <a:schemeClr val="accent5">
                    <a:lumMod val="50000"/>
                  </a:schemeClr>
                </a:solidFill>
                <a:latin typeface="Calibri" pitchFamily="34" charset="0"/>
                <a:cs typeface="Calibri" pitchFamily="34" charset="0"/>
              </a:rPr>
              <a:t>the Republic of Azerbaijan</a:t>
            </a:r>
          </a:p>
        </p:txBody>
      </p:sp>
      <p:pic>
        <p:nvPicPr>
          <p:cNvPr id="13" name="Рисунок 12" descr="World_Bank_logo.png"/>
          <p:cNvPicPr>
            <a:picLocks noChangeAspect="1"/>
          </p:cNvPicPr>
          <p:nvPr/>
        </p:nvPicPr>
        <p:blipFill>
          <a:blip r:embed="rId4" cstate="print"/>
          <a:srcRect r="79078"/>
          <a:stretch>
            <a:fillRect/>
          </a:stretch>
        </p:blipFill>
        <p:spPr>
          <a:xfrm>
            <a:off x="5988508" y="3163014"/>
            <a:ext cx="1952872" cy="1857389"/>
          </a:xfrm>
          <a:prstGeom prst="rect">
            <a:avLst/>
          </a:prstGeom>
        </p:spPr>
      </p:pic>
      <p:sp>
        <p:nvSpPr>
          <p:cNvPr id="14" name="TextBox 13"/>
          <p:cNvSpPr txBox="1"/>
          <p:nvPr/>
        </p:nvSpPr>
        <p:spPr>
          <a:xfrm>
            <a:off x="5572132" y="5500702"/>
            <a:ext cx="2668487" cy="707886"/>
          </a:xfrm>
          <a:prstGeom prst="rect">
            <a:avLst/>
          </a:prstGeom>
          <a:noFill/>
        </p:spPr>
        <p:txBody>
          <a:bodyPr wrap="none" rtlCol="0">
            <a:spAutoFit/>
          </a:bodyPr>
          <a:lstStyle/>
          <a:p>
            <a:pPr algn="ctr"/>
            <a:r>
              <a:rPr lang="en-US" sz="4000" b="1" dirty="0" smtClean="0">
                <a:solidFill>
                  <a:schemeClr val="accent5">
                    <a:lumMod val="50000"/>
                  </a:schemeClr>
                </a:solidFill>
                <a:latin typeface="Calibri" pitchFamily="34" charset="0"/>
                <a:cs typeface="Calibri" pitchFamily="34" charset="0"/>
              </a:rPr>
              <a:t>World Bank</a:t>
            </a:r>
          </a:p>
        </p:txBody>
      </p:sp>
      <p:sp>
        <p:nvSpPr>
          <p:cNvPr id="15" name="TextBox 14"/>
          <p:cNvSpPr txBox="1"/>
          <p:nvPr/>
        </p:nvSpPr>
        <p:spPr>
          <a:xfrm>
            <a:off x="374538" y="1928802"/>
            <a:ext cx="8394927" cy="830997"/>
          </a:xfrm>
          <a:prstGeom prst="rect">
            <a:avLst/>
          </a:prstGeom>
          <a:noFill/>
        </p:spPr>
        <p:txBody>
          <a:bodyPr wrap="none" rtlCol="0">
            <a:spAutoFit/>
          </a:bodyPr>
          <a:lstStyle/>
          <a:p>
            <a:pPr algn="ctr"/>
            <a:r>
              <a:rPr lang="en-US" sz="2400" b="1" dirty="0" smtClean="0">
                <a:solidFill>
                  <a:schemeClr val="bg2">
                    <a:lumMod val="25000"/>
                  </a:schemeClr>
                </a:solidFill>
                <a:latin typeface="Calibri" pitchFamily="34" charset="0"/>
                <a:cs typeface="Calibri" pitchFamily="34" charset="0"/>
              </a:rPr>
              <a:t>Founded in December 6, 1999 and has been jointly financing by </a:t>
            </a:r>
          </a:p>
          <a:p>
            <a:pPr algn="ctr"/>
            <a:r>
              <a:rPr lang="en-US" sz="2400" b="1" dirty="0" smtClean="0">
                <a:solidFill>
                  <a:schemeClr val="bg2">
                    <a:lumMod val="25000"/>
                  </a:schemeClr>
                </a:solidFill>
                <a:latin typeface="Calibri" pitchFamily="34" charset="0"/>
                <a:cs typeface="Calibri" pitchFamily="34" charset="0"/>
              </a:rPr>
              <a:t>the Government of Azerbaijan and the World Bank</a:t>
            </a:r>
            <a:endParaRPr lang="ru-RU" sz="2400" b="1" dirty="0">
              <a:solidFill>
                <a:schemeClr val="bg2">
                  <a:lumMod val="2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4612" y="214290"/>
            <a:ext cx="3599703"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Where do they live?</a:t>
            </a:r>
            <a:endParaRPr lang="ru-RU" sz="3200" b="1" dirty="0">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graphicFrame>
        <p:nvGraphicFramePr>
          <p:cNvPr id="9" name="Диаграмма 8"/>
          <p:cNvGraphicFramePr/>
          <p:nvPr/>
        </p:nvGraphicFramePr>
        <p:xfrm>
          <a:off x="892943" y="1357298"/>
          <a:ext cx="7358114" cy="385765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57158" y="5286388"/>
            <a:ext cx="8572560" cy="1200329"/>
          </a:xfrm>
          <a:prstGeom prst="rect">
            <a:avLst/>
          </a:prstGeom>
          <a:noFill/>
        </p:spPr>
        <p:txBody>
          <a:bodyPr wrap="square" rtlCol="0">
            <a:spAutoFit/>
          </a:bodyPr>
          <a:lstStyle/>
          <a:p>
            <a:r>
              <a:rPr lang="en-US" sz="2400" dirty="0" smtClean="0">
                <a:solidFill>
                  <a:schemeClr val="accent5">
                    <a:lumMod val="50000"/>
                  </a:schemeClr>
                </a:solidFill>
                <a:latin typeface="Calibri" pitchFamily="34" charset="0"/>
                <a:cs typeface="Calibri" pitchFamily="34" charset="0"/>
              </a:rPr>
              <a:t>Despite the fact that, nearly 30 percent of IDPs were provided with new houses and apartments in newly constructed settlements, remain of them still residence in inappropriate conditions.</a:t>
            </a:r>
            <a:endParaRPr lang="ru-RU" sz="2400" dirty="0">
              <a:solidFill>
                <a:schemeClr val="accent5">
                  <a:lumMod val="5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4612" y="214290"/>
            <a:ext cx="3865161"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How do they survive?</a:t>
            </a:r>
            <a:endParaRPr lang="ru-RU" sz="3200" b="1" dirty="0">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242725" y="1341200"/>
            <a:ext cx="8686993" cy="5016758"/>
          </a:xfrm>
          <a:prstGeom prst="rect">
            <a:avLst/>
          </a:prstGeom>
          <a:noFill/>
        </p:spPr>
        <p:txBody>
          <a:bodyPr wrap="square" rtlCol="0">
            <a:spAutoFit/>
          </a:bodyPr>
          <a:lstStyle/>
          <a:p>
            <a:r>
              <a:rPr lang="en-US" sz="2000" b="1" dirty="0" smtClean="0">
                <a:solidFill>
                  <a:schemeClr val="bg2">
                    <a:lumMod val="25000"/>
                  </a:schemeClr>
                </a:solidFill>
                <a:latin typeface="Calibri" pitchFamily="34" charset="0"/>
                <a:cs typeface="Calibri" pitchFamily="34" charset="0"/>
              </a:rPr>
              <a:t>Households wealth :</a:t>
            </a:r>
          </a:p>
          <a:p>
            <a:endParaRPr lang="en-US" sz="2000" dirty="0" smtClean="0">
              <a:solidFill>
                <a:schemeClr val="bg2">
                  <a:lumMod val="25000"/>
                </a:schemeClr>
              </a:solidFill>
              <a:latin typeface="Calibri" pitchFamily="34" charset="0"/>
              <a:cs typeface="Calibri" pitchFamily="34" charset="0"/>
            </a:endParaRPr>
          </a:p>
          <a:p>
            <a:r>
              <a:rPr lang="en-US" sz="2000" dirty="0" smtClean="0">
                <a:solidFill>
                  <a:schemeClr val="bg2">
                    <a:lumMod val="25000"/>
                  </a:schemeClr>
                </a:solidFill>
                <a:latin typeface="Calibri" pitchFamily="34" charset="0"/>
                <a:cs typeface="Calibri" pitchFamily="34" charset="0"/>
              </a:rPr>
              <a:t>Share of IPDs considered as a poor is almost the same than the rest of population. </a:t>
            </a:r>
          </a:p>
          <a:p>
            <a:r>
              <a:rPr lang="en-US" sz="2000" dirty="0" smtClean="0">
                <a:solidFill>
                  <a:schemeClr val="bg2">
                    <a:lumMod val="25000"/>
                  </a:schemeClr>
                </a:solidFill>
                <a:latin typeface="Calibri" pitchFamily="34" charset="0"/>
                <a:cs typeface="Calibri" pitchFamily="34" charset="0"/>
              </a:rPr>
              <a:t>However, households wealth strongly depends on areas of the settlement. IDPs living in rural areas, are likely to be assessed as a more vulnerable than those who settled in Baku and other towns. </a:t>
            </a:r>
          </a:p>
          <a:p>
            <a:endParaRPr lang="en-US" sz="2000" dirty="0" smtClean="0">
              <a:solidFill>
                <a:schemeClr val="bg2">
                  <a:lumMod val="25000"/>
                </a:schemeClr>
              </a:solidFill>
              <a:latin typeface="Calibri" pitchFamily="34" charset="0"/>
              <a:cs typeface="Calibri" pitchFamily="34" charset="0"/>
            </a:endParaRPr>
          </a:p>
          <a:p>
            <a:r>
              <a:rPr lang="en-US" sz="2000" b="1" dirty="0" smtClean="0">
                <a:solidFill>
                  <a:schemeClr val="bg2">
                    <a:lumMod val="25000"/>
                  </a:schemeClr>
                </a:solidFill>
                <a:latin typeface="Calibri" pitchFamily="34" charset="0"/>
                <a:cs typeface="Calibri" pitchFamily="34" charset="0"/>
              </a:rPr>
              <a:t>Unemployment:</a:t>
            </a:r>
          </a:p>
          <a:p>
            <a:endParaRPr lang="en-US" sz="2000" dirty="0" smtClean="0">
              <a:solidFill>
                <a:schemeClr val="bg2">
                  <a:lumMod val="25000"/>
                </a:schemeClr>
              </a:solidFill>
              <a:latin typeface="Calibri" pitchFamily="34" charset="0"/>
              <a:cs typeface="Calibri" pitchFamily="34" charset="0"/>
            </a:endParaRPr>
          </a:p>
          <a:p>
            <a:r>
              <a:rPr lang="en-US" sz="2000" dirty="0" smtClean="0">
                <a:solidFill>
                  <a:schemeClr val="bg2">
                    <a:lumMod val="25000"/>
                  </a:schemeClr>
                </a:solidFill>
                <a:latin typeface="Calibri" pitchFamily="34" charset="0"/>
                <a:cs typeface="Calibri" pitchFamily="34" charset="0"/>
              </a:rPr>
              <a:t>According to surveys and assessments unemployment rate  is significantly higher than the resident population. </a:t>
            </a:r>
          </a:p>
          <a:p>
            <a:endParaRPr lang="en-US" sz="2000" dirty="0" smtClean="0">
              <a:solidFill>
                <a:schemeClr val="bg2">
                  <a:lumMod val="25000"/>
                </a:schemeClr>
              </a:solidFill>
              <a:latin typeface="Calibri" pitchFamily="34" charset="0"/>
              <a:cs typeface="Calibri" pitchFamily="34" charset="0"/>
            </a:endParaRPr>
          </a:p>
          <a:p>
            <a:r>
              <a:rPr lang="en-US" sz="2000" b="1" dirty="0" smtClean="0">
                <a:solidFill>
                  <a:schemeClr val="bg2">
                    <a:lumMod val="25000"/>
                  </a:schemeClr>
                </a:solidFill>
                <a:latin typeface="Calibri" pitchFamily="34" charset="0"/>
                <a:cs typeface="Calibri" pitchFamily="34" charset="0"/>
              </a:rPr>
              <a:t>Dependence on assistance:</a:t>
            </a:r>
          </a:p>
          <a:p>
            <a:endParaRPr lang="en-US" sz="2000" dirty="0" smtClean="0">
              <a:solidFill>
                <a:schemeClr val="bg2">
                  <a:lumMod val="25000"/>
                </a:schemeClr>
              </a:solidFill>
              <a:latin typeface="Calibri" pitchFamily="34" charset="0"/>
              <a:cs typeface="Calibri" pitchFamily="34" charset="0"/>
            </a:endParaRPr>
          </a:p>
          <a:p>
            <a:r>
              <a:rPr lang="en-US" sz="2000" dirty="0" smtClean="0">
                <a:solidFill>
                  <a:schemeClr val="bg2">
                    <a:lumMod val="25000"/>
                  </a:schemeClr>
                </a:solidFill>
                <a:latin typeface="Calibri" pitchFamily="34" charset="0"/>
                <a:cs typeface="Calibri" pitchFamily="34" charset="0"/>
              </a:rPr>
              <a:t>According to the 2008 LSMS, 73 percent of IDPs reported that government assistance is their main source of income. </a:t>
            </a:r>
            <a:endParaRPr lang="ru-RU" sz="2000" dirty="0">
              <a:solidFill>
                <a:schemeClr val="bg2">
                  <a:lumMod val="2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4817" y="620688"/>
            <a:ext cx="6200608" cy="1569660"/>
          </a:xfrm>
          <a:prstGeom prst="rect">
            <a:avLst/>
          </a:prstGeom>
          <a:noFill/>
        </p:spPr>
        <p:txBody>
          <a:bodyPr wrap="none" rtlCol="0">
            <a:spAutoFit/>
          </a:bodyPr>
          <a:lstStyle/>
          <a:p>
            <a:pPr algn="ctr"/>
            <a:r>
              <a:rPr lang="en-US" sz="4800" b="1" dirty="0" smtClean="0">
                <a:solidFill>
                  <a:schemeClr val="accent5">
                    <a:lumMod val="50000"/>
                  </a:schemeClr>
                </a:solidFill>
                <a:latin typeface="Calibri" pitchFamily="34" charset="0"/>
                <a:cs typeface="Calibri" pitchFamily="34" charset="0"/>
              </a:rPr>
              <a:t>How the </a:t>
            </a:r>
            <a:r>
              <a:rPr lang="en-US" sz="4800" b="1" dirty="0" err="1" smtClean="0">
                <a:solidFill>
                  <a:schemeClr val="accent5">
                    <a:lumMod val="50000"/>
                  </a:schemeClr>
                </a:solidFill>
                <a:latin typeface="Calibri" pitchFamily="34" charset="0"/>
                <a:cs typeface="Calibri" pitchFamily="34" charset="0"/>
              </a:rPr>
              <a:t>GoA</a:t>
            </a:r>
            <a:r>
              <a:rPr lang="en-US" sz="4800" b="1" dirty="0" smtClean="0">
                <a:solidFill>
                  <a:schemeClr val="accent5">
                    <a:lumMod val="50000"/>
                  </a:schemeClr>
                </a:solidFill>
                <a:latin typeface="Calibri" pitchFamily="34" charset="0"/>
                <a:cs typeface="Calibri" pitchFamily="34" charset="0"/>
              </a:rPr>
              <a:t> responds </a:t>
            </a:r>
          </a:p>
          <a:p>
            <a:pPr algn="ctr"/>
            <a:r>
              <a:rPr lang="en-US" sz="4800" b="1" dirty="0" smtClean="0">
                <a:solidFill>
                  <a:schemeClr val="accent5">
                    <a:lumMod val="50000"/>
                  </a:schemeClr>
                </a:solidFill>
                <a:latin typeface="Calibri" pitchFamily="34" charset="0"/>
                <a:cs typeface="Calibri" pitchFamily="34" charset="0"/>
              </a:rPr>
              <a:t>to </a:t>
            </a:r>
            <a:r>
              <a:rPr lang="en-US" sz="4800" b="1" dirty="0" smtClean="0">
                <a:solidFill>
                  <a:schemeClr val="accent5">
                    <a:lumMod val="50000"/>
                  </a:schemeClr>
                </a:solidFill>
                <a:latin typeface="Calibri" pitchFamily="34" charset="0"/>
                <a:cs typeface="Calibri" pitchFamily="34" charset="0"/>
              </a:rPr>
              <a:t>the problem?</a:t>
            </a:r>
            <a:endParaRPr lang="ru-RU" sz="4800" b="1" dirty="0">
              <a:latin typeface="Calibri" pitchFamily="34" charset="0"/>
              <a:cs typeface="Calibri" pitchFamily="34" charset="0"/>
            </a:endParaRPr>
          </a:p>
        </p:txBody>
      </p:sp>
      <p:sp>
        <p:nvSpPr>
          <p:cNvPr id="3" name="Rounded Rectangle 2"/>
          <p:cNvSpPr/>
          <p:nvPr/>
        </p:nvSpPr>
        <p:spPr>
          <a:xfrm>
            <a:off x="755576" y="2564904"/>
            <a:ext cx="3600400" cy="1800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smtClean="0">
                <a:latin typeface="Calibri" pitchFamily="34" charset="0"/>
              </a:rPr>
              <a:t>Through implementation of state-financed initiatives </a:t>
            </a:r>
            <a:endParaRPr lang="en-US" sz="2800" dirty="0">
              <a:latin typeface="Calibri" pitchFamily="34" charset="0"/>
            </a:endParaRPr>
          </a:p>
        </p:txBody>
      </p:sp>
      <p:sp>
        <p:nvSpPr>
          <p:cNvPr id="5" name="Rounded Rectangle 4"/>
          <p:cNvSpPr/>
          <p:nvPr/>
        </p:nvSpPr>
        <p:spPr>
          <a:xfrm>
            <a:off x="5004048" y="4365104"/>
            <a:ext cx="3600400" cy="1800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smtClean="0">
                <a:latin typeface="Calibri" pitchFamily="34" charset="0"/>
              </a:rPr>
              <a:t>Through community  engagements</a:t>
            </a:r>
            <a:endParaRPr lang="en-US" sz="2800" dirty="0">
              <a:latin typeface="Calibri" pitchFamily="34" charset="0"/>
            </a:endParaRPr>
          </a:p>
        </p:txBody>
      </p:sp>
      <p:sp>
        <p:nvSpPr>
          <p:cNvPr id="6" name="Right Arrow 5"/>
          <p:cNvSpPr/>
          <p:nvPr/>
        </p:nvSpPr>
        <p:spPr>
          <a:xfrm flipH="1">
            <a:off x="4860032" y="3068960"/>
            <a:ext cx="2736304" cy="72008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ight Arrow 6"/>
          <p:cNvSpPr/>
          <p:nvPr/>
        </p:nvSpPr>
        <p:spPr>
          <a:xfrm>
            <a:off x="1331640" y="4869160"/>
            <a:ext cx="3096344" cy="72008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214290"/>
            <a:ext cx="4798942"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Social protection initiatives</a:t>
            </a:r>
            <a:endParaRPr lang="ru-RU" sz="3200" b="1" dirty="0">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242725" y="1341200"/>
            <a:ext cx="8686993" cy="4708981"/>
          </a:xfrm>
          <a:prstGeom prst="rect">
            <a:avLst/>
          </a:prstGeom>
          <a:noFill/>
        </p:spPr>
        <p:txBody>
          <a:bodyPr wrap="square" rtlCol="0">
            <a:spAutoFit/>
          </a:bodyPr>
          <a:lstStyle/>
          <a:p>
            <a:r>
              <a:rPr lang="en-US" sz="2000" b="1" dirty="0" smtClean="0">
                <a:solidFill>
                  <a:schemeClr val="bg2">
                    <a:lumMod val="25000"/>
                  </a:schemeClr>
                </a:solidFill>
                <a:latin typeface="Calibri" pitchFamily="34" charset="0"/>
                <a:cs typeface="Calibri" pitchFamily="34" charset="0"/>
              </a:rPr>
              <a:t>Improving living conditions: </a:t>
            </a:r>
            <a:r>
              <a:rPr lang="en-US" sz="2000" dirty="0" smtClean="0">
                <a:solidFill>
                  <a:schemeClr val="bg2">
                    <a:lumMod val="25000"/>
                  </a:schemeClr>
                </a:solidFill>
                <a:latin typeface="Calibri" pitchFamily="34" charset="0"/>
                <a:cs typeface="Calibri" pitchFamily="34" charset="0"/>
              </a:rPr>
              <a:t>	</a:t>
            </a:r>
            <a:r>
              <a:rPr lang="en-US" sz="2000" dirty="0" smtClean="0">
                <a:solidFill>
                  <a:schemeClr val="bg2">
                    <a:lumMod val="25000"/>
                  </a:schemeClr>
                </a:solidFill>
                <a:latin typeface="Calibri" pitchFamily="34" charset="0"/>
                <a:cs typeface="Calibri" pitchFamily="34" charset="0"/>
              </a:rPr>
              <a:t>By 2016, </a:t>
            </a:r>
            <a:r>
              <a:rPr lang="en-US" sz="2000" dirty="0" smtClean="0">
                <a:solidFill>
                  <a:schemeClr val="bg2">
                    <a:lumMod val="25000"/>
                  </a:schemeClr>
                </a:solidFill>
                <a:latin typeface="Calibri" pitchFamily="34" charset="0"/>
                <a:cs typeface="Calibri" pitchFamily="34" charset="0"/>
              </a:rPr>
              <a:t>the </a:t>
            </a:r>
            <a:r>
              <a:rPr lang="en-US" sz="2000" dirty="0" err="1" smtClean="0">
                <a:solidFill>
                  <a:schemeClr val="bg2">
                    <a:lumMod val="25000"/>
                  </a:schemeClr>
                </a:solidFill>
                <a:latin typeface="Calibri" pitchFamily="34" charset="0"/>
                <a:cs typeface="Calibri" pitchFamily="34" charset="0"/>
              </a:rPr>
              <a:t>GoA</a:t>
            </a:r>
            <a:r>
              <a:rPr lang="en-US" sz="2000" dirty="0" smtClean="0">
                <a:solidFill>
                  <a:schemeClr val="bg2">
                    <a:lumMod val="25000"/>
                  </a:schemeClr>
                </a:solidFill>
                <a:latin typeface="Calibri" pitchFamily="34" charset="0"/>
                <a:cs typeface="Calibri" pitchFamily="34" charset="0"/>
              </a:rPr>
              <a:t>	financed the construction of </a:t>
            </a:r>
            <a:r>
              <a:rPr lang="en-US" sz="2000" dirty="0" smtClean="0">
                <a:solidFill>
                  <a:schemeClr val="bg2">
                    <a:lumMod val="25000"/>
                  </a:schemeClr>
                </a:solidFill>
                <a:latin typeface="Calibri" pitchFamily="34" charset="0"/>
                <a:cs typeface="Calibri" pitchFamily="34" charset="0"/>
              </a:rPr>
              <a:t>				95 new settlements </a:t>
            </a:r>
            <a:r>
              <a:rPr lang="en-US" sz="2000" dirty="0" smtClean="0">
                <a:solidFill>
                  <a:schemeClr val="bg2">
                    <a:lumMod val="25000"/>
                  </a:schemeClr>
                </a:solidFill>
                <a:latin typeface="Calibri" pitchFamily="34" charset="0"/>
                <a:cs typeface="Calibri" pitchFamily="34" charset="0"/>
              </a:rPr>
              <a:t>and buildings with </a:t>
            </a:r>
            <a:r>
              <a:rPr lang="en-US" sz="2000" dirty="0" smtClean="0">
                <a:solidFill>
                  <a:schemeClr val="bg2">
                    <a:lumMod val="25000"/>
                  </a:schemeClr>
                </a:solidFill>
                <a:latin typeface="Calibri" pitchFamily="34" charset="0"/>
                <a:cs typeface="Calibri" pitchFamily="34" charset="0"/>
              </a:rPr>
              <a:t>					appropriate social </a:t>
            </a:r>
            <a:r>
              <a:rPr lang="en-US" sz="2000" dirty="0" smtClean="0">
                <a:solidFill>
                  <a:schemeClr val="bg2">
                    <a:lumMod val="25000"/>
                  </a:schemeClr>
                </a:solidFill>
                <a:latin typeface="Calibri" pitchFamily="34" charset="0"/>
                <a:cs typeface="Calibri" pitchFamily="34" charset="0"/>
              </a:rPr>
              <a:t>and economic </a:t>
            </a:r>
            <a:r>
              <a:rPr lang="en-US" sz="2000" dirty="0" smtClean="0">
                <a:solidFill>
                  <a:schemeClr val="bg2">
                    <a:lumMod val="25000"/>
                  </a:schemeClr>
                </a:solidFill>
                <a:latin typeface="Calibri" pitchFamily="34" charset="0"/>
                <a:cs typeface="Calibri" pitchFamily="34" charset="0"/>
              </a:rPr>
              <a:t>						infrastructure</a:t>
            </a:r>
            <a:r>
              <a:rPr lang="en-US" sz="2000" dirty="0" smtClean="0">
                <a:solidFill>
                  <a:schemeClr val="bg2">
                    <a:lumMod val="25000"/>
                  </a:schemeClr>
                </a:solidFill>
                <a:latin typeface="Calibri" pitchFamily="34" charset="0"/>
                <a:cs typeface="Calibri" pitchFamily="34" charset="0"/>
              </a:rPr>
              <a:t>.</a:t>
            </a:r>
          </a:p>
          <a:p>
            <a:endParaRPr lang="en-US" sz="2000" dirty="0" smtClean="0">
              <a:solidFill>
                <a:schemeClr val="bg2">
                  <a:lumMod val="25000"/>
                </a:schemeClr>
              </a:solidFill>
              <a:latin typeface="Calibri" pitchFamily="34" charset="0"/>
              <a:cs typeface="Calibri" pitchFamily="34" charset="0"/>
            </a:endParaRPr>
          </a:p>
          <a:p>
            <a:r>
              <a:rPr lang="en-US" sz="2000" b="1" dirty="0" smtClean="0">
                <a:solidFill>
                  <a:schemeClr val="bg2">
                    <a:lumMod val="25000"/>
                  </a:schemeClr>
                </a:solidFill>
                <a:latin typeface="Calibri" pitchFamily="34" charset="0"/>
                <a:cs typeface="Calibri" pitchFamily="34" charset="0"/>
              </a:rPr>
              <a:t>Social assistances:</a:t>
            </a:r>
            <a:r>
              <a:rPr lang="en-US" sz="2000" dirty="0" smtClean="0">
                <a:solidFill>
                  <a:schemeClr val="bg2">
                    <a:lumMod val="25000"/>
                  </a:schemeClr>
                </a:solidFill>
                <a:latin typeface="Calibri" pitchFamily="34" charset="0"/>
                <a:cs typeface="Calibri" pitchFamily="34" charset="0"/>
              </a:rPr>
              <a:t>		IDPs are being provided with “bread money” 				on a monthly basis. </a:t>
            </a:r>
          </a:p>
          <a:p>
            <a:endParaRPr lang="en-US" sz="2000" dirty="0" smtClean="0">
              <a:solidFill>
                <a:schemeClr val="bg2">
                  <a:lumMod val="25000"/>
                </a:schemeClr>
              </a:solidFill>
              <a:latin typeface="Calibri" pitchFamily="34" charset="0"/>
              <a:cs typeface="Calibri" pitchFamily="34" charset="0"/>
            </a:endParaRPr>
          </a:p>
          <a:p>
            <a:r>
              <a:rPr lang="en-US" sz="2000" b="1" dirty="0" smtClean="0">
                <a:solidFill>
                  <a:schemeClr val="bg2">
                    <a:lumMod val="25000"/>
                  </a:schemeClr>
                </a:solidFill>
                <a:latin typeface="Calibri" pitchFamily="34" charset="0"/>
                <a:cs typeface="Calibri" pitchFamily="34" charset="0"/>
              </a:rPr>
              <a:t>Tax privileges:	</a:t>
            </a:r>
            <a:r>
              <a:rPr lang="en-US" sz="2000" dirty="0" smtClean="0">
                <a:solidFill>
                  <a:schemeClr val="bg2">
                    <a:lumMod val="25000"/>
                  </a:schemeClr>
                </a:solidFill>
                <a:latin typeface="Calibri" pitchFamily="34" charset="0"/>
                <a:cs typeface="Calibri" pitchFamily="34" charset="0"/>
              </a:rPr>
              <a:t>		IDPs are freed to pay </a:t>
            </a:r>
            <a:r>
              <a:rPr lang="en-US" sz="2000" dirty="0" smtClean="0">
                <a:solidFill>
                  <a:schemeClr val="bg2">
                    <a:lumMod val="25000"/>
                  </a:schemeClr>
                </a:solidFill>
                <a:latin typeface="Calibri" pitchFamily="34" charset="0"/>
                <a:cs typeface="Calibri" pitchFamily="34" charset="0"/>
              </a:rPr>
              <a:t>any </a:t>
            </a:r>
            <a:r>
              <a:rPr lang="en-US" sz="2000" dirty="0" smtClean="0">
                <a:solidFill>
                  <a:schemeClr val="bg2">
                    <a:lumMod val="25000"/>
                  </a:schemeClr>
                </a:solidFill>
                <a:latin typeface="Calibri" pitchFamily="34" charset="0"/>
                <a:cs typeface="Calibri" pitchFamily="34" charset="0"/>
              </a:rPr>
              <a:t>tax from their </a:t>
            </a:r>
            <a:r>
              <a:rPr lang="en-US" sz="2000" dirty="0" smtClean="0">
                <a:solidFill>
                  <a:schemeClr val="bg2">
                    <a:lumMod val="25000"/>
                  </a:schemeClr>
                </a:solidFill>
                <a:latin typeface="Calibri" pitchFamily="34" charset="0"/>
                <a:cs typeface="Calibri" pitchFamily="34" charset="0"/>
              </a:rPr>
              <a:t>					benefits</a:t>
            </a:r>
            <a:r>
              <a:rPr lang="en-US" sz="2000" dirty="0" smtClean="0">
                <a:solidFill>
                  <a:schemeClr val="bg2">
                    <a:lumMod val="25000"/>
                  </a:schemeClr>
                </a:solidFill>
                <a:latin typeface="Calibri" pitchFamily="34" charset="0"/>
                <a:cs typeface="Calibri" pitchFamily="34" charset="0"/>
              </a:rPr>
              <a:t>.</a:t>
            </a:r>
          </a:p>
          <a:p>
            <a:endParaRPr lang="en-US" sz="2000" dirty="0" smtClean="0">
              <a:solidFill>
                <a:schemeClr val="bg2">
                  <a:lumMod val="25000"/>
                </a:schemeClr>
              </a:solidFill>
              <a:latin typeface="Calibri" pitchFamily="34" charset="0"/>
              <a:cs typeface="Calibri" pitchFamily="34" charset="0"/>
            </a:endParaRPr>
          </a:p>
          <a:p>
            <a:r>
              <a:rPr lang="en-US" sz="2000" b="1" dirty="0" smtClean="0">
                <a:solidFill>
                  <a:schemeClr val="bg2">
                    <a:lumMod val="25000"/>
                  </a:schemeClr>
                </a:solidFill>
                <a:latin typeface="Calibri" pitchFamily="34" charset="0"/>
                <a:cs typeface="Calibri" pitchFamily="34" charset="0"/>
              </a:rPr>
              <a:t>Payment for communal services:</a:t>
            </a:r>
            <a:r>
              <a:rPr lang="en-US" sz="2000" dirty="0" smtClean="0">
                <a:solidFill>
                  <a:schemeClr val="bg2">
                    <a:lumMod val="25000"/>
                  </a:schemeClr>
                </a:solidFill>
                <a:latin typeface="Calibri" pitchFamily="34" charset="0"/>
                <a:cs typeface="Calibri" pitchFamily="34" charset="0"/>
              </a:rPr>
              <a:t>	Within the predetermined limits, IDPs enjoy 				free of charge communal services.</a:t>
            </a:r>
          </a:p>
          <a:p>
            <a:endParaRPr lang="en-US" sz="2000" dirty="0" smtClean="0">
              <a:solidFill>
                <a:schemeClr val="bg2">
                  <a:lumMod val="25000"/>
                </a:schemeClr>
              </a:solidFill>
              <a:latin typeface="Calibri" pitchFamily="34" charset="0"/>
              <a:cs typeface="Calibri" pitchFamily="34" charset="0"/>
            </a:endParaRPr>
          </a:p>
          <a:p>
            <a:r>
              <a:rPr lang="en-US" sz="2000" b="1" dirty="0" smtClean="0">
                <a:solidFill>
                  <a:schemeClr val="bg2">
                    <a:lumMod val="25000"/>
                  </a:schemeClr>
                </a:solidFill>
                <a:latin typeface="Calibri" pitchFamily="34" charset="0"/>
                <a:cs typeface="Calibri" pitchFamily="34" charset="0"/>
              </a:rPr>
              <a:t>University level education:	</a:t>
            </a:r>
            <a:r>
              <a:rPr lang="en-US" sz="2000" dirty="0" smtClean="0">
                <a:solidFill>
                  <a:schemeClr val="bg2">
                    <a:lumMod val="25000"/>
                  </a:schemeClr>
                </a:solidFill>
                <a:latin typeface="Calibri" pitchFamily="34" charset="0"/>
                <a:cs typeface="Calibri" pitchFamily="34" charset="0"/>
              </a:rPr>
              <a:t>Young IDPs enjoy free education tuition fee</a:t>
            </a:r>
            <a:r>
              <a:rPr lang="en-US" sz="2000" dirty="0" smtClean="0">
                <a:solidFill>
                  <a:schemeClr val="bg2">
                    <a:lumMod val="25000"/>
                  </a:schemeClr>
                </a:solidFill>
                <a:latin typeface="Calibri" pitchFamily="34" charset="0"/>
                <a:cs typeface="Calibri" pitchFamily="34" charset="0"/>
              </a:rPr>
              <a:t>.</a:t>
            </a:r>
            <a:endParaRPr lang="en-US" sz="2000" dirty="0" smtClean="0">
              <a:solidFill>
                <a:schemeClr val="bg2">
                  <a:lumMod val="2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093638"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Key messages and </a:t>
            </a:r>
            <a:r>
              <a:rPr lang="en-US" sz="3200" b="1" dirty="0" smtClean="0">
                <a:solidFill>
                  <a:srgbClr val="FF0000"/>
                </a:solidFill>
                <a:latin typeface="Calibri" pitchFamily="34" charset="0"/>
                <a:cs typeface="Calibri" pitchFamily="34" charset="0"/>
              </a:rPr>
              <a:t>questions</a:t>
            </a:r>
            <a:endParaRPr lang="ru-RU" sz="3200" b="1" dirty="0">
              <a:solidFill>
                <a:srgbClr val="FF0000"/>
              </a:solidFill>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214281" y="1334990"/>
            <a:ext cx="8715437" cy="5355312"/>
          </a:xfrm>
          <a:prstGeom prst="rect">
            <a:avLst/>
          </a:prstGeom>
          <a:noFill/>
        </p:spPr>
        <p:txBody>
          <a:bodyPr wrap="square" rtlCol="0">
            <a:spAutoFit/>
          </a:bodyPr>
          <a:lstStyle/>
          <a:p>
            <a:pPr marL="342900" indent="-342900">
              <a:buAutoNum type="arabicPeriod"/>
            </a:pPr>
            <a:r>
              <a:rPr lang="en-US" dirty="0" smtClean="0">
                <a:solidFill>
                  <a:schemeClr val="bg2">
                    <a:lumMod val="25000"/>
                  </a:schemeClr>
                </a:solidFill>
                <a:latin typeface="Calibri" pitchFamily="34" charset="0"/>
                <a:cs typeface="Calibri" pitchFamily="34" charset="0"/>
              </a:rPr>
              <a:t>IPDs settled in public buildings, remote areas have high risk of non-access to social and economic infrastructure, and some available infrastructures are in poor condition by far</a:t>
            </a:r>
          </a:p>
          <a:p>
            <a:pPr marL="342900" indent="-342900">
              <a:buAutoNum type="arabicPeriod"/>
            </a:pPr>
            <a:endParaRPr lang="en-US" dirty="0" smtClean="0">
              <a:solidFill>
                <a:schemeClr val="bg2">
                  <a:lumMod val="25000"/>
                </a:schemeClr>
              </a:solidFill>
              <a:latin typeface="Calibri" pitchFamily="34" charset="0"/>
              <a:cs typeface="Calibri" pitchFamily="34" charset="0"/>
            </a:endParaRPr>
          </a:p>
          <a:p>
            <a:pPr marL="342900" indent="-342900">
              <a:buAutoNum type="arabicPeriod"/>
            </a:pPr>
            <a:r>
              <a:rPr lang="en-US" dirty="0" smtClean="0">
                <a:solidFill>
                  <a:schemeClr val="bg2">
                    <a:lumMod val="25000"/>
                  </a:schemeClr>
                </a:solidFill>
                <a:latin typeface="Calibri" pitchFamily="34" charset="0"/>
                <a:cs typeface="Calibri" pitchFamily="34" charset="0"/>
              </a:rPr>
              <a:t>Almost </a:t>
            </a:r>
            <a:r>
              <a:rPr lang="en-US" dirty="0" smtClean="0">
                <a:solidFill>
                  <a:schemeClr val="bg2">
                    <a:lumMod val="25000"/>
                  </a:schemeClr>
                </a:solidFill>
                <a:latin typeface="Calibri" pitchFamily="34" charset="0"/>
                <a:cs typeface="Calibri" pitchFamily="34" charset="0"/>
              </a:rPr>
              <a:t>all adult IDPs have any kind of skills obtained and used in their place of origin</a:t>
            </a:r>
          </a:p>
          <a:p>
            <a:pPr marL="342900" indent="-342900">
              <a:buAutoNum type="arabicPeriod"/>
            </a:pPr>
            <a:endParaRPr lang="en-US" dirty="0" smtClean="0">
              <a:solidFill>
                <a:schemeClr val="bg2">
                  <a:lumMod val="25000"/>
                </a:schemeClr>
              </a:solidFill>
              <a:latin typeface="Calibri" pitchFamily="34" charset="0"/>
              <a:cs typeface="Calibri" pitchFamily="34" charset="0"/>
            </a:endParaRPr>
          </a:p>
          <a:p>
            <a:pPr marL="342900" indent="-342900">
              <a:buAutoNum type="arabicPeriod"/>
            </a:pPr>
            <a:r>
              <a:rPr lang="en-US" dirty="0" smtClean="0">
                <a:solidFill>
                  <a:schemeClr val="bg2">
                    <a:lumMod val="25000"/>
                  </a:schemeClr>
                </a:solidFill>
                <a:latin typeface="Calibri" pitchFamily="34" charset="0"/>
                <a:cs typeface="Calibri" pitchFamily="34" charset="0"/>
              </a:rPr>
              <a:t>Because of various circumstances, young IDPs have a limited access to vocational curriculums</a:t>
            </a:r>
          </a:p>
          <a:p>
            <a:pPr marL="342900" indent="-342900">
              <a:buAutoNum type="arabicPeriod"/>
            </a:pPr>
            <a:endParaRPr lang="en-US" dirty="0" smtClean="0">
              <a:solidFill>
                <a:schemeClr val="bg2">
                  <a:lumMod val="25000"/>
                </a:schemeClr>
              </a:solidFill>
              <a:latin typeface="Calibri" pitchFamily="34" charset="0"/>
              <a:cs typeface="Calibri" pitchFamily="34" charset="0"/>
            </a:endParaRPr>
          </a:p>
          <a:p>
            <a:pPr marL="342900" indent="-342900">
              <a:buAutoNum type="arabicPeriod"/>
            </a:pPr>
            <a:r>
              <a:rPr lang="en-US" dirty="0" smtClean="0">
                <a:solidFill>
                  <a:schemeClr val="bg2">
                    <a:lumMod val="25000"/>
                  </a:schemeClr>
                </a:solidFill>
                <a:latin typeface="Calibri" pitchFamily="34" charset="0"/>
                <a:cs typeface="Calibri" pitchFamily="34" charset="0"/>
              </a:rPr>
              <a:t>IDPs engaged in small-size entrepreneurship have limited access to microcredit services</a:t>
            </a:r>
          </a:p>
          <a:p>
            <a:pPr marL="342900" indent="-342900"/>
            <a:endParaRPr lang="en-US" dirty="0" smtClean="0">
              <a:solidFill>
                <a:schemeClr val="bg2">
                  <a:lumMod val="25000"/>
                </a:schemeClr>
              </a:solidFill>
              <a:latin typeface="Calibri" pitchFamily="34" charset="0"/>
              <a:cs typeface="Calibri" pitchFamily="34" charset="0"/>
            </a:endParaRPr>
          </a:p>
          <a:p>
            <a:pPr marL="457200" indent="-457200">
              <a:buAutoNum type="alphaLcPeriod"/>
            </a:pPr>
            <a:r>
              <a:rPr lang="en-US" dirty="0" smtClean="0">
                <a:solidFill>
                  <a:srgbClr val="FF0000"/>
                </a:solidFill>
                <a:latin typeface="Calibri" pitchFamily="34" charset="0"/>
                <a:cs typeface="Calibri" pitchFamily="34" charset="0"/>
              </a:rPr>
              <a:t>How to ensure a better access to improved social and economic </a:t>
            </a:r>
            <a:r>
              <a:rPr lang="en-US" dirty="0" smtClean="0">
                <a:solidFill>
                  <a:srgbClr val="FF0000"/>
                </a:solidFill>
                <a:latin typeface="Calibri" pitchFamily="34" charset="0"/>
                <a:cs typeface="Calibri" pitchFamily="34" charset="0"/>
              </a:rPr>
              <a:t>infrastructure?</a:t>
            </a:r>
          </a:p>
          <a:p>
            <a:pPr marL="457200" indent="-457200">
              <a:buAutoNum type="alphaLcPeriod"/>
            </a:pPr>
            <a:endParaRPr lang="en-US" dirty="0" smtClean="0">
              <a:solidFill>
                <a:srgbClr val="FF0000"/>
              </a:solidFill>
              <a:latin typeface="Calibri" pitchFamily="34" charset="0"/>
              <a:cs typeface="Calibri" pitchFamily="34" charset="0"/>
            </a:endParaRPr>
          </a:p>
          <a:p>
            <a:pPr marL="457200" indent="-457200">
              <a:buAutoNum type="alphaLcPeriod"/>
            </a:pPr>
            <a:r>
              <a:rPr lang="en-US" dirty="0" smtClean="0">
                <a:solidFill>
                  <a:srgbClr val="FF0000"/>
                </a:solidFill>
                <a:latin typeface="Calibri" pitchFamily="34" charset="0"/>
                <a:cs typeface="Calibri" pitchFamily="34" charset="0"/>
              </a:rPr>
              <a:t>How </a:t>
            </a:r>
            <a:r>
              <a:rPr lang="en-US" dirty="0" smtClean="0">
                <a:solidFill>
                  <a:srgbClr val="FF0000"/>
                </a:solidFill>
                <a:latin typeface="Calibri" pitchFamily="34" charset="0"/>
                <a:cs typeface="Calibri" pitchFamily="34" charset="0"/>
              </a:rPr>
              <a:t>those skills can be sharpened  and used to make a life better?</a:t>
            </a:r>
          </a:p>
          <a:p>
            <a:pPr marL="457200" indent="-457200">
              <a:buAutoNum type="alphaLcPeriod"/>
            </a:pPr>
            <a:endParaRPr lang="en-US" dirty="0" smtClean="0">
              <a:solidFill>
                <a:srgbClr val="FF0000"/>
              </a:solidFill>
              <a:latin typeface="Calibri" pitchFamily="34" charset="0"/>
              <a:cs typeface="Calibri" pitchFamily="34" charset="0"/>
            </a:endParaRPr>
          </a:p>
          <a:p>
            <a:pPr marL="457200" indent="-457200">
              <a:buAutoNum type="alphaLcPeriod"/>
            </a:pPr>
            <a:r>
              <a:rPr lang="en-US" dirty="0" smtClean="0">
                <a:solidFill>
                  <a:srgbClr val="FF0000"/>
                </a:solidFill>
                <a:latin typeface="Calibri" pitchFamily="34" charset="0"/>
                <a:cs typeface="Calibri" pitchFamily="34" charset="0"/>
              </a:rPr>
              <a:t>How young IDPs can obtain new professions within the limited finance?</a:t>
            </a:r>
          </a:p>
          <a:p>
            <a:pPr marL="457200" indent="-457200">
              <a:buAutoNum type="alphaLcPeriod"/>
            </a:pPr>
            <a:endParaRPr lang="en-US" dirty="0" smtClean="0">
              <a:solidFill>
                <a:srgbClr val="FF0000"/>
              </a:solidFill>
              <a:latin typeface="Calibri" pitchFamily="34" charset="0"/>
              <a:cs typeface="Calibri" pitchFamily="34" charset="0"/>
            </a:endParaRPr>
          </a:p>
          <a:p>
            <a:pPr marL="457200" indent="-457200">
              <a:buAutoNum type="alphaLcPeriod"/>
            </a:pPr>
            <a:r>
              <a:rPr lang="en-US" dirty="0" smtClean="0">
                <a:solidFill>
                  <a:srgbClr val="FF0000"/>
                </a:solidFill>
                <a:latin typeface="Calibri" pitchFamily="34" charset="0"/>
                <a:cs typeface="Calibri" pitchFamily="34" charset="0"/>
              </a:rPr>
              <a:t>How communities can be involved and benefit from this process?</a:t>
            </a:r>
          </a:p>
          <a:p>
            <a:pPr marL="457200" indent="-457200">
              <a:buAutoNum type="alphaLcPeriod"/>
            </a:pPr>
            <a:endParaRPr lang="en-US" dirty="0" smtClean="0">
              <a:solidFill>
                <a:srgbClr val="FF0000"/>
              </a:solidFill>
              <a:latin typeface="Calibri" pitchFamily="34" charset="0"/>
              <a:cs typeface="Calibri" pitchFamily="34" charset="0"/>
            </a:endParaRPr>
          </a:p>
          <a:p>
            <a:pPr marL="457200" indent="-457200">
              <a:buAutoNum type="alphaLcPeriod"/>
            </a:pPr>
            <a:r>
              <a:rPr lang="en-US" dirty="0" smtClean="0">
                <a:solidFill>
                  <a:srgbClr val="FF0000"/>
                </a:solidFill>
                <a:latin typeface="Calibri" pitchFamily="34" charset="0"/>
                <a:cs typeface="Calibri" pitchFamily="34" charset="0"/>
              </a:rPr>
              <a:t>How communities can easily access to microcredit? </a:t>
            </a:r>
            <a:endParaRPr lang="ru-RU" dirty="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873" y="836712"/>
            <a:ext cx="8685711" cy="1938992"/>
          </a:xfrm>
          <a:prstGeom prst="rect">
            <a:avLst/>
          </a:prstGeom>
          <a:noFill/>
        </p:spPr>
        <p:txBody>
          <a:bodyPr wrap="none" rtlCol="0">
            <a:spAutoFit/>
          </a:bodyPr>
          <a:lstStyle/>
          <a:p>
            <a:pPr algn="ctr"/>
            <a:r>
              <a:rPr lang="en-US" sz="2000" b="1" dirty="0">
                <a:solidFill>
                  <a:schemeClr val="bg2">
                    <a:lumMod val="25000"/>
                  </a:schemeClr>
                </a:solidFill>
              </a:rPr>
              <a:t>Internally Displaced Person Living Standards and Livelihoods </a:t>
            </a:r>
            <a:endParaRPr lang="en-US" sz="2000" b="1" dirty="0" smtClean="0">
              <a:solidFill>
                <a:schemeClr val="bg2">
                  <a:lumMod val="25000"/>
                </a:schemeClr>
              </a:solidFill>
            </a:endParaRPr>
          </a:p>
          <a:p>
            <a:pPr algn="ctr"/>
            <a:r>
              <a:rPr lang="en-US" sz="2000" b="1" dirty="0" smtClean="0">
                <a:solidFill>
                  <a:schemeClr val="bg2">
                    <a:lumMod val="25000"/>
                  </a:schemeClr>
                </a:solidFill>
              </a:rPr>
              <a:t>Project (</a:t>
            </a:r>
            <a:r>
              <a:rPr lang="en-US" sz="2000" b="1" dirty="0">
                <a:solidFill>
                  <a:schemeClr val="bg2">
                    <a:lumMod val="25000"/>
                  </a:schemeClr>
                </a:solidFill>
              </a:rPr>
              <a:t>2012-2016</a:t>
            </a:r>
            <a:r>
              <a:rPr lang="en-US" sz="2000" b="1" dirty="0" smtClean="0">
                <a:solidFill>
                  <a:schemeClr val="bg2">
                    <a:lumMod val="25000"/>
                  </a:schemeClr>
                </a:solidFill>
              </a:rPr>
              <a:t>)</a:t>
            </a:r>
          </a:p>
          <a:p>
            <a:pPr algn="ctr"/>
            <a:endParaRPr lang="en-US" sz="2000" b="1" dirty="0">
              <a:solidFill>
                <a:schemeClr val="bg2">
                  <a:lumMod val="25000"/>
                </a:schemeClr>
              </a:solidFill>
            </a:endParaRPr>
          </a:p>
          <a:p>
            <a:pPr algn="ctr"/>
            <a:r>
              <a:rPr lang="en-US" sz="2000" b="1" dirty="0" smtClean="0">
                <a:solidFill>
                  <a:schemeClr val="bg2">
                    <a:lumMod val="25000"/>
                  </a:schemeClr>
                </a:solidFill>
              </a:rPr>
              <a:t>Jointly financed by the Government of Azerbaijan and the World Bank</a:t>
            </a:r>
          </a:p>
          <a:p>
            <a:pPr algn="ctr"/>
            <a:endParaRPr lang="en-US" sz="2000" b="1" dirty="0">
              <a:solidFill>
                <a:schemeClr val="bg2">
                  <a:lumMod val="25000"/>
                </a:schemeClr>
              </a:solidFill>
            </a:endParaRPr>
          </a:p>
          <a:p>
            <a:pPr algn="ctr"/>
            <a:r>
              <a:rPr lang="en-US" sz="2000" b="1" dirty="0" smtClean="0">
                <a:solidFill>
                  <a:schemeClr val="bg2">
                    <a:lumMod val="25000"/>
                  </a:schemeClr>
                </a:solidFill>
              </a:rPr>
              <a:t>3 main components of the project</a:t>
            </a:r>
            <a:endParaRPr lang="ru-RU" sz="2000" dirty="0">
              <a:solidFill>
                <a:schemeClr val="bg2">
                  <a:lumMod val="25000"/>
                </a:schemeClr>
              </a:solidFill>
            </a:endParaRPr>
          </a:p>
        </p:txBody>
      </p:sp>
      <p:graphicFrame>
        <p:nvGraphicFramePr>
          <p:cNvPr id="3" name="Diagram 2"/>
          <p:cNvGraphicFramePr/>
          <p:nvPr>
            <p:extLst>
              <p:ext uri="{D42A27DB-BD31-4B8C-83A1-F6EECF244321}">
                <p14:modId xmlns="" xmlns:p14="http://schemas.microsoft.com/office/powerpoint/2010/main" val="1667656437"/>
              </p:ext>
            </p:extLst>
          </p:nvPr>
        </p:nvGraphicFramePr>
        <p:xfrm>
          <a:off x="247873" y="3356992"/>
          <a:ext cx="8685711" cy="2983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992095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7744" y="214290"/>
            <a:ext cx="4534446" cy="584775"/>
          </a:xfrm>
          <a:prstGeom prst="rect">
            <a:avLst/>
          </a:prstGeom>
          <a:noFill/>
        </p:spPr>
        <p:txBody>
          <a:bodyPr wrap="none" rtlCol="0">
            <a:spAutoFit/>
          </a:bodyPr>
          <a:lstStyle/>
          <a:p>
            <a:r>
              <a:rPr lang="en-US" sz="3200" b="1" dirty="0" smtClean="0">
                <a:solidFill>
                  <a:schemeClr val="accent5">
                    <a:lumMod val="50000"/>
                  </a:schemeClr>
                </a:solidFill>
                <a:latin typeface="Calibri" pitchFamily="34" charset="0"/>
                <a:cs typeface="Calibri" pitchFamily="34" charset="0"/>
              </a:rPr>
              <a:t>Community engagements</a:t>
            </a:r>
            <a:endParaRPr lang="ru-RU" sz="3200" b="1" dirty="0">
              <a:solidFill>
                <a:srgbClr val="FF0000"/>
              </a:solidFill>
              <a:latin typeface="Calibri" pitchFamily="34" charset="0"/>
              <a:cs typeface="Calibri" pitchFamily="34" charset="0"/>
            </a:endParaRPr>
          </a:p>
        </p:txBody>
      </p:sp>
      <p:cxnSp>
        <p:nvCxnSpPr>
          <p:cNvPr id="6" name="Прямая соединительная линия 5"/>
          <p:cNvCxnSpPr/>
          <p:nvPr/>
        </p:nvCxnSpPr>
        <p:spPr>
          <a:xfrm>
            <a:off x="0" y="979488"/>
            <a:ext cx="600076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5286380" y="1142984"/>
            <a:ext cx="3857620" cy="0"/>
          </a:xfrm>
          <a:prstGeom prst="line">
            <a:avLst/>
          </a:prstGeom>
          <a:ln w="50800">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214281" y="1334990"/>
            <a:ext cx="8715437" cy="3785652"/>
          </a:xfrm>
          <a:prstGeom prst="rect">
            <a:avLst/>
          </a:prstGeom>
          <a:noFill/>
        </p:spPr>
        <p:txBody>
          <a:bodyPr wrap="square" rtlCol="0">
            <a:spAutoFit/>
          </a:bodyPr>
          <a:lstStyle/>
          <a:p>
            <a:pPr marL="457200" indent="-457200">
              <a:buFontTx/>
              <a:buAutoNum type="arabicPeriod"/>
            </a:pPr>
            <a:r>
              <a:rPr lang="en-US" sz="2000" dirty="0">
                <a:solidFill>
                  <a:schemeClr val="bg2">
                    <a:lumMod val="25000"/>
                  </a:schemeClr>
                </a:solidFill>
                <a:latin typeface="Calibri" pitchFamily="34" charset="0"/>
                <a:cs typeface="Calibri" pitchFamily="34" charset="0"/>
              </a:rPr>
              <a:t>Communities may vary such as IDP communities and mixed communities composed of IDPs and local residents.</a:t>
            </a:r>
          </a:p>
          <a:p>
            <a:pPr marL="457200" indent="-457200">
              <a:buAutoNum type="arabicPeriod"/>
            </a:pPr>
            <a:endParaRPr lang="en-US" sz="2000" dirty="0" smtClean="0">
              <a:solidFill>
                <a:schemeClr val="bg2">
                  <a:lumMod val="25000"/>
                </a:schemeClr>
              </a:solidFill>
              <a:latin typeface="Calibri" pitchFamily="34" charset="0"/>
              <a:cs typeface="Calibri" pitchFamily="34" charset="0"/>
            </a:endParaRPr>
          </a:p>
          <a:p>
            <a:pPr marL="457200" indent="-457200">
              <a:buFontTx/>
              <a:buAutoNum type="arabicPeriod"/>
            </a:pPr>
            <a:r>
              <a:rPr lang="en-US" sz="2000" dirty="0" smtClean="0">
                <a:solidFill>
                  <a:schemeClr val="bg2">
                    <a:lumMod val="25000"/>
                  </a:schemeClr>
                </a:solidFill>
                <a:latin typeface="Calibri" pitchFamily="34" charset="0"/>
                <a:cs typeface="Calibri" pitchFamily="34" charset="0"/>
              </a:rPr>
              <a:t>Community mobilization initiatives </a:t>
            </a:r>
            <a:r>
              <a:rPr lang="en-US" sz="2000" dirty="0">
                <a:solidFill>
                  <a:schemeClr val="bg2">
                    <a:lumMod val="25000"/>
                  </a:schemeClr>
                </a:solidFill>
                <a:latin typeface="Calibri" pitchFamily="34" charset="0"/>
                <a:cs typeface="Calibri" pitchFamily="34" charset="0"/>
              </a:rPr>
              <a:t>help communities to assess their resources and </a:t>
            </a:r>
            <a:r>
              <a:rPr lang="en-US" sz="2000" dirty="0" smtClean="0">
                <a:solidFill>
                  <a:schemeClr val="bg2">
                    <a:lumMod val="25000"/>
                  </a:schemeClr>
                </a:solidFill>
                <a:latin typeface="Calibri" pitchFamily="34" charset="0"/>
                <a:cs typeface="Calibri" pitchFamily="34" charset="0"/>
              </a:rPr>
              <a:t>needs.</a:t>
            </a:r>
          </a:p>
          <a:p>
            <a:pPr marL="457200" indent="-457200">
              <a:buFontTx/>
              <a:buAutoNum type="arabicPeriod"/>
            </a:pPr>
            <a:endParaRPr lang="en-US" sz="2000" dirty="0">
              <a:solidFill>
                <a:schemeClr val="bg2">
                  <a:lumMod val="25000"/>
                </a:schemeClr>
              </a:solidFill>
              <a:latin typeface="Calibri" pitchFamily="34" charset="0"/>
              <a:cs typeface="Calibri" pitchFamily="34" charset="0"/>
            </a:endParaRPr>
          </a:p>
          <a:p>
            <a:pPr marL="457200" indent="-457200">
              <a:buFontTx/>
              <a:buAutoNum type="arabicPeriod"/>
            </a:pPr>
            <a:r>
              <a:rPr lang="en-US" sz="2000" dirty="0" smtClean="0">
                <a:solidFill>
                  <a:schemeClr val="bg2">
                    <a:lumMod val="25000"/>
                  </a:schemeClr>
                </a:solidFill>
                <a:latin typeface="Calibri" pitchFamily="34" charset="0"/>
                <a:cs typeface="Calibri" pitchFamily="34" charset="0"/>
              </a:rPr>
              <a:t>Institutional building is the key phase of community mobilization process.</a:t>
            </a:r>
          </a:p>
          <a:p>
            <a:pPr marL="457200" indent="-457200">
              <a:buFontTx/>
              <a:buAutoNum type="arabicPeriod"/>
            </a:pPr>
            <a:endParaRPr lang="en-US" sz="2000" dirty="0">
              <a:solidFill>
                <a:schemeClr val="bg2">
                  <a:lumMod val="25000"/>
                </a:schemeClr>
              </a:solidFill>
              <a:latin typeface="Calibri" pitchFamily="34" charset="0"/>
              <a:cs typeface="Calibri" pitchFamily="34" charset="0"/>
            </a:endParaRPr>
          </a:p>
          <a:p>
            <a:pPr marL="457200" indent="-457200">
              <a:buFontTx/>
              <a:buAutoNum type="arabicPeriod"/>
            </a:pPr>
            <a:r>
              <a:rPr lang="en-US" sz="2000" dirty="0" smtClean="0">
                <a:solidFill>
                  <a:schemeClr val="bg2">
                    <a:lumMod val="25000"/>
                  </a:schemeClr>
                </a:solidFill>
                <a:latin typeface="Calibri" pitchFamily="34" charset="0"/>
                <a:cs typeface="Calibri" pitchFamily="34" charset="0"/>
              </a:rPr>
              <a:t>Women’s equally participation is a must.</a:t>
            </a:r>
          </a:p>
          <a:p>
            <a:pPr marL="457200" indent="-457200">
              <a:buFontTx/>
              <a:buAutoNum type="arabicPeriod"/>
            </a:pPr>
            <a:endParaRPr lang="en-US" sz="2000" dirty="0">
              <a:solidFill>
                <a:schemeClr val="bg2">
                  <a:lumMod val="25000"/>
                </a:schemeClr>
              </a:solidFill>
              <a:latin typeface="Calibri" pitchFamily="34" charset="0"/>
              <a:cs typeface="Calibri" pitchFamily="34" charset="0"/>
            </a:endParaRPr>
          </a:p>
          <a:p>
            <a:pPr marL="457200" indent="-457200">
              <a:buFontTx/>
              <a:buAutoNum type="arabicPeriod"/>
            </a:pPr>
            <a:r>
              <a:rPr lang="en-US" sz="2000" dirty="0" smtClean="0">
                <a:solidFill>
                  <a:schemeClr val="bg2">
                    <a:lumMod val="25000"/>
                  </a:schemeClr>
                </a:solidFill>
                <a:latin typeface="Calibri" pitchFamily="34" charset="0"/>
                <a:cs typeface="Calibri" pitchFamily="34" charset="0"/>
              </a:rPr>
              <a:t>Community mobilization is an ongoing process and that will lead communities to further corporation with other potential donors. </a:t>
            </a:r>
          </a:p>
        </p:txBody>
      </p:sp>
    </p:spTree>
    <p:extLst>
      <p:ext uri="{BB962C8B-B14F-4D97-AF65-F5344CB8AC3E}">
        <p14:creationId xmlns="" xmlns:p14="http://schemas.microsoft.com/office/powerpoint/2010/main" val="2019279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4589</TotalTime>
  <Words>1257</Words>
  <Application>Microsoft Office PowerPoint</Application>
  <PresentationFormat>Экран (4:3)</PresentationFormat>
  <Paragraphs>192</Paragraphs>
  <Slides>24</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Яркая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“IDP Living Standards and Livelihoods Project” in Azerbaihan</dc:title>
  <dc:creator>NOsmanli</dc:creator>
  <cp:lastModifiedBy>Abbaszade2</cp:lastModifiedBy>
  <cp:revision>466</cp:revision>
  <dcterms:created xsi:type="dcterms:W3CDTF">2013-02-25T10:41:09Z</dcterms:created>
  <dcterms:modified xsi:type="dcterms:W3CDTF">2016-12-02T04:56:55Z</dcterms:modified>
</cp:coreProperties>
</file>