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3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20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1032E-AF6C-9C49-905C-FB2F1A816F56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C6726-ADCF-B649-B00C-3CE0644BB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5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68070EC-9141-E145-ABF4-1C352A62332B}" type="slidenum">
              <a:rPr lang="en-US">
                <a:latin typeface="Calibri" charset="0"/>
              </a:rPr>
              <a:pPr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9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1100">
              <a:latin typeface="Calibri" charset="0"/>
              <a:ea typeface="MS PGothic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D9469FD-3C6C-B14B-A2D5-2FD27271DCDD}" type="slidenum">
              <a:rPr lang="en-US">
                <a:latin typeface="Calibri" charset="0"/>
              </a:rPr>
              <a:pPr/>
              <a:t>2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3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1100">
              <a:latin typeface="Calibri" charset="0"/>
              <a:ea typeface="MS PGothic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D9469FD-3C6C-B14B-A2D5-2FD27271DCDD}" type="slidenum">
              <a:rPr lang="en-US">
                <a:latin typeface="Calibri" charset="0"/>
              </a:rPr>
              <a:pPr/>
              <a:t>3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9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1100">
              <a:latin typeface="Calibri" charset="0"/>
              <a:ea typeface="MS PGothic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D9469FD-3C6C-B14B-A2D5-2FD27271DCDD}" type="slidenum">
              <a:rPr lang="en-US">
                <a:latin typeface="Calibri" charset="0"/>
              </a:rPr>
              <a:pPr/>
              <a:t>4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19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1100">
              <a:latin typeface="Calibri" charset="0"/>
              <a:ea typeface="MS PGothic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D9469FD-3C6C-B14B-A2D5-2FD27271DCDD}" type="slidenum">
              <a:rPr lang="en-US">
                <a:latin typeface="Calibri" charset="0"/>
              </a:rPr>
              <a:pPr/>
              <a:t>5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2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1100">
              <a:latin typeface="Calibri" charset="0"/>
              <a:ea typeface="MS PGothic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D9469FD-3C6C-B14B-A2D5-2FD27271DCDD}" type="slidenum">
              <a:rPr lang="en-US">
                <a:latin typeface="Calibri" charset="0"/>
              </a:rPr>
              <a:pPr/>
              <a:t>6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5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1100">
              <a:latin typeface="Calibri" charset="0"/>
              <a:ea typeface="MS PGothic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D9469FD-3C6C-B14B-A2D5-2FD27271DCDD}" type="slidenum">
              <a:rPr lang="en-US">
                <a:latin typeface="Calibri" charset="0"/>
              </a:rPr>
              <a:pPr/>
              <a:t>7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7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9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0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5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5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0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1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5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8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9AACA-3E07-874F-9A67-44ED501C5A04}" type="datetimeFigureOut">
              <a:rPr lang="en-US" smtClean="0"/>
              <a:t>12/5/16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FCCC4-20C7-C94A-B6A2-92E9004DA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6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fletcher.tufts.edu/Institute-for-Human-Securit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535113"/>
            <a:ext cx="9144000" cy="3579812"/>
          </a:xfrm>
          <a:prstGeom prst="rect">
            <a:avLst/>
          </a:prstGeom>
          <a:solidFill>
            <a:srgbClr val="0D324E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358775" y="1811338"/>
            <a:ext cx="8586788" cy="1979612"/>
          </a:xfrm>
        </p:spPr>
        <p:txBody>
          <a:bodyPr/>
          <a:lstStyle/>
          <a:p>
            <a:pPr eaLnBrk="1" hangingPunct="1"/>
            <a:r>
              <a:rPr lang="en-GB" sz="1200" dirty="0">
                <a:latin typeface="Garamond" charset="0"/>
                <a:ea typeface="MS PGothic" charset="0"/>
                <a:cs typeface="Garamond" charset="0"/>
              </a:rPr>
              <a:t/>
            </a:r>
            <a:br>
              <a:rPr lang="en-GB" sz="1200" dirty="0">
                <a:latin typeface="Garamond" charset="0"/>
                <a:ea typeface="MS PGothic" charset="0"/>
                <a:cs typeface="Garamond" charset="0"/>
              </a:rPr>
            </a:br>
            <a:r>
              <a:rPr lang="en-GB" sz="1200" dirty="0">
                <a:latin typeface="Garamond" charset="0"/>
                <a:ea typeface="MS PGothic" charset="0"/>
                <a:cs typeface="Garamond" charset="0"/>
              </a:rPr>
              <a:t/>
            </a:r>
            <a:br>
              <a:rPr lang="en-GB" sz="1200" dirty="0">
                <a:latin typeface="Garamond" charset="0"/>
                <a:ea typeface="MS PGothic" charset="0"/>
                <a:cs typeface="Garamond" charset="0"/>
              </a:rPr>
            </a:br>
            <a:r>
              <a:rPr lang="en-GB" sz="2800" dirty="0" smtClean="0">
                <a:solidFill>
                  <a:schemeClr val="bg1"/>
                </a:solidFill>
                <a:latin typeface="Garamond" charset="0"/>
                <a:ea typeface="MS PGothic" charset="0"/>
                <a:cs typeface="Garamond" charset="0"/>
              </a:rPr>
              <a:t>Building Legitimacy in </a:t>
            </a:r>
            <a:br>
              <a:rPr lang="en-GB" sz="2800" dirty="0" smtClean="0">
                <a:solidFill>
                  <a:schemeClr val="bg1"/>
                </a:solidFill>
                <a:latin typeface="Garamond" charset="0"/>
                <a:ea typeface="MS PGothic" charset="0"/>
                <a:cs typeface="Garamond" charset="0"/>
              </a:rPr>
            </a:br>
            <a:r>
              <a:rPr lang="en-GB" sz="2800" dirty="0" smtClean="0">
                <a:solidFill>
                  <a:schemeClr val="bg1"/>
                </a:solidFill>
                <a:latin typeface="Garamond" charset="0"/>
                <a:ea typeface="MS PGothic" charset="0"/>
                <a:cs typeface="Garamond" charset="0"/>
              </a:rPr>
              <a:t>Conflict-affected and Fragile </a:t>
            </a:r>
            <a:r>
              <a:rPr lang="en-GB" sz="2800" dirty="0">
                <a:solidFill>
                  <a:schemeClr val="bg1"/>
                </a:solidFill>
                <a:latin typeface="Garamond" charset="0"/>
                <a:ea typeface="MS PGothic" charset="0"/>
                <a:cs typeface="Garamond" charset="0"/>
              </a:rPr>
              <a:t>S</a:t>
            </a:r>
            <a:r>
              <a:rPr lang="en-GB" sz="2800" dirty="0" smtClean="0">
                <a:solidFill>
                  <a:schemeClr val="bg1"/>
                </a:solidFill>
                <a:latin typeface="Garamond" charset="0"/>
                <a:ea typeface="MS PGothic" charset="0"/>
                <a:cs typeface="Garamond" charset="0"/>
              </a:rPr>
              <a:t>tates</a:t>
            </a:r>
            <a:endParaRPr lang="en-US" sz="2800" i="1" dirty="0">
              <a:solidFill>
                <a:schemeClr val="bg1"/>
              </a:solidFill>
              <a:latin typeface="Garamond" charset="0"/>
              <a:ea typeface="MS PGothic" charset="0"/>
              <a:cs typeface="Garamond" charset="0"/>
            </a:endParaRPr>
          </a:p>
        </p:txBody>
      </p:sp>
      <p:sp>
        <p:nvSpPr>
          <p:cNvPr id="14340" name="Subtitle 2"/>
          <p:cNvSpPr>
            <a:spLocks noGrp="1"/>
          </p:cNvSpPr>
          <p:nvPr>
            <p:ph type="subTitle" idx="1"/>
          </p:nvPr>
        </p:nvSpPr>
        <p:spPr>
          <a:xfrm>
            <a:off x="1371600" y="3589338"/>
            <a:ext cx="6400800" cy="1208087"/>
          </a:xfrm>
        </p:spPr>
        <p:txBody>
          <a:bodyPr/>
          <a:lstStyle/>
          <a:p>
            <a:pPr eaLnBrk="1" hangingPunct="1">
              <a:lnSpc>
                <a:spcPts val="1500"/>
              </a:lnSpc>
            </a:pPr>
            <a:endParaRPr lang="en-US" sz="2500" dirty="0">
              <a:solidFill>
                <a:schemeClr val="bg1"/>
              </a:solidFill>
              <a:latin typeface="Garamond" charset="0"/>
              <a:ea typeface="MS PGothic" charset="0"/>
              <a:cs typeface="Garamond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500" dirty="0">
              <a:solidFill>
                <a:schemeClr val="bg1"/>
              </a:solidFill>
              <a:latin typeface="Garamond" charset="0"/>
              <a:ea typeface="MS PGothic" charset="0"/>
              <a:cs typeface="Garamond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500" dirty="0" smtClean="0">
                <a:solidFill>
                  <a:schemeClr val="bg1"/>
                </a:solidFill>
                <a:latin typeface="Garamond" charset="0"/>
                <a:ea typeface="MS PGothic" charset="0"/>
                <a:cs typeface="Garamond" charset="0"/>
              </a:rPr>
              <a:t>Eileen Babbitt, PhD</a:t>
            </a:r>
            <a:endParaRPr lang="en-US" sz="2500" dirty="0">
              <a:solidFill>
                <a:schemeClr val="bg1"/>
              </a:solidFill>
              <a:latin typeface="Garamond" charset="0"/>
              <a:ea typeface="MS PGothic" charset="0"/>
              <a:cs typeface="Garamond" charset="0"/>
            </a:endParaRP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9645650" y="42497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>
              <a:latin typeface="Calibri" charset="0"/>
              <a:cs typeface="Garamon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3857625"/>
            <a:ext cx="8080375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344488"/>
            <a:ext cx="24892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4" name="Picture 8" descr="Left%20formal%20s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61063"/>
            <a:ext cx="26114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Tufts_logo+univ+seal-p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6002338"/>
            <a:ext cx="178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11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3644566-F650-814B-B025-400CB347A870}" type="slidenum">
              <a:rPr lang="en-US">
                <a:solidFill>
                  <a:srgbClr val="898989"/>
                </a:solidFill>
                <a:latin typeface="Calibri" charset="0"/>
                <a:cs typeface="Garamond" charset="0"/>
              </a:rPr>
              <a:pPr/>
              <a:t>2</a:t>
            </a:fld>
            <a:endParaRPr lang="en-US">
              <a:solidFill>
                <a:srgbClr val="898989"/>
              </a:solidFill>
              <a:latin typeface="Calibri" charset="0"/>
              <a:cs typeface="Garamond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6425" y="1223963"/>
            <a:ext cx="80803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4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Perception leads to regime resilience and increased capacity</a:t>
            </a:r>
            <a:endParaRPr lang="en-US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Connected to peace: 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   voluntary rather than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    coerced or ‘bought’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    support</a:t>
            </a:r>
            <a:endParaRPr lang="en-US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Sources h</a:t>
            </a: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ard </a:t>
            </a: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to define, </a:t>
            </a:r>
            <a:r>
              <a:rPr lang="en-US" dirty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hard to measure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 </a:t>
            </a:r>
            <a:endParaRPr lang="en-US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3" y="225425"/>
            <a:ext cx="7034212" cy="993775"/>
          </a:xfrm>
        </p:spPr>
        <p:txBody>
          <a:bodyPr/>
          <a:lstStyle/>
          <a:p>
            <a:pPr algn="l">
              <a:defRPr/>
            </a:pPr>
            <a:r>
              <a:rPr lang="en-GB" sz="3200" cap="small" spc="300" dirty="0" smtClean="0">
                <a:ea typeface="ＭＳ Ｐゴシック" pitchFamily="27" charset="-128"/>
              </a:rPr>
              <a:t>Why Legitimacy?</a:t>
            </a:r>
            <a:endParaRPr lang="en-GB" sz="2400" i="1" dirty="0"/>
          </a:p>
        </p:txBody>
      </p:sp>
      <p:pic>
        <p:nvPicPr>
          <p:cNvPr id="7" name="Picture 6" descr="slide2.jpg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2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17916" r="16652" b="-17856"/>
          <a:stretch/>
        </p:blipFill>
        <p:spPr>
          <a:xfrm>
            <a:off x="4506255" y="2137044"/>
            <a:ext cx="3957161" cy="32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3644566-F650-814B-B025-400CB347A870}" type="slidenum">
              <a:rPr lang="en-US">
                <a:solidFill>
                  <a:srgbClr val="898989"/>
                </a:solidFill>
                <a:latin typeface="Calibri" charset="0"/>
                <a:cs typeface="Garamond" charset="0"/>
              </a:rPr>
              <a:pPr/>
              <a:t>3</a:t>
            </a:fld>
            <a:endParaRPr lang="en-US">
              <a:solidFill>
                <a:srgbClr val="898989"/>
              </a:solidFill>
              <a:latin typeface="Calibri" charset="0"/>
              <a:cs typeface="Garamond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6425" y="1223963"/>
            <a:ext cx="80803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Popular acceptance of a governing authority’s right to exercise that authority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Subjective, not objective</a:t>
            </a:r>
            <a:endParaRPr lang="en-US" sz="3200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Internal, not external</a:t>
            </a:r>
            <a:endParaRPr lang="en-US" sz="3200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Multiple levels of governance</a:t>
            </a:r>
          </a:p>
          <a:p>
            <a:pPr marL="457200" lvl="1" indent="0">
              <a:buNone/>
            </a:pPr>
            <a:endParaRPr lang="en-US" dirty="0">
              <a:latin typeface="Garamond" charset="0"/>
              <a:ea typeface="MS PGothic" charset="0"/>
              <a:cs typeface="Garamond" charset="0"/>
            </a:endParaRPr>
          </a:p>
          <a:p>
            <a:pPr marL="457200" lvl="1" indent="0">
              <a:buNone/>
            </a:pPr>
            <a:endParaRPr lang="en-US" dirty="0" smtClean="0">
              <a:latin typeface="Garamond" charset="0"/>
              <a:ea typeface="MS PGothic" charset="0"/>
              <a:cs typeface="Garamond" charset="0"/>
            </a:endParaRPr>
          </a:p>
          <a:p>
            <a:pPr marL="457200" lvl="1" indent="0">
              <a:buNone/>
            </a:pPr>
            <a:endParaRPr lang="en-US" dirty="0">
              <a:latin typeface="Garamond" charset="0"/>
              <a:ea typeface="MS PGothic" charset="0"/>
              <a:cs typeface="Garamond" charset="0"/>
            </a:endParaRPr>
          </a:p>
          <a:p>
            <a:pPr lvl="1"/>
            <a:endParaRPr lang="en-US" dirty="0" smtClean="0"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endParaRPr lang="en-US" dirty="0">
              <a:latin typeface="Garamond" charset="0"/>
              <a:ea typeface="MS PGothic" charset="0"/>
              <a:cs typeface="Garamond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3" y="225425"/>
            <a:ext cx="7034212" cy="993775"/>
          </a:xfrm>
        </p:spPr>
        <p:txBody>
          <a:bodyPr/>
          <a:lstStyle/>
          <a:p>
            <a:pPr algn="l">
              <a:defRPr/>
            </a:pPr>
            <a:r>
              <a:rPr lang="en-GB" sz="3200" cap="small" spc="300" dirty="0" smtClean="0">
                <a:ea typeface="ＭＳ Ｐゴシック" pitchFamily="27" charset="-128"/>
              </a:rPr>
              <a:t>Legitimacy Defined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405819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3644566-F650-814B-B025-400CB347A870}" type="slidenum">
              <a:rPr lang="en-US">
                <a:solidFill>
                  <a:srgbClr val="898989"/>
                </a:solidFill>
                <a:latin typeface="Calibri" charset="0"/>
                <a:cs typeface="Garamond" charset="0"/>
              </a:rPr>
              <a:pPr/>
              <a:t>4</a:t>
            </a:fld>
            <a:endParaRPr lang="en-US">
              <a:solidFill>
                <a:srgbClr val="898989"/>
              </a:solidFill>
              <a:latin typeface="Calibri" charset="0"/>
              <a:cs typeface="Garamond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6425" y="1223963"/>
            <a:ext cx="80803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Input/process</a:t>
            </a:r>
          </a:p>
          <a:p>
            <a:pPr>
              <a:buFont typeface="Wingdings" charset="2"/>
              <a:buChar char="Ø"/>
            </a:pPr>
            <a:endParaRPr lang="en-US" dirty="0" smtClean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Output/performance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Tradition, religion, 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</a:rPr>
              <a:t>   identity, ideology…</a:t>
            </a:r>
            <a:endParaRPr lang="en-US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3" y="225425"/>
            <a:ext cx="7034212" cy="993775"/>
          </a:xfrm>
        </p:spPr>
        <p:txBody>
          <a:bodyPr/>
          <a:lstStyle/>
          <a:p>
            <a:pPr algn="l">
              <a:defRPr/>
            </a:pPr>
            <a:r>
              <a:rPr lang="en-GB" sz="3200" cap="small" spc="300" dirty="0" smtClean="0">
                <a:ea typeface="ＭＳ Ｐゴシック" pitchFamily="27" charset="-128"/>
              </a:rPr>
              <a:t>Sources of Legitimacy</a:t>
            </a:r>
            <a:endParaRPr lang="en-GB" sz="2400" i="1" dirty="0"/>
          </a:p>
        </p:txBody>
      </p:sp>
      <p:pic>
        <p:nvPicPr>
          <p:cNvPr id="4" name="Picture 3" descr="slide4.jp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0" t="-5487" r="18491" b="-118"/>
          <a:stretch/>
        </p:blipFill>
        <p:spPr>
          <a:xfrm>
            <a:off x="4537486" y="1600200"/>
            <a:ext cx="4031427" cy="33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3644566-F650-814B-B025-400CB347A870}" type="slidenum">
              <a:rPr lang="en-US">
                <a:solidFill>
                  <a:srgbClr val="898989"/>
                </a:solidFill>
                <a:latin typeface="Calibri" charset="0"/>
                <a:cs typeface="Garamond" charset="0"/>
              </a:rPr>
              <a:pPr/>
              <a:t>5</a:t>
            </a:fld>
            <a:endParaRPr lang="en-US">
              <a:solidFill>
                <a:srgbClr val="898989"/>
              </a:solidFill>
              <a:latin typeface="Calibri" charset="0"/>
              <a:cs typeface="Garamond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6425" y="1223963"/>
            <a:ext cx="80803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endParaRPr lang="en-US" dirty="0" smtClean="0"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endParaRPr lang="en-US" dirty="0" smtClean="0"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r>
              <a:rPr lang="en-US" dirty="0" smtClean="0">
                <a:latin typeface="Garamond" charset="0"/>
                <a:ea typeface="MS PGothic" charset="0"/>
                <a:cs typeface="Garamond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Garamond" charset="0"/>
                <a:ea typeface="MS PGothic" charset="0"/>
                <a:cs typeface="Garamond" charset="0"/>
              </a:rPr>
              <a:t> </a:t>
            </a:r>
            <a:r>
              <a:rPr lang="en-US" dirty="0" smtClean="0">
                <a:latin typeface="Garamond" charset="0"/>
                <a:ea typeface="MS PGothic" charset="0"/>
                <a:cs typeface="Garamond" charset="0"/>
              </a:rPr>
              <a:t> </a:t>
            </a:r>
          </a:p>
          <a:p>
            <a:pPr marL="0" indent="0">
              <a:buNone/>
            </a:pPr>
            <a:endParaRPr lang="en-US" dirty="0" smtClean="0"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endParaRPr lang="en-US" dirty="0" smtClean="0"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endParaRPr lang="en-US" dirty="0">
              <a:latin typeface="Garamond" charset="0"/>
              <a:ea typeface="MS PGothic" charset="0"/>
              <a:cs typeface="Garamond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3" y="225425"/>
            <a:ext cx="7034212" cy="993775"/>
          </a:xfrm>
        </p:spPr>
        <p:txBody>
          <a:bodyPr/>
          <a:lstStyle/>
          <a:p>
            <a:pPr algn="l">
              <a:defRPr/>
            </a:pPr>
            <a:r>
              <a:rPr lang="en-GB" sz="3200" cap="small" spc="300" dirty="0" smtClean="0">
                <a:ea typeface="ＭＳ Ｐゴシック" pitchFamily="27" charset="-128"/>
              </a:rPr>
              <a:t>Four </a:t>
            </a:r>
            <a:r>
              <a:rPr lang="en-GB" sz="3200" cap="small" spc="300" smtClean="0">
                <a:ea typeface="ＭＳ Ｐゴシック" pitchFamily="27" charset="-128"/>
              </a:rPr>
              <a:t>Working Groups</a:t>
            </a:r>
            <a:endParaRPr lang="en-GB" sz="2400" i="1" dirty="0"/>
          </a:p>
        </p:txBody>
      </p:sp>
      <p:pic>
        <p:nvPicPr>
          <p:cNvPr id="2" name="Picture 1" descr="slide8.jpg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1" t="30157" r="14351" b="45"/>
          <a:stretch/>
        </p:blipFill>
        <p:spPr>
          <a:xfrm>
            <a:off x="922677" y="1497238"/>
            <a:ext cx="7486800" cy="434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9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3644566-F650-814B-B025-400CB347A870}" type="slidenum">
              <a:rPr lang="en-US">
                <a:solidFill>
                  <a:srgbClr val="898989"/>
                </a:solidFill>
                <a:latin typeface="Calibri" charset="0"/>
                <a:cs typeface="Garamond" charset="0"/>
              </a:rPr>
              <a:pPr/>
              <a:t>6</a:t>
            </a:fld>
            <a:endParaRPr lang="en-US">
              <a:solidFill>
                <a:srgbClr val="898989"/>
              </a:solidFill>
              <a:latin typeface="Calibri" charset="0"/>
              <a:cs typeface="Garamond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6425" y="1223963"/>
            <a:ext cx="80803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4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chemeClr val="tx2"/>
                </a:solidFill>
              </a:rPr>
              <a:t>Quality </a:t>
            </a:r>
            <a:r>
              <a:rPr lang="en-US" sz="2800" dirty="0">
                <a:solidFill>
                  <a:schemeClr val="tx2"/>
                </a:solidFill>
              </a:rPr>
              <a:t>inclusion: </a:t>
            </a:r>
            <a:r>
              <a:rPr lang="en-US" sz="2800" dirty="0" smtClean="0">
                <a:solidFill>
                  <a:schemeClr val="tx2"/>
                </a:solidFill>
              </a:rPr>
              <a:t>ability </a:t>
            </a:r>
            <a:r>
              <a:rPr lang="en-US" sz="2800" dirty="0">
                <a:solidFill>
                  <a:schemeClr val="tx2"/>
                </a:solidFill>
              </a:rPr>
              <a:t>of included </a:t>
            </a:r>
            <a:r>
              <a:rPr lang="en-US" sz="2800" dirty="0" smtClean="0">
                <a:solidFill>
                  <a:schemeClr val="tx2"/>
                </a:solidFill>
              </a:rPr>
              <a:t>actors to </a:t>
            </a:r>
            <a:r>
              <a:rPr lang="en-US" sz="2800" dirty="0">
                <a:solidFill>
                  <a:schemeClr val="tx2"/>
                </a:solidFill>
              </a:rPr>
              <a:t>make meaningful </a:t>
            </a:r>
            <a:r>
              <a:rPr lang="en-US" sz="2800" dirty="0" smtClean="0">
                <a:solidFill>
                  <a:schemeClr val="tx2"/>
                </a:solidFill>
              </a:rPr>
              <a:t>contributions,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    be respected</a:t>
            </a:r>
            <a:r>
              <a:rPr lang="en-US" sz="2800" dirty="0">
                <a:solidFill>
                  <a:schemeClr val="tx2"/>
                </a:solidFill>
              </a:rPr>
              <a:t>, </a:t>
            </a:r>
            <a:r>
              <a:rPr lang="en-US" sz="2800" dirty="0" smtClean="0">
                <a:solidFill>
                  <a:schemeClr val="tx2"/>
                </a:solidFill>
              </a:rPr>
              <a:t>taken seriously</a:t>
            </a:r>
          </a:p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chemeClr val="tx2"/>
                </a:solidFill>
              </a:rPr>
              <a:t>Leads to outcomes per-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    </a:t>
            </a:r>
            <a:r>
              <a:rPr lang="en-US" sz="2800" dirty="0" err="1" smtClean="0">
                <a:solidFill>
                  <a:schemeClr val="tx2"/>
                </a:solidFill>
              </a:rPr>
              <a:t>ceived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as legitimate; more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    d</a:t>
            </a:r>
            <a:r>
              <a:rPr lang="en-US" sz="2800" dirty="0" smtClean="0">
                <a:solidFill>
                  <a:schemeClr val="tx2"/>
                </a:solidFill>
              </a:rPr>
              <a:t>urable</a:t>
            </a:r>
            <a:endParaRPr lang="en-US" sz="2800" dirty="0" smtClean="0">
              <a:solidFill>
                <a:schemeClr val="tx2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chemeClr val="tx2"/>
                </a:solidFill>
              </a:rPr>
              <a:t>The “who” and “how</a:t>
            </a:r>
            <a:r>
              <a:rPr lang="en-US" sz="2800" dirty="0" smtClean="0">
                <a:solidFill>
                  <a:schemeClr val="tx2"/>
                </a:solidFill>
              </a:rPr>
              <a:t>”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     need </a:t>
            </a:r>
            <a:r>
              <a:rPr lang="en-US" sz="2800" dirty="0">
                <a:solidFill>
                  <a:schemeClr val="tx2"/>
                </a:solidFill>
              </a:rPr>
              <a:t>to be carefully c</a:t>
            </a:r>
            <a:r>
              <a:rPr lang="en-US" sz="2800" dirty="0" smtClean="0">
                <a:solidFill>
                  <a:schemeClr val="tx2"/>
                </a:solidFill>
              </a:rPr>
              <a:t>onstructed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charset="2"/>
              <a:buChar char="Ø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2" y="225425"/>
            <a:ext cx="7733839" cy="99377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GB" sz="3200" cap="small" spc="300" dirty="0" smtClean="0">
                <a:ea typeface="ＭＳ Ｐゴシック" pitchFamily="27" charset="-128"/>
              </a:rPr>
              <a:t>Political </a:t>
            </a:r>
            <a:r>
              <a:rPr lang="en-GB" sz="3200" cap="small" spc="300" dirty="0" smtClean="0">
                <a:ea typeface="ＭＳ Ｐゴシック" pitchFamily="27" charset="-128"/>
              </a:rPr>
              <a:t>Inclusion: Input legitimacy</a:t>
            </a:r>
            <a:endParaRPr lang="en-GB" sz="2400" i="1" dirty="0"/>
          </a:p>
        </p:txBody>
      </p:sp>
      <p:pic>
        <p:nvPicPr>
          <p:cNvPr id="3" name="Picture 2" descr="community leaders Ma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95" y="2208121"/>
            <a:ext cx="3830305" cy="28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5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3644566-F650-814B-B025-400CB347A870}" type="slidenum">
              <a:rPr lang="en-US">
                <a:solidFill>
                  <a:srgbClr val="898989"/>
                </a:solidFill>
                <a:latin typeface="Calibri" charset="0"/>
                <a:cs typeface="Garamond" charset="0"/>
              </a:rPr>
              <a:pPr/>
              <a:t>7</a:t>
            </a:fld>
            <a:endParaRPr lang="en-US">
              <a:solidFill>
                <a:srgbClr val="898989"/>
              </a:solidFill>
              <a:latin typeface="Calibri" charset="0"/>
              <a:cs typeface="Garamond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6425" y="1223963"/>
            <a:ext cx="80803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  <a:hlinkClick r:id="rId3"/>
              </a:rPr>
              <a:t>http</a:t>
            </a:r>
            <a:r>
              <a:rPr lang="en-US" dirty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  <a:hlinkClick r:id="rId3"/>
              </a:rPr>
              <a:t>://fletcher.tufts.edu/Institute-for-Human-</a:t>
            </a:r>
            <a:r>
              <a:rPr lang="en-US" dirty="0" smtClean="0">
                <a:solidFill>
                  <a:schemeClr val="tx2"/>
                </a:solidFill>
                <a:latin typeface="Garamond" charset="0"/>
                <a:ea typeface="MS PGothic" charset="0"/>
                <a:cs typeface="Garamond" charset="0"/>
                <a:hlinkClick r:id="rId3"/>
              </a:rPr>
              <a:t>Security</a:t>
            </a:r>
            <a:endParaRPr lang="en-US" dirty="0" smtClean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Garamond" charset="0"/>
              <a:ea typeface="MS PGothic" charset="0"/>
              <a:cs typeface="Garamond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313" y="225425"/>
            <a:ext cx="7034212" cy="993775"/>
          </a:xfrm>
        </p:spPr>
        <p:txBody>
          <a:bodyPr/>
          <a:lstStyle/>
          <a:p>
            <a:pPr algn="l">
              <a:defRPr/>
            </a:pPr>
            <a:r>
              <a:rPr lang="en-GB" sz="3200" cap="small" spc="300" dirty="0" smtClean="0">
                <a:ea typeface="ＭＳ Ｐゴシック" pitchFamily="27" charset="-128"/>
              </a:rPr>
              <a:t>More Information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277706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166</Words>
  <Application>Microsoft Macintosh PowerPoint</Application>
  <PresentationFormat>On-screen Show (4:3)</PresentationFormat>
  <Paragraphs>62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  Building Legitimacy in  Conflict-affected and Fragile States</vt:lpstr>
      <vt:lpstr>Why Legitimacy?</vt:lpstr>
      <vt:lpstr>Legitimacy Defined</vt:lpstr>
      <vt:lpstr>Sources of Legitimacy</vt:lpstr>
      <vt:lpstr>Four Working Groups</vt:lpstr>
      <vt:lpstr>Political Inclusion: Input legitimacy</vt:lpstr>
      <vt:lpstr>More Information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Building Legitimacy in  Conflict-affected and Fragile States</dc:title>
  <dc:creator>Tufts User</dc:creator>
  <cp:lastModifiedBy>Tufts User</cp:lastModifiedBy>
  <cp:revision>21</cp:revision>
  <dcterms:created xsi:type="dcterms:W3CDTF">2016-12-04T13:40:33Z</dcterms:created>
  <dcterms:modified xsi:type="dcterms:W3CDTF">2016-12-05T12:30:33Z</dcterms:modified>
</cp:coreProperties>
</file>