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3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94A7E1-66BC-441B-ABB9-73CD4DBEFC22}">
          <p14:sldIdLst>
            <p14:sldId id="256"/>
            <p14:sldId id="261"/>
            <p14:sldId id="257"/>
            <p14:sldId id="258"/>
            <p14:sldId id="259"/>
            <p14:sldId id="263"/>
            <p14:sldId id="260"/>
            <p14:sldId id="262"/>
            <p14:sldId id="265"/>
          </p14:sldIdLst>
        </p14:section>
        <p14:section name="Untitled Section" id="{73404157-4679-419B-8D68-7E1538013BA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9726" autoAdjust="0"/>
  </p:normalViewPr>
  <p:slideViewPr>
    <p:cSldViewPr snapToGrid="0" snapToObjects="1">
      <p:cViewPr varScale="1">
        <p:scale>
          <a:sx n="69" d="100"/>
          <a:sy n="69" d="100"/>
        </p:scale>
        <p:origin x="13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40BC8-D68D-7747-AD21-B0DC7648D02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B3AC-9375-2941-A380-AE380E8D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0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importance of confronting failure directly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governance theme: strategy versus tactics again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48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 lesson on top down linkages, parliaments</a:t>
            </a:r>
          </a:p>
          <a:p>
            <a:r>
              <a:rPr lang="en-US" dirty="0"/>
              <a:t>Prove the case on economic </a:t>
            </a:r>
            <a:r>
              <a:rPr lang="en-US" dirty="0" err="1"/>
              <a:t>dvp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0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Government infighting is savage! Why would anyone back CDD?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Building the management bench, keeping things simple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Pro-poor development is still our reason for existence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Learning to lea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</a:t>
            </a:r>
            <a:r>
              <a:rPr lang="en-US" u="sng" dirty="0"/>
              <a:t>are</a:t>
            </a:r>
            <a:r>
              <a:rPr lang="en-US" dirty="0"/>
              <a:t> the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2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1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7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1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9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aboration.worldbank.org/docs/DOC-25870?sr=strea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1FCE6A-97BC-41EB-809A-50936E0F94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0A0486-F672-4FEF-A0A9-E6C3B7E3A5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77DD0-297E-3B4D-BCA0-7CE212159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51819"/>
          </a:xfrm>
        </p:spPr>
        <p:txBody>
          <a:bodyPr anchor="b">
            <a:normAutofit/>
          </a:bodyPr>
          <a:lstStyle/>
          <a:p>
            <a:r>
              <a:rPr lang="en-US" sz="5400" b="1"/>
              <a:t>Community-driven Development: Myths and Realities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643C6-5070-8848-945F-CE392F23B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4786716"/>
            <a:ext cx="7187529" cy="1309283"/>
          </a:xfrm>
        </p:spPr>
        <p:txBody>
          <a:bodyPr anchor="t">
            <a:no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Presentation for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Colombo Seminar on Community Driven Development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April 1-5, 2018</a:t>
            </a:r>
          </a:p>
        </p:txBody>
      </p:sp>
    </p:spTree>
    <p:extLst>
      <p:ext uri="{BB962C8B-B14F-4D97-AF65-F5344CB8AC3E}">
        <p14:creationId xmlns:p14="http://schemas.microsoft.com/office/powerpoint/2010/main" val="45352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E91770-CDBB-4D24-94E5-AD484F36C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6B0A6-30FC-764F-BB58-A9145FC39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z="44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3923-FEBB-1446-B269-63E865A4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10591247" cy="3554457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Why do we like CDD?</a:t>
            </a:r>
          </a:p>
          <a:p>
            <a:r>
              <a:rPr lang="en-US" sz="3000" dirty="0">
                <a:solidFill>
                  <a:srgbClr val="000000"/>
                </a:solidFill>
              </a:rPr>
              <a:t>CDD is mature enough to start drawing evidenced based conclusions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What metrics measure success?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Where are the wins?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Where are the disappointments?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What don’t we know?</a:t>
            </a:r>
          </a:p>
          <a:p>
            <a:r>
              <a:rPr lang="en-US" sz="3000" dirty="0">
                <a:solidFill>
                  <a:srgbClr val="000000"/>
                </a:solidFill>
              </a:rPr>
              <a:t>Where to next?</a:t>
            </a:r>
          </a:p>
        </p:txBody>
      </p:sp>
    </p:spTree>
    <p:extLst>
      <p:ext uri="{BB962C8B-B14F-4D97-AF65-F5344CB8AC3E}">
        <p14:creationId xmlns:p14="http://schemas.microsoft.com/office/powerpoint/2010/main" val="223426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901BF-F7B9-9341-B8EC-044C5EA7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F925-8D34-944C-B92C-A56C2502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585" y="864108"/>
            <a:ext cx="6556403" cy="512064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Two major hypotheses guide CDD</a:t>
            </a:r>
          </a:p>
          <a:p>
            <a:pPr lvl="1"/>
            <a:r>
              <a:rPr lang="en-US" sz="2000" u="sng" dirty="0"/>
              <a:t>Efficiency</a:t>
            </a:r>
            <a:r>
              <a:rPr lang="en-US" sz="2000" dirty="0"/>
              <a:t> hypothesis (cost effective)</a:t>
            </a:r>
          </a:p>
          <a:p>
            <a:pPr lvl="1"/>
            <a:r>
              <a:rPr lang="en-US" sz="2000" u="sng" dirty="0"/>
              <a:t>Governance</a:t>
            </a:r>
            <a:r>
              <a:rPr lang="en-US" sz="2000" dirty="0"/>
              <a:t> hypothesis (more accountability)</a:t>
            </a:r>
          </a:p>
          <a:p>
            <a:pPr lvl="1"/>
            <a:endParaRPr lang="en-US" sz="2000" dirty="0"/>
          </a:p>
          <a:p>
            <a:r>
              <a:rPr lang="en-US" sz="3000" dirty="0"/>
              <a:t>Narrow rather than broad selection criteria for review</a:t>
            </a:r>
          </a:p>
          <a:p>
            <a:pPr lvl="1"/>
            <a:r>
              <a:rPr lang="en-US" sz="2000" dirty="0"/>
              <a:t>National-scale programs</a:t>
            </a:r>
          </a:p>
          <a:p>
            <a:pPr lvl="1"/>
            <a:r>
              <a:rPr lang="en-US" sz="2000" dirty="0"/>
              <a:t>Run by government</a:t>
            </a:r>
          </a:p>
          <a:p>
            <a:pPr lvl="1"/>
            <a:r>
              <a:rPr lang="en-US" sz="2000" dirty="0"/>
              <a:t>Reasonable transfer levels ( not too tiny, not once-off)</a:t>
            </a:r>
          </a:p>
          <a:p>
            <a:pPr marL="502920" lvl="1" indent="0">
              <a:buNone/>
            </a:pPr>
            <a:endParaRPr lang="en-US" sz="2000" dirty="0"/>
          </a:p>
          <a:p>
            <a:r>
              <a:rPr lang="en-US" sz="3000" dirty="0"/>
              <a:t>Limited and somewhat unreliable evaluation data</a:t>
            </a:r>
          </a:p>
          <a:p>
            <a:pPr lvl="1"/>
            <a:r>
              <a:rPr lang="en-US" sz="2000" dirty="0"/>
              <a:t>Small numbers, short intervals</a:t>
            </a:r>
          </a:p>
          <a:p>
            <a:pPr lvl="1"/>
            <a:r>
              <a:rPr lang="en-US" sz="2000" dirty="0"/>
              <a:t>No credibly measured counterfactuals/next best alternative</a:t>
            </a:r>
          </a:p>
        </p:txBody>
      </p:sp>
    </p:spTree>
    <p:extLst>
      <p:ext uri="{BB962C8B-B14F-4D97-AF65-F5344CB8AC3E}">
        <p14:creationId xmlns:p14="http://schemas.microsoft.com/office/powerpoint/2010/main" val="381263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1586A-4B11-7E48-B011-D463ED9B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we know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DAEA7-2271-DD44-BE41-6E864871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6308604" cy="5120640"/>
          </a:xfrm>
        </p:spPr>
        <p:txBody>
          <a:bodyPr>
            <a:normAutofit/>
          </a:bodyPr>
          <a:lstStyle/>
          <a:p>
            <a:r>
              <a:rPr lang="en-US" sz="2800" dirty="0"/>
              <a:t>National scale</a:t>
            </a:r>
          </a:p>
          <a:p>
            <a:r>
              <a:rPr lang="en-US" sz="2800" dirty="0"/>
              <a:t>Can be managed by national agencies </a:t>
            </a:r>
          </a:p>
          <a:p>
            <a:r>
              <a:rPr lang="en-US" sz="2800" dirty="0"/>
              <a:t>Robust even in very tough environments</a:t>
            </a:r>
          </a:p>
          <a:p>
            <a:r>
              <a:rPr lang="en-US" sz="2800" dirty="0"/>
              <a:t>Cost effective delivery of small-scale infrastructure</a:t>
            </a:r>
          </a:p>
          <a:p>
            <a:r>
              <a:rPr lang="en-US" sz="2800" dirty="0"/>
              <a:t>Produces measurable change in poorest quintile’s welfare</a:t>
            </a:r>
          </a:p>
          <a:p>
            <a:r>
              <a:rPr lang="en-US" sz="2800" dirty="0"/>
              <a:t>Low corruption rates</a:t>
            </a:r>
          </a:p>
          <a:p>
            <a:r>
              <a:rPr lang="en-US" sz="2800" dirty="0"/>
              <a:t>Women’s participation in councils</a:t>
            </a:r>
          </a:p>
        </p:txBody>
      </p:sp>
    </p:spTree>
    <p:extLst>
      <p:ext uri="{BB962C8B-B14F-4D97-AF65-F5344CB8AC3E}">
        <p14:creationId xmlns:p14="http://schemas.microsoft.com/office/powerpoint/2010/main" val="23041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2C7BE-33D2-5641-B098-A34159DD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didn’t work as well as we expected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Why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FE7B-94A0-584B-AB06-094624463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sz="2800" dirty="0"/>
              <a:t>Strengthen social capital</a:t>
            </a:r>
          </a:p>
          <a:p>
            <a:r>
              <a:rPr lang="en-US" sz="2800" dirty="0"/>
              <a:t>Better governance and public administration</a:t>
            </a:r>
          </a:p>
          <a:p>
            <a:r>
              <a:rPr lang="en-US" sz="2800" dirty="0"/>
              <a:t>Beyond projects: bottom-up spillovers to other sectors</a:t>
            </a:r>
          </a:p>
          <a:p>
            <a:r>
              <a:rPr lang="en-US" sz="2800" dirty="0"/>
              <a:t>Pooling for bigger projects</a:t>
            </a:r>
          </a:p>
          <a:p>
            <a:r>
              <a:rPr lang="en-US" sz="2800" dirty="0"/>
              <a:t>Facilitation for the long-term</a:t>
            </a:r>
          </a:p>
        </p:txBody>
      </p:sp>
    </p:spTree>
    <p:extLst>
      <p:ext uri="{BB962C8B-B14F-4D97-AF65-F5344CB8AC3E}">
        <p14:creationId xmlns:p14="http://schemas.microsoft.com/office/powerpoint/2010/main" val="379613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5C5A21-97E2-B141-B3F7-A0BF665A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Reaching the Poor?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6F4A-FFD1-0345-8BCC-0BAB74FE1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584" y="864108"/>
            <a:ext cx="6556403" cy="5120640"/>
          </a:xfrm>
        </p:spPr>
        <p:txBody>
          <a:bodyPr>
            <a:normAutofit/>
          </a:bodyPr>
          <a:lstStyle/>
          <a:p>
            <a:r>
              <a:rPr lang="en-US" sz="2800" dirty="0"/>
              <a:t>Confronting capture in CDD</a:t>
            </a:r>
          </a:p>
          <a:p>
            <a:r>
              <a:rPr lang="en-US" sz="2800" dirty="0"/>
              <a:t>The rules matter</a:t>
            </a:r>
          </a:p>
          <a:p>
            <a:r>
              <a:rPr lang="en-US" sz="2800" dirty="0"/>
              <a:t>Different tools for different people</a:t>
            </a:r>
          </a:p>
          <a:p>
            <a:r>
              <a:rPr lang="en-US" sz="2800" dirty="0"/>
              <a:t>Economies of scale, poor people, and risk</a:t>
            </a:r>
          </a:p>
        </p:txBody>
      </p:sp>
    </p:spTree>
    <p:extLst>
      <p:ext uri="{BB962C8B-B14F-4D97-AF65-F5344CB8AC3E}">
        <p14:creationId xmlns:p14="http://schemas.microsoft.com/office/powerpoint/2010/main" val="414736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4969C-3740-6C48-803C-60E972F3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are our knowledge frontiers?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373EB-1D78-4B4E-B4C0-208F1936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Strategic directions to consider</a:t>
            </a:r>
          </a:p>
          <a:p>
            <a:pPr lvl="1"/>
            <a:r>
              <a:rPr lang="en-US" sz="2000" dirty="0"/>
              <a:t>What builds long-term government support?</a:t>
            </a:r>
          </a:p>
          <a:p>
            <a:pPr lvl="1"/>
            <a:r>
              <a:rPr lang="en-US" sz="2000" dirty="0"/>
              <a:t>CDD’s long term sustainability and impacts</a:t>
            </a:r>
          </a:p>
          <a:p>
            <a:pPr lvl="1"/>
            <a:r>
              <a:rPr lang="en-US" sz="2000" dirty="0"/>
              <a:t>Evolution: CDD’s role within a governance strategy for better service delivery</a:t>
            </a:r>
          </a:p>
          <a:p>
            <a:pPr lvl="1"/>
            <a:r>
              <a:rPr lang="en-US" sz="2000" dirty="0"/>
              <a:t>CDD’s role in citizen engagement and government accountability</a:t>
            </a:r>
          </a:p>
          <a:p>
            <a:r>
              <a:rPr lang="en-US" sz="3200" dirty="0"/>
              <a:t>Growing the local economy</a:t>
            </a:r>
          </a:p>
          <a:p>
            <a:pPr lvl="1"/>
            <a:r>
              <a:rPr lang="en-US" sz="2000" dirty="0"/>
              <a:t>How important is access to finance?</a:t>
            </a:r>
          </a:p>
          <a:p>
            <a:pPr lvl="1"/>
            <a:r>
              <a:rPr lang="en-US" sz="2000" dirty="0"/>
              <a:t>Organizing the market</a:t>
            </a:r>
          </a:p>
          <a:p>
            <a:pPr lvl="1"/>
            <a:r>
              <a:rPr lang="en-US" sz="2000" dirty="0"/>
              <a:t>Technology and CDD</a:t>
            </a:r>
          </a:p>
          <a:p>
            <a:pPr lvl="1"/>
            <a:r>
              <a:rPr lang="en-US" sz="2000" dirty="0"/>
              <a:t>Macro analysis and CDD</a:t>
            </a:r>
          </a:p>
          <a:p>
            <a:pPr lvl="1"/>
            <a:r>
              <a:rPr lang="en-US" sz="2000" dirty="0"/>
              <a:t>Mobility, risk, and remittances</a:t>
            </a:r>
          </a:p>
          <a:p>
            <a:r>
              <a:rPr lang="en-US" sz="3200" dirty="0"/>
              <a:t>CDD in Cities</a:t>
            </a:r>
          </a:p>
        </p:txBody>
      </p:sp>
    </p:spTree>
    <p:extLst>
      <p:ext uri="{BB962C8B-B14F-4D97-AF65-F5344CB8AC3E}">
        <p14:creationId xmlns:p14="http://schemas.microsoft.com/office/powerpoint/2010/main" val="44049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3B70CE-4BFC-4E4D-870A-5C089538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8"/>
            <a:ext cx="3073914" cy="41506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CDD 2.0: Where to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9163D-ABEB-BD4C-ACF0-8100B8E3F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4860912"/>
          </a:xfrm>
        </p:spPr>
        <p:txBody>
          <a:bodyPr>
            <a:normAutofit/>
          </a:bodyPr>
          <a:lstStyle/>
          <a:p>
            <a:r>
              <a:rPr lang="en-US" sz="2800" dirty="0"/>
              <a:t>Building political constituencies</a:t>
            </a:r>
          </a:p>
          <a:p>
            <a:r>
              <a:rPr lang="en-US" sz="2800" dirty="0"/>
              <a:t>Inclusive CDD: bringing in the sectors </a:t>
            </a:r>
          </a:p>
          <a:p>
            <a:r>
              <a:rPr lang="en-US" sz="2800" dirty="0"/>
              <a:t>Management nuts and bolts</a:t>
            </a:r>
          </a:p>
          <a:p>
            <a:r>
              <a:rPr lang="en-US" sz="2800" dirty="0"/>
              <a:t>Using technology </a:t>
            </a:r>
          </a:p>
          <a:p>
            <a:r>
              <a:rPr lang="en-US" sz="2800" dirty="0"/>
              <a:t>Growing the the CDD community</a:t>
            </a:r>
          </a:p>
          <a:p>
            <a:r>
              <a:rPr lang="en-US" sz="2800" dirty="0"/>
              <a:t>Harvesting innovations</a:t>
            </a:r>
          </a:p>
        </p:txBody>
      </p:sp>
    </p:spTree>
    <p:extLst>
      <p:ext uri="{BB962C8B-B14F-4D97-AF65-F5344CB8AC3E}">
        <p14:creationId xmlns:p14="http://schemas.microsoft.com/office/powerpoint/2010/main" val="150915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4DB97-03E8-4691-A1DB-F6392A3BA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1170879"/>
            <a:ext cx="7315200" cy="4416106"/>
          </a:xfrm>
        </p:spPr>
        <p:txBody>
          <a:bodyPr>
            <a:normAutofit/>
          </a:bodyPr>
          <a:lstStyle/>
          <a:p>
            <a:r>
              <a:rPr lang="en-US" sz="2800"/>
              <a:t>This </a:t>
            </a:r>
            <a:r>
              <a:rPr lang="en-US" sz="2800" dirty="0"/>
              <a:t>topic is explored further in the CDD Paper, Myths and Realities (Guggenheim and Wong, March 2018) available  at </a:t>
            </a:r>
            <a:r>
              <a:rPr lang="en-US" sz="2800" u="sng" dirty="0">
                <a:hlinkClick r:id="rId2"/>
              </a:rPr>
              <a:t>https://collaboration.worldbank.org/docs/DOC-25870?sr=stream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3154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1375</TotalTime>
  <Words>432</Words>
  <Application>Microsoft Office PowerPoint</Application>
  <PresentationFormat>Widescreen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 2</vt:lpstr>
      <vt:lpstr>Frame</vt:lpstr>
      <vt:lpstr>Community-driven Development: Myths and Realities</vt:lpstr>
      <vt:lpstr>Summary</vt:lpstr>
      <vt:lpstr>General Considerations</vt:lpstr>
      <vt:lpstr>What do we know works?</vt:lpstr>
      <vt:lpstr>What didn’t work as well as we expected  And Why …</vt:lpstr>
      <vt:lpstr>Reaching the Poor?</vt:lpstr>
      <vt:lpstr>Where are our knowledge frontiers?</vt:lpstr>
      <vt:lpstr>CDD 2.0: Where to Now?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Community-driven Development: Myths and Realities</dc:title>
  <dc:creator>Scott Guggenheim</dc:creator>
  <cp:lastModifiedBy>Myrtle Laura Diachok</cp:lastModifiedBy>
  <cp:revision>27</cp:revision>
  <dcterms:created xsi:type="dcterms:W3CDTF">2018-03-29T09:23:13Z</dcterms:created>
  <dcterms:modified xsi:type="dcterms:W3CDTF">2018-03-30T16:38:11Z</dcterms:modified>
</cp:coreProperties>
</file>