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945FC-6B97-4C61-A1B2-E0EFFF385DA7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A4A42-1171-4A0E-9828-D6D11E381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1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5BC681F-E486-4565-8CE4-E9B7E2C2BA0F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984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838200" y="3544888"/>
            <a:ext cx="105156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68E67-4BC2-4926-9700-E882B0F5CC26}" type="datetime1">
              <a:rPr lang="en-US" altLang="id-ID"/>
              <a:pPr>
                <a:defRPr/>
              </a:pPr>
              <a:t>11/25/2016</a:t>
            </a:fld>
            <a:endParaRPr lang="en-US" alt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C268B-138E-441D-A80D-8423A7A1B1DE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31442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47D01-676E-4947-9B8E-7692A0785E27}" type="datetime1">
              <a:rPr lang="en-US" altLang="id-ID"/>
              <a:pPr>
                <a:defRPr/>
              </a:pPr>
              <a:t>11/25/2016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2F7B9-4FF6-4405-AE80-96693CEB25C3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7436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5D814-57AB-4535-90CB-AB57F694F611}" type="datetime1">
              <a:rPr lang="en-US" altLang="id-ID"/>
              <a:pPr>
                <a:defRPr/>
              </a:pPr>
              <a:t>11/25/2016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6174-3B29-4206-A2F0-3809633B0D4C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11613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-PAL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298130"/>
          </a:xfrm>
        </p:spPr>
        <p:txBody>
          <a:bodyPr anchor="ctr">
            <a:noAutofit/>
          </a:bodyPr>
          <a:lstStyle>
            <a:lvl1pPr algn="l">
              <a:defRPr sz="2400" b="0" u="none" kern="1200" cap="none" spc="75" normalizeH="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0787"/>
            <a:ext cx="10972800" cy="4425379"/>
          </a:xfrm>
        </p:spPr>
        <p:txBody>
          <a:bodyPr>
            <a:normAutofit/>
          </a:bodyPr>
          <a:lstStyle>
            <a:lvl1pPr>
              <a:spcAft>
                <a:spcPts val="225"/>
              </a:spcAft>
              <a:defRPr sz="1650"/>
            </a:lvl1pPr>
            <a:lvl2pPr>
              <a:spcAft>
                <a:spcPts val="225"/>
              </a:spcAft>
              <a:defRPr sz="1500"/>
            </a:lvl2pPr>
            <a:lvl3pPr>
              <a:spcAft>
                <a:spcPts val="225"/>
              </a:spcAft>
              <a:defRPr sz="1350"/>
            </a:lvl3pPr>
            <a:lvl4pPr>
              <a:spcAft>
                <a:spcPts val="225"/>
              </a:spcAft>
              <a:defRPr sz="1200"/>
            </a:lvl4pPr>
            <a:lvl5pPr>
              <a:spcAft>
                <a:spcPts val="225"/>
              </a:spcAft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povertyactionlab.org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6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838200" y="1258888"/>
            <a:ext cx="105156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H="1" flipV="1">
            <a:off x="838200" y="6248400"/>
            <a:ext cx="10515600" cy="15875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9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192"/>
            <a:ext cx="10515600" cy="482577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AFB24-6B8F-4F20-A304-4850F61CC523}" type="datetime1">
              <a:rPr lang="en-US" altLang="id-ID"/>
              <a:pPr>
                <a:defRPr/>
              </a:pPr>
              <a:t>11/25/2016</a:t>
            </a:fld>
            <a:endParaRPr lang="en-US" altLang="id-ID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F2E03-6E5B-4078-895B-F7BE157265C0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49686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2DB36-CFC6-458B-BBC4-7EA9E5B24CAD}" type="datetime1">
              <a:rPr lang="en-US" altLang="id-ID"/>
              <a:pPr>
                <a:defRPr/>
              </a:pPr>
              <a:t>11/25/2016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15B4-7236-40D5-B0A5-64DC06C44AF7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3202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0619E-14A2-491E-87F4-E93377F6EDD0}" type="datetime1">
              <a:rPr lang="en-US" altLang="id-ID"/>
              <a:pPr>
                <a:defRPr/>
              </a:pPr>
              <a:t>11/25/2016</a:t>
            </a:fld>
            <a:endParaRPr lang="en-US" alt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42D4A-8146-49F9-8303-F3FC9FDDB764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62030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22C43-BD46-42C5-BFC6-C362CA0106F6}" type="datetime1">
              <a:rPr lang="en-US" altLang="id-ID"/>
              <a:pPr>
                <a:defRPr/>
              </a:pPr>
              <a:t>11/25/2016</a:t>
            </a:fld>
            <a:endParaRPr lang="en-US" alt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3226F-7865-400D-AF0A-4B8E67B1AB22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07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B7D0-FFB8-4144-9E5A-67A2367D15BA}" type="datetime1">
              <a:rPr lang="en-US" altLang="id-ID"/>
              <a:pPr>
                <a:defRPr/>
              </a:pPr>
              <a:t>11/25/2016</a:t>
            </a:fld>
            <a:endParaRPr lang="en-US" alt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FF897-AB92-407D-B3D4-AA9409D7E05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7034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4ACA-3C73-40E3-BF6B-A66441E87339}" type="datetime1">
              <a:rPr lang="en-US" altLang="id-ID"/>
              <a:pPr>
                <a:defRPr/>
              </a:pPr>
              <a:t>11/25/2016</a:t>
            </a:fld>
            <a:endParaRPr lang="en-US" alt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29E2B-9E0C-411E-A235-6C944660ECC1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9048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7C008-8766-4F17-B239-4694C58BD77A}" type="datetime1">
              <a:rPr lang="en-US" altLang="id-ID"/>
              <a:pPr>
                <a:defRPr/>
              </a:pPr>
              <a:t>11/25/2016</a:t>
            </a:fld>
            <a:endParaRPr lang="en-US" alt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37E51-AF9B-4D52-92B9-8B16A39871C2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06412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3D749-6DF8-41AA-A7C0-7167374AB39B}" type="datetime1">
              <a:rPr lang="en-US" altLang="id-ID"/>
              <a:pPr>
                <a:defRPr/>
              </a:pPr>
              <a:t>11/25/2016</a:t>
            </a:fld>
            <a:endParaRPr lang="en-US" alt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F3397-C146-4690-B9E8-706D8470A59E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17230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7E9EEA-7390-4BB4-8B09-81884344D8EB}" type="datetime1">
              <a:rPr lang="en-US" altLang="id-ID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11/25/2016</a:t>
            </a:fld>
            <a:endParaRPr lang="en-US" altLang="id-ID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140D13-64A4-4A3D-A6D4-B6206B8C9F95}" type="slidenum">
              <a:rPr lang="en-US" altLang="id-ID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id-ID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535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FAT-stri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834" y="4720988"/>
            <a:ext cx="3497916" cy="755115"/>
          </a:xfrm>
          <a:prstGeom prst="rect">
            <a:avLst/>
          </a:prstGeom>
        </p:spPr>
      </p:pic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en-US" sz="4800" b="1" dirty="0" smtClean="0">
                <a:latin typeface="Century Gothic" panose="020B0502020202020204" pitchFamily="34" charset="0"/>
                <a:ea typeface="Roboto Condensed Light" charset="0"/>
                <a:cs typeface="Roboto Condensed Light" charset="0"/>
              </a:rPr>
              <a:t>Generasi Long Term </a:t>
            </a:r>
            <a:br>
              <a:rPr lang="fi-FI" altLang="en-US" sz="4800" b="1" dirty="0" smtClean="0">
                <a:latin typeface="Century Gothic" panose="020B0502020202020204" pitchFamily="34" charset="0"/>
                <a:ea typeface="Roboto Condensed Light" charset="0"/>
                <a:cs typeface="Roboto Condensed Light" charset="0"/>
              </a:rPr>
            </a:br>
            <a:r>
              <a:rPr lang="fi-FI" altLang="en-US" sz="4800" b="1" dirty="0" smtClean="0">
                <a:latin typeface="Century Gothic" panose="020B0502020202020204" pitchFamily="34" charset="0"/>
                <a:ea typeface="Roboto Condensed Light" charset="0"/>
                <a:cs typeface="Roboto Condensed Light" charset="0"/>
              </a:rPr>
              <a:t>Impact Evaluation</a:t>
            </a:r>
            <a:endParaRPr lang="en-US" altLang="en-US" sz="4800" b="1" dirty="0" smtClean="0">
              <a:latin typeface="Century Gothic" panose="020B0502020202020204" pitchFamily="34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5123" name="Subtitle 1"/>
          <p:cNvSpPr>
            <a:spLocks noGrp="1"/>
          </p:cNvSpPr>
          <p:nvPr>
            <p:ph type="subTitle" idx="1"/>
          </p:nvPr>
        </p:nvSpPr>
        <p:spPr>
          <a:xfrm>
            <a:off x="1524000" y="3729038"/>
            <a:ext cx="9144000" cy="1655762"/>
          </a:xfrm>
        </p:spPr>
        <p:txBody>
          <a:bodyPr/>
          <a:lstStyle/>
          <a:p>
            <a:pPr eaLnBrk="1" hangingPunct="1"/>
            <a:r>
              <a:rPr lang="en-US" altLang="id-ID" dirty="0" smtClean="0">
                <a:latin typeface="Century Gothic" panose="020B0502020202020204" pitchFamily="34" charset="0"/>
                <a:ea typeface="Roboto Condensed Light" charset="0"/>
                <a:cs typeface="Roboto Condensed Light" charset="0"/>
              </a:rPr>
              <a:t>November 2016</a:t>
            </a:r>
          </a:p>
        </p:txBody>
      </p:sp>
      <p:grpSp>
        <p:nvGrpSpPr>
          <p:cNvPr id="5124" name="Group 2"/>
          <p:cNvGrpSpPr>
            <a:grpSpLocks/>
          </p:cNvGrpSpPr>
          <p:nvPr/>
        </p:nvGrpSpPr>
        <p:grpSpPr bwMode="auto">
          <a:xfrm>
            <a:off x="246993" y="4582917"/>
            <a:ext cx="11695839" cy="818789"/>
            <a:chOff x="2011415" y="4818620"/>
            <a:chExt cx="6891809" cy="820125"/>
          </a:xfrm>
        </p:grpSpPr>
        <p:pic>
          <p:nvPicPr>
            <p:cNvPr id="5126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415" y="4956915"/>
              <a:ext cx="1504960" cy="681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5478" y="4818620"/>
              <a:ext cx="1387746" cy="77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266EA98-AE0D-4479-9B1B-FBB34C359F6B}" type="slidenum">
              <a:rPr lang="en-US" altLang="id-ID" sz="1200" smtClean="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altLang="id-ID" sz="1200" smtClean="0">
              <a:solidFill>
                <a:srgbClr val="89898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8211" y="4667138"/>
            <a:ext cx="2057400" cy="788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Image result for lambang kemendesa"/>
          <p:cNvSpPr>
            <a:spLocks noChangeAspect="1" noChangeArrowheads="1"/>
          </p:cNvSpPr>
          <p:nvPr/>
        </p:nvSpPr>
        <p:spPr bwMode="auto">
          <a:xfrm>
            <a:off x="2883009" y="1369027"/>
            <a:ext cx="1909708" cy="190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lambang kemendesa"/>
          <p:cNvSpPr>
            <a:spLocks noChangeAspect="1" noChangeArrowheads="1"/>
          </p:cNvSpPr>
          <p:nvPr/>
        </p:nvSpPr>
        <p:spPr bwMode="auto">
          <a:xfrm>
            <a:off x="250167" y="407330"/>
            <a:ext cx="1610651" cy="161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907" y="4392506"/>
            <a:ext cx="986385" cy="100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GENERASI SEHAT CERDAS</a:t>
            </a:r>
            <a:endParaRPr lang="id-ID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350963"/>
            <a:ext cx="7772400" cy="4826000"/>
          </a:xfrm>
        </p:spPr>
        <p:txBody>
          <a:bodyPr/>
          <a:lstStyle/>
          <a:p>
            <a:pPr eaLnBrk="1" hangingPunct="1"/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 2007, </a:t>
            </a:r>
            <a:r>
              <a:rPr lang="en-US" altLang="id-ID" sz="2200" dirty="0" err="1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Generasi</a:t>
            </a:r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was introduced to provide communities with </a:t>
            </a:r>
            <a:r>
              <a:rPr lang="en-US" altLang="id-ID" sz="2200" b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block grants to target 12 health and education indicators. </a:t>
            </a:r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The location was randomly assigned in 5 provinces</a:t>
            </a:r>
          </a:p>
          <a:p>
            <a:pPr eaLnBrk="1" hangingPunct="1"/>
            <a:r>
              <a:rPr lang="en-US" altLang="id-ID" sz="22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After 30 months program implementation, the evaluation show following result :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id-ID" sz="1800" dirty="0" err="1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Generasi</a:t>
            </a:r>
            <a:r>
              <a:rPr lang="en-US" altLang="id-ID" sz="18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improve health and education indicators</a:t>
            </a:r>
          </a:p>
          <a:p>
            <a:pPr lvl="2" eaLnBrk="1" hangingPunct="1"/>
            <a:r>
              <a:rPr lang="en-US" altLang="id-ID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Significant effect in malnutrition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id-ID" sz="18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Disadvantaged areas benefited most</a:t>
            </a:r>
          </a:p>
          <a:p>
            <a:pPr lvl="2" eaLnBrk="1" hangingPunct="1"/>
            <a:r>
              <a:rPr lang="en-US" altLang="id-ID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NTT had 21% reduction of malnutrition children</a:t>
            </a:r>
          </a:p>
          <a:p>
            <a:pPr eaLnBrk="1" hangingPunct="1"/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 2010, the </a:t>
            </a:r>
            <a:r>
              <a:rPr lang="en-US" altLang="id-ID" sz="22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program was expanded to 6 new provinces </a:t>
            </a:r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and </a:t>
            </a:r>
            <a:r>
              <a:rPr lang="en-US" altLang="id-ID" sz="22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Incentivized grants were expanded to all </a:t>
            </a:r>
            <a:r>
              <a:rPr lang="en-US" altLang="id-ID" sz="2200" dirty="0" err="1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Generasi</a:t>
            </a:r>
            <a:r>
              <a:rPr lang="en-US" altLang="id-ID" sz="22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sub-districts</a:t>
            </a:r>
          </a:p>
          <a:p>
            <a:pPr eaLnBrk="1" hangingPunct="1"/>
            <a:endParaRPr lang="en-US" altLang="id-ID" sz="2000" dirty="0" smtClean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598CC12-0286-4CCA-976F-B1A79F1A6D4F}" type="slidenum">
              <a:rPr lang="en-US" altLang="id-ID" sz="1200" smtClean="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US" altLang="id-ID" sz="1200" smtClean="0">
              <a:solidFill>
                <a:srgbClr val="89898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pic>
        <p:nvPicPr>
          <p:cNvPr id="922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438" y="1438274"/>
            <a:ext cx="2773362" cy="373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7379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7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 opportunity to measure long-term impact</a:t>
            </a:r>
            <a:endParaRPr lang="id-ID" altLang="id-ID" smtClean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963"/>
            <a:ext cx="5000625" cy="4826000"/>
          </a:xfrm>
        </p:spPr>
        <p:txBody>
          <a:bodyPr rtlCol="0">
            <a:normAutofit/>
          </a:bodyPr>
          <a:lstStyle/>
          <a:p>
            <a:pPr marL="157733" indent="-157733" defTabSz="630935" eaLnBrk="1" fontAlgn="auto" hangingPunct="1">
              <a:spcBef>
                <a:spcPts val="675"/>
              </a:spcBef>
              <a:spcAft>
                <a:spcPts val="0"/>
              </a:spcAft>
              <a:defRPr sz="1800"/>
            </a:pPr>
            <a:r>
              <a:rPr lang="en-US" sz="1800" dirty="0" err="1"/>
              <a:t>Generasi</a:t>
            </a:r>
            <a:r>
              <a:rPr lang="en-US" sz="1800" dirty="0"/>
              <a:t> expansion to new areas instead of control sub-districts has </a:t>
            </a:r>
            <a:r>
              <a:rPr lang="en-US" sz="1800" dirty="0" smtClean="0"/>
              <a:t>meant that the </a:t>
            </a:r>
            <a:r>
              <a:rPr lang="en-US" sz="1800" b="1" dirty="0"/>
              <a:t>original randomization </a:t>
            </a:r>
            <a:r>
              <a:rPr lang="en-US" sz="1800" b="1" dirty="0" smtClean="0"/>
              <a:t>is largely </a:t>
            </a:r>
            <a:r>
              <a:rPr lang="en-US" sz="1800" b="1" dirty="0"/>
              <a:t>preserved:</a:t>
            </a:r>
            <a:r>
              <a:rPr lang="en-US" sz="1800" dirty="0"/>
              <a:t> most </a:t>
            </a:r>
            <a:r>
              <a:rPr lang="en-US" sz="1800" dirty="0" smtClean="0"/>
              <a:t>of the original control </a:t>
            </a:r>
            <a:r>
              <a:rPr lang="en-US" sz="1800" dirty="0"/>
              <a:t>areas </a:t>
            </a:r>
            <a:r>
              <a:rPr lang="en-US" sz="1800" dirty="0" smtClean="0"/>
              <a:t>are intact. </a:t>
            </a:r>
            <a:endParaRPr lang="en-US" sz="1800" dirty="0"/>
          </a:p>
          <a:p>
            <a:pPr marL="157733" indent="-157733" defTabSz="630935" eaLnBrk="1" fontAlgn="auto" hangingPunct="1">
              <a:spcBef>
                <a:spcPts val="675"/>
              </a:spcBef>
              <a:spcAft>
                <a:spcPts val="0"/>
              </a:spcAft>
              <a:defRPr sz="1800"/>
            </a:pPr>
            <a:r>
              <a:rPr lang="en-US" sz="1800" b="1" dirty="0" smtClean="0"/>
              <a:t>No </a:t>
            </a:r>
            <a:r>
              <a:rPr lang="en-US" sz="1800" b="1" dirty="0"/>
              <a:t>crowding out effects</a:t>
            </a:r>
            <a:r>
              <a:rPr lang="en-US" sz="1800" dirty="0"/>
              <a:t>: local governments have not diverted additional resources to control sub-districts because of their lack of </a:t>
            </a:r>
            <a:r>
              <a:rPr lang="en-US" sz="1800" dirty="0" err="1"/>
              <a:t>Generasi</a:t>
            </a:r>
            <a:r>
              <a:rPr lang="en-US" sz="1800" dirty="0"/>
              <a:t> </a:t>
            </a:r>
            <a:r>
              <a:rPr lang="en-US" sz="1800" dirty="0" smtClean="0"/>
              <a:t>funding</a:t>
            </a:r>
            <a:r>
              <a:rPr lang="en-US" sz="1800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id-ID" sz="1800" dirty="0">
                <a:ea typeface="MS PGothic" panose="020B0600070205080204" pitchFamily="34" charset="-128"/>
              </a:rPr>
              <a:t>Few studies measure long-run impact of community empowerment. The average </a:t>
            </a:r>
            <a:r>
              <a:rPr lang="en-US" altLang="id-ID" sz="1800" dirty="0" smtClean="0">
                <a:ea typeface="MS PGothic" panose="020B0600070205080204" pitchFamily="34" charset="-128"/>
              </a:rPr>
              <a:t>CDD evaluation measures </a:t>
            </a:r>
            <a:r>
              <a:rPr lang="en-US" altLang="id-ID" sz="1800" dirty="0">
                <a:ea typeface="MS PGothic" panose="020B0600070205080204" pitchFamily="34" charset="-128"/>
              </a:rPr>
              <a:t>3.1 years of program intervention. </a:t>
            </a:r>
            <a:endParaRPr lang="en-US" altLang="id-ID" sz="1800" dirty="0" smtClean="0">
              <a:ea typeface="MS PGothic" panose="020B0600070205080204" pitchFamily="34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id-ID" sz="1800" dirty="0" smtClean="0">
                <a:ea typeface="MS PGothic" panose="020B0600070205080204" pitchFamily="34" charset="-128"/>
              </a:rPr>
              <a:t>A </a:t>
            </a:r>
            <a:r>
              <a:rPr lang="en-US" altLang="id-ID" sz="1800" b="1" dirty="0" smtClean="0">
                <a:ea typeface="MS PGothic" panose="020B0600070205080204" pitchFamily="34" charset="-128"/>
              </a:rPr>
              <a:t>rare </a:t>
            </a:r>
            <a:r>
              <a:rPr lang="en-US" altLang="id-ID" sz="1800" b="1" dirty="0">
                <a:ea typeface="MS PGothic" panose="020B0600070205080204" pitchFamily="34" charset="-128"/>
              </a:rPr>
              <a:t>opportunity to measure the effect of intervention lasting 9 years. </a:t>
            </a:r>
            <a:endParaRPr lang="id-ID" dirty="0"/>
          </a:p>
        </p:txBody>
      </p:sp>
      <p:sp>
        <p:nvSpPr>
          <p:cNvPr id="174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AD21774-0CEE-4FAD-AD04-A687636376CA}" type="slidenum">
              <a:rPr lang="en-US" altLang="id-ID" sz="1200" smtClean="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US" altLang="id-ID" sz="1200" smtClean="0">
              <a:solidFill>
                <a:srgbClr val="89898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7412" name="Content Placeholder 2"/>
          <p:cNvSpPr txBox="1">
            <a:spLocks/>
          </p:cNvSpPr>
          <p:nvPr/>
        </p:nvSpPr>
        <p:spPr bwMode="auto">
          <a:xfrm>
            <a:off x="6002338" y="1373188"/>
            <a:ext cx="5351462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57163" indent="-157163" defTabSz="6302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742950" indent="-285750" defTabSz="6302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 defTabSz="6302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 marL="1600200" indent="-228600" defTabSz="6302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 marL="2057400" indent="-228600" defTabSz="6302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5pPr>
            <a:lvl6pPr marL="2514600" indent="-228600" defTabSz="6302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6pPr>
            <a:lvl7pPr marL="2971800" indent="-228600" defTabSz="6302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7pPr>
            <a:lvl8pPr marL="3429000" indent="-228600" defTabSz="6302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8pPr>
            <a:lvl9pPr marL="3886200" indent="-228600" defTabSz="6302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75"/>
              </a:spcBef>
            </a:pPr>
            <a:r>
              <a:rPr lang="en-US" altLang="id-ID" sz="1800" dirty="0" smtClean="0">
                <a:ea typeface="MS PGothic" panose="020B0600070205080204" pitchFamily="34" charset="-128"/>
              </a:rPr>
              <a:t>Since 2015, much larger village funds are available. It is important to provide evidence to </a:t>
            </a:r>
            <a:r>
              <a:rPr lang="en-US" altLang="id-ID" sz="1800" dirty="0" err="1" smtClean="0">
                <a:ea typeface="MS PGothic" panose="020B0600070205080204" pitchFamily="34" charset="-128"/>
              </a:rPr>
              <a:t>GoI</a:t>
            </a:r>
            <a:r>
              <a:rPr lang="en-US" altLang="id-ID" sz="1800" dirty="0" smtClean="0">
                <a:ea typeface="MS PGothic" panose="020B0600070205080204" pitchFamily="34" charset="-128"/>
              </a:rPr>
              <a:t> of the importance of utilizing village funds for health and education</a:t>
            </a:r>
            <a:endParaRPr lang="en-US" altLang="id-ID" sz="1800" dirty="0">
              <a:ea typeface="MS PGothic" panose="020B0600070205080204" pitchFamily="34" charset="-128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675"/>
              </a:spcBef>
              <a:buNone/>
            </a:pPr>
            <a:endParaRPr lang="en-US" altLang="id-ID" sz="1800" b="1" dirty="0" smtClean="0">
              <a:ea typeface="MS PGothic" panose="020B0600070205080204" pitchFamily="34" charset="-128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675"/>
              </a:spcBef>
              <a:buNone/>
            </a:pPr>
            <a:endParaRPr lang="en-US" altLang="id-ID" sz="1800" b="1" dirty="0">
              <a:ea typeface="MS PGothic" panose="020B0600070205080204" pitchFamily="34" charset="-128"/>
            </a:endParaRPr>
          </a:p>
        </p:txBody>
      </p:sp>
      <p:pic>
        <p:nvPicPr>
          <p:cNvPr id="6" name="Content Placeholder 5" descr="DSC0248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91" b="19691"/>
          <a:stretch>
            <a:fillRect/>
          </a:stretch>
        </p:blipFill>
        <p:spPr bwMode="auto">
          <a:xfrm>
            <a:off x="6296186" y="2995448"/>
            <a:ext cx="5057614" cy="320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383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763"/>
          </a:xfrm>
        </p:spPr>
        <p:txBody>
          <a:bodyPr/>
          <a:lstStyle/>
          <a:p>
            <a:pPr eaLnBrk="1" hangingPunct="1"/>
            <a:r>
              <a:rPr lang="en-US" altLang="id-ID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Objectives of </a:t>
            </a:r>
            <a:r>
              <a:rPr lang="en-US" altLang="id-ID" dirty="0" err="1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Generasi</a:t>
            </a:r>
            <a:r>
              <a:rPr lang="en-US" altLang="id-ID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Long Term IE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8200" y="1350963"/>
            <a:ext cx="10515600" cy="2800099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altLang="id-ID" sz="900" dirty="0" smtClean="0">
              <a:latin typeface="Century Gothic" panose="020B0502020202020204" pitchFamily="34" charset="0"/>
              <a:ea typeface="Roboto Condensed" charset="0"/>
              <a:cs typeface="Roboto Condensed" charset="0"/>
            </a:endParaRPr>
          </a:p>
          <a:p>
            <a:pPr eaLnBrk="1" hangingPunct="1"/>
            <a:r>
              <a:rPr lang="en-US" altLang="id-ID" sz="2200" dirty="0" smtClean="0">
                <a:latin typeface="Century Gothic" panose="020B0502020202020204" pitchFamily="34" charset="0"/>
                <a:ea typeface="Roboto Condensed" charset="0"/>
                <a:cs typeface="Roboto Condensed" charset="0"/>
              </a:rPr>
              <a:t>Estimating the impact of community block grants on:</a:t>
            </a:r>
          </a:p>
          <a:p>
            <a:pPr lvl="1" eaLnBrk="1" hangingPunct="1"/>
            <a:r>
              <a:rPr lang="en-US" altLang="id-ID" sz="1800" dirty="0" smtClean="0">
                <a:latin typeface="Century Gothic" panose="020B0502020202020204" pitchFamily="34" charset="0"/>
                <a:ea typeface="Roboto Condensed" charset="0"/>
                <a:cs typeface="Roboto Condensed" charset="0"/>
              </a:rPr>
              <a:t>Reduction of malnutrition on children 0-12 years old </a:t>
            </a:r>
          </a:p>
          <a:p>
            <a:pPr lvl="1" eaLnBrk="1" hangingPunct="1"/>
            <a:r>
              <a:rPr lang="en-US" altLang="id-ID" sz="1800" dirty="0" smtClean="0">
                <a:latin typeface="Century Gothic" panose="020B0502020202020204" pitchFamily="34" charset="0"/>
                <a:ea typeface="Roboto Condensed" charset="0"/>
                <a:cs typeface="Roboto Condensed" charset="0"/>
              </a:rPr>
              <a:t>Cognitive capacity and student learning assessment </a:t>
            </a:r>
            <a:endParaRPr lang="en-US" altLang="id-ID" sz="1800" dirty="0" smtClean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lvl="1" eaLnBrk="1" hangingPunct="1"/>
            <a:r>
              <a:rPr lang="en-US" altLang="id-ID" sz="1800" dirty="0" smtClean="0">
                <a:latin typeface="Century Gothic" panose="020B0502020202020204" pitchFamily="34" charset="0"/>
                <a:ea typeface="Roboto Condensed" charset="0"/>
                <a:cs typeface="Roboto Condensed" charset="0"/>
              </a:rPr>
              <a:t>The quality of maternal, child health and education services.</a:t>
            </a:r>
          </a:p>
          <a:p>
            <a:pPr lvl="1" eaLnBrk="1" hangingPunct="1"/>
            <a:r>
              <a:rPr lang="en-US" altLang="id-ID" sz="1800" dirty="0" smtClean="0">
                <a:latin typeface="Century Gothic" panose="020B0502020202020204" pitchFamily="34" charset="0"/>
                <a:ea typeface="Roboto Condensed" charset="0"/>
                <a:cs typeface="Roboto Condensed" charset="0"/>
              </a:rPr>
              <a:t>The management of health and education resources </a:t>
            </a:r>
            <a:r>
              <a:rPr lang="en-US" altLang="id-ID" sz="18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and the links between service providers, community and the government</a:t>
            </a:r>
            <a:r>
              <a:rPr lang="en-US" altLang="id-ID" sz="1800" dirty="0" smtClean="0">
                <a:latin typeface="Century Gothic" panose="020B0502020202020204" pitchFamily="34" charset="0"/>
                <a:ea typeface="Roboto Condensed" charset="0"/>
                <a:cs typeface="Roboto Condensed" charset="0"/>
              </a:rPr>
              <a:t>.</a:t>
            </a:r>
          </a:p>
          <a:p>
            <a:pPr eaLnBrk="1" hangingPunct="1"/>
            <a:r>
              <a:rPr lang="en-US" altLang="id-ID" sz="2200" dirty="0">
                <a:latin typeface="Century Gothic" panose="020B0502020202020204" pitchFamily="34" charset="0"/>
                <a:ea typeface="Roboto Condensed" charset="0"/>
                <a:cs typeface="Roboto Condensed" charset="0"/>
              </a:rPr>
              <a:t>Estimating </a:t>
            </a:r>
            <a:r>
              <a:rPr lang="en-US" altLang="id-ID" sz="2200" dirty="0" smtClean="0">
                <a:latin typeface="Century Gothic" panose="020B0502020202020204" pitchFamily="34" charset="0"/>
                <a:ea typeface="Roboto Condensed" charset="0"/>
                <a:cs typeface="Roboto Condensed" charset="0"/>
              </a:rPr>
              <a:t>relationship among facilitation, community participation and service utilization</a:t>
            </a:r>
            <a:endParaRPr lang="en-US" altLang="id-ID" sz="2200" dirty="0">
              <a:latin typeface="Century Gothic" panose="020B0502020202020204" pitchFamily="34" charset="0"/>
              <a:ea typeface="Roboto Condensed" charset="0"/>
              <a:cs typeface="Roboto Condensed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384FE69-F375-4F5C-A7C7-11CBBDE944A2}" type="slidenum">
              <a:rPr lang="en-US" altLang="id-ID" sz="1200" smtClean="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US" altLang="id-ID" sz="1200" smtClean="0">
              <a:solidFill>
                <a:srgbClr val="89898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982200" y="4457972"/>
            <a:ext cx="1135247" cy="1205790"/>
            <a:chOff x="4452964" y="1984961"/>
            <a:chExt cx="1135247" cy="12057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25"/>
            <a:stretch/>
          </p:blipFill>
          <p:spPr>
            <a:xfrm>
              <a:off x="4480587" y="1984961"/>
              <a:ext cx="1080000" cy="91125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452964" y="2882974"/>
              <a:ext cx="113524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smtClean="0">
                  <a:latin typeface="Century Gothic" charset="0"/>
                  <a:ea typeface="Century Gothic" charset="0"/>
                  <a:cs typeface="Century Gothic" charset="0"/>
                </a:rPr>
                <a:t>Puskesmas</a:t>
              </a:r>
              <a:endParaRPr lang="en-US" sz="1400" b="1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65846" y="4502354"/>
            <a:ext cx="1080000" cy="1176202"/>
            <a:chOff x="6247307" y="2056109"/>
            <a:chExt cx="1080000" cy="1176202"/>
          </a:xfrm>
        </p:grpSpPr>
        <p:grpSp>
          <p:nvGrpSpPr>
            <p:cNvPr id="12" name="Group 11"/>
            <p:cNvGrpSpPr>
              <a:grpSpLocks noChangeAspect="1"/>
            </p:cNvGrpSpPr>
            <p:nvPr/>
          </p:nvGrpSpPr>
          <p:grpSpPr>
            <a:xfrm>
              <a:off x="6247307" y="2056109"/>
              <a:ext cx="1080000" cy="923798"/>
              <a:chOff x="4522302" y="2161977"/>
              <a:chExt cx="1440000" cy="1231730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4522302" y="2161977"/>
                <a:ext cx="1440000" cy="1231730"/>
                <a:chOff x="4292134" y="2161977"/>
                <a:chExt cx="1440000" cy="1231730"/>
              </a:xfrm>
            </p:grpSpPr>
            <p:pic>
              <p:nvPicPr>
                <p:cNvPr id="19" name="Picture 18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14463"/>
                <a:stretch/>
              </p:blipFill>
              <p:spPr>
                <a:xfrm>
                  <a:off x="4292134" y="2161977"/>
                  <a:ext cx="1440000" cy="1231730"/>
                </a:xfrm>
                <a:prstGeom prst="rect">
                  <a:avLst/>
                </a:prstGeom>
              </p:spPr>
            </p:pic>
            <p:sp>
              <p:nvSpPr>
                <p:cNvPr id="20" name="Rectangle 19"/>
                <p:cNvSpPr/>
                <p:nvPr/>
              </p:nvSpPr>
              <p:spPr>
                <a:xfrm>
                  <a:off x="4781010" y="2597313"/>
                  <a:ext cx="462248" cy="829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884106" y="2744255"/>
                  <a:ext cx="266119" cy="8843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5026404" y="2546217"/>
                <a:ext cx="431797" cy="137646"/>
                <a:chOff x="5760673" y="2528289"/>
                <a:chExt cx="431797" cy="137646"/>
              </a:xfrm>
            </p:grpSpPr>
            <p:pic>
              <p:nvPicPr>
                <p:cNvPr id="17" name="Picture 16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5531" t="29380" r="52668" b="61596"/>
                <a:stretch/>
              </p:blipFill>
              <p:spPr>
                <a:xfrm flipH="1">
                  <a:off x="6012470" y="2528289"/>
                  <a:ext cx="180000" cy="137646"/>
                </a:xfrm>
                <a:prstGeom prst="rect">
                  <a:avLst/>
                </a:prstGeom>
              </p:spPr>
            </p:pic>
            <p:pic>
              <p:nvPicPr>
                <p:cNvPr id="18" name="Picture 17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5531" t="29380" r="52668" b="61596"/>
                <a:stretch/>
              </p:blipFill>
              <p:spPr>
                <a:xfrm>
                  <a:off x="5760673" y="2528289"/>
                  <a:ext cx="180000" cy="137646"/>
                </a:xfrm>
                <a:prstGeom prst="rect">
                  <a:avLst/>
                </a:prstGeom>
              </p:spPr>
            </p:pic>
          </p:grpSp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291" t="40619" r="40999" b="50190"/>
              <a:stretch/>
            </p:blipFill>
            <p:spPr>
              <a:xfrm>
                <a:off x="5121987" y="2732751"/>
                <a:ext cx="240631" cy="132348"/>
              </a:xfrm>
              <a:prstGeom prst="rect">
                <a:avLst/>
              </a:prstGeom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6448913" y="2924534"/>
              <a:ext cx="67678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smtClean="0">
                  <a:latin typeface="Century Gothic" charset="0"/>
                  <a:ea typeface="Century Gothic" charset="0"/>
                  <a:cs typeface="Century Gothic" charset="0"/>
                </a:rPr>
                <a:t>Bidan</a:t>
              </a:r>
              <a:endParaRPr lang="en-US" sz="1400" b="1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205522"/>
              </p:ext>
            </p:extLst>
          </p:nvPr>
        </p:nvGraphicFramePr>
        <p:xfrm>
          <a:off x="838200" y="4017556"/>
          <a:ext cx="10515600" cy="470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317"/>
                <a:gridCol w="3515711"/>
                <a:gridCol w="3502572"/>
              </a:tblGrid>
              <a:tr h="4701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Community</a:t>
                      </a:r>
                      <a:r>
                        <a:rPr lang="en-US" sz="1800" baseline="0" dirty="0" smtClean="0"/>
                        <a:t> Participation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Facilitation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Service Utilization</a:t>
                      </a:r>
                      <a:endParaRPr lang="en-US" sz="1800" dirty="0"/>
                    </a:p>
                  </a:txBody>
                  <a:tcPr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5857"/>
              </p:ext>
            </p:extLst>
          </p:nvPr>
        </p:nvGraphicFramePr>
        <p:xfrm>
          <a:off x="838200" y="4494604"/>
          <a:ext cx="10515600" cy="137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137141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b"/>
                </a:tc>
              </a:tr>
            </a:tbl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69"/>
          <a:stretch/>
        </p:blipFill>
        <p:spPr>
          <a:xfrm>
            <a:off x="1030921" y="4739005"/>
            <a:ext cx="936000" cy="759559"/>
          </a:xfrm>
          <a:prstGeom prst="rect">
            <a:avLst/>
          </a:prstGeom>
          <a:ln>
            <a:noFill/>
          </a:ln>
        </p:spPr>
      </p:pic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14"/>
          <a:stretch/>
        </p:blipFill>
        <p:spPr>
          <a:xfrm>
            <a:off x="2067983" y="4739005"/>
            <a:ext cx="936000" cy="697342"/>
          </a:xfrm>
          <a:prstGeom prst="rect">
            <a:avLst/>
          </a:prstGeom>
          <a:ln>
            <a:noFill/>
          </a:ln>
        </p:spPr>
      </p:pic>
      <p:grpSp>
        <p:nvGrpSpPr>
          <p:cNvPr id="69" name="Group 68"/>
          <p:cNvGrpSpPr/>
          <p:nvPr/>
        </p:nvGrpSpPr>
        <p:grpSpPr>
          <a:xfrm>
            <a:off x="5417787" y="4533976"/>
            <a:ext cx="1035861" cy="1107399"/>
            <a:chOff x="8160332" y="4193321"/>
            <a:chExt cx="1035861" cy="1107399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073"/>
            <a:stretch/>
          </p:blipFill>
          <p:spPr>
            <a:xfrm>
              <a:off x="8174262" y="4193321"/>
              <a:ext cx="1008000" cy="825817"/>
            </a:xfrm>
            <a:prstGeom prst="rect">
              <a:avLst/>
            </a:prstGeom>
          </p:spPr>
        </p:pic>
        <p:sp>
          <p:nvSpPr>
            <p:cNvPr id="71" name="TextBox 70"/>
            <p:cNvSpPr txBox="1"/>
            <p:nvPr/>
          </p:nvSpPr>
          <p:spPr>
            <a:xfrm>
              <a:off x="8160332" y="4992943"/>
              <a:ext cx="1035861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charset="0"/>
                  <a:ea typeface="Century Gothic" charset="0"/>
                  <a:cs typeface="Century Gothic" charset="0"/>
                </a:rPr>
                <a:t>Facilitator</a:t>
              </a:r>
              <a:endParaRPr lang="en-US" sz="1400" b="1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228525" y="4502354"/>
            <a:ext cx="1135247" cy="1205790"/>
            <a:chOff x="4452964" y="1984961"/>
            <a:chExt cx="1135247" cy="1205790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25"/>
            <a:stretch/>
          </p:blipFill>
          <p:spPr>
            <a:xfrm>
              <a:off x="4480587" y="1984961"/>
              <a:ext cx="1080000" cy="911252"/>
            </a:xfrm>
            <a:prstGeom prst="rect">
              <a:avLst/>
            </a:prstGeom>
          </p:spPr>
        </p:pic>
        <p:sp>
          <p:nvSpPr>
            <p:cNvPr id="74" name="TextBox 73"/>
            <p:cNvSpPr txBox="1"/>
            <p:nvPr/>
          </p:nvSpPr>
          <p:spPr>
            <a:xfrm>
              <a:off x="4452964" y="2882974"/>
              <a:ext cx="113524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smtClean="0">
                  <a:latin typeface="Century Gothic" charset="0"/>
                  <a:ea typeface="Century Gothic" charset="0"/>
                  <a:cs typeface="Century Gothic" charset="0"/>
                </a:rPr>
                <a:t>Puskesmas</a:t>
              </a:r>
              <a:endParaRPr lang="en-US" sz="1400" b="1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9714225" y="4529029"/>
            <a:ext cx="1080000" cy="1176202"/>
            <a:chOff x="6247307" y="2056109"/>
            <a:chExt cx="1080000" cy="1176202"/>
          </a:xfrm>
        </p:grpSpPr>
        <p:grpSp>
          <p:nvGrpSpPr>
            <p:cNvPr id="76" name="Group 75"/>
            <p:cNvGrpSpPr>
              <a:grpSpLocks noChangeAspect="1"/>
            </p:cNvGrpSpPr>
            <p:nvPr/>
          </p:nvGrpSpPr>
          <p:grpSpPr>
            <a:xfrm>
              <a:off x="6247307" y="2056109"/>
              <a:ext cx="1080000" cy="923798"/>
              <a:chOff x="4522302" y="2161977"/>
              <a:chExt cx="1440000" cy="1231730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4522302" y="2161977"/>
                <a:ext cx="1440000" cy="1231730"/>
                <a:chOff x="4292134" y="2161977"/>
                <a:chExt cx="1440000" cy="1231730"/>
              </a:xfrm>
            </p:grpSpPr>
            <p:pic>
              <p:nvPicPr>
                <p:cNvPr id="83" name="Picture 82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14463"/>
                <a:stretch/>
              </p:blipFill>
              <p:spPr>
                <a:xfrm>
                  <a:off x="4292134" y="2161977"/>
                  <a:ext cx="1440000" cy="1231730"/>
                </a:xfrm>
                <a:prstGeom prst="rect">
                  <a:avLst/>
                </a:prstGeom>
              </p:spPr>
            </p:pic>
            <p:sp>
              <p:nvSpPr>
                <p:cNvPr id="84" name="Rectangle 83"/>
                <p:cNvSpPr/>
                <p:nvPr/>
              </p:nvSpPr>
              <p:spPr>
                <a:xfrm>
                  <a:off x="4781010" y="2597313"/>
                  <a:ext cx="462248" cy="829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4884106" y="2744255"/>
                  <a:ext cx="266119" cy="8843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5026404" y="2546217"/>
                <a:ext cx="431797" cy="137646"/>
                <a:chOff x="5760673" y="2528289"/>
                <a:chExt cx="431797" cy="137646"/>
              </a:xfrm>
            </p:grpSpPr>
            <p:pic>
              <p:nvPicPr>
                <p:cNvPr id="81" name="Picture 80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5531" t="29380" r="52668" b="61596"/>
                <a:stretch/>
              </p:blipFill>
              <p:spPr>
                <a:xfrm flipH="1">
                  <a:off x="6012470" y="2528289"/>
                  <a:ext cx="180000" cy="137646"/>
                </a:xfrm>
                <a:prstGeom prst="rect">
                  <a:avLst/>
                </a:prstGeom>
              </p:spPr>
            </p:pic>
            <p:pic>
              <p:nvPicPr>
                <p:cNvPr id="82" name="Picture 81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5531" t="29380" r="52668" b="61596"/>
                <a:stretch/>
              </p:blipFill>
              <p:spPr>
                <a:xfrm>
                  <a:off x="5760673" y="2528289"/>
                  <a:ext cx="180000" cy="137646"/>
                </a:xfrm>
                <a:prstGeom prst="rect">
                  <a:avLst/>
                </a:prstGeom>
              </p:spPr>
            </p:pic>
          </p:grpSp>
          <p:pic>
            <p:nvPicPr>
              <p:cNvPr id="80" name="Picture 7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291" t="40619" r="40999" b="50190"/>
              <a:stretch/>
            </p:blipFill>
            <p:spPr>
              <a:xfrm>
                <a:off x="5121987" y="2732751"/>
                <a:ext cx="240631" cy="132348"/>
              </a:xfrm>
              <a:prstGeom prst="rect">
                <a:avLst/>
              </a:prstGeom>
            </p:spPr>
          </p:pic>
        </p:grpSp>
        <p:sp>
          <p:nvSpPr>
            <p:cNvPr id="77" name="TextBox 76"/>
            <p:cNvSpPr txBox="1"/>
            <p:nvPr/>
          </p:nvSpPr>
          <p:spPr>
            <a:xfrm>
              <a:off x="6448913" y="2924534"/>
              <a:ext cx="67678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smtClean="0">
                  <a:latin typeface="Century Gothic" charset="0"/>
                  <a:ea typeface="Century Gothic" charset="0"/>
                  <a:cs typeface="Century Gothic" charset="0"/>
                </a:rPr>
                <a:t>Bidan</a:t>
              </a:r>
              <a:endParaRPr lang="en-US" sz="1400" b="1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pic>
        <p:nvPicPr>
          <p:cNvPr id="86" name="Picture 8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59"/>
          <a:stretch/>
        </p:blipFill>
        <p:spPr>
          <a:xfrm>
            <a:off x="3086462" y="4675929"/>
            <a:ext cx="936000" cy="76041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731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763"/>
          </a:xfrm>
        </p:spPr>
        <p:txBody>
          <a:bodyPr/>
          <a:lstStyle/>
          <a:p>
            <a:pPr eaLnBrk="1" hangingPunct="1"/>
            <a:r>
              <a:rPr lang="en-US" altLang="id-ID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Methodology and Survey design</a:t>
            </a:r>
            <a:endParaRPr lang="id-ID" altLang="id-ID" dirty="0" smtClean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52488" y="1350963"/>
            <a:ext cx="10515600" cy="4826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The main data will come from a set of </a:t>
            </a:r>
            <a:r>
              <a:rPr lang="en-US" altLang="id-ID" sz="2200" b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surveys of households, village officials, health service providers, and schools</a:t>
            </a:r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, with supplements from </a:t>
            </a:r>
            <a:r>
              <a:rPr lang="en-US" altLang="id-ID" sz="2200" dirty="0" err="1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Generasi</a:t>
            </a:r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MIS. The survey will cover all 300 sub-districts from original </a:t>
            </a:r>
            <a:r>
              <a:rPr lang="en-US" altLang="id-ID" sz="2200" dirty="0" err="1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Generasi</a:t>
            </a:r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randomization.</a:t>
            </a:r>
          </a:p>
          <a:p>
            <a:pPr eaLnBrk="1" hangingPunct="1"/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We will survey a panel of schools and health facilities </a:t>
            </a:r>
            <a:endParaRPr lang="en-US" altLang="id-ID" sz="2200" dirty="0" smtClean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indent="0" eaLnBrk="1" hangingPunct="1">
              <a:buNone/>
            </a:pPr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(</a:t>
            </a:r>
            <a:r>
              <a:rPr lang="en-US" altLang="id-ID" sz="2200" dirty="0" err="1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puskesmas</a:t>
            </a:r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, </a:t>
            </a:r>
            <a:r>
              <a:rPr lang="en-US" altLang="id-ID" sz="2200" dirty="0" err="1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posyandu</a:t>
            </a:r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cadres, midwives). </a:t>
            </a:r>
          </a:p>
          <a:p>
            <a:pPr eaLnBrk="1" hangingPunct="1"/>
            <a:r>
              <a:rPr lang="en-US" altLang="id-ID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 2016 round :</a:t>
            </a:r>
          </a:p>
          <a:p>
            <a:pPr lvl="1" eaLnBrk="1" hangingPunct="1"/>
            <a:r>
              <a:rPr lang="en-US" altLang="id-ID" sz="18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Anthropometrics measured by health workers</a:t>
            </a:r>
          </a:p>
          <a:p>
            <a:pPr lvl="1" eaLnBrk="1" hangingPunct="1"/>
            <a:r>
              <a:rPr lang="en-US" altLang="id-ID" sz="18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Ravens test (pattern recognition) to assess children's’ cognitive abilities.</a:t>
            </a:r>
          </a:p>
          <a:p>
            <a:pPr lvl="1" eaLnBrk="1" hangingPunct="1"/>
            <a:r>
              <a:rPr lang="en-US" altLang="id-ID" sz="18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Qualitative study with videography</a:t>
            </a:r>
            <a:endParaRPr lang="en-US" sz="1800" dirty="0"/>
          </a:p>
          <a:p>
            <a:pPr eaLnBrk="1" hangingPunct="1"/>
            <a:r>
              <a:rPr lang="en-US" sz="22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Outcomes </a:t>
            </a:r>
            <a:r>
              <a:rPr lang="en-US" sz="22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likely to </a:t>
            </a:r>
            <a:r>
              <a:rPr lang="en-US" sz="22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be detected</a:t>
            </a:r>
          </a:p>
          <a:p>
            <a:pPr lvl="1" eaLnBrk="1" hangingPunct="1"/>
            <a:r>
              <a:rPr lang="en-US" sz="18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Higher level of service utilization.</a:t>
            </a:r>
          </a:p>
          <a:p>
            <a:pPr lvl="1" eaLnBrk="1" hangingPunct="1"/>
            <a:r>
              <a:rPr lang="en-US" sz="18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Reduction of acute malnutrition due to increased service utilization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9B7D32E-0FB5-4B3C-B94C-3F96459AE82D}" type="slidenum">
              <a:rPr lang="en-US" altLang="id-ID" sz="1200" smtClean="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id-ID" sz="1200" smtClean="0">
              <a:solidFill>
                <a:srgbClr val="89898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58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Timeline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E4A7C-D1BF-FB47-86AC-4C8E7CBF51D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5" name="Table 66"/>
          <p:cNvGraphicFramePr/>
          <p:nvPr>
            <p:extLst>
              <p:ext uri="{D42A27DB-BD31-4B8C-83A1-F6EECF244321}">
                <p14:modId xmlns:p14="http://schemas.microsoft.com/office/powerpoint/2010/main" val="2168625847"/>
              </p:ext>
            </p:extLst>
          </p:nvPr>
        </p:nvGraphicFramePr>
        <p:xfrm>
          <a:off x="2392136" y="1584960"/>
          <a:ext cx="7407729" cy="3195320"/>
        </p:xfrm>
        <a:graphic>
          <a:graphicData uri="http://schemas.openxmlformats.org/drawingml/2006/table">
            <a:tbl>
              <a:tblPr firstRow="1" bandRow="1"/>
              <a:tblGrid>
                <a:gridCol w="3658511"/>
                <a:gridCol w="3749218"/>
              </a:tblGrid>
              <a:tr h="419100">
                <a:tc>
                  <a:txBody>
                    <a:bodyPr/>
                    <a:lstStyle/>
                    <a:p>
                      <a:pPr lvl="0"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b="1" i="1" dirty="0" smtClean="0">
                          <a:solidFill>
                            <a:srgbClr val="FFFFFF"/>
                          </a:solidFill>
                        </a:rPr>
                        <a:t>Time</a:t>
                      </a:r>
                      <a:endParaRPr sz="2400" b="1" i="1" dirty="0">
                        <a:solidFill>
                          <a:srgbClr val="FFFFFF"/>
                        </a:solidFill>
                      </a:endParaRPr>
                    </a:p>
                  </a:txBody>
                  <a:tcPr marL="63500" marR="63500" marT="63500" marB="63500" horzOverflow="overflow">
                    <a:solidFill>
                      <a:srgbClr val="BA2F3C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b="1" i="1" dirty="0" smtClean="0">
                          <a:solidFill>
                            <a:srgbClr val="FFFFFF"/>
                          </a:solidFill>
                        </a:rPr>
                        <a:t>Activity</a:t>
                      </a:r>
                      <a:endParaRPr sz="2400" b="1" i="1" dirty="0">
                        <a:solidFill>
                          <a:srgbClr val="FFFFFF"/>
                        </a:solidFill>
                      </a:endParaRPr>
                    </a:p>
                  </a:txBody>
                  <a:tcPr marL="63500" marR="63500" marT="63500" marB="63500" horzOverflow="overflow">
                    <a:solidFill>
                      <a:srgbClr val="BA2F3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n-US" sz="2400" b="1" i="1" dirty="0" smtClean="0"/>
                        <a:t>October 2016 –Mid January</a:t>
                      </a:r>
                      <a:r>
                        <a:rPr sz="2400" b="1" i="1" dirty="0" smtClean="0"/>
                        <a:t> 201</a:t>
                      </a:r>
                      <a:r>
                        <a:rPr lang="en-US" sz="2400" b="1" i="1" dirty="0" smtClean="0"/>
                        <a:t>7</a:t>
                      </a:r>
                      <a:endParaRPr sz="2400" b="1" i="1" dirty="0"/>
                    </a:p>
                  </a:txBody>
                  <a:tcPr marL="63500" marR="63500" marT="63500" marB="63500" horzOverflow="overflow">
                    <a:solidFill>
                      <a:srgbClr val="F8AEB2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2400" b="0" i="1" dirty="0" smtClean="0"/>
                        <a:t>Data Collection</a:t>
                      </a:r>
                      <a:endParaRPr sz="2400" b="0" i="1" dirty="0"/>
                    </a:p>
                  </a:txBody>
                  <a:tcPr marL="63500" marR="63500" marT="63500" marB="63500" horzOverflow="overflow">
                    <a:solidFill>
                      <a:srgbClr val="F8AEB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400" b="1" i="1" dirty="0" err="1" smtClean="0"/>
                        <a:t>Januar</a:t>
                      </a:r>
                      <a:r>
                        <a:rPr lang="en-US" sz="2400" b="1" i="1" dirty="0" err="1" smtClean="0"/>
                        <a:t>i</a:t>
                      </a:r>
                      <a:r>
                        <a:rPr sz="2400" b="1" i="1" dirty="0" smtClean="0"/>
                        <a:t> </a:t>
                      </a:r>
                      <a:r>
                        <a:rPr lang="en-US" sz="2400" b="1" i="1" dirty="0" smtClean="0"/>
                        <a:t>– April </a:t>
                      </a:r>
                      <a:r>
                        <a:rPr sz="2400" b="1" i="1" dirty="0" smtClean="0"/>
                        <a:t>201</a:t>
                      </a:r>
                      <a:r>
                        <a:rPr lang="en-US" sz="2400" b="1" i="1" dirty="0" smtClean="0"/>
                        <a:t>7</a:t>
                      </a:r>
                      <a:endParaRPr sz="2400" b="1" i="1" dirty="0"/>
                    </a:p>
                  </a:txBody>
                  <a:tcPr marL="63500" marR="63500" marT="63500" marB="63500" horzOverflow="overflow">
                    <a:solidFill>
                      <a:srgbClr val="F8AEB2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2400" b="0" i="1" dirty="0" smtClean="0"/>
                        <a:t>Data cleaning</a:t>
                      </a:r>
                      <a:endParaRPr sz="2400" b="0" i="1" dirty="0"/>
                    </a:p>
                  </a:txBody>
                  <a:tcPr marL="63500" marR="63500" marT="63500" marB="63500" horzOverflow="overflow">
                    <a:solidFill>
                      <a:srgbClr val="F8AEB2"/>
                    </a:solidFill>
                  </a:tcPr>
                </a:tc>
              </a:tr>
              <a:tr h="509257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n-US" sz="2400" b="1" i="1" dirty="0" smtClean="0"/>
                        <a:t>End of January 2017</a:t>
                      </a:r>
                      <a:endParaRPr sz="2400" b="1" i="1" dirty="0"/>
                    </a:p>
                  </a:txBody>
                  <a:tcPr marL="63500" marR="63500" marT="63500" marB="63500" horzOverflow="overflow">
                    <a:solidFill>
                      <a:srgbClr val="F8AEB2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2400" b="0" i="1" dirty="0" smtClean="0"/>
                        <a:t>Qualitative report + videography</a:t>
                      </a:r>
                      <a:endParaRPr sz="2400" b="0" i="1" dirty="0"/>
                    </a:p>
                  </a:txBody>
                  <a:tcPr marL="63500" marR="63500" marT="63500" marB="63500" horzOverflow="overflow">
                    <a:solidFill>
                      <a:srgbClr val="F8AEB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lang="en-US" sz="2400" b="1" i="1" dirty="0" smtClean="0"/>
                        <a:t>May</a:t>
                      </a:r>
                      <a:r>
                        <a:rPr sz="2400" b="1" i="1" dirty="0" smtClean="0"/>
                        <a:t> 201</a:t>
                      </a:r>
                      <a:r>
                        <a:rPr lang="en-US" sz="2400" b="1" i="1" dirty="0" smtClean="0"/>
                        <a:t>7</a:t>
                      </a:r>
                      <a:endParaRPr sz="2400" b="1" i="1" dirty="0"/>
                    </a:p>
                  </a:txBody>
                  <a:tcPr marL="63500" marR="63500" marT="63500" marB="63500" horzOverflow="overflow">
                    <a:solidFill>
                      <a:srgbClr val="F8AEB2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2400" b="0" i="1" dirty="0" smtClean="0"/>
                        <a:t>Data</a:t>
                      </a:r>
                      <a:r>
                        <a:rPr lang="en-US" sz="2400" b="0" i="1" baseline="0" dirty="0" smtClean="0"/>
                        <a:t> analysis</a:t>
                      </a:r>
                      <a:endParaRPr sz="2400" b="0" i="1" dirty="0"/>
                    </a:p>
                  </a:txBody>
                  <a:tcPr marL="63500" marR="63500" marT="63500" marB="63500" horzOverflow="overflow">
                    <a:solidFill>
                      <a:srgbClr val="F8AE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8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err="1" smtClean="0"/>
              <a:t>Terima</a:t>
            </a:r>
            <a:r>
              <a:rPr lang="en-US" sz="6000" dirty="0" smtClean="0"/>
              <a:t> </a:t>
            </a:r>
            <a:r>
              <a:rPr lang="en-US" sz="6000" dirty="0" err="1" smtClean="0"/>
              <a:t>Kasih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96143"/>
            <a:ext cx="9144000" cy="326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45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440</Words>
  <Application>Microsoft Office PowerPoint</Application>
  <PresentationFormat>Widescreen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Arial</vt:lpstr>
      <vt:lpstr>Calibri</vt:lpstr>
      <vt:lpstr>Century Gothic</vt:lpstr>
      <vt:lpstr>Roboto Condensed</vt:lpstr>
      <vt:lpstr>Roboto Condensed Light</vt:lpstr>
      <vt:lpstr>1_Office Theme</vt:lpstr>
      <vt:lpstr>Generasi Long Term  Impact Evaluation</vt:lpstr>
      <vt:lpstr>GENERASI SEHAT CERDAS</vt:lpstr>
      <vt:lpstr>An opportunity to measure long-term impact</vt:lpstr>
      <vt:lpstr>Objectives of Generasi Long Term IE</vt:lpstr>
      <vt:lpstr>Methodology and Survey design</vt:lpstr>
      <vt:lpstr>Timeline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Generasi Long Term  Impact Evaluation</dc:title>
  <dc:creator>Gregorius K.A. Endarso</dc:creator>
  <cp:lastModifiedBy>Gregorius K.A. Endarso</cp:lastModifiedBy>
  <cp:revision>25</cp:revision>
  <dcterms:created xsi:type="dcterms:W3CDTF">2016-11-16T07:55:25Z</dcterms:created>
  <dcterms:modified xsi:type="dcterms:W3CDTF">2016-11-25T01:46:22Z</dcterms:modified>
</cp:coreProperties>
</file>