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3" r:id="rId2"/>
    <p:sldId id="308" r:id="rId3"/>
    <p:sldId id="406" r:id="rId4"/>
    <p:sldId id="316" r:id="rId5"/>
    <p:sldId id="410" r:id="rId6"/>
    <p:sldId id="413" r:id="rId7"/>
    <p:sldId id="414" r:id="rId8"/>
    <p:sldId id="412" r:id="rId9"/>
    <p:sldId id="328" r:id="rId1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Lumbanraja" initials="SL" lastIdx="1" clrIdx="0">
    <p:extLst/>
  </p:cmAuthor>
  <p:cmAuthor id="2" name="Setiawan Cahyo Nugroho" initials="SCN" lastIdx="1" clrIdx="1">
    <p:extLst/>
  </p:cmAuthor>
  <p:cmAuthor id="3" name="Kurniawati" initials="K" lastIdx="4" clrIdx="2">
    <p:extLst/>
  </p:cmAuthor>
  <p:cmAuthor id="4" name="Priebe, Jan" initials="PJ" lastIdx="3" clrIdx="3"/>
  <p:cmAuthor id="5" name="Menno Pradhan" initials="MP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9EDF4"/>
    <a:srgbClr val="D0D8E8"/>
    <a:srgbClr val="5D5D5D"/>
    <a:srgbClr val="604A7B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2163" autoAdjust="0"/>
  </p:normalViewPr>
  <p:slideViewPr>
    <p:cSldViewPr snapToGrid="0">
      <p:cViewPr varScale="1">
        <p:scale>
          <a:sx n="45" d="100"/>
          <a:sy n="45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rniawati\Google%20Drive\15%20Reports%20&amp;%20Documentations\15-07%20Monev\15-07-06%20Data%20Akhir\1%20Rekap\5%20Analisis\Ketapang\160416%20Analisis%20Pembayar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Chart!$C$77</c:f>
              <c:strCache>
                <c:ptCount val="1"/>
                <c:pt idx="0">
                  <c:v>% Kehadiran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multiLvlStrRef>
              <c:f>Chart!$A$78:$B$104</c:f>
              <c:multiLvlStrCache>
                <c:ptCount val="27"/>
                <c:lvl>
                  <c:pt idx="0">
                    <c:v>Mei</c:v>
                  </c:pt>
                  <c:pt idx="1">
                    <c:v>Ags</c:v>
                  </c:pt>
                  <c:pt idx="2">
                    <c:v>Sept</c:v>
                  </c:pt>
                  <c:pt idx="3">
                    <c:v>Okt</c:v>
                  </c:pt>
                  <c:pt idx="4">
                    <c:v>Nov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10">
                    <c:v>Mei</c:v>
                  </c:pt>
                  <c:pt idx="11">
                    <c:v>Ags</c:v>
                  </c:pt>
                  <c:pt idx="12">
                    <c:v>Sept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9">
                    <c:v>Mei</c:v>
                  </c:pt>
                  <c:pt idx="20">
                    <c:v>Ags</c:v>
                  </c:pt>
                  <c:pt idx="21">
                    <c:v>Sept</c:v>
                  </c:pt>
                  <c:pt idx="22">
                    <c:v>Okt</c:v>
                  </c:pt>
                  <c:pt idx="23">
                    <c:v>Nov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</c:lvl>
                <c:lvl>
                  <c:pt idx="0">
                    <c:v>B</c:v>
                  </c:pt>
                  <c:pt idx="10">
                    <c:v>C</c:v>
                  </c:pt>
                  <c:pt idx="19">
                    <c:v>D</c:v>
                  </c:pt>
                </c:lvl>
              </c:multiLvlStrCache>
            </c:multiLvlStrRef>
          </c:cat>
          <c:val>
            <c:numRef>
              <c:f>Chart!$C$78:$C$104</c:f>
              <c:numCache>
                <c:formatCode>0%</c:formatCode>
                <c:ptCount val="27"/>
                <c:pt idx="0">
                  <c:v>0.68</c:v>
                </c:pt>
                <c:pt idx="1">
                  <c:v>0.9</c:v>
                </c:pt>
                <c:pt idx="2">
                  <c:v>0.83</c:v>
                </c:pt>
                <c:pt idx="3">
                  <c:v>0.83</c:v>
                </c:pt>
                <c:pt idx="4">
                  <c:v>0.76</c:v>
                </c:pt>
                <c:pt idx="5">
                  <c:v>0.79</c:v>
                </c:pt>
                <c:pt idx="6">
                  <c:v>0.84</c:v>
                </c:pt>
                <c:pt idx="7">
                  <c:v>0.6</c:v>
                </c:pt>
                <c:pt idx="10">
                  <c:v>0.73</c:v>
                </c:pt>
                <c:pt idx="11">
                  <c:v>0.81</c:v>
                </c:pt>
                <c:pt idx="12">
                  <c:v>0.82</c:v>
                </c:pt>
                <c:pt idx="13">
                  <c:v>0.87</c:v>
                </c:pt>
                <c:pt idx="14">
                  <c:v>0.77</c:v>
                </c:pt>
                <c:pt idx="15">
                  <c:v>0.86</c:v>
                </c:pt>
                <c:pt idx="16">
                  <c:v>0.81</c:v>
                </c:pt>
                <c:pt idx="17">
                  <c:v>0.79</c:v>
                </c:pt>
                <c:pt idx="19">
                  <c:v>0.84</c:v>
                </c:pt>
                <c:pt idx="20">
                  <c:v>0.92</c:v>
                </c:pt>
                <c:pt idx="21">
                  <c:v>0.88</c:v>
                </c:pt>
                <c:pt idx="22">
                  <c:v>0.91</c:v>
                </c:pt>
                <c:pt idx="23">
                  <c:v>0.88</c:v>
                </c:pt>
                <c:pt idx="24">
                  <c:v>0.91</c:v>
                </c:pt>
                <c:pt idx="25">
                  <c:v>0.95</c:v>
                </c:pt>
                <c:pt idx="26">
                  <c:v>0.92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Chart!$D$77</c:f>
              <c:strCache>
                <c:ptCount val="1"/>
                <c:pt idx="0">
                  <c:v>Nilai FPL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multiLvlStrRef>
              <c:f>Chart!$A$78:$B$104</c:f>
              <c:multiLvlStrCache>
                <c:ptCount val="27"/>
                <c:lvl>
                  <c:pt idx="0">
                    <c:v>Mei</c:v>
                  </c:pt>
                  <c:pt idx="1">
                    <c:v>Ags</c:v>
                  </c:pt>
                  <c:pt idx="2">
                    <c:v>Sept</c:v>
                  </c:pt>
                  <c:pt idx="3">
                    <c:v>Okt</c:v>
                  </c:pt>
                  <c:pt idx="4">
                    <c:v>Nov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10">
                    <c:v>Mei</c:v>
                  </c:pt>
                  <c:pt idx="11">
                    <c:v>Ags</c:v>
                  </c:pt>
                  <c:pt idx="12">
                    <c:v>Sept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9">
                    <c:v>Mei</c:v>
                  </c:pt>
                  <c:pt idx="20">
                    <c:v>Ags</c:v>
                  </c:pt>
                  <c:pt idx="21">
                    <c:v>Sept</c:v>
                  </c:pt>
                  <c:pt idx="22">
                    <c:v>Okt</c:v>
                  </c:pt>
                  <c:pt idx="23">
                    <c:v>Nov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</c:lvl>
                <c:lvl>
                  <c:pt idx="0">
                    <c:v>B</c:v>
                  </c:pt>
                  <c:pt idx="10">
                    <c:v>C</c:v>
                  </c:pt>
                  <c:pt idx="19">
                    <c:v>D</c:v>
                  </c:pt>
                </c:lvl>
              </c:multiLvlStrCache>
            </c:multiLvlStrRef>
          </c:cat>
          <c:val>
            <c:numRef>
              <c:f>Chart!$D$78:$D$104</c:f>
              <c:numCache>
                <c:formatCode>0%</c:formatCode>
                <c:ptCount val="27"/>
                <c:pt idx="0">
                  <c:v>0.93</c:v>
                </c:pt>
                <c:pt idx="1">
                  <c:v>0.84</c:v>
                </c:pt>
                <c:pt idx="2">
                  <c:v>0.95</c:v>
                </c:pt>
                <c:pt idx="3">
                  <c:v>0.93</c:v>
                </c:pt>
                <c:pt idx="4">
                  <c:v>0.92</c:v>
                </c:pt>
                <c:pt idx="5">
                  <c:v>0.94</c:v>
                </c:pt>
                <c:pt idx="6">
                  <c:v>0.93</c:v>
                </c:pt>
                <c:pt idx="7">
                  <c:v>0.91</c:v>
                </c:pt>
                <c:pt idx="10">
                  <c:v>0.92</c:v>
                </c:pt>
                <c:pt idx="11">
                  <c:v>0.92</c:v>
                </c:pt>
                <c:pt idx="12">
                  <c:v>0.91</c:v>
                </c:pt>
                <c:pt idx="13">
                  <c:v>0.88</c:v>
                </c:pt>
                <c:pt idx="14">
                  <c:v>0.92</c:v>
                </c:pt>
                <c:pt idx="15">
                  <c:v>0.95</c:v>
                </c:pt>
                <c:pt idx="16">
                  <c:v>0.93</c:v>
                </c:pt>
                <c:pt idx="17">
                  <c:v>0.95</c:v>
                </c:pt>
                <c:pt idx="19">
                  <c:v>0.98</c:v>
                </c:pt>
                <c:pt idx="20">
                  <c:v>0.98</c:v>
                </c:pt>
                <c:pt idx="21">
                  <c:v>0.92</c:v>
                </c:pt>
                <c:pt idx="22">
                  <c:v>0.96</c:v>
                </c:pt>
                <c:pt idx="23">
                  <c:v>1</c:v>
                </c:pt>
                <c:pt idx="24">
                  <c:v>0.99</c:v>
                </c:pt>
                <c:pt idx="25">
                  <c:v>1</c:v>
                </c:pt>
                <c:pt idx="26">
                  <c:v>0.98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Chart!$E$77</c:f>
              <c:strCache>
                <c:ptCount val="1"/>
                <c:pt idx="0">
                  <c:v>FPL Kehadiran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multiLvlStrRef>
              <c:f>Chart!$A$78:$B$104</c:f>
              <c:multiLvlStrCache>
                <c:ptCount val="27"/>
                <c:lvl>
                  <c:pt idx="0">
                    <c:v>Mei</c:v>
                  </c:pt>
                  <c:pt idx="1">
                    <c:v>Ags</c:v>
                  </c:pt>
                  <c:pt idx="2">
                    <c:v>Sept</c:v>
                  </c:pt>
                  <c:pt idx="3">
                    <c:v>Okt</c:v>
                  </c:pt>
                  <c:pt idx="4">
                    <c:v>Nov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10">
                    <c:v>Mei</c:v>
                  </c:pt>
                  <c:pt idx="11">
                    <c:v>Ags</c:v>
                  </c:pt>
                  <c:pt idx="12">
                    <c:v>Sept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9">
                    <c:v>Mei</c:v>
                  </c:pt>
                  <c:pt idx="20">
                    <c:v>Ags</c:v>
                  </c:pt>
                  <c:pt idx="21">
                    <c:v>Sept</c:v>
                  </c:pt>
                  <c:pt idx="22">
                    <c:v>Okt</c:v>
                  </c:pt>
                  <c:pt idx="23">
                    <c:v>Nov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</c:lvl>
                <c:lvl>
                  <c:pt idx="0">
                    <c:v>B</c:v>
                  </c:pt>
                  <c:pt idx="10">
                    <c:v>C</c:v>
                  </c:pt>
                  <c:pt idx="19">
                    <c:v>D</c:v>
                  </c:pt>
                </c:lvl>
              </c:multiLvlStrCache>
            </c:multiLvlStrRef>
          </c:cat>
          <c:val>
            <c:numRef>
              <c:f>Chart!$E$78:$E$104</c:f>
              <c:numCache>
                <c:formatCode>0%</c:formatCode>
                <c:ptCount val="27"/>
                <c:pt idx="0">
                  <c:v>0.80000000000000016</c:v>
                </c:pt>
                <c:pt idx="1">
                  <c:v>0.89999999999999991</c:v>
                </c:pt>
                <c:pt idx="2">
                  <c:v>0.84565217391304348</c:v>
                </c:pt>
                <c:pt idx="3">
                  <c:v>0.83695652173913027</c:v>
                </c:pt>
                <c:pt idx="4">
                  <c:v>0.9</c:v>
                </c:pt>
                <c:pt idx="5">
                  <c:v>0.93</c:v>
                </c:pt>
                <c:pt idx="6">
                  <c:v>0.79</c:v>
                </c:pt>
                <c:pt idx="7">
                  <c:v>0.83</c:v>
                </c:pt>
                <c:pt idx="10">
                  <c:v>0.98611111111111116</c:v>
                </c:pt>
                <c:pt idx="11">
                  <c:v>0.94545454545454544</c:v>
                </c:pt>
                <c:pt idx="12">
                  <c:v>0.92727272727272725</c:v>
                </c:pt>
                <c:pt idx="13">
                  <c:v>0.97272727272727277</c:v>
                </c:pt>
                <c:pt idx="14">
                  <c:v>0.9</c:v>
                </c:pt>
                <c:pt idx="15">
                  <c:v>0.92</c:v>
                </c:pt>
                <c:pt idx="16">
                  <c:v>0.91</c:v>
                </c:pt>
                <c:pt idx="17">
                  <c:v>0.9</c:v>
                </c:pt>
                <c:pt idx="19">
                  <c:v>0.9652173913043478</c:v>
                </c:pt>
                <c:pt idx="20">
                  <c:v>0.9916666666666667</c:v>
                </c:pt>
                <c:pt idx="21">
                  <c:v>0.96000000000000008</c:v>
                </c:pt>
                <c:pt idx="22">
                  <c:v>0.98461538461538467</c:v>
                </c:pt>
                <c:pt idx="23">
                  <c:v>1</c:v>
                </c:pt>
                <c:pt idx="24">
                  <c:v>0.99</c:v>
                </c:pt>
                <c:pt idx="25">
                  <c:v>0.99</c:v>
                </c:pt>
                <c:pt idx="26">
                  <c:v>0.97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Chart!$F$77</c:f>
              <c:strCache>
                <c:ptCount val="1"/>
                <c:pt idx="0">
                  <c:v>% tamsil yang dibayarkan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Chart!$A$78:$B$104</c:f>
              <c:multiLvlStrCache>
                <c:ptCount val="27"/>
                <c:lvl>
                  <c:pt idx="0">
                    <c:v>Mei</c:v>
                  </c:pt>
                  <c:pt idx="1">
                    <c:v>Ags</c:v>
                  </c:pt>
                  <c:pt idx="2">
                    <c:v>Sept</c:v>
                  </c:pt>
                  <c:pt idx="3">
                    <c:v>Okt</c:v>
                  </c:pt>
                  <c:pt idx="4">
                    <c:v>Nov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10">
                    <c:v>Mei</c:v>
                  </c:pt>
                  <c:pt idx="11">
                    <c:v>Ags</c:v>
                  </c:pt>
                  <c:pt idx="12">
                    <c:v>Sept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9">
                    <c:v>Mei</c:v>
                  </c:pt>
                  <c:pt idx="20">
                    <c:v>Ags</c:v>
                  </c:pt>
                  <c:pt idx="21">
                    <c:v>Sept</c:v>
                  </c:pt>
                  <c:pt idx="22">
                    <c:v>Okt</c:v>
                  </c:pt>
                  <c:pt idx="23">
                    <c:v>Nov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</c:lvl>
                <c:lvl>
                  <c:pt idx="0">
                    <c:v>B</c:v>
                  </c:pt>
                  <c:pt idx="10">
                    <c:v>C</c:v>
                  </c:pt>
                  <c:pt idx="19">
                    <c:v>D</c:v>
                  </c:pt>
                </c:lvl>
              </c:multiLvlStrCache>
            </c:multiLvlStrRef>
          </c:cat>
          <c:val>
            <c:numRef>
              <c:f>Chart!$F$78:$F$104</c:f>
              <c:numCache>
                <c:formatCode>0%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10">
                  <c:v>0.97</c:v>
                </c:pt>
                <c:pt idx="11">
                  <c:v>0.98</c:v>
                </c:pt>
                <c:pt idx="12">
                  <c:v>0.97</c:v>
                </c:pt>
                <c:pt idx="13">
                  <c:v>0.99</c:v>
                </c:pt>
                <c:pt idx="14">
                  <c:v>1</c:v>
                </c:pt>
                <c:pt idx="15">
                  <c:v>0.81</c:v>
                </c:pt>
                <c:pt idx="16">
                  <c:v>0.71</c:v>
                </c:pt>
                <c:pt idx="17">
                  <c:v>0.7</c:v>
                </c:pt>
                <c:pt idx="19">
                  <c:v>0.98</c:v>
                </c:pt>
                <c:pt idx="20">
                  <c:v>0.98</c:v>
                </c:pt>
                <c:pt idx="21">
                  <c:v>0.92</c:v>
                </c:pt>
                <c:pt idx="22">
                  <c:v>0.96</c:v>
                </c:pt>
                <c:pt idx="23">
                  <c:v>1</c:v>
                </c:pt>
                <c:pt idx="24">
                  <c:v>0.99</c:v>
                </c:pt>
                <c:pt idx="25">
                  <c:v>1</c:v>
                </c:pt>
                <c:pt idx="26">
                  <c:v>0.98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340184"/>
        <c:axId val="34634057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Chart!$G$77</c15:sqref>
                        </c15:formulaRef>
                      </c:ext>
                    </c:extLst>
                    <c:strCache>
                      <c:ptCount val="1"/>
                      <c:pt idx="0">
                        <c:v>%KA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Chart!$A$78:$B$104</c15:sqref>
                        </c15:formulaRef>
                      </c:ext>
                    </c:extLst>
                    <c:multiLvlStrCache>
                      <c:ptCount val="27"/>
                      <c:lvl>
                        <c:pt idx="0">
                          <c:v>Mei</c:v>
                        </c:pt>
                        <c:pt idx="1">
                          <c:v>Ags</c:v>
                        </c:pt>
                        <c:pt idx="2">
                          <c:v>Sept</c:v>
                        </c:pt>
                        <c:pt idx="3">
                          <c:v>Okt</c:v>
                        </c:pt>
                        <c:pt idx="4">
                          <c:v>Nov</c:v>
                        </c:pt>
                        <c:pt idx="5">
                          <c:v>Jan</c:v>
                        </c:pt>
                        <c:pt idx="6">
                          <c:v>Feb</c:v>
                        </c:pt>
                        <c:pt idx="7">
                          <c:v>Mar</c:v>
                        </c:pt>
                        <c:pt idx="10">
                          <c:v>Mei</c:v>
                        </c:pt>
                        <c:pt idx="11">
                          <c:v>Ags</c:v>
                        </c:pt>
                        <c:pt idx="12">
                          <c:v>Sept</c:v>
                        </c:pt>
                        <c:pt idx="13">
                          <c:v>Okt</c:v>
                        </c:pt>
                        <c:pt idx="14">
                          <c:v>Nov</c:v>
                        </c:pt>
                        <c:pt idx="15">
                          <c:v>Jan</c:v>
                        </c:pt>
                        <c:pt idx="16">
                          <c:v>Feb</c:v>
                        </c:pt>
                        <c:pt idx="17">
                          <c:v>Mar</c:v>
                        </c:pt>
                        <c:pt idx="19">
                          <c:v>Mei</c:v>
                        </c:pt>
                        <c:pt idx="20">
                          <c:v>Ags</c:v>
                        </c:pt>
                        <c:pt idx="21">
                          <c:v>Sept</c:v>
                        </c:pt>
                        <c:pt idx="22">
                          <c:v>Okt</c:v>
                        </c:pt>
                        <c:pt idx="23">
                          <c:v>Nov</c:v>
                        </c:pt>
                        <c:pt idx="24">
                          <c:v>Jan</c:v>
                        </c:pt>
                        <c:pt idx="25">
                          <c:v>Feb</c:v>
                        </c:pt>
                        <c:pt idx="26">
                          <c:v>Mar</c:v>
                        </c:pt>
                      </c:lvl>
                      <c:lvl>
                        <c:pt idx="0">
                          <c:v>B</c:v>
                        </c:pt>
                        <c:pt idx="10">
                          <c:v>C</c:v>
                        </c:pt>
                        <c:pt idx="19">
                          <c:v>D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Chart!$G$78:$G$104</c15:sqref>
                        </c15:formulaRef>
                      </c:ext>
                    </c:extLst>
                    <c:numCache>
                      <c:formatCode>0%</c:formatCode>
                      <c:ptCount val="27"/>
                      <c:pt idx="0">
                        <c:v>0.68</c:v>
                      </c:pt>
                      <c:pt idx="1">
                        <c:v>0.9</c:v>
                      </c:pt>
                      <c:pt idx="2">
                        <c:v>0.71</c:v>
                      </c:pt>
                      <c:pt idx="3">
                        <c:v>0.81</c:v>
                      </c:pt>
                      <c:pt idx="4">
                        <c:v>0.77</c:v>
                      </c:pt>
                      <c:pt idx="10">
                        <c:v>0.5</c:v>
                      </c:pt>
                      <c:pt idx="11">
                        <c:v>0.81</c:v>
                      </c:pt>
                      <c:pt idx="12">
                        <c:v>0.66</c:v>
                      </c:pt>
                      <c:pt idx="13">
                        <c:v>0.78</c:v>
                      </c:pt>
                      <c:pt idx="14">
                        <c:v>0.8</c:v>
                      </c:pt>
                      <c:pt idx="19">
                        <c:v>0.74</c:v>
                      </c:pt>
                      <c:pt idx="20">
                        <c:v>0.86</c:v>
                      </c:pt>
                      <c:pt idx="21">
                        <c:v>0.68</c:v>
                      </c:pt>
                      <c:pt idx="22">
                        <c:v>0.69</c:v>
                      </c:pt>
                      <c:pt idx="23">
                        <c:v>0.79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4634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40576"/>
        <c:crosses val="autoZero"/>
        <c:auto val="1"/>
        <c:lblAlgn val="ctr"/>
        <c:lblOffset val="100"/>
        <c:noMultiLvlLbl val="0"/>
      </c:catAx>
      <c:valAx>
        <c:axId val="346340576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4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59278750266868E-2"/>
          <c:y val="0.91262826361827254"/>
          <c:w val="0.81446489580995385"/>
          <c:h val="6.4409942155564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772AA-A8BF-4B1C-AE7A-FFA6454E368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4B5DF75-0530-40B3-B7D1-8B3C575E98E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smtClean="0">
              <a:solidFill>
                <a:schemeClr val="bg1"/>
              </a:solidFill>
              <a:latin typeface="Neo Sans Std" panose="020B0504030504040204" pitchFamily="34" charset="0"/>
            </a:rPr>
            <a:t>Teks</a:t>
          </a:r>
          <a:endParaRPr lang="en-US" sz="1600" dirty="0">
            <a:solidFill>
              <a:schemeClr val="bg1"/>
            </a:solidFill>
            <a:latin typeface="Neo Sans Std" panose="020B0504030504040204" pitchFamily="34" charset="0"/>
          </a:endParaRPr>
        </a:p>
      </dgm:t>
    </dgm:pt>
    <dgm:pt modelId="{6B3FC087-5225-4578-AABA-523B16BDBB0C}" type="parTrans" cxnId="{4C74F6D5-E515-43F4-BD7E-1BE9F9627DFB}">
      <dgm:prSet/>
      <dgm:spPr/>
      <dgm:t>
        <a:bodyPr/>
        <a:lstStyle/>
        <a:p>
          <a:endParaRPr lang="en-US"/>
        </a:p>
      </dgm:t>
    </dgm:pt>
    <dgm:pt modelId="{4909E12A-DD22-4364-9F23-105B9C4BE4B2}" type="sibTrans" cxnId="{4C74F6D5-E515-43F4-BD7E-1BE9F9627DFB}">
      <dgm:prSet/>
      <dgm:spPr/>
      <dgm:t>
        <a:bodyPr/>
        <a:lstStyle/>
        <a:p>
          <a:endParaRPr lang="en-US"/>
        </a:p>
      </dgm:t>
    </dgm:pt>
    <dgm:pt modelId="{339962D8-194B-49E9-AC46-658A071A107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smtClean="0">
              <a:solidFill>
                <a:schemeClr val="bg1"/>
              </a:solidFill>
              <a:latin typeface="Neo Sans Std" panose="020B0504030504040204" pitchFamily="34" charset="0"/>
            </a:rPr>
            <a:t>Teks</a:t>
          </a:r>
          <a:endParaRPr lang="en-US" sz="1600" dirty="0">
            <a:solidFill>
              <a:schemeClr val="bg1"/>
            </a:solidFill>
            <a:latin typeface="Neo Sans Std" panose="020B0504030504040204" pitchFamily="34" charset="0"/>
          </a:endParaRPr>
        </a:p>
      </dgm:t>
    </dgm:pt>
    <dgm:pt modelId="{2F763E6C-EEE0-4443-A1A6-5600D7DE6D43}" type="parTrans" cxnId="{A05EE086-7B02-475E-89A0-56DF5B063D7D}">
      <dgm:prSet/>
      <dgm:spPr/>
      <dgm:t>
        <a:bodyPr/>
        <a:lstStyle/>
        <a:p>
          <a:endParaRPr lang="en-US"/>
        </a:p>
      </dgm:t>
    </dgm:pt>
    <dgm:pt modelId="{0EA25F44-2776-47E7-933B-92AC4B7AF9D4}" type="sibTrans" cxnId="{A05EE086-7B02-475E-89A0-56DF5B063D7D}">
      <dgm:prSet/>
      <dgm:spPr/>
      <dgm:t>
        <a:bodyPr/>
        <a:lstStyle/>
        <a:p>
          <a:endParaRPr lang="en-US"/>
        </a:p>
      </dgm:t>
    </dgm:pt>
    <dgm:pt modelId="{2A9173E8-FB35-40DD-B78C-14A26564A66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smtClean="0">
              <a:solidFill>
                <a:schemeClr val="bg1"/>
              </a:solidFill>
              <a:latin typeface="Neo Sans Std" panose="020B0504030504040204" pitchFamily="34" charset="0"/>
            </a:rPr>
            <a:t>Teks</a:t>
          </a:r>
          <a:endParaRPr lang="en-US" sz="1600" dirty="0">
            <a:solidFill>
              <a:schemeClr val="bg1"/>
            </a:solidFill>
            <a:latin typeface="Neo Sans Std" panose="020B0504030504040204" pitchFamily="34" charset="0"/>
          </a:endParaRPr>
        </a:p>
      </dgm:t>
    </dgm:pt>
    <dgm:pt modelId="{2F65272E-7104-4E32-B88E-C8053B77FEE1}" type="parTrans" cxnId="{9E91FE14-1AE7-43EF-8CEA-46E90CC5C474}">
      <dgm:prSet/>
      <dgm:spPr/>
      <dgm:t>
        <a:bodyPr/>
        <a:lstStyle/>
        <a:p>
          <a:endParaRPr lang="en-US"/>
        </a:p>
      </dgm:t>
    </dgm:pt>
    <dgm:pt modelId="{DA6560CA-F1AE-4E0C-876D-DA6F2C9EB7A3}" type="sibTrans" cxnId="{9E91FE14-1AE7-43EF-8CEA-46E90CC5C474}">
      <dgm:prSet/>
      <dgm:spPr/>
      <dgm:t>
        <a:bodyPr/>
        <a:lstStyle/>
        <a:p>
          <a:endParaRPr lang="en-US"/>
        </a:p>
      </dgm:t>
    </dgm:pt>
    <dgm:pt modelId="{C34BDEF0-4A6E-44D8-8B94-B742FD7FAE0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C0000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smtClean="0">
              <a:solidFill>
                <a:schemeClr val="bg1"/>
              </a:solidFill>
              <a:latin typeface="Neo Sans Std" panose="020B0504030504040204" pitchFamily="34" charset="0"/>
            </a:rPr>
            <a:t>Teks</a:t>
          </a:r>
          <a:endParaRPr lang="en-US" sz="1600" dirty="0">
            <a:solidFill>
              <a:schemeClr val="bg1"/>
            </a:solidFill>
            <a:latin typeface="Neo Sans Std" panose="020B0504030504040204" pitchFamily="34" charset="0"/>
          </a:endParaRPr>
        </a:p>
      </dgm:t>
    </dgm:pt>
    <dgm:pt modelId="{7FBE73D0-781C-4F45-99D3-2677BC0F1EAF}" type="parTrans" cxnId="{857CCC48-20C0-4473-952A-0A01859D7ABA}">
      <dgm:prSet/>
      <dgm:spPr/>
      <dgm:t>
        <a:bodyPr/>
        <a:lstStyle/>
        <a:p>
          <a:endParaRPr lang="en-US"/>
        </a:p>
      </dgm:t>
    </dgm:pt>
    <dgm:pt modelId="{BB5D8672-0A4F-4DE2-8EF4-83F1AA02E6D6}" type="sibTrans" cxnId="{857CCC48-20C0-4473-952A-0A01859D7ABA}">
      <dgm:prSet/>
      <dgm:spPr/>
      <dgm:t>
        <a:bodyPr/>
        <a:lstStyle/>
        <a:p>
          <a:endParaRPr lang="en-US"/>
        </a:p>
      </dgm:t>
    </dgm:pt>
    <dgm:pt modelId="{319171E5-1979-4079-AE25-92731E707526}" type="pres">
      <dgm:prSet presAssocID="{4C7772AA-A8BF-4B1C-AE7A-FFA6454E368F}" presName="CompostProcess" presStyleCnt="0">
        <dgm:presLayoutVars>
          <dgm:dir/>
          <dgm:resizeHandles val="exact"/>
        </dgm:presLayoutVars>
      </dgm:prSet>
      <dgm:spPr/>
    </dgm:pt>
    <dgm:pt modelId="{405437EF-B6C3-4AA0-A886-7CBA4B57C178}" type="pres">
      <dgm:prSet presAssocID="{4C7772AA-A8BF-4B1C-AE7A-FFA6454E368F}" presName="arrow" presStyleLbl="bgShp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</dgm:spPr>
    </dgm:pt>
    <dgm:pt modelId="{D35A617F-38B9-4F39-A0F6-DE9B9C972712}" type="pres">
      <dgm:prSet presAssocID="{4C7772AA-A8BF-4B1C-AE7A-FFA6454E368F}" presName="linearProcess" presStyleCnt="0"/>
      <dgm:spPr/>
    </dgm:pt>
    <dgm:pt modelId="{9B7DA8E3-46CC-4C66-BA2B-ADD0A598C0D7}" type="pres">
      <dgm:prSet presAssocID="{34B5DF75-0530-40B3-B7D1-8B3C575E98E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E3893-F739-4306-898B-0A0FB5A8152A}" type="pres">
      <dgm:prSet presAssocID="{4909E12A-DD22-4364-9F23-105B9C4BE4B2}" presName="sibTrans" presStyleCnt="0"/>
      <dgm:spPr/>
    </dgm:pt>
    <dgm:pt modelId="{32A999D2-961D-4330-A0C8-DDAEE18079FB}" type="pres">
      <dgm:prSet presAssocID="{339962D8-194B-49E9-AC46-658A071A107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11504-4A68-4CB2-ADAF-DBE1E49DB773}" type="pres">
      <dgm:prSet presAssocID="{0EA25F44-2776-47E7-933B-92AC4B7AF9D4}" presName="sibTrans" presStyleCnt="0"/>
      <dgm:spPr/>
    </dgm:pt>
    <dgm:pt modelId="{A45EA688-6CFF-4FBE-A16F-AB5F75A1589A}" type="pres">
      <dgm:prSet presAssocID="{2A9173E8-FB35-40DD-B78C-14A26564A66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ABD91-F0E3-4980-9319-3D39D5F576BC}" type="pres">
      <dgm:prSet presAssocID="{DA6560CA-F1AE-4E0C-876D-DA6F2C9EB7A3}" presName="sibTrans" presStyleCnt="0"/>
      <dgm:spPr/>
    </dgm:pt>
    <dgm:pt modelId="{3DF3ADA4-F10F-4D85-963D-046D06A3F370}" type="pres">
      <dgm:prSet presAssocID="{C34BDEF0-4A6E-44D8-8B94-B742FD7FAE0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4400D-B175-4DC7-85A4-B0837407DB5A}" type="presOf" srcId="{339962D8-194B-49E9-AC46-658A071A107A}" destId="{32A999D2-961D-4330-A0C8-DDAEE18079FB}" srcOrd="0" destOrd="0" presId="urn:microsoft.com/office/officeart/2005/8/layout/hProcess9"/>
    <dgm:cxn modelId="{82E654E3-386C-4F4A-B4A2-120A9C3B49A2}" type="presOf" srcId="{C34BDEF0-4A6E-44D8-8B94-B742FD7FAE06}" destId="{3DF3ADA4-F10F-4D85-963D-046D06A3F370}" srcOrd="0" destOrd="0" presId="urn:microsoft.com/office/officeart/2005/8/layout/hProcess9"/>
    <dgm:cxn modelId="{B5BDCCC3-C928-404B-B7BA-D32AC6FA2458}" type="presOf" srcId="{34B5DF75-0530-40B3-B7D1-8B3C575E98EE}" destId="{9B7DA8E3-46CC-4C66-BA2B-ADD0A598C0D7}" srcOrd="0" destOrd="0" presId="urn:microsoft.com/office/officeart/2005/8/layout/hProcess9"/>
    <dgm:cxn modelId="{4C74F6D5-E515-43F4-BD7E-1BE9F9627DFB}" srcId="{4C7772AA-A8BF-4B1C-AE7A-FFA6454E368F}" destId="{34B5DF75-0530-40B3-B7D1-8B3C575E98EE}" srcOrd="0" destOrd="0" parTransId="{6B3FC087-5225-4578-AABA-523B16BDBB0C}" sibTransId="{4909E12A-DD22-4364-9F23-105B9C4BE4B2}"/>
    <dgm:cxn modelId="{A05EE086-7B02-475E-89A0-56DF5B063D7D}" srcId="{4C7772AA-A8BF-4B1C-AE7A-FFA6454E368F}" destId="{339962D8-194B-49E9-AC46-658A071A107A}" srcOrd="1" destOrd="0" parTransId="{2F763E6C-EEE0-4443-A1A6-5600D7DE6D43}" sibTransId="{0EA25F44-2776-47E7-933B-92AC4B7AF9D4}"/>
    <dgm:cxn modelId="{6AC8AC18-C0EF-4A4B-BECD-BAFAF0AE41DA}" type="presOf" srcId="{4C7772AA-A8BF-4B1C-AE7A-FFA6454E368F}" destId="{319171E5-1979-4079-AE25-92731E707526}" srcOrd="0" destOrd="0" presId="urn:microsoft.com/office/officeart/2005/8/layout/hProcess9"/>
    <dgm:cxn modelId="{C28F8C18-2836-4C17-9E7C-3F413B947976}" type="presOf" srcId="{2A9173E8-FB35-40DD-B78C-14A26564A66D}" destId="{A45EA688-6CFF-4FBE-A16F-AB5F75A1589A}" srcOrd="0" destOrd="0" presId="urn:microsoft.com/office/officeart/2005/8/layout/hProcess9"/>
    <dgm:cxn modelId="{9E91FE14-1AE7-43EF-8CEA-46E90CC5C474}" srcId="{4C7772AA-A8BF-4B1C-AE7A-FFA6454E368F}" destId="{2A9173E8-FB35-40DD-B78C-14A26564A66D}" srcOrd="2" destOrd="0" parTransId="{2F65272E-7104-4E32-B88E-C8053B77FEE1}" sibTransId="{DA6560CA-F1AE-4E0C-876D-DA6F2C9EB7A3}"/>
    <dgm:cxn modelId="{857CCC48-20C0-4473-952A-0A01859D7ABA}" srcId="{4C7772AA-A8BF-4B1C-AE7A-FFA6454E368F}" destId="{C34BDEF0-4A6E-44D8-8B94-B742FD7FAE06}" srcOrd="3" destOrd="0" parTransId="{7FBE73D0-781C-4F45-99D3-2677BC0F1EAF}" sibTransId="{BB5D8672-0A4F-4DE2-8EF4-83F1AA02E6D6}"/>
    <dgm:cxn modelId="{495C1FEC-8401-46CF-A55E-DD4D6FF31AE4}" type="presParOf" srcId="{319171E5-1979-4079-AE25-92731E707526}" destId="{405437EF-B6C3-4AA0-A886-7CBA4B57C178}" srcOrd="0" destOrd="0" presId="urn:microsoft.com/office/officeart/2005/8/layout/hProcess9"/>
    <dgm:cxn modelId="{101C6B6D-9946-46D2-B746-1539B85545A9}" type="presParOf" srcId="{319171E5-1979-4079-AE25-92731E707526}" destId="{D35A617F-38B9-4F39-A0F6-DE9B9C972712}" srcOrd="1" destOrd="0" presId="urn:microsoft.com/office/officeart/2005/8/layout/hProcess9"/>
    <dgm:cxn modelId="{F5949505-F69F-485E-BF4F-D18D0BC37F73}" type="presParOf" srcId="{D35A617F-38B9-4F39-A0F6-DE9B9C972712}" destId="{9B7DA8E3-46CC-4C66-BA2B-ADD0A598C0D7}" srcOrd="0" destOrd="0" presId="urn:microsoft.com/office/officeart/2005/8/layout/hProcess9"/>
    <dgm:cxn modelId="{D4C54A00-CA64-4188-BA01-90A89CE17FC7}" type="presParOf" srcId="{D35A617F-38B9-4F39-A0F6-DE9B9C972712}" destId="{E02E3893-F739-4306-898B-0A0FB5A8152A}" srcOrd="1" destOrd="0" presId="urn:microsoft.com/office/officeart/2005/8/layout/hProcess9"/>
    <dgm:cxn modelId="{9CAEF7B3-6D2B-4D74-A168-FA3C88151957}" type="presParOf" srcId="{D35A617F-38B9-4F39-A0F6-DE9B9C972712}" destId="{32A999D2-961D-4330-A0C8-DDAEE18079FB}" srcOrd="2" destOrd="0" presId="urn:microsoft.com/office/officeart/2005/8/layout/hProcess9"/>
    <dgm:cxn modelId="{D5B0863A-27D4-425A-BA42-380A3E76EEF3}" type="presParOf" srcId="{D35A617F-38B9-4F39-A0F6-DE9B9C972712}" destId="{85511504-4A68-4CB2-ADAF-DBE1E49DB773}" srcOrd="3" destOrd="0" presId="urn:microsoft.com/office/officeart/2005/8/layout/hProcess9"/>
    <dgm:cxn modelId="{26EE4A27-A7C5-40C5-85B8-71E2EE113CD9}" type="presParOf" srcId="{D35A617F-38B9-4F39-A0F6-DE9B9C972712}" destId="{A45EA688-6CFF-4FBE-A16F-AB5F75A1589A}" srcOrd="4" destOrd="0" presId="urn:microsoft.com/office/officeart/2005/8/layout/hProcess9"/>
    <dgm:cxn modelId="{A5507BFD-D9FC-40F1-A2C4-A7B3EF74573A}" type="presParOf" srcId="{D35A617F-38B9-4F39-A0F6-DE9B9C972712}" destId="{781ABD91-F0E3-4980-9319-3D39D5F576BC}" srcOrd="5" destOrd="0" presId="urn:microsoft.com/office/officeart/2005/8/layout/hProcess9"/>
    <dgm:cxn modelId="{881F19B9-0DE9-4B00-B64B-B296A6941D50}" type="presParOf" srcId="{D35A617F-38B9-4F39-A0F6-DE9B9C972712}" destId="{3DF3ADA4-F10F-4D85-963D-046D06A3F37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DE6F3C4-119E-4B8B-B948-9AAE9CB4DA72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286FDBF-430D-440C-83E0-E4A78A127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9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DF08CEB-CEDF-4ED3-BBD6-5F6A5D08CD9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AA54D39-B918-46F6-AF39-CDF664F1C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4D39-B918-46F6-AF39-CDF664F1CC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4D39-B918-46F6-AF39-CDF664F1CC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4D39-B918-46F6-AF39-CDF664F1CC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7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4D39-B918-46F6-AF39-CDF664F1CC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4D39-B918-46F6-AF39-CDF664F1CC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0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esen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5120595" y="4434562"/>
            <a:ext cx="369849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16" y="122720"/>
            <a:ext cx="1276884" cy="691645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431324" y="2320375"/>
            <a:ext cx="4475920" cy="198676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Judul presentasi</a:t>
            </a:r>
            <a:br>
              <a:rPr lang="en-US" smtClean="0"/>
            </a:br>
            <a:r>
              <a:rPr lang="en-US" smtClean="0"/>
              <a:t>(rata kanan, </a:t>
            </a:r>
            <a:br>
              <a:rPr lang="en-US" smtClean="0"/>
            </a:br>
            <a:r>
              <a:rPr lang="en-US" smtClean="0"/>
              <a:t>teks warna putih, </a:t>
            </a:r>
            <a:br>
              <a:rPr lang="en-US" smtClean="0"/>
            </a:br>
            <a:r>
              <a:rPr lang="en-US" smtClean="0"/>
              <a:t>ukuran 32 pt)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431324" y="4635210"/>
            <a:ext cx="4475920" cy="114062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Tim Nasional Percepatan Penanggulangan Kemiskinan (TNP2K)</a:t>
            </a:r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3465095" y="6381655"/>
            <a:ext cx="5431041" cy="24586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Bulan dan tahun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84" y="74338"/>
            <a:ext cx="706934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en present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4229"/>
            <a:ext cx="9144000" cy="52387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Neo Sans Std" panose="020B05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Std" panose="020B0504030504040204" pitchFamily="34" charset="0"/>
              </a:rPr>
              <a:t>Isi slide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63255" y="6462439"/>
            <a:ext cx="55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accent5">
                    <a:lumMod val="50000"/>
                  </a:schemeClr>
                </a:solidFill>
                <a:latin typeface="Myriad pro" panose="020B0503030403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886977-001D-4FBC-8321-6A411E15447E}" type="slidenum">
              <a:rPr lang="en-US" sz="1200" b="0" smtClean="0">
                <a:solidFill>
                  <a:prstClr val="white"/>
                </a:solidFill>
                <a:latin typeface="Neo Sans Std" panose="020B0504030504040204" pitchFamily="34" charset="0"/>
              </a:rPr>
              <a:pPr algn="l"/>
              <a:t>‹#›</a:t>
            </a:fld>
            <a:endParaRPr lang="en-US" sz="1200" b="0" dirty="0">
              <a:solidFill>
                <a:prstClr val="white"/>
              </a:solidFill>
              <a:latin typeface="Neo Sans Std" panose="020B05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46967"/>
            <a:ext cx="548640" cy="5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9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e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63255" y="6462439"/>
            <a:ext cx="550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accent5">
                    <a:lumMod val="50000"/>
                  </a:schemeClr>
                </a:solidFill>
                <a:latin typeface="Myriad pro" panose="020B0503030403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886977-001D-4FBC-8321-6A411E15447E}" type="slidenum">
              <a:rPr lang="en-US" sz="1200" b="0" smtClean="0">
                <a:solidFill>
                  <a:prstClr val="white"/>
                </a:solidFill>
                <a:latin typeface="Neo Sans Std" panose="020B0504030504040204" pitchFamily="34" charset="0"/>
              </a:rPr>
              <a:pPr algn="l"/>
              <a:t>‹#›</a:t>
            </a:fld>
            <a:endParaRPr lang="en-US" sz="1200" b="0" dirty="0">
              <a:solidFill>
                <a:prstClr val="white"/>
              </a:solidFill>
              <a:latin typeface="Neo Sans Std" panose="020B05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11" y="95126"/>
            <a:ext cx="878197" cy="5098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51692" y="1765302"/>
            <a:ext cx="8323385" cy="469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10" name="Diagram 9"/>
          <p:cNvGraphicFramePr/>
          <p:nvPr userDrawn="1">
            <p:extLst/>
          </p:nvPr>
        </p:nvGraphicFramePr>
        <p:xfrm>
          <a:off x="849929" y="1973216"/>
          <a:ext cx="7444143" cy="406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849928" y="2594281"/>
            <a:ext cx="3635183" cy="5109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Teks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69394" y="2594281"/>
            <a:ext cx="1679169" cy="5109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Teks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32846" y="2594281"/>
            <a:ext cx="1679169" cy="5109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</a:rPr>
              <a:t>Teks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726542"/>
            <a:ext cx="9144000" cy="61277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Judul diagram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72367"/>
            <a:ext cx="548640" cy="5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1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u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327" y="2861783"/>
            <a:ext cx="8374673" cy="65972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Neo Sans Std" panose="020B0504030504040204" pitchFamily="34" charset="0"/>
              </a:defRPr>
            </a:lvl1pPr>
          </a:lstStyle>
          <a:p>
            <a:r>
              <a:rPr lang="en-US" smtClean="0"/>
              <a:t>Judul divider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flipV="1">
            <a:off x="0" y="3534202"/>
            <a:ext cx="9144000" cy="425002"/>
          </a:xfrm>
          <a:custGeom>
            <a:avLst/>
            <a:gdLst>
              <a:gd name="connsiteX0" fmla="*/ 0 w 6632620"/>
              <a:gd name="connsiteY0" fmla="*/ 0 h 425002"/>
              <a:gd name="connsiteX1" fmla="*/ 940158 w 6632620"/>
              <a:gd name="connsiteY1" fmla="*/ 0 h 425002"/>
              <a:gd name="connsiteX2" fmla="*/ 1197735 w 6632620"/>
              <a:gd name="connsiteY2" fmla="*/ 425002 h 425002"/>
              <a:gd name="connsiteX3" fmla="*/ 1442434 w 6632620"/>
              <a:gd name="connsiteY3" fmla="*/ 0 h 425002"/>
              <a:gd name="connsiteX4" fmla="*/ 6632620 w 6632620"/>
              <a:gd name="connsiteY4" fmla="*/ 0 h 4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620" h="425002">
                <a:moveTo>
                  <a:pt x="0" y="0"/>
                </a:moveTo>
                <a:lnTo>
                  <a:pt x="940158" y="0"/>
                </a:lnTo>
                <a:lnTo>
                  <a:pt x="1197735" y="425002"/>
                </a:lnTo>
                <a:lnTo>
                  <a:pt x="1442434" y="0"/>
                </a:lnTo>
                <a:lnTo>
                  <a:pt x="6632620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11" y="95126"/>
            <a:ext cx="878197" cy="509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72367"/>
            <a:ext cx="548640" cy="5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ima kas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2986918"/>
            <a:ext cx="376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prstClr val="black">
                    <a:lumMod val="75000"/>
                    <a:lumOff val="25000"/>
                  </a:prstClr>
                </a:solidFill>
              </a:rPr>
              <a:t>Terima kasih</a:t>
            </a:r>
          </a:p>
        </p:txBody>
      </p:sp>
      <p:sp>
        <p:nvSpPr>
          <p:cNvPr id="6" name="Freeform 5"/>
          <p:cNvSpPr/>
          <p:nvPr userDrawn="1"/>
        </p:nvSpPr>
        <p:spPr>
          <a:xfrm flipV="1">
            <a:off x="0" y="3534202"/>
            <a:ext cx="9144000" cy="425002"/>
          </a:xfrm>
          <a:custGeom>
            <a:avLst/>
            <a:gdLst>
              <a:gd name="connsiteX0" fmla="*/ 0 w 6632620"/>
              <a:gd name="connsiteY0" fmla="*/ 0 h 425002"/>
              <a:gd name="connsiteX1" fmla="*/ 940158 w 6632620"/>
              <a:gd name="connsiteY1" fmla="*/ 0 h 425002"/>
              <a:gd name="connsiteX2" fmla="*/ 1197735 w 6632620"/>
              <a:gd name="connsiteY2" fmla="*/ 425002 h 425002"/>
              <a:gd name="connsiteX3" fmla="*/ 1442434 w 6632620"/>
              <a:gd name="connsiteY3" fmla="*/ 0 h 425002"/>
              <a:gd name="connsiteX4" fmla="*/ 6632620 w 6632620"/>
              <a:gd name="connsiteY4" fmla="*/ 0 h 4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620" h="425002">
                <a:moveTo>
                  <a:pt x="0" y="0"/>
                </a:moveTo>
                <a:lnTo>
                  <a:pt x="940158" y="0"/>
                </a:lnTo>
                <a:lnTo>
                  <a:pt x="1197735" y="425002"/>
                </a:lnTo>
                <a:lnTo>
                  <a:pt x="1442434" y="0"/>
                </a:lnTo>
                <a:lnTo>
                  <a:pt x="6632620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11" y="95126"/>
            <a:ext cx="878197" cy="509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72367"/>
            <a:ext cx="548640" cy="5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3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84291"/>
            <a:ext cx="9144000" cy="1287135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5">
                    <a:lumMod val="75000"/>
                  </a:schemeClr>
                </a:solidFill>
                <a:latin typeface="Myriad Pro" panose="020B050303040302020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" y="3419064"/>
            <a:ext cx="9143987" cy="19122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862" y="609764"/>
            <a:ext cx="2803650" cy="14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469096"/>
            <a:ext cx="9144000" cy="631557"/>
          </a:xfrm>
        </p:spPr>
        <p:txBody>
          <a:bodyPr>
            <a:normAutofit/>
          </a:bodyPr>
          <a:lstStyle>
            <a:lvl1pPr marL="0" indent="0" algn="ctr">
              <a:buNone/>
              <a:defRPr sz="2200" b="1" baseline="0">
                <a:solidFill>
                  <a:schemeClr val="bg1"/>
                </a:solidFill>
                <a:latin typeface="Myriad Pro" panose="020B0503030403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</a:t>
            </a:r>
            <a:r>
              <a:rPr lang="id-ID" dirty="0" smtClean="0"/>
              <a:t>add Presenter’s Name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" y="5262296"/>
            <a:ext cx="9143995" cy="117496"/>
          </a:xfrm>
          <a:prstGeom prst="rect">
            <a:avLst/>
          </a:prstGeom>
          <a:solidFill>
            <a:srgbClr val="EA6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70AD47">
                  <a:lumMod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118252" y="4149165"/>
            <a:ext cx="69074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28950" y="5887821"/>
            <a:ext cx="3086100" cy="365125"/>
          </a:xfrm>
        </p:spPr>
        <p:txBody>
          <a:bodyPr/>
          <a:lstStyle>
            <a:lvl1pPr>
              <a:defRPr sz="2500"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4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5868"/>
            <a:ext cx="78867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yriad pro" panose="020B0503030403020204"/>
              </a:defRPr>
            </a:lvl1pPr>
            <a:lvl2pPr>
              <a:defRPr>
                <a:solidFill>
                  <a:srgbClr val="EA6B14"/>
                </a:solidFill>
                <a:latin typeface="Myriad pro" panose="020B0503030403020204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yriad pro" panose="020B0503030403020204"/>
              </a:defRPr>
            </a:lvl3pPr>
            <a:lvl4pPr>
              <a:defRPr>
                <a:solidFill>
                  <a:srgbClr val="EA6B14"/>
                </a:solidFill>
                <a:latin typeface="Myriad pro" panose="020B0503030403020204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yriad pro" panose="020B050303040302020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" y="6209665"/>
            <a:ext cx="1138331" cy="5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EA6B14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47652" y="6424337"/>
            <a:ext cx="596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accent5">
                    <a:lumMod val="50000"/>
                  </a:schemeClr>
                </a:solidFill>
                <a:latin typeface="Myriad pro" panose="020B0503030403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886977-001D-4FBC-8321-6A411E15447E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 algn="l"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449090" y="641620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A6B14"/>
                </a:solidFill>
                <a:latin typeface="Myriad Pro" pitchFamily="34" charset="0"/>
                <a:cs typeface="Myriad Arabic" pitchFamily="50" charset="-78"/>
              </a:rPr>
              <a:t>|</a:t>
            </a:r>
            <a:endParaRPr lang="en-US" dirty="0">
              <a:solidFill>
                <a:srgbClr val="EA6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5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84229"/>
            <a:ext cx="9144000" cy="523873"/>
          </a:xfrm>
        </p:spPr>
        <p:txBody>
          <a:bodyPr>
            <a:normAutofit/>
          </a:bodyPr>
          <a:lstStyle>
            <a:lvl1pPr algn="ctr">
              <a:defRPr sz="2585" b="1">
                <a:solidFill>
                  <a:schemeClr val="tx1">
                    <a:lumMod val="75000"/>
                    <a:lumOff val="25000"/>
                  </a:schemeClr>
                </a:solidFill>
                <a:latin typeface="Neo Sans Std" panose="020B05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097" y="1825625"/>
            <a:ext cx="7947807" cy="4351338"/>
          </a:xfrm>
        </p:spPr>
        <p:txBody>
          <a:bodyPr>
            <a:normAutofit/>
          </a:bodyPr>
          <a:lstStyle>
            <a:lvl1pPr>
              <a:defRPr sz="2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Std" panose="020B0504030504040204" pitchFamily="34" charset="0"/>
              </a:rPr>
              <a:t>Isi slide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70513" y="6462439"/>
            <a:ext cx="425004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accent5">
                    <a:lumMod val="50000"/>
                  </a:schemeClr>
                </a:solidFill>
                <a:latin typeface="Myriad pro" panose="020B0503030403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6886977-001D-4FBC-8321-6A411E15447E}" type="slidenum">
              <a:rPr lang="en-US" sz="1108" b="0" smtClean="0">
                <a:solidFill>
                  <a:schemeClr val="bg1"/>
                </a:solidFill>
                <a:latin typeface="Neo Sans Std" panose="020B0504030504040204" pitchFamily="34" charset="0"/>
              </a:rPr>
              <a:pPr algn="l"/>
              <a:t>‹#›</a:t>
            </a:fld>
            <a:endParaRPr lang="en-US" sz="1108" b="0" dirty="0">
              <a:solidFill>
                <a:schemeClr val="bg1"/>
              </a:solidFill>
              <a:latin typeface="Neo Sans Std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5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7E9E-B34A-4C50-B8D0-C975AA11CC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EA70-4DEC-4A0C-8387-9A42FF17E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11" y="95126"/>
            <a:ext cx="878197" cy="5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013200" y="1484352"/>
            <a:ext cx="4894044" cy="19867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Improving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Teacher Performance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and Accountability in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Remote Areas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(</a:t>
            </a:r>
            <a:r>
              <a:rPr lang="en-US" sz="2400" dirty="0" smtClean="0"/>
              <a:t>KIAT Guru)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Technical </a:t>
            </a:r>
            <a:r>
              <a:rPr lang="en-US" sz="1200" dirty="0"/>
              <a:t>A</a:t>
            </a:r>
            <a:r>
              <a:rPr lang="en-US" sz="1200" dirty="0" smtClean="0"/>
              <a:t>ssistance for the Ministry of Education and Culture (</a:t>
            </a:r>
            <a:r>
              <a:rPr lang="en-US" sz="1200" dirty="0" err="1" smtClean="0"/>
              <a:t>MoEC</a:t>
            </a:r>
            <a:r>
              <a:rPr lang="en-US" sz="1200" dirty="0" smtClean="0"/>
              <a:t>) and the National Team for the Acceleration of Poverty Reduction (TNP2K), Office of the Vice President of the Republic of Indonesia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0" dirty="0" smtClean="0"/>
              <a:t>November 30</a:t>
            </a:r>
            <a:r>
              <a:rPr lang="en-US" i="0" baseline="30000" dirty="0" smtClean="0"/>
              <a:t>th</a:t>
            </a:r>
            <a:r>
              <a:rPr lang="en-US" i="0" dirty="0" smtClean="0"/>
              <a:t>, 2016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1710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211"/>
            <a:ext cx="9144000" cy="52387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078" y="4546985"/>
            <a:ext cx="8401843" cy="268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absenteeism of elementary school teachers in remote area is </a:t>
            </a:r>
            <a:r>
              <a:rPr lang="en-US" altLang="en-US" b="1" dirty="0">
                <a:solidFill>
                  <a:srgbClr val="C00000"/>
                </a:solidFill>
              </a:rPr>
              <a:t>double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national rate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(ACDP, 2014)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District governments are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constrained in resources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capacity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monitor teachers in remote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schools, which correlate with high teacher absenteeism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(UNICEF, 2012)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government budget for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salary and allowances in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reached USD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billion, around 10% of total national budget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id-ID" alt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218361"/>
            <a:ext cx="6823769" cy="2633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8361"/>
            <a:ext cx="3048000" cy="26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600" y="3875696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Teacher absenteeism rate correlates with frequency of monitoring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848394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Fifty percent of education budget is allocated for teachers’ salary and allowances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10"/>
          <p:cNvSpPr txBox="1">
            <a:spLocks noChangeArrowheads="1"/>
          </p:cNvSpPr>
          <p:nvPr/>
        </p:nvSpPr>
        <p:spPr bwMode="auto">
          <a:xfrm>
            <a:off x="2517645" y="1286899"/>
            <a:ext cx="465537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Teacher absence and poor performance</a:t>
            </a:r>
            <a:endParaRPr lang="en-US" altLang="en-US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2517645" y="5452546"/>
            <a:ext cx="465537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Improved teacher </a:t>
            </a:r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presence </a:t>
            </a:r>
          </a:p>
          <a:p>
            <a:pPr algn="ctr" eaLnBrk="1" hangingPunct="1"/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Improved teacher service performance</a:t>
            </a:r>
            <a:endParaRPr lang="en-US" altLang="en-US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TextBox 16"/>
          <p:cNvSpPr txBox="1">
            <a:spLocks noChangeArrowheads="1"/>
          </p:cNvSpPr>
          <p:nvPr/>
        </p:nvSpPr>
        <p:spPr bwMode="auto">
          <a:xfrm>
            <a:off x="2517645" y="6223425"/>
            <a:ext cx="465537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Improved student learning </a:t>
            </a:r>
            <a:r>
              <a:rPr lang="en-US" altLang="en-US" sz="1600" dirty="0">
                <a:latin typeface="+mn-lt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67" name="TextBox 30"/>
          <p:cNvSpPr txBox="1">
            <a:spLocks noChangeArrowheads="1"/>
          </p:cNvSpPr>
          <p:nvPr/>
        </p:nvSpPr>
        <p:spPr bwMode="auto">
          <a:xfrm>
            <a:off x="4963679" y="2981148"/>
            <a:ext cx="220933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Pay for Performance based on:</a:t>
            </a:r>
            <a:endParaRPr lang="en-US" altLang="en-US" sz="16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Presence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Quality </a:t>
            </a:r>
            <a:r>
              <a:rPr lang="en-US" altLang="en-US" sz="1600" dirty="0">
                <a:latin typeface="+mn-lt"/>
                <a:cs typeface="Arial" panose="020B0604020202020204" pitchFamily="34" charset="0"/>
              </a:rPr>
              <a:t>of </a:t>
            </a:r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service</a:t>
            </a:r>
            <a:endParaRPr lang="en-US" altLang="en-US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9" name="TextBox 31"/>
          <p:cNvSpPr txBox="1">
            <a:spLocks noChangeArrowheads="1"/>
          </p:cNvSpPr>
          <p:nvPr/>
        </p:nvSpPr>
        <p:spPr bwMode="auto">
          <a:xfrm>
            <a:off x="2517645" y="1876202"/>
            <a:ext cx="218788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+mn-lt"/>
                <a:cs typeface="Arial" panose="020B0604020202020204" pitchFamily="34" charset="0"/>
              </a:rPr>
              <a:t>Lack of support &amp; monitoring </a:t>
            </a:r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from district government</a:t>
            </a:r>
            <a:endParaRPr lang="en-US" altLang="en-US" sz="16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>
            <a:off x="4963679" y="1882063"/>
            <a:ext cx="220933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+mn-lt"/>
                <a:cs typeface="Arial" panose="020B0604020202020204" pitchFamily="34" charset="0"/>
              </a:rPr>
              <a:t>Lack of performance-based reward/ sanction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2810493"/>
            <a:ext cx="9144000" cy="447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5266441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31"/>
          <p:cNvSpPr txBox="1">
            <a:spLocks noChangeArrowheads="1"/>
          </p:cNvSpPr>
          <p:nvPr/>
        </p:nvSpPr>
        <p:spPr bwMode="auto">
          <a:xfrm rot="-5400000">
            <a:off x="-520938" y="2005777"/>
            <a:ext cx="1396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+mn-lt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75" name="TextBox 31"/>
          <p:cNvSpPr txBox="1">
            <a:spLocks noChangeArrowheads="1"/>
          </p:cNvSpPr>
          <p:nvPr/>
        </p:nvSpPr>
        <p:spPr bwMode="auto">
          <a:xfrm rot="-5400000">
            <a:off x="-641077" y="3864396"/>
            <a:ext cx="1636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+mn-lt"/>
                <a:cs typeface="Arial" panose="020B0604020202020204" pitchFamily="34" charset="0"/>
              </a:rPr>
              <a:t>Intervention</a:t>
            </a:r>
          </a:p>
        </p:txBody>
      </p:sp>
      <p:sp>
        <p:nvSpPr>
          <p:cNvPr id="76" name="TextBox 31"/>
          <p:cNvSpPr txBox="1">
            <a:spLocks noChangeArrowheads="1"/>
          </p:cNvSpPr>
          <p:nvPr/>
        </p:nvSpPr>
        <p:spPr bwMode="auto">
          <a:xfrm rot="-5400000">
            <a:off x="-520939" y="5797701"/>
            <a:ext cx="1396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+mn-lt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77" name="TextBox 31"/>
          <p:cNvSpPr txBox="1">
            <a:spLocks noChangeArrowheads="1"/>
          </p:cNvSpPr>
          <p:nvPr/>
        </p:nvSpPr>
        <p:spPr bwMode="auto">
          <a:xfrm>
            <a:off x="2517645" y="2978217"/>
            <a:ext cx="2187884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en-US" sz="1600" dirty="0" smtClean="0">
                <a:latin typeface="+mn-lt"/>
              </a:rPr>
              <a:t>Community Empowerment: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Service </a:t>
            </a:r>
            <a:r>
              <a:rPr lang="en-US" altLang="en-US" sz="1600" dirty="0">
                <a:latin typeface="+mn-lt"/>
                <a:cs typeface="Arial" panose="020B0604020202020204" pitchFamily="34" charset="0"/>
              </a:rPr>
              <a:t>agreement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  <a:cs typeface="Arial" panose="020B0604020202020204" pitchFamily="34" charset="0"/>
              </a:rPr>
              <a:t>Community Score Card</a:t>
            </a:r>
          </a:p>
        </p:txBody>
      </p:sp>
      <p:cxnSp>
        <p:nvCxnSpPr>
          <p:cNvPr id="81" name="Straight Arrow Connector 80"/>
          <p:cNvCxnSpPr>
            <a:stCxn id="69" idx="2"/>
            <a:endCxn id="77" idx="0"/>
          </p:cNvCxnSpPr>
          <p:nvPr/>
        </p:nvCxnSpPr>
        <p:spPr>
          <a:xfrm>
            <a:off x="3611587" y="2707199"/>
            <a:ext cx="0" cy="271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2"/>
            <a:endCxn id="67" idx="0"/>
          </p:cNvCxnSpPr>
          <p:nvPr/>
        </p:nvCxnSpPr>
        <p:spPr>
          <a:xfrm>
            <a:off x="6068347" y="2713060"/>
            <a:ext cx="0" cy="268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cxnSpLocks noChangeShapeType="1"/>
            <a:stCxn id="64" idx="2"/>
            <a:endCxn id="69" idx="0"/>
          </p:cNvCxnSpPr>
          <p:nvPr/>
        </p:nvCxnSpPr>
        <p:spPr bwMode="auto">
          <a:xfrm rot="5400000">
            <a:off x="4103085" y="1133956"/>
            <a:ext cx="250749" cy="123374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Elbow Connector 83"/>
          <p:cNvCxnSpPr>
            <a:cxnSpLocks noChangeShapeType="1"/>
            <a:stCxn id="64" idx="2"/>
            <a:endCxn id="70" idx="0"/>
          </p:cNvCxnSpPr>
          <p:nvPr/>
        </p:nvCxnSpPr>
        <p:spPr bwMode="auto">
          <a:xfrm rot="16200000" flipH="1">
            <a:off x="5328533" y="1142249"/>
            <a:ext cx="256610" cy="122301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Arrow Connector 84"/>
          <p:cNvCxnSpPr>
            <a:stCxn id="77" idx="2"/>
          </p:cNvCxnSpPr>
          <p:nvPr/>
        </p:nvCxnSpPr>
        <p:spPr>
          <a:xfrm>
            <a:off x="3611587" y="4547877"/>
            <a:ext cx="0" cy="213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7" idx="2"/>
          </p:cNvCxnSpPr>
          <p:nvPr/>
        </p:nvCxnSpPr>
        <p:spPr>
          <a:xfrm>
            <a:off x="6068347" y="4550808"/>
            <a:ext cx="0" cy="240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531973"/>
            <a:ext cx="9144000" cy="523873"/>
          </a:xfrm>
        </p:spPr>
        <p:txBody>
          <a:bodyPr/>
          <a:lstStyle/>
          <a:p>
            <a:r>
              <a:rPr lang="en-US" dirty="0" smtClean="0"/>
              <a:t>Theory of Change</a:t>
            </a:r>
            <a:endParaRPr lang="en-US" dirty="0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517645" y="4793170"/>
            <a:ext cx="465537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latin typeface="+mn-lt"/>
                <a:cs typeface="Arial" panose="020B0604020202020204" pitchFamily="34" charset="0"/>
              </a:rPr>
              <a:t>Reported at village and district</a:t>
            </a:r>
            <a:endParaRPr lang="en-US" altLang="en-US" sz="16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>
            <a:stCxn id="28" idx="2"/>
            <a:endCxn id="65" idx="0"/>
          </p:cNvCxnSpPr>
          <p:nvPr/>
        </p:nvCxnSpPr>
        <p:spPr>
          <a:xfrm>
            <a:off x="4845330" y="5131724"/>
            <a:ext cx="0" cy="320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5" idx="2"/>
            <a:endCxn id="66" idx="0"/>
          </p:cNvCxnSpPr>
          <p:nvPr/>
        </p:nvCxnSpPr>
        <p:spPr>
          <a:xfrm>
            <a:off x="4845330" y="6037321"/>
            <a:ext cx="0" cy="18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0" y="1331782"/>
            <a:ext cx="1780472" cy="13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411" r="12499" b="9584"/>
          <a:stretch/>
        </p:blipFill>
        <p:spPr>
          <a:xfrm>
            <a:off x="7353948" y="2112291"/>
            <a:ext cx="1658407" cy="126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8080"/>
          <a:stretch/>
        </p:blipFill>
        <p:spPr>
          <a:xfrm>
            <a:off x="7353948" y="4173850"/>
            <a:ext cx="1658408" cy="1154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31" name="Elbow Connector 30"/>
          <p:cNvCxnSpPr>
            <a:endCxn id="29" idx="2"/>
          </p:cNvCxnSpPr>
          <p:nvPr/>
        </p:nvCxnSpPr>
        <p:spPr>
          <a:xfrm flipV="1">
            <a:off x="6715824" y="3377377"/>
            <a:ext cx="1467328" cy="3886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30" idx="0"/>
          </p:cNvCxnSpPr>
          <p:nvPr/>
        </p:nvCxnSpPr>
        <p:spPr>
          <a:xfrm>
            <a:off x="6715824" y="3900283"/>
            <a:ext cx="1467328" cy="2735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r="24500"/>
          <a:stretch/>
        </p:blipFill>
        <p:spPr>
          <a:xfrm>
            <a:off x="594753" y="5392879"/>
            <a:ext cx="1741049" cy="1169100"/>
          </a:xfrm>
          <a:prstGeom prst="rect">
            <a:avLst/>
          </a:prstGeom>
        </p:spPr>
      </p:pic>
      <p:cxnSp>
        <p:nvCxnSpPr>
          <p:cNvPr id="37" name="Elbow Connector 36"/>
          <p:cNvCxnSpPr>
            <a:stCxn id="68" idx="2"/>
            <a:endCxn id="77" idx="1"/>
          </p:cNvCxnSpPr>
          <p:nvPr/>
        </p:nvCxnSpPr>
        <p:spPr>
          <a:xfrm rot="16200000" flipH="1">
            <a:off x="1454138" y="2699539"/>
            <a:ext cx="1054935" cy="10720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8" idx="1"/>
            <a:endCxn id="5" idx="0"/>
          </p:cNvCxnSpPr>
          <p:nvPr/>
        </p:nvCxnSpPr>
        <p:spPr>
          <a:xfrm rot="10800000" flipV="1">
            <a:off x="1465279" y="4962447"/>
            <a:ext cx="1052367" cy="4304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207"/>
            <a:ext cx="9144000" cy="523873"/>
          </a:xfrm>
        </p:spPr>
        <p:txBody>
          <a:bodyPr>
            <a:normAutofit/>
          </a:bodyPr>
          <a:lstStyle/>
          <a:p>
            <a:r>
              <a:rPr lang="en-US" dirty="0" smtClean="0"/>
              <a:t>Impact Evaluation Design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11124" y="1294092"/>
            <a:ext cx="8551072" cy="3372501"/>
            <a:chOff x="311124" y="2451004"/>
            <a:chExt cx="8551072" cy="4387886"/>
          </a:xfrm>
        </p:grpSpPr>
        <p:sp>
          <p:nvSpPr>
            <p:cNvPr id="16" name="Rectangle 15"/>
            <p:cNvSpPr/>
            <p:nvPr/>
          </p:nvSpPr>
          <p:spPr>
            <a:xfrm>
              <a:off x="311124" y="2451004"/>
              <a:ext cx="1898676" cy="90534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Group 1</a:t>
              </a:r>
              <a:endParaRPr lang="en-US" sz="20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07359" y="2451004"/>
              <a:ext cx="6536640" cy="9053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Community empowerment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1124" y="3457387"/>
              <a:ext cx="1898676" cy="10586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Group 2</a:t>
              </a:r>
              <a:endParaRPr lang="en-US" sz="20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18732" y="3455252"/>
              <a:ext cx="6536640" cy="105865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Community empowerment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r>
                <a:rPr lang="en-US" dirty="0" smtClean="0">
                  <a:solidFill>
                    <a:schemeClr val="tx1"/>
                  </a:solidFill>
                </a:rPr>
                <a:t> Pay for performance based on presence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1124" y="4608348"/>
              <a:ext cx="1898676" cy="10691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Group 3</a:t>
              </a:r>
              <a:endParaRPr lang="en-US" sz="20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25556" y="4612966"/>
              <a:ext cx="6536640" cy="10644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Community empowerment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     </a:t>
              </a:r>
              <a:r>
                <a:rPr lang="en-US" b="1" dirty="0">
                  <a:solidFill>
                    <a:srgbClr val="FF0000"/>
                  </a:solidFill>
                </a:rPr>
                <a:t>+</a:t>
              </a:r>
              <a:r>
                <a:rPr lang="en-US" dirty="0">
                  <a:solidFill>
                    <a:schemeClr val="tx1"/>
                  </a:solidFill>
                </a:rPr>
                <a:t> Pay for performance based on </a:t>
              </a:r>
              <a:r>
                <a:rPr lang="en-US" dirty="0" smtClean="0">
                  <a:solidFill>
                    <a:schemeClr val="tx1"/>
                  </a:solidFill>
                </a:rPr>
                <a:t>service quality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1124" y="5769773"/>
              <a:ext cx="1898676" cy="10691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Group 4</a:t>
              </a:r>
              <a:endParaRPr lang="en-US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25556" y="5774391"/>
              <a:ext cx="6536640" cy="10644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Control group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11125" y="4566750"/>
            <a:ext cx="8551072" cy="2366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u="sng" dirty="0" smtClean="0"/>
              <a:t>Measuring impacts:</a:t>
            </a:r>
          </a:p>
          <a:p>
            <a:pPr>
              <a:defRPr/>
            </a:pPr>
            <a:r>
              <a:rPr lang="en-US" sz="1800" dirty="0" smtClean="0"/>
              <a:t>Group 1 vs. 4: Contribution of community empowerment</a:t>
            </a:r>
          </a:p>
          <a:p>
            <a:pPr>
              <a:defRPr/>
            </a:pPr>
            <a:r>
              <a:rPr lang="en-US" sz="1800" dirty="0" smtClean="0"/>
              <a:t>Group 1 vs. Group 2 &amp; Group 3: Contribution of pay for performance</a:t>
            </a:r>
          </a:p>
          <a:p>
            <a:pPr>
              <a:defRPr/>
            </a:pPr>
            <a:r>
              <a:rPr lang="en-US" sz="1800" dirty="0" smtClean="0"/>
              <a:t>Group 2 vs. Group 3: Which formula is more effective ?</a:t>
            </a:r>
          </a:p>
        </p:txBody>
      </p:sp>
    </p:spTree>
    <p:extLst>
      <p:ext uri="{BB962C8B-B14F-4D97-AF65-F5344CB8AC3E}">
        <p14:creationId xmlns:p14="http://schemas.microsoft.com/office/powerpoint/2010/main" val="14559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" y="1614793"/>
            <a:ext cx="9144000" cy="42865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9601"/>
            <a:ext cx="9144000" cy="6985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Monitoring, Learning, and Evaluation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Activities &amp; Timeline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311125" y="5674518"/>
            <a:ext cx="8551072" cy="2366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Impact evaluation in 270 villages</a:t>
            </a:r>
          </a:p>
          <a:p>
            <a:pPr>
              <a:defRPr/>
            </a:pPr>
            <a:r>
              <a:rPr lang="en-US" sz="1800" dirty="0" smtClean="0"/>
              <a:t>Implementation in 200 villages</a:t>
            </a:r>
          </a:p>
        </p:txBody>
      </p:sp>
    </p:spTree>
    <p:extLst>
      <p:ext uri="{BB962C8B-B14F-4D97-AF65-F5344CB8AC3E}">
        <p14:creationId xmlns:p14="http://schemas.microsoft.com/office/powerpoint/2010/main" val="8586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1"/>
            <a:ext cx="9144000" cy="6985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Behavior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9042"/>
            <a:ext cx="8686800" cy="53974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rounds of Public Good Games and Public Good Games with Punishment, with parents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teachers as participants, first anonymously, then with revealed identity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1" y="2994648"/>
            <a:ext cx="3245850" cy="539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Trends in: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Willingness to contribute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Willingness to stick to an agreement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Willingness to sanction non-conforming team members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451" y="2675467"/>
            <a:ext cx="5359317" cy="3715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5467" y="6306285"/>
            <a:ext cx="310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Fehr &amp; </a:t>
            </a:r>
            <a:r>
              <a:rPr lang="en-US" sz="1400" dirty="0" err="1" smtClean="0"/>
              <a:t>Gaechter</a:t>
            </a:r>
            <a:r>
              <a:rPr lang="en-US" sz="1400" dirty="0" smtClean="0"/>
              <a:t> (2000)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28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1"/>
            <a:ext cx="9144000" cy="6985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Political Economy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9042"/>
            <a:ext cx="8686800" cy="53974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 issuance and implementation at the district level relating to distribution of resources (teachers, incentives) and specific to the interventions</a:t>
            </a:r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64" y="2690851"/>
            <a:ext cx="5463969" cy="40628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707784"/>
            <a:ext cx="2553964" cy="539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Stakeholder relations, decision making process, and power dynamics at the village level 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294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5270" y="784229"/>
            <a:ext cx="6953460" cy="523873"/>
          </a:xfrm>
        </p:spPr>
        <p:txBody>
          <a:bodyPr>
            <a:normAutofit/>
          </a:bodyPr>
          <a:lstStyle/>
          <a:p>
            <a:r>
              <a:rPr lang="en-US" dirty="0" smtClean="0"/>
              <a:t>Pre-Pilot “Findings” from 10 schools</a:t>
            </a:r>
            <a:endParaRPr lang="en-US" dirty="0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225118" y="1509944"/>
            <a:ext cx="143818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Group 1</a:t>
            </a:r>
            <a:endParaRPr lang="en-US" altLang="en-US" sz="12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712837"/>
              </p:ext>
            </p:extLst>
          </p:nvPr>
        </p:nvGraphicFramePr>
        <p:xfrm>
          <a:off x="547343" y="1899470"/>
          <a:ext cx="8220315" cy="331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944210" y="4678954"/>
            <a:ext cx="5859262" cy="221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54749" y="1509944"/>
            <a:ext cx="143818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Group 2</a:t>
            </a:r>
            <a:endParaRPr lang="en-US" altLang="en-US" sz="12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76007" y="1509944"/>
            <a:ext cx="143818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000" b="1" dirty="0" smtClean="0">
                <a:solidFill>
                  <a:srgbClr val="C00000"/>
                </a:solidFill>
              </a:rPr>
              <a:t>Group 3</a:t>
            </a:r>
            <a:endParaRPr lang="en-US" alt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1480122" y="4900896"/>
            <a:ext cx="1118483" cy="754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% teacher presence based on KIAT </a:t>
            </a:r>
            <a:r>
              <a:rPr lang="en-US" sz="1000" dirty="0" err="1" smtClean="0">
                <a:solidFill>
                  <a:schemeClr val="tx1"/>
                </a:solidFill>
              </a:rPr>
              <a:t>Kamera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08278" y="4871112"/>
            <a:ext cx="940198" cy="358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ommunity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scorecard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20258" y="4881281"/>
            <a:ext cx="1000224" cy="643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dirty="0" smtClean="0">
                <a:solidFill>
                  <a:schemeClr val="tx1"/>
                </a:solidFill>
              </a:rPr>
              <a:t>ommunity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score on teacher presence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2318" y="4871112"/>
            <a:ext cx="1576194" cy="438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% of teacher allowance paid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3931" y="4190460"/>
            <a:ext cx="24945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dirty="0" smtClean="0"/>
              <a:t>Data from 10 schools (TNP2K, 2016)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0" y="59348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IE in 270 schools aim to answer which </a:t>
            </a:r>
            <a:r>
              <a:rPr lang="en-US" sz="2000" dirty="0"/>
              <a:t>will be more effective: </a:t>
            </a:r>
            <a:r>
              <a:rPr lang="en-US" sz="2000" dirty="0" smtClean="0"/>
              <a:t>Community </a:t>
            </a:r>
            <a:r>
              <a:rPr lang="en-US" sz="2000" dirty="0"/>
              <a:t>Empowerment with or without Pay for Performance?</a:t>
            </a:r>
          </a:p>
        </p:txBody>
      </p:sp>
    </p:spTree>
    <p:extLst>
      <p:ext uri="{BB962C8B-B14F-4D97-AF65-F5344CB8AC3E}">
        <p14:creationId xmlns:p14="http://schemas.microsoft.com/office/powerpoint/2010/main" val="7749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3675" y="4075700"/>
            <a:ext cx="7767766" cy="27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dirty="0" smtClean="0"/>
              <a:t>Acknowledgement: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 was initiated by TNP2K (the National Team for the Acceleration of Poverty Reduction, Office of the Vice President of the Republic of Indonesia) and </a:t>
            </a:r>
            <a:r>
              <a:rPr lang="en-US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MoEC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(Ministry of Education and Culture, Republic of Indonesia), with funding from DFAT (Department of Foreign Affairs and Trade, Government of Australia)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dirty="0" smtClean="0"/>
              <a:t>Design team: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Chris Bjork, Professor of Educational Studies, Vassar College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Arya Gaduh, Assistant Professor, Department of Economics, University of Arkansas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Menno Pradhan, Professor in Project and Program Evaluation for International Development VU University and University of Amsterdam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 </a:t>
            </a:r>
            <a:r>
              <a:rPr lang="en-US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Priebe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Researcher, University of </a:t>
            </a:r>
            <a:r>
              <a:rPr lang="en-US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Göttingen</a:t>
            </a:r>
            <a:endParaRPr lang="en-US" altLang="en-US" sz="1200" dirty="0">
              <a:solidFill>
                <a:srgbClr val="C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udul presentasi">
      <a:majorFont>
        <a:latin typeface="Neo Sans Std"/>
        <a:ea typeface=""/>
        <a:cs typeface=""/>
      </a:majorFont>
      <a:minorFont>
        <a:latin typeface="Neo Sans St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tnp2k-logo tnp2k-cover versi pertama" id="{9AD2CA62-59BC-4065-A3A3-729666B8E541}" vid="{3DEF0EB8-696D-4341-94A0-D2C143613C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566</Words>
  <Application>Microsoft Office PowerPoint</Application>
  <PresentationFormat>On-screen Show (4:3)</PresentationFormat>
  <Paragraphs>84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Myriad Arabic</vt:lpstr>
      <vt:lpstr>Myriad Pro</vt:lpstr>
      <vt:lpstr>Myriad Pro</vt:lpstr>
      <vt:lpstr>Neo Sans Std</vt:lpstr>
      <vt:lpstr>1_Office Theme</vt:lpstr>
      <vt:lpstr>PowerPoint Presentation</vt:lpstr>
      <vt:lpstr>Background</vt:lpstr>
      <vt:lpstr>Theory of Change</vt:lpstr>
      <vt:lpstr>Impact Evaluation Design</vt:lpstr>
      <vt:lpstr>Monitoring, Learning, and Evaluation  Activities &amp; Timeline</vt:lpstr>
      <vt:lpstr>Behavior Experiment</vt:lpstr>
      <vt:lpstr>Political Economy Analysis</vt:lpstr>
      <vt:lpstr>Pre-Pilot “Findings” from 10 schools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Lumbanraja</dc:creator>
  <cp:lastModifiedBy>Dewi Susanti</cp:lastModifiedBy>
  <cp:revision>523</cp:revision>
  <cp:lastPrinted>2016-04-11T03:37:33Z</cp:lastPrinted>
  <dcterms:created xsi:type="dcterms:W3CDTF">2016-02-25T03:22:03Z</dcterms:created>
  <dcterms:modified xsi:type="dcterms:W3CDTF">2016-11-22T02:03:25Z</dcterms:modified>
</cp:coreProperties>
</file>