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handoutMasterIdLst>
    <p:handoutMasterId r:id="rId19"/>
  </p:handoutMasterIdLst>
  <p:sldIdLst>
    <p:sldId id="397" r:id="rId3"/>
    <p:sldId id="455" r:id="rId4"/>
    <p:sldId id="457" r:id="rId5"/>
    <p:sldId id="458" r:id="rId6"/>
    <p:sldId id="439" r:id="rId7"/>
    <p:sldId id="459" r:id="rId8"/>
    <p:sldId id="445" r:id="rId9"/>
    <p:sldId id="447" r:id="rId10"/>
    <p:sldId id="460" r:id="rId11"/>
    <p:sldId id="448" r:id="rId12"/>
    <p:sldId id="449" r:id="rId13"/>
    <p:sldId id="452" r:id="rId14"/>
    <p:sldId id="451" r:id="rId15"/>
    <p:sldId id="461" r:id="rId16"/>
    <p:sldId id="3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autoAdjust="0"/>
    <p:restoredTop sz="94660"/>
  </p:normalViewPr>
  <p:slideViewPr>
    <p:cSldViewPr snapToGrid="0">
      <p:cViewPr varScale="1">
        <p:scale>
          <a:sx n="86" d="100"/>
          <a:sy n="86" d="100"/>
        </p:scale>
        <p:origin x="979"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3AA41-1DB9-9248-8F22-487AB37F2821}" type="doc">
      <dgm:prSet loTypeId="urn:microsoft.com/office/officeart/2005/8/layout/gear1" loCatId="" qsTypeId="urn:microsoft.com/office/officeart/2005/8/quickstyle/3D1" qsCatId="3D" csTypeId="urn:microsoft.com/office/officeart/2005/8/colors/colorful4" csCatId="colorful" phldr="1"/>
      <dgm:spPr/>
      <dgm:t>
        <a:bodyPr/>
        <a:lstStyle/>
        <a:p>
          <a:endParaRPr lang="en-US"/>
        </a:p>
      </dgm:t>
    </dgm:pt>
    <dgm:pt modelId="{EA3B2B51-5F43-2142-8084-227DCD9079B1}">
      <dgm:prSet phldrT="[Text]"/>
      <dgm:spPr>
        <a:solidFill>
          <a:schemeClr val="accent6">
            <a:lumMod val="20000"/>
            <a:lumOff val="80000"/>
          </a:schemeClr>
        </a:solidFill>
      </dgm:spPr>
      <dgm:t>
        <a:bodyPr/>
        <a:lstStyle/>
        <a:p>
          <a:r>
            <a:rPr lang="en-US" b="1" dirty="0">
              <a:solidFill>
                <a:schemeClr val="tx1"/>
              </a:solidFill>
            </a:rPr>
            <a:t>Farm</a:t>
          </a:r>
        </a:p>
      </dgm:t>
    </dgm:pt>
    <dgm:pt modelId="{DA54809E-7961-C54A-82EE-A1BF6CB749D1}" type="parTrans" cxnId="{2CC7A7DB-E61F-564D-A127-FDBF40764B14}">
      <dgm:prSet/>
      <dgm:spPr/>
      <dgm:t>
        <a:bodyPr/>
        <a:lstStyle/>
        <a:p>
          <a:endParaRPr lang="en-US"/>
        </a:p>
      </dgm:t>
    </dgm:pt>
    <dgm:pt modelId="{0026D146-2BA8-2A4D-90FC-2FD42E9E4FED}" type="sibTrans" cxnId="{2CC7A7DB-E61F-564D-A127-FDBF40764B14}">
      <dgm:prSet/>
      <dgm:spPr>
        <a:solidFill>
          <a:srgbClr val="00B050"/>
        </a:solidFill>
      </dgm:spPr>
      <dgm:t>
        <a:bodyPr/>
        <a:lstStyle/>
        <a:p>
          <a:endParaRPr lang="en-US"/>
        </a:p>
      </dgm:t>
    </dgm:pt>
    <dgm:pt modelId="{204F78F3-4BE1-104E-99EC-A97C5A0935FD}">
      <dgm:prSet phldrT="[Text]"/>
      <dgm:spPr>
        <a:solidFill>
          <a:schemeClr val="accent2">
            <a:lumMod val="20000"/>
            <a:lumOff val="80000"/>
          </a:schemeClr>
        </a:solidFill>
      </dgm:spPr>
      <dgm:t>
        <a:bodyPr/>
        <a:lstStyle/>
        <a:p>
          <a:r>
            <a:rPr lang="en-US" b="1" dirty="0">
              <a:solidFill>
                <a:schemeClr val="tx1"/>
              </a:solidFill>
            </a:rPr>
            <a:t>Non Farm</a:t>
          </a:r>
        </a:p>
      </dgm:t>
    </dgm:pt>
    <dgm:pt modelId="{C47F4083-99F4-0746-A89C-7059D82BB679}" type="parTrans" cxnId="{3489B543-5677-E544-B22A-3882136E2ED3}">
      <dgm:prSet/>
      <dgm:spPr/>
      <dgm:t>
        <a:bodyPr/>
        <a:lstStyle/>
        <a:p>
          <a:endParaRPr lang="en-US"/>
        </a:p>
      </dgm:t>
    </dgm:pt>
    <dgm:pt modelId="{2734DA33-C1BC-0E46-BA17-C7E2C661B9EA}" type="sibTrans" cxnId="{3489B543-5677-E544-B22A-3882136E2ED3}">
      <dgm:prSet/>
      <dgm:spPr>
        <a:solidFill>
          <a:schemeClr val="accent2">
            <a:lumMod val="75000"/>
          </a:schemeClr>
        </a:solidFill>
      </dgm:spPr>
      <dgm:t>
        <a:bodyPr/>
        <a:lstStyle/>
        <a:p>
          <a:endParaRPr lang="en-US"/>
        </a:p>
      </dgm:t>
    </dgm:pt>
    <dgm:pt modelId="{A1E0D4F4-8F4F-FF44-B608-B13C03C6F9EE}">
      <dgm:prSet phldrT="[Text]"/>
      <dgm:spPr>
        <a:solidFill>
          <a:schemeClr val="accent1">
            <a:lumMod val="20000"/>
            <a:lumOff val="80000"/>
          </a:schemeClr>
        </a:solidFill>
      </dgm:spPr>
      <dgm:t>
        <a:bodyPr/>
        <a:lstStyle/>
        <a:p>
          <a:r>
            <a:rPr lang="en-US" b="1" dirty="0">
              <a:solidFill>
                <a:schemeClr val="tx1"/>
              </a:solidFill>
            </a:rPr>
            <a:t>Skill Based</a:t>
          </a:r>
        </a:p>
      </dgm:t>
    </dgm:pt>
    <dgm:pt modelId="{43F7B3D4-1F2C-C245-89BB-ECE5AB6379A6}" type="parTrans" cxnId="{7E568DF8-FACB-3846-AC00-1F4E99DCA621}">
      <dgm:prSet/>
      <dgm:spPr/>
      <dgm:t>
        <a:bodyPr/>
        <a:lstStyle/>
        <a:p>
          <a:endParaRPr lang="en-US"/>
        </a:p>
      </dgm:t>
    </dgm:pt>
    <dgm:pt modelId="{DBEA3CFB-9421-D047-BB2F-D7552A987609}" type="sibTrans" cxnId="{7E568DF8-FACB-3846-AC00-1F4E99DCA621}">
      <dgm:prSet/>
      <dgm:spPr>
        <a:solidFill>
          <a:srgbClr val="002060"/>
        </a:solidFill>
      </dgm:spPr>
      <dgm:t>
        <a:bodyPr/>
        <a:lstStyle/>
        <a:p>
          <a:endParaRPr lang="en-US"/>
        </a:p>
      </dgm:t>
    </dgm:pt>
    <dgm:pt modelId="{E5407E56-DEA5-0240-8BE0-A5F0B02FC33F}" type="pres">
      <dgm:prSet presAssocID="{5983AA41-1DB9-9248-8F22-487AB37F2821}" presName="composite" presStyleCnt="0">
        <dgm:presLayoutVars>
          <dgm:chMax val="3"/>
          <dgm:animLvl val="lvl"/>
          <dgm:resizeHandles val="exact"/>
        </dgm:presLayoutVars>
      </dgm:prSet>
      <dgm:spPr/>
    </dgm:pt>
    <dgm:pt modelId="{A3FDA06F-930F-B64A-AD70-81E93060768B}" type="pres">
      <dgm:prSet presAssocID="{EA3B2B51-5F43-2142-8084-227DCD9079B1}" presName="gear1" presStyleLbl="node1" presStyleIdx="0" presStyleCnt="3" custScaleX="71903" custScaleY="84131">
        <dgm:presLayoutVars>
          <dgm:chMax val="1"/>
          <dgm:bulletEnabled val="1"/>
        </dgm:presLayoutVars>
      </dgm:prSet>
      <dgm:spPr/>
    </dgm:pt>
    <dgm:pt modelId="{F4B18546-C9EB-264D-8ECB-EB9EF5D831AA}" type="pres">
      <dgm:prSet presAssocID="{EA3B2B51-5F43-2142-8084-227DCD9079B1}" presName="gear1srcNode" presStyleLbl="node1" presStyleIdx="0" presStyleCnt="3"/>
      <dgm:spPr/>
    </dgm:pt>
    <dgm:pt modelId="{3DF2C11B-8EA7-2B46-995E-C5BFCF761195}" type="pres">
      <dgm:prSet presAssocID="{EA3B2B51-5F43-2142-8084-227DCD9079B1}" presName="gear1dstNode" presStyleLbl="node1" presStyleIdx="0" presStyleCnt="3"/>
      <dgm:spPr/>
    </dgm:pt>
    <dgm:pt modelId="{8C5BD04A-56EB-044D-87D1-655C5FC6DAFD}" type="pres">
      <dgm:prSet presAssocID="{204F78F3-4BE1-104E-99EC-A97C5A0935FD}" presName="gear2" presStyleLbl="node1" presStyleIdx="1" presStyleCnt="3">
        <dgm:presLayoutVars>
          <dgm:chMax val="1"/>
          <dgm:bulletEnabled val="1"/>
        </dgm:presLayoutVars>
      </dgm:prSet>
      <dgm:spPr/>
    </dgm:pt>
    <dgm:pt modelId="{E59C5089-B196-DC42-98B8-193A81EAF97E}" type="pres">
      <dgm:prSet presAssocID="{204F78F3-4BE1-104E-99EC-A97C5A0935FD}" presName="gear2srcNode" presStyleLbl="node1" presStyleIdx="1" presStyleCnt="3"/>
      <dgm:spPr/>
    </dgm:pt>
    <dgm:pt modelId="{56213DE2-60E1-C540-86AD-67161C216695}" type="pres">
      <dgm:prSet presAssocID="{204F78F3-4BE1-104E-99EC-A97C5A0935FD}" presName="gear2dstNode" presStyleLbl="node1" presStyleIdx="1" presStyleCnt="3"/>
      <dgm:spPr/>
    </dgm:pt>
    <dgm:pt modelId="{7D6B0C94-4589-194F-8F48-E91F8F450912}" type="pres">
      <dgm:prSet presAssocID="{A1E0D4F4-8F4F-FF44-B608-B13C03C6F9EE}" presName="gear3" presStyleLbl="node1" presStyleIdx="2" presStyleCnt="3"/>
      <dgm:spPr/>
    </dgm:pt>
    <dgm:pt modelId="{151291E3-6EB8-E54F-AE85-B2B89B77E718}" type="pres">
      <dgm:prSet presAssocID="{A1E0D4F4-8F4F-FF44-B608-B13C03C6F9EE}" presName="gear3tx" presStyleLbl="node1" presStyleIdx="2" presStyleCnt="3">
        <dgm:presLayoutVars>
          <dgm:chMax val="1"/>
          <dgm:bulletEnabled val="1"/>
        </dgm:presLayoutVars>
      </dgm:prSet>
      <dgm:spPr/>
    </dgm:pt>
    <dgm:pt modelId="{68D4415B-EBF4-8049-A298-2D9006559DF6}" type="pres">
      <dgm:prSet presAssocID="{A1E0D4F4-8F4F-FF44-B608-B13C03C6F9EE}" presName="gear3srcNode" presStyleLbl="node1" presStyleIdx="2" presStyleCnt="3"/>
      <dgm:spPr/>
    </dgm:pt>
    <dgm:pt modelId="{D25AE139-2A4E-9E42-B3C8-B6959FED9D02}" type="pres">
      <dgm:prSet presAssocID="{A1E0D4F4-8F4F-FF44-B608-B13C03C6F9EE}" presName="gear3dstNode" presStyleLbl="node1" presStyleIdx="2" presStyleCnt="3"/>
      <dgm:spPr/>
    </dgm:pt>
    <dgm:pt modelId="{64517BE4-BFAB-114B-99C4-E688DCFAFD5A}" type="pres">
      <dgm:prSet presAssocID="{0026D146-2BA8-2A4D-90FC-2FD42E9E4FED}" presName="connector1" presStyleLbl="sibTrans2D1" presStyleIdx="0" presStyleCnt="3"/>
      <dgm:spPr/>
    </dgm:pt>
    <dgm:pt modelId="{E213059F-B953-5B4B-9160-AC216EB90140}" type="pres">
      <dgm:prSet presAssocID="{2734DA33-C1BC-0E46-BA17-C7E2C661B9EA}" presName="connector2" presStyleLbl="sibTrans2D1" presStyleIdx="1" presStyleCnt="3"/>
      <dgm:spPr/>
    </dgm:pt>
    <dgm:pt modelId="{59217F74-8C5F-E949-92A8-7A30CBCC3417}" type="pres">
      <dgm:prSet presAssocID="{DBEA3CFB-9421-D047-BB2F-D7552A987609}" presName="connector3" presStyleLbl="sibTrans2D1" presStyleIdx="2" presStyleCnt="3"/>
      <dgm:spPr/>
    </dgm:pt>
  </dgm:ptLst>
  <dgm:cxnLst>
    <dgm:cxn modelId="{A2303C1F-FA7E-6A44-BEED-21B8E05E8369}" type="presOf" srcId="{204F78F3-4BE1-104E-99EC-A97C5A0935FD}" destId="{8C5BD04A-56EB-044D-87D1-655C5FC6DAFD}" srcOrd="0" destOrd="0" presId="urn:microsoft.com/office/officeart/2005/8/layout/gear1"/>
    <dgm:cxn modelId="{E9054E1F-A311-9143-B2B4-7FAE396549EF}" type="presOf" srcId="{0026D146-2BA8-2A4D-90FC-2FD42E9E4FED}" destId="{64517BE4-BFAB-114B-99C4-E688DCFAFD5A}" srcOrd="0" destOrd="0" presId="urn:microsoft.com/office/officeart/2005/8/layout/gear1"/>
    <dgm:cxn modelId="{F3A03E31-D079-044C-864F-A557609134A4}" type="presOf" srcId="{A1E0D4F4-8F4F-FF44-B608-B13C03C6F9EE}" destId="{D25AE139-2A4E-9E42-B3C8-B6959FED9D02}" srcOrd="3" destOrd="0" presId="urn:microsoft.com/office/officeart/2005/8/layout/gear1"/>
    <dgm:cxn modelId="{8B005F38-509A-C344-97E0-C4DFE2629C91}" type="presOf" srcId="{A1E0D4F4-8F4F-FF44-B608-B13C03C6F9EE}" destId="{151291E3-6EB8-E54F-AE85-B2B89B77E718}" srcOrd="1" destOrd="0" presId="urn:microsoft.com/office/officeart/2005/8/layout/gear1"/>
    <dgm:cxn modelId="{17E6D760-3C94-374F-8232-CD8CE010F3AD}" type="presOf" srcId="{EA3B2B51-5F43-2142-8084-227DCD9079B1}" destId="{F4B18546-C9EB-264D-8ECB-EB9EF5D831AA}" srcOrd="1" destOrd="0" presId="urn:microsoft.com/office/officeart/2005/8/layout/gear1"/>
    <dgm:cxn modelId="{3489B543-5677-E544-B22A-3882136E2ED3}" srcId="{5983AA41-1DB9-9248-8F22-487AB37F2821}" destId="{204F78F3-4BE1-104E-99EC-A97C5A0935FD}" srcOrd="1" destOrd="0" parTransId="{C47F4083-99F4-0746-A89C-7059D82BB679}" sibTransId="{2734DA33-C1BC-0E46-BA17-C7E2C661B9EA}"/>
    <dgm:cxn modelId="{3ED0896C-93B9-A144-96E9-E30B9C046984}" type="presOf" srcId="{EA3B2B51-5F43-2142-8084-227DCD9079B1}" destId="{A3FDA06F-930F-B64A-AD70-81E93060768B}" srcOrd="0" destOrd="0" presId="urn:microsoft.com/office/officeart/2005/8/layout/gear1"/>
    <dgm:cxn modelId="{80E65170-08C5-894E-9D94-8CDBDFA63E0A}" type="presOf" srcId="{204F78F3-4BE1-104E-99EC-A97C5A0935FD}" destId="{56213DE2-60E1-C540-86AD-67161C216695}" srcOrd="2" destOrd="0" presId="urn:microsoft.com/office/officeart/2005/8/layout/gear1"/>
    <dgm:cxn modelId="{7775007F-0F57-AD43-974B-0F9894BD4D89}" type="presOf" srcId="{2734DA33-C1BC-0E46-BA17-C7E2C661B9EA}" destId="{E213059F-B953-5B4B-9160-AC216EB90140}" srcOrd="0" destOrd="0" presId="urn:microsoft.com/office/officeart/2005/8/layout/gear1"/>
    <dgm:cxn modelId="{45043B89-3705-1148-AA3D-F5B232097296}" type="presOf" srcId="{DBEA3CFB-9421-D047-BB2F-D7552A987609}" destId="{59217F74-8C5F-E949-92A8-7A30CBCC3417}" srcOrd="0" destOrd="0" presId="urn:microsoft.com/office/officeart/2005/8/layout/gear1"/>
    <dgm:cxn modelId="{D75E5293-7332-6B4E-BF2E-DA5A5027A0FE}" type="presOf" srcId="{A1E0D4F4-8F4F-FF44-B608-B13C03C6F9EE}" destId="{68D4415B-EBF4-8049-A298-2D9006559DF6}" srcOrd="2" destOrd="0" presId="urn:microsoft.com/office/officeart/2005/8/layout/gear1"/>
    <dgm:cxn modelId="{15B312AA-B750-CD47-977A-3BD19D2FB1FF}" type="presOf" srcId="{A1E0D4F4-8F4F-FF44-B608-B13C03C6F9EE}" destId="{7D6B0C94-4589-194F-8F48-E91F8F450912}" srcOrd="0" destOrd="0" presId="urn:microsoft.com/office/officeart/2005/8/layout/gear1"/>
    <dgm:cxn modelId="{34C110B2-F28B-254D-A29B-A4E0CA14B94A}" type="presOf" srcId="{EA3B2B51-5F43-2142-8084-227DCD9079B1}" destId="{3DF2C11B-8EA7-2B46-995E-C5BFCF761195}" srcOrd="2" destOrd="0" presId="urn:microsoft.com/office/officeart/2005/8/layout/gear1"/>
    <dgm:cxn modelId="{2CC7A7DB-E61F-564D-A127-FDBF40764B14}" srcId="{5983AA41-1DB9-9248-8F22-487AB37F2821}" destId="{EA3B2B51-5F43-2142-8084-227DCD9079B1}" srcOrd="0" destOrd="0" parTransId="{DA54809E-7961-C54A-82EE-A1BF6CB749D1}" sibTransId="{0026D146-2BA8-2A4D-90FC-2FD42E9E4FED}"/>
    <dgm:cxn modelId="{488350E5-6FEE-5C43-AEFC-97DE894B038B}" type="presOf" srcId="{5983AA41-1DB9-9248-8F22-487AB37F2821}" destId="{E5407E56-DEA5-0240-8BE0-A5F0B02FC33F}" srcOrd="0" destOrd="0" presId="urn:microsoft.com/office/officeart/2005/8/layout/gear1"/>
    <dgm:cxn modelId="{2484FCEC-45C5-664A-8E55-14586EA687DF}" type="presOf" srcId="{204F78F3-4BE1-104E-99EC-A97C5A0935FD}" destId="{E59C5089-B196-DC42-98B8-193A81EAF97E}" srcOrd="1" destOrd="0" presId="urn:microsoft.com/office/officeart/2005/8/layout/gear1"/>
    <dgm:cxn modelId="{7E568DF8-FACB-3846-AC00-1F4E99DCA621}" srcId="{5983AA41-1DB9-9248-8F22-487AB37F2821}" destId="{A1E0D4F4-8F4F-FF44-B608-B13C03C6F9EE}" srcOrd="2" destOrd="0" parTransId="{43F7B3D4-1F2C-C245-89BB-ECE5AB6379A6}" sibTransId="{DBEA3CFB-9421-D047-BB2F-D7552A987609}"/>
    <dgm:cxn modelId="{90713E22-3FE4-FC4A-8011-F4BF183A3F5F}" type="presParOf" srcId="{E5407E56-DEA5-0240-8BE0-A5F0B02FC33F}" destId="{A3FDA06F-930F-B64A-AD70-81E93060768B}" srcOrd="0" destOrd="0" presId="urn:microsoft.com/office/officeart/2005/8/layout/gear1"/>
    <dgm:cxn modelId="{44FC2952-8CEB-9748-9C87-69B849BAD70F}" type="presParOf" srcId="{E5407E56-DEA5-0240-8BE0-A5F0B02FC33F}" destId="{F4B18546-C9EB-264D-8ECB-EB9EF5D831AA}" srcOrd="1" destOrd="0" presId="urn:microsoft.com/office/officeart/2005/8/layout/gear1"/>
    <dgm:cxn modelId="{ED11632E-B4C7-3E42-9B58-965FD582E5DA}" type="presParOf" srcId="{E5407E56-DEA5-0240-8BE0-A5F0B02FC33F}" destId="{3DF2C11B-8EA7-2B46-995E-C5BFCF761195}" srcOrd="2" destOrd="0" presId="urn:microsoft.com/office/officeart/2005/8/layout/gear1"/>
    <dgm:cxn modelId="{CA2D756D-368D-444D-AC19-7D2062656A15}" type="presParOf" srcId="{E5407E56-DEA5-0240-8BE0-A5F0B02FC33F}" destId="{8C5BD04A-56EB-044D-87D1-655C5FC6DAFD}" srcOrd="3" destOrd="0" presId="urn:microsoft.com/office/officeart/2005/8/layout/gear1"/>
    <dgm:cxn modelId="{3127B332-D4CC-5E4D-B0BC-C9E973CA0920}" type="presParOf" srcId="{E5407E56-DEA5-0240-8BE0-A5F0B02FC33F}" destId="{E59C5089-B196-DC42-98B8-193A81EAF97E}" srcOrd="4" destOrd="0" presId="urn:microsoft.com/office/officeart/2005/8/layout/gear1"/>
    <dgm:cxn modelId="{08036A04-5861-A045-828B-9DB2295DB61B}" type="presParOf" srcId="{E5407E56-DEA5-0240-8BE0-A5F0B02FC33F}" destId="{56213DE2-60E1-C540-86AD-67161C216695}" srcOrd="5" destOrd="0" presId="urn:microsoft.com/office/officeart/2005/8/layout/gear1"/>
    <dgm:cxn modelId="{5740F294-2D0C-5E48-840B-98911E8C7B3C}" type="presParOf" srcId="{E5407E56-DEA5-0240-8BE0-A5F0B02FC33F}" destId="{7D6B0C94-4589-194F-8F48-E91F8F450912}" srcOrd="6" destOrd="0" presId="urn:microsoft.com/office/officeart/2005/8/layout/gear1"/>
    <dgm:cxn modelId="{ABB46B37-26E9-7D4F-A00B-3032838FFFE0}" type="presParOf" srcId="{E5407E56-DEA5-0240-8BE0-A5F0B02FC33F}" destId="{151291E3-6EB8-E54F-AE85-B2B89B77E718}" srcOrd="7" destOrd="0" presId="urn:microsoft.com/office/officeart/2005/8/layout/gear1"/>
    <dgm:cxn modelId="{5975176A-01C2-584B-B0AD-2A2D29311507}" type="presParOf" srcId="{E5407E56-DEA5-0240-8BE0-A5F0B02FC33F}" destId="{68D4415B-EBF4-8049-A298-2D9006559DF6}" srcOrd="8" destOrd="0" presId="urn:microsoft.com/office/officeart/2005/8/layout/gear1"/>
    <dgm:cxn modelId="{9D4C99D6-9DE6-F84F-9F0E-BF7EEC4AE026}" type="presParOf" srcId="{E5407E56-DEA5-0240-8BE0-A5F0B02FC33F}" destId="{D25AE139-2A4E-9E42-B3C8-B6959FED9D02}" srcOrd="9" destOrd="0" presId="urn:microsoft.com/office/officeart/2005/8/layout/gear1"/>
    <dgm:cxn modelId="{215F2A98-D1E6-A843-B493-896E5E5D22FF}" type="presParOf" srcId="{E5407E56-DEA5-0240-8BE0-A5F0B02FC33F}" destId="{64517BE4-BFAB-114B-99C4-E688DCFAFD5A}" srcOrd="10" destOrd="0" presId="urn:microsoft.com/office/officeart/2005/8/layout/gear1"/>
    <dgm:cxn modelId="{A7B5E132-4A63-3347-A656-62B51FE2AE17}" type="presParOf" srcId="{E5407E56-DEA5-0240-8BE0-A5F0B02FC33F}" destId="{E213059F-B953-5B4B-9160-AC216EB90140}" srcOrd="11" destOrd="0" presId="urn:microsoft.com/office/officeart/2005/8/layout/gear1"/>
    <dgm:cxn modelId="{2B6D6AFC-1BE4-1344-9B25-5D87B3DCBEAE}" type="presParOf" srcId="{E5407E56-DEA5-0240-8BE0-A5F0B02FC33F}" destId="{59217F74-8C5F-E949-92A8-7A30CBCC341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A06F-930F-B64A-AD70-81E93060768B}">
      <dsp:nvSpPr>
        <dsp:cNvPr id="0" name=""/>
        <dsp:cNvSpPr/>
      </dsp:nvSpPr>
      <dsp:spPr>
        <a:xfrm>
          <a:off x="1953743" y="1693170"/>
          <a:ext cx="1304780" cy="1526674"/>
        </a:xfrm>
        <a:prstGeom prst="gear9">
          <a:avLst/>
        </a:prstGeom>
        <a:solidFill>
          <a:schemeClr val="accent6">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Farm</a:t>
          </a:r>
        </a:p>
      </dsp:txBody>
      <dsp:txXfrm>
        <a:off x="2216062" y="2036044"/>
        <a:ext cx="780142" cy="813256"/>
      </dsp:txXfrm>
    </dsp:sp>
    <dsp:sp modelId="{8C5BD04A-56EB-044D-87D1-655C5FC6DAFD}">
      <dsp:nvSpPr>
        <dsp:cNvPr id="0" name=""/>
        <dsp:cNvSpPr/>
      </dsp:nvSpPr>
      <dsp:spPr>
        <a:xfrm>
          <a:off x="643023" y="1120273"/>
          <a:ext cx="1319737" cy="1319737"/>
        </a:xfrm>
        <a:prstGeom prst="gear6">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Non Farm</a:t>
          </a:r>
        </a:p>
      </dsp:txBody>
      <dsp:txXfrm>
        <a:off x="975271" y="1454529"/>
        <a:ext cx="655241" cy="651225"/>
      </dsp:txXfrm>
    </dsp:sp>
    <dsp:sp modelId="{7D6B0C94-4589-194F-8F48-E91F8F450912}">
      <dsp:nvSpPr>
        <dsp:cNvPr id="0" name=""/>
        <dsp:cNvSpPr/>
      </dsp:nvSpPr>
      <dsp:spPr>
        <a:xfrm rot="20700000">
          <a:off x="1382211" y="209789"/>
          <a:ext cx="1293073" cy="1293073"/>
        </a:xfrm>
        <a:prstGeom prst="gear6">
          <a:avLst/>
        </a:prstGeom>
        <a:solidFill>
          <a:schemeClr val="accent1">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Skill Based</a:t>
          </a:r>
        </a:p>
      </dsp:txBody>
      <dsp:txXfrm rot="-20700000">
        <a:off x="1665820" y="493398"/>
        <a:ext cx="725855" cy="725855"/>
      </dsp:txXfrm>
    </dsp:sp>
    <dsp:sp modelId="{64517BE4-BFAB-114B-99C4-E688DCFAFD5A}">
      <dsp:nvSpPr>
        <dsp:cNvPr id="0" name=""/>
        <dsp:cNvSpPr/>
      </dsp:nvSpPr>
      <dsp:spPr>
        <a:xfrm>
          <a:off x="1549705" y="1280765"/>
          <a:ext cx="2322738" cy="2322738"/>
        </a:xfrm>
        <a:prstGeom prst="circularArrow">
          <a:avLst>
            <a:gd name="adj1" fmla="val 4687"/>
            <a:gd name="adj2" fmla="val 299029"/>
            <a:gd name="adj3" fmla="val 2490287"/>
            <a:gd name="adj4" fmla="val 15918193"/>
            <a:gd name="adj5" fmla="val 5469"/>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213059F-B953-5B4B-9160-AC216EB90140}">
      <dsp:nvSpPr>
        <dsp:cNvPr id="0" name=""/>
        <dsp:cNvSpPr/>
      </dsp:nvSpPr>
      <dsp:spPr>
        <a:xfrm>
          <a:off x="409300" y="832106"/>
          <a:ext cx="1687614" cy="1687614"/>
        </a:xfrm>
        <a:prstGeom prst="leftCircularArrow">
          <a:avLst>
            <a:gd name="adj1" fmla="val 6452"/>
            <a:gd name="adj2" fmla="val 429999"/>
            <a:gd name="adj3" fmla="val 10489124"/>
            <a:gd name="adj4" fmla="val 14837806"/>
            <a:gd name="adj5" fmla="val 7527"/>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9217F74-8C5F-E949-92A8-7A30CBCC3417}">
      <dsp:nvSpPr>
        <dsp:cNvPr id="0" name=""/>
        <dsp:cNvSpPr/>
      </dsp:nvSpPr>
      <dsp:spPr>
        <a:xfrm>
          <a:off x="1083110" y="-69601"/>
          <a:ext cx="1819588" cy="1819588"/>
        </a:xfrm>
        <a:prstGeom prst="circularArrow">
          <a:avLst>
            <a:gd name="adj1" fmla="val 5984"/>
            <a:gd name="adj2" fmla="val 394124"/>
            <a:gd name="adj3" fmla="val 13313824"/>
            <a:gd name="adj4" fmla="val 10508221"/>
            <a:gd name="adj5" fmla="val 6981"/>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646D64-8680-354E-A831-681D3135CE13}" type="datetimeFigureOut">
              <a:rPr lang="en-US" smtClean="0"/>
              <a:t>3/28/2018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8F9A8F-E36F-A546-884E-B8F8EE46F4C6}" type="slidenum">
              <a:rPr lang="en-US" smtClean="0"/>
              <a:t>‹#›</a:t>
            </a:fld>
            <a:endParaRPr lang="en-US"/>
          </a:p>
        </p:txBody>
      </p:sp>
    </p:spTree>
    <p:extLst>
      <p:ext uri="{BB962C8B-B14F-4D97-AF65-F5344CB8AC3E}">
        <p14:creationId xmlns:p14="http://schemas.microsoft.com/office/powerpoint/2010/main" val="1841586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F1D9D-BA8E-374A-B197-9C535CFB82AB}" type="datetimeFigureOut">
              <a:rPr lang="en-US" smtClean="0"/>
              <a:t>3/28/2018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BA9A7-FB01-9D4F-8EF4-7B74E143E077}" type="slidenum">
              <a:rPr lang="en-US" smtClean="0"/>
              <a:t>‹#›</a:t>
            </a:fld>
            <a:endParaRPr lang="en-US"/>
          </a:p>
        </p:txBody>
      </p:sp>
    </p:spTree>
    <p:extLst>
      <p:ext uri="{BB962C8B-B14F-4D97-AF65-F5344CB8AC3E}">
        <p14:creationId xmlns:p14="http://schemas.microsoft.com/office/powerpoint/2010/main" val="1026981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77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36D4-8910-4392-88B1-6BF43F0F5D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F58E89C-67E8-4484-866A-BBAC635AD1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9C8BBF5-7029-4257-AAF0-0F44B4D718F5}"/>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a:extLst>
              <a:ext uri="{FF2B5EF4-FFF2-40B4-BE49-F238E27FC236}">
                <a16:creationId xmlns:a16="http://schemas.microsoft.com/office/drawing/2014/main" id="{2AC8D4F0-9548-4CDA-8DF1-7F9CE00DB9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5E9E713-A0DC-4A44-8071-BF763CC8D1A6}"/>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4230913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E95B-04A4-403A-9D19-61871E44483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D8B65D8-93DA-4333-B925-5B9A2FEF46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BDAAD7-4FC7-4B2D-B60E-62F28BA26706}"/>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a:extLst>
              <a:ext uri="{FF2B5EF4-FFF2-40B4-BE49-F238E27FC236}">
                <a16:creationId xmlns:a16="http://schemas.microsoft.com/office/drawing/2014/main" id="{9DDA6727-EFE4-4DD1-BB80-4EF738ECEA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2994F49-14D0-4F1B-ABF2-24F28723D2C2}"/>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146017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2B7429-0B88-49BD-8DEC-2C8FAFF680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0762B5B-951C-4500-A8DB-3BCA199A96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723657C-B714-4A1E-9859-FABC1B34D23A}"/>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a:extLst>
              <a:ext uri="{FF2B5EF4-FFF2-40B4-BE49-F238E27FC236}">
                <a16:creationId xmlns:a16="http://schemas.microsoft.com/office/drawing/2014/main" id="{92631D40-6D83-4787-81C6-F6ECBB2EAC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7FE3691-0D7F-4AFF-A6B4-22263FC04621}"/>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3148984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rIns="45720"/>
          <a:lstStyle/>
          <a:p>
            <a:fld id="{14F6ECC2-5112-4975-86C5-045F43F046AE}" type="slidenum">
              <a:rPr lang="en-IN" smtClean="0"/>
              <a:t>‹#›</a:t>
            </a:fld>
            <a:endParaRPr lang="en-IN"/>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98859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6ECC2-5112-4975-86C5-045F43F046AE}" type="slidenum">
              <a:rPr lang="en-IN" smtClean="0"/>
              <a:t>‹#›</a:t>
            </a:fld>
            <a:endParaRPr lang="en-IN"/>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cxnSp>
        <p:nvCxnSpPr>
          <p:cNvPr id="10" name="Straight Connector 9">
            <a:extLst>
              <a:ext uri="{FF2B5EF4-FFF2-40B4-BE49-F238E27FC236}">
                <a16:creationId xmlns:a16="http://schemas.microsoft.com/office/drawing/2014/main" id="{642BB450-A006-1942-9D5E-8C145BB247A0}"/>
              </a:ext>
            </a:extLst>
          </p:cNvPr>
          <p:cNvCxnSpPr/>
          <p:nvPr userDrawn="1"/>
        </p:nvCxnSpPr>
        <p:spPr>
          <a:xfrm flipV="1">
            <a:off x="402771" y="1030122"/>
            <a:ext cx="10951029" cy="402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ADD2C5F-C713-BB42-AEFF-ACF30DB75391}"/>
              </a:ext>
            </a:extLst>
          </p:cNvPr>
          <p:cNvCxnSpPr/>
          <p:nvPr userDrawn="1"/>
        </p:nvCxnSpPr>
        <p:spPr>
          <a:xfrm flipV="1">
            <a:off x="417385" y="1094840"/>
            <a:ext cx="10951029" cy="402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4757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1580672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212C15-2C87-47C6-8862-CA9A95938EF7}" type="datetimeFigureOut">
              <a:rPr lang="en-IN" smtClean="0"/>
              <a:t>28-03-2018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F6ECC2-5112-4975-86C5-045F43F046AE}" type="slidenum">
              <a:rPr lang="en-IN" smtClean="0"/>
              <a:t>‹#›</a:t>
            </a:fld>
            <a:endParaRPr lang="en-IN"/>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551151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212C15-2C87-47C6-8862-CA9A95938EF7}" type="datetimeFigureOut">
              <a:rPr lang="en-IN" smtClean="0"/>
              <a:t>28-03-2018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1109255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212C15-2C87-47C6-8862-CA9A95938EF7}" type="datetimeFigureOut">
              <a:rPr lang="en-IN" smtClean="0"/>
              <a:t>28-03-2018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4F6ECC2-5112-4975-86C5-045F43F046AE}" type="slidenum">
              <a:rPr lang="en-IN" smtClean="0"/>
              <a:t>‹#›</a:t>
            </a:fld>
            <a:endParaRPr lang="en-IN"/>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41204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3212C15-2C87-47C6-8862-CA9A95938EF7}" type="datetimeFigureOut">
              <a:rPr lang="en-IN" smtClean="0"/>
              <a:t>28-03-2018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53174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212C15-2C87-47C6-8862-CA9A95938EF7}" type="datetimeFigureOut">
              <a:rPr lang="en-IN" smtClean="0"/>
              <a:t>28-03-2018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243543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CD9F-B3BF-482D-A624-EB1DD55CA996}"/>
              </a:ext>
            </a:extLst>
          </p:cNvPr>
          <p:cNvSpPr>
            <a:spLocks noGrp="1"/>
          </p:cNvSpPr>
          <p:nvPr>
            <p:ph type="title"/>
          </p:nvPr>
        </p:nvSpPr>
        <p:spPr>
          <a:xfrm>
            <a:off x="402771" y="157942"/>
            <a:ext cx="10951029" cy="789710"/>
          </a:xfrm>
        </p:spPr>
        <p:txBody>
          <a:bodyPr>
            <a:normAutofit/>
          </a:bodyPr>
          <a:lstStyle>
            <a:lvl1pPr>
              <a:defRPr sz="3200" b="1">
                <a:solidFill>
                  <a:schemeClr val="accent1">
                    <a:lumMod val="50000"/>
                  </a:schemeClr>
                </a:solidFill>
                <a:latin typeface="+mn-lt"/>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E2BA3B7B-34E3-43CD-AFDD-292DBE3C1653}"/>
              </a:ext>
            </a:extLst>
          </p:cNvPr>
          <p:cNvSpPr>
            <a:spLocks noGrp="1"/>
          </p:cNvSpPr>
          <p:nvPr>
            <p:ph idx="1"/>
          </p:nvPr>
        </p:nvSpPr>
        <p:spPr>
          <a:xfrm>
            <a:off x="402771" y="1163782"/>
            <a:ext cx="10951029" cy="5013181"/>
          </a:xfrm>
        </p:spPr>
        <p:txBody>
          <a:bodyPr/>
          <a:lstStyle>
            <a:lvl1pPr>
              <a:lnSpc>
                <a:spcPct val="100000"/>
              </a:lnSpc>
              <a:defRPr sz="2400"/>
            </a:lvl1pPr>
            <a:lvl2pPr>
              <a:lnSpc>
                <a:spcPct val="100000"/>
              </a:lnSpc>
              <a:defRPr sz="2000"/>
            </a:lvl2pPr>
            <a:lvl3pPr>
              <a:lnSpc>
                <a:spcPct val="100000"/>
              </a:lnSpc>
              <a:defRPr sz="1800"/>
            </a:lvl3pPr>
            <a:lvl4pPr>
              <a:lnSpc>
                <a:spcPct val="100000"/>
              </a:lnSpc>
              <a:defRPr sz="1600"/>
            </a:lvl4pPr>
            <a:lvl5pPr>
              <a:lnSpc>
                <a:spcPct val="10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DF6974C5-8CFE-4985-BB63-B74DD546B25F}"/>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a:extLst>
              <a:ext uri="{FF2B5EF4-FFF2-40B4-BE49-F238E27FC236}">
                <a16:creationId xmlns:a16="http://schemas.microsoft.com/office/drawing/2014/main" id="{A3A26D4B-8CA3-4769-9BE8-729DDFFC87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0A2E27B-B08C-4BE0-BB31-EC1167759FAC}"/>
              </a:ext>
            </a:extLst>
          </p:cNvPr>
          <p:cNvSpPr>
            <a:spLocks noGrp="1"/>
          </p:cNvSpPr>
          <p:nvPr>
            <p:ph type="sldNum" sz="quarter" idx="12"/>
          </p:nvPr>
        </p:nvSpPr>
        <p:spPr/>
        <p:txBody>
          <a:bodyPr/>
          <a:lstStyle/>
          <a:p>
            <a:fld id="{14F6ECC2-5112-4975-86C5-045F43F046AE}" type="slidenum">
              <a:rPr lang="en-IN" smtClean="0"/>
              <a:t>‹#›</a:t>
            </a:fld>
            <a:endParaRPr lang="en-IN"/>
          </a:p>
        </p:txBody>
      </p:sp>
      <p:cxnSp>
        <p:nvCxnSpPr>
          <p:cNvPr id="8" name="Straight Connector 7">
            <a:extLst>
              <a:ext uri="{FF2B5EF4-FFF2-40B4-BE49-F238E27FC236}">
                <a16:creationId xmlns:a16="http://schemas.microsoft.com/office/drawing/2014/main" id="{6366EFFA-D6A1-4057-9FAD-7A1927813A02}"/>
              </a:ext>
            </a:extLst>
          </p:cNvPr>
          <p:cNvCxnSpPr/>
          <p:nvPr userDrawn="1"/>
        </p:nvCxnSpPr>
        <p:spPr>
          <a:xfrm flipV="1">
            <a:off x="402771" y="1030122"/>
            <a:ext cx="10951029" cy="4022"/>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366EFFA-D6A1-4057-9FAD-7A1927813A02}"/>
              </a:ext>
            </a:extLst>
          </p:cNvPr>
          <p:cNvCxnSpPr/>
          <p:nvPr userDrawn="1"/>
        </p:nvCxnSpPr>
        <p:spPr>
          <a:xfrm flipV="1">
            <a:off x="417385" y="1094840"/>
            <a:ext cx="10951029" cy="402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3519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212C15-2C87-47C6-8862-CA9A95938EF7}" type="datetimeFigureOut">
              <a:rPr lang="en-IN" smtClean="0"/>
              <a:t>28-03-2018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3259740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1796559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83234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315363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216E-9B41-4EB3-A647-2FD5598EA3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8187023-2619-43A7-B6BC-BD5D07A682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5621C5-8E74-4305-A7CC-CE1E63305FF1}"/>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5" name="Footer Placeholder 4">
            <a:extLst>
              <a:ext uri="{FF2B5EF4-FFF2-40B4-BE49-F238E27FC236}">
                <a16:creationId xmlns:a16="http://schemas.microsoft.com/office/drawing/2014/main" id="{88AEB732-FB8E-4F3C-95C0-D210DDD631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6E6072-26D3-4BF8-8FAB-FB29650FF9FA}"/>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65629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9F68-878F-4A91-94D5-6BB878F610B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BF579C6-694E-4912-A248-2F8355DE7E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4F0AEE8-4AE9-4D1A-A8E8-E9C23C1380E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D1C36B8-A247-4044-BD84-153C0583FA16}"/>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6" name="Footer Placeholder 5">
            <a:extLst>
              <a:ext uri="{FF2B5EF4-FFF2-40B4-BE49-F238E27FC236}">
                <a16:creationId xmlns:a16="http://schemas.microsoft.com/office/drawing/2014/main" id="{5F41E3D5-A0B9-4EA6-B690-81AD420EADD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456D3B4-C14D-4C3C-8E65-D879FD42ABF6}"/>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331164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6B52-F69F-42AD-AEEB-A495AD4C64C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FE4D83C-CECF-4F3F-A6CC-A1A9259BC9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A56E4E-4F2F-49C6-B521-3D05EB2167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24021DE-F309-4811-B658-0C28888485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6F2D3D1-B882-4E8C-92E9-8803DFFCF5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6FAEF0F-1A78-4452-8D47-C9327DDF28CA}"/>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8" name="Footer Placeholder 7">
            <a:extLst>
              <a:ext uri="{FF2B5EF4-FFF2-40B4-BE49-F238E27FC236}">
                <a16:creationId xmlns:a16="http://schemas.microsoft.com/office/drawing/2014/main" id="{146A96C4-65A4-4F2A-B08C-726B1E4F4CA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CE47ECE-AB29-4972-ABC7-F77E0D7AF904}"/>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258224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ABD63-5B5E-4EC0-B3A8-ACD3302EE5A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0A1A8CB-ED8E-42E3-BBCB-633D60DDEFAC}"/>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4" name="Footer Placeholder 3">
            <a:extLst>
              <a:ext uri="{FF2B5EF4-FFF2-40B4-BE49-F238E27FC236}">
                <a16:creationId xmlns:a16="http://schemas.microsoft.com/office/drawing/2014/main" id="{C712FF63-9A15-4B7F-B1C5-F942792103F8}"/>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FCD5431-7514-495F-AB70-57370FED8A96}"/>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389665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7286E-0177-4169-A914-9D2C051F0323}"/>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3" name="Footer Placeholder 2">
            <a:extLst>
              <a:ext uri="{FF2B5EF4-FFF2-40B4-BE49-F238E27FC236}">
                <a16:creationId xmlns:a16="http://schemas.microsoft.com/office/drawing/2014/main" id="{82FBD667-3D21-4476-8FA9-685AC508ACC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1505C8E-2BA9-4367-935B-DC83F7308B9C}"/>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101885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ADB5-0474-469D-AA18-2712A66EA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D9A0C-5A15-43C0-BC28-461D98F754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76425D9-5E80-42CD-8B24-B2B9F32FC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B226BA-BFE6-48E8-9419-F10D1A61C26C}"/>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6" name="Footer Placeholder 5">
            <a:extLst>
              <a:ext uri="{FF2B5EF4-FFF2-40B4-BE49-F238E27FC236}">
                <a16:creationId xmlns:a16="http://schemas.microsoft.com/office/drawing/2014/main" id="{4726EF0D-C0AF-4FF5-9696-239CA3A4555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1FBFB78-BA5D-49CD-875A-2FC66CA1B5E4}"/>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624454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03A4-9C0F-4C68-AEF7-2031622C6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D3F5A5A-7E71-4062-98C2-B6FAE7E196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E37D8EC-006C-4F1E-B5A2-3903515B2E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D62C16-EA22-46D7-A0E7-C51B12AF86C2}"/>
              </a:ext>
            </a:extLst>
          </p:cNvPr>
          <p:cNvSpPr>
            <a:spLocks noGrp="1"/>
          </p:cNvSpPr>
          <p:nvPr>
            <p:ph type="dt" sz="half" idx="10"/>
          </p:nvPr>
        </p:nvSpPr>
        <p:spPr/>
        <p:txBody>
          <a:bodyPr/>
          <a:lstStyle/>
          <a:p>
            <a:fld id="{83212C15-2C87-47C6-8862-CA9A95938EF7}" type="datetimeFigureOut">
              <a:rPr lang="en-IN" smtClean="0"/>
              <a:t>28-03-2018</a:t>
            </a:fld>
            <a:endParaRPr lang="en-IN"/>
          </a:p>
        </p:txBody>
      </p:sp>
      <p:sp>
        <p:nvSpPr>
          <p:cNvPr id="6" name="Footer Placeholder 5">
            <a:extLst>
              <a:ext uri="{FF2B5EF4-FFF2-40B4-BE49-F238E27FC236}">
                <a16:creationId xmlns:a16="http://schemas.microsoft.com/office/drawing/2014/main" id="{220CFA26-AB13-4484-94CF-05275BFAA86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9489A20-B14E-4667-9191-87EAAEC32139}"/>
              </a:ext>
            </a:extLst>
          </p:cNvPr>
          <p:cNvSpPr>
            <a:spLocks noGrp="1"/>
          </p:cNvSpPr>
          <p:nvPr>
            <p:ph type="sldNum" sz="quarter" idx="12"/>
          </p:nvPr>
        </p:nvSpPr>
        <p:spPr/>
        <p:txBody>
          <a:bodyPr/>
          <a:lstStyle/>
          <a:p>
            <a:fld id="{14F6ECC2-5112-4975-86C5-045F43F046AE}" type="slidenum">
              <a:rPr lang="en-IN" smtClean="0"/>
              <a:t>‹#›</a:t>
            </a:fld>
            <a:endParaRPr lang="en-IN"/>
          </a:p>
        </p:txBody>
      </p:sp>
    </p:spTree>
    <p:extLst>
      <p:ext uri="{BB962C8B-B14F-4D97-AF65-F5344CB8AC3E}">
        <p14:creationId xmlns:p14="http://schemas.microsoft.com/office/powerpoint/2010/main" val="20402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32000">
              <a:schemeClr val="bg1">
                <a:lumMod val="95000"/>
              </a:schemeClr>
            </a:gs>
            <a:gs pos="100000">
              <a:schemeClr val="bg1"/>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6FCD9-E322-4172-9BE4-D05CCC81A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B8A6756-B79C-4516-ADBE-F21939CC2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4707D95-C6FD-4651-80EB-6CF56CA61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12C15-2C87-47C6-8862-CA9A95938EF7}" type="datetimeFigureOut">
              <a:rPr lang="en-IN" smtClean="0"/>
              <a:t>28-03-2018</a:t>
            </a:fld>
            <a:endParaRPr lang="en-IN"/>
          </a:p>
        </p:txBody>
      </p:sp>
      <p:sp>
        <p:nvSpPr>
          <p:cNvPr id="5" name="Footer Placeholder 4">
            <a:extLst>
              <a:ext uri="{FF2B5EF4-FFF2-40B4-BE49-F238E27FC236}">
                <a16:creationId xmlns:a16="http://schemas.microsoft.com/office/drawing/2014/main" id="{9236F19E-FAB3-41A5-9CDC-B6756AFD8D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47B2239-A3DC-4E10-ABF3-0092FF9BE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6ECC2-5112-4975-86C5-045F43F046AE}" type="slidenum">
              <a:rPr lang="en-IN" smtClean="0"/>
              <a:t>‹#›</a:t>
            </a:fld>
            <a:endParaRPr lang="en-IN"/>
          </a:p>
        </p:txBody>
      </p:sp>
    </p:spTree>
    <p:extLst>
      <p:ext uri="{BB962C8B-B14F-4D97-AF65-F5344CB8AC3E}">
        <p14:creationId xmlns:p14="http://schemas.microsoft.com/office/powerpoint/2010/main" val="3817307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83212C15-2C87-47C6-8862-CA9A95938EF7}" type="datetimeFigureOut">
              <a:rPr lang="en-IN" smtClean="0"/>
              <a:t>28-03-2018</a:t>
            </a:fld>
            <a:endParaRPr lang="en-IN"/>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14F6ECC2-5112-4975-86C5-045F43F046AE}" type="slidenum">
              <a:rPr lang="en-IN" smtClean="0"/>
              <a:t>‹#›</a:t>
            </a:fld>
            <a:endParaRPr lang="en-IN"/>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7597665"/>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1" y="2305113"/>
            <a:ext cx="7738111" cy="2206672"/>
          </a:xfrm>
        </p:spPr>
        <p:txBody>
          <a:bodyPr anchor="ctr">
            <a:normAutofit fontScale="90000"/>
          </a:bodyPr>
          <a:lstStyle/>
          <a:p>
            <a:pPr>
              <a:lnSpc>
                <a:spcPct val="100000"/>
              </a:lnSpc>
            </a:pPr>
            <a:r>
              <a:rPr lang="en-US" sz="6000" b="1" cap="none" dirty="0">
                <a:solidFill>
                  <a:srgbClr val="224B11"/>
                </a:solidFill>
                <a:latin typeface="Baskerville Old Face" panose="02020602080505020303" pitchFamily="18" charset="0"/>
              </a:rPr>
              <a:t>National Rural Livelihoods Project (NRLP)</a:t>
            </a:r>
            <a:endParaRPr lang="en-US" sz="6000" b="1" i="1" cap="none" dirty="0">
              <a:solidFill>
                <a:srgbClr val="224B11"/>
              </a:solidFill>
              <a:latin typeface="Baskerville Old Face" panose="02020602080505020303" pitchFamily="18" charset="0"/>
            </a:endParaRPr>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8023860" y="1310656"/>
            <a:ext cx="4168140" cy="4208604"/>
          </a:xfrm>
        </p:spPr>
      </p:pic>
    </p:spTree>
    <p:extLst>
      <p:ext uri="{BB962C8B-B14F-4D97-AF65-F5344CB8AC3E}">
        <p14:creationId xmlns:p14="http://schemas.microsoft.com/office/powerpoint/2010/main" val="2395377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1" y="157942"/>
            <a:ext cx="10951029" cy="789710"/>
          </a:xfrm>
        </p:spPr>
        <p:txBody>
          <a:bodyPr>
            <a:noAutofit/>
          </a:bodyPr>
          <a:lstStyle/>
          <a:p>
            <a:r>
              <a:rPr lang="en-US" sz="2800" dirty="0"/>
              <a:t>Pillar 3: Promotion of Sustainable Livelihoods– Non-Farm Livelihoods</a:t>
            </a:r>
          </a:p>
        </p:txBody>
      </p:sp>
      <p:sp>
        <p:nvSpPr>
          <p:cNvPr id="3" name="Content Placeholder 2"/>
          <p:cNvSpPr>
            <a:spLocks noGrp="1"/>
          </p:cNvSpPr>
          <p:nvPr>
            <p:ph idx="1"/>
          </p:nvPr>
        </p:nvSpPr>
        <p:spPr>
          <a:xfrm>
            <a:off x="402773" y="1163781"/>
            <a:ext cx="5459408" cy="4990833"/>
          </a:xfrm>
        </p:spPr>
        <p:txBody>
          <a:bodyPr>
            <a:normAutofit lnSpcReduction="10000"/>
          </a:bodyPr>
          <a:lstStyle/>
          <a:p>
            <a:pPr marL="0" indent="0">
              <a:buNone/>
            </a:pPr>
            <a:r>
              <a:rPr lang="en-US" sz="2500" b="1" dirty="0"/>
              <a:t>Start Up Village Entrepreneurship </a:t>
            </a:r>
            <a:r>
              <a:rPr lang="en-US" sz="2500" b="1" dirty="0" err="1"/>
              <a:t>Programme</a:t>
            </a:r>
            <a:endParaRPr lang="en-US" sz="2500" b="1" dirty="0"/>
          </a:p>
          <a:p>
            <a:r>
              <a:rPr lang="en-US" sz="2200" dirty="0"/>
              <a:t>Launched in 2014 to promote rural start-ups in farm/off-farm sectors </a:t>
            </a:r>
          </a:p>
          <a:p>
            <a:r>
              <a:rPr lang="en-US" sz="2200" dirty="0"/>
              <a:t>Over </a:t>
            </a:r>
            <a:r>
              <a:rPr lang="en-US" sz="2200" b="1" dirty="0"/>
              <a:t>16,000 </a:t>
            </a:r>
            <a:r>
              <a:rPr lang="en-US" sz="2200" dirty="0"/>
              <a:t>enterprises supported under SVEP</a:t>
            </a:r>
          </a:p>
          <a:p>
            <a:endParaRPr lang="en-US" sz="2200" dirty="0"/>
          </a:p>
          <a:p>
            <a:pPr marL="0" indent="0">
              <a:buNone/>
            </a:pPr>
            <a:r>
              <a:rPr lang="en-US" b="1" dirty="0" err="1"/>
              <a:t>Aajeevika</a:t>
            </a:r>
            <a:r>
              <a:rPr lang="en-US" b="1" dirty="0"/>
              <a:t> </a:t>
            </a:r>
            <a:r>
              <a:rPr lang="en-US" b="1" dirty="0" err="1"/>
              <a:t>Grameen</a:t>
            </a:r>
            <a:r>
              <a:rPr lang="en-US" b="1" dirty="0"/>
              <a:t> Express </a:t>
            </a:r>
            <a:r>
              <a:rPr lang="en-US" b="1" dirty="0" err="1"/>
              <a:t>Yojana</a:t>
            </a:r>
            <a:r>
              <a:rPr lang="en-US" b="1" dirty="0"/>
              <a:t> (AGEY) </a:t>
            </a:r>
          </a:p>
          <a:p>
            <a:r>
              <a:rPr lang="en-US" sz="2200" dirty="0"/>
              <a:t>Launched in April 2017 to provide safe, affordable and community monitored rural transport services to connect remote rural villages </a:t>
            </a:r>
          </a:p>
          <a:p>
            <a:endParaRPr lang="en-US" sz="2200" dirty="0"/>
          </a:p>
          <a:p>
            <a:endParaRPr lang="en-US" sz="2200" dirty="0"/>
          </a:p>
          <a:p>
            <a:endParaRPr lang="en-US" sz="2200" dirty="0"/>
          </a:p>
          <a:p>
            <a:endParaRPr lang="en-US" sz="2200" dirty="0"/>
          </a:p>
          <a:p>
            <a:endParaRPr lang="en-US" sz="2200" b="1" dirty="0"/>
          </a:p>
          <a:p>
            <a:endParaRPr lang="en-US" b="1" dirty="0"/>
          </a:p>
        </p:txBody>
      </p:sp>
      <p:pic>
        <p:nvPicPr>
          <p:cNvPr id="13" name="Picture 12">
            <a:extLst>
              <a:ext uri="{FF2B5EF4-FFF2-40B4-BE49-F238E27FC236}">
                <a16:creationId xmlns:a16="http://schemas.microsoft.com/office/drawing/2014/main" id="{D212EDE2-007F-9040-AE45-13F5DF8798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81653" y="1263783"/>
            <a:ext cx="5072147" cy="4890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069165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5C30-D1C2-9444-BE5A-8C9941019393}"/>
              </a:ext>
            </a:extLst>
          </p:cNvPr>
          <p:cNvSpPr>
            <a:spLocks noGrp="1"/>
          </p:cNvSpPr>
          <p:nvPr>
            <p:ph type="title"/>
          </p:nvPr>
        </p:nvSpPr>
        <p:spPr/>
        <p:txBody>
          <a:bodyPr/>
          <a:lstStyle/>
          <a:p>
            <a:r>
              <a:rPr lang="en-US" dirty="0"/>
              <a:t>Pillar 4 : Social Development &amp; Convergence</a:t>
            </a:r>
          </a:p>
        </p:txBody>
      </p:sp>
      <p:sp>
        <p:nvSpPr>
          <p:cNvPr id="3" name="Content Placeholder 2">
            <a:extLst>
              <a:ext uri="{FF2B5EF4-FFF2-40B4-BE49-F238E27FC236}">
                <a16:creationId xmlns:a16="http://schemas.microsoft.com/office/drawing/2014/main" id="{861EB5BC-8744-8E4A-8746-AE6C75D8AC75}"/>
              </a:ext>
            </a:extLst>
          </p:cNvPr>
          <p:cNvSpPr>
            <a:spLocks noGrp="1"/>
          </p:cNvSpPr>
          <p:nvPr>
            <p:ph idx="1"/>
          </p:nvPr>
        </p:nvSpPr>
        <p:spPr/>
        <p:txBody>
          <a:bodyPr>
            <a:normAutofit/>
          </a:bodyPr>
          <a:lstStyle/>
          <a:p>
            <a:r>
              <a:rPr lang="en-US" dirty="0"/>
              <a:t>The platform of Social Capital mobilized has been used to promote the well being and improve their quality of life, in convergence with relevant Government </a:t>
            </a:r>
            <a:r>
              <a:rPr lang="en-US" dirty="0" err="1"/>
              <a:t>programmes</a:t>
            </a:r>
            <a:r>
              <a:rPr lang="en-US" dirty="0"/>
              <a:t> </a:t>
            </a:r>
            <a:endParaRPr lang="en-US" sz="2000" dirty="0"/>
          </a:p>
          <a:p>
            <a:pPr marL="0" indent="0">
              <a:buNone/>
            </a:pPr>
            <a:endParaRPr lang="en-US" sz="500" dirty="0"/>
          </a:p>
          <a:p>
            <a:pPr lvl="1">
              <a:buFont typeface=".AppleSystemUIFont"/>
              <a:buChar char="-"/>
            </a:pPr>
            <a:r>
              <a:rPr lang="en-US" dirty="0"/>
              <a:t>Over 42,000 differently-abled people have been successfully rehabilitated through access to appropriate health care, entitlements and sustainable livelihoods in Tamil Nadu </a:t>
            </a:r>
          </a:p>
          <a:p>
            <a:pPr lvl="1">
              <a:buFont typeface=".AppleSystemUIFont"/>
              <a:buChar char="-"/>
            </a:pPr>
            <a:endParaRPr lang="en-US" sz="100" dirty="0"/>
          </a:p>
          <a:p>
            <a:pPr lvl="1">
              <a:buFont typeface=".AppleSystemUIFont"/>
              <a:buChar char="-"/>
            </a:pPr>
            <a:r>
              <a:rPr lang="en-US" dirty="0"/>
              <a:t>Pilot interventions in Maharashtra has shown increase in diet diversity of women and children. The model is now being scaled up to cover the entire State. </a:t>
            </a:r>
          </a:p>
          <a:p>
            <a:endParaRPr lang="en-US" sz="600" dirty="0"/>
          </a:p>
          <a:p>
            <a:r>
              <a:rPr lang="en-US" dirty="0"/>
              <a:t>Social capital has also been used to address issues of exclusion e.g. rehabilitation women being branded as witches in the State of Jharkhand and inclusion of over 60000 women belonging to the most vulnerable community in the State of Bihar</a:t>
            </a:r>
          </a:p>
        </p:txBody>
      </p:sp>
    </p:spTree>
    <p:extLst>
      <p:ext uri="{BB962C8B-B14F-4D97-AF65-F5344CB8AC3E}">
        <p14:creationId xmlns:p14="http://schemas.microsoft.com/office/powerpoint/2010/main" val="383151958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67BB-10E6-CD42-8058-39414C523CDA}"/>
              </a:ext>
            </a:extLst>
          </p:cNvPr>
          <p:cNvSpPr>
            <a:spLocks noGrp="1"/>
          </p:cNvSpPr>
          <p:nvPr>
            <p:ph type="title"/>
          </p:nvPr>
        </p:nvSpPr>
        <p:spPr/>
        <p:txBody>
          <a:bodyPr/>
          <a:lstStyle/>
          <a:p>
            <a:r>
              <a:rPr lang="en-US" dirty="0"/>
              <a:t>Independent assessment of NRLM </a:t>
            </a:r>
          </a:p>
        </p:txBody>
      </p:sp>
      <p:sp>
        <p:nvSpPr>
          <p:cNvPr id="3" name="Content Placeholder 2">
            <a:extLst>
              <a:ext uri="{FF2B5EF4-FFF2-40B4-BE49-F238E27FC236}">
                <a16:creationId xmlns:a16="http://schemas.microsoft.com/office/drawing/2014/main" id="{A8F5D273-1E06-1F45-AFD3-526ADD08E362}"/>
              </a:ext>
            </a:extLst>
          </p:cNvPr>
          <p:cNvSpPr>
            <a:spLocks noGrp="1"/>
          </p:cNvSpPr>
          <p:nvPr>
            <p:ph idx="1"/>
          </p:nvPr>
        </p:nvSpPr>
        <p:spPr/>
        <p:txBody>
          <a:bodyPr>
            <a:normAutofit/>
          </a:bodyPr>
          <a:lstStyle/>
          <a:p>
            <a:r>
              <a:rPr lang="en-US" dirty="0"/>
              <a:t>Independent assessment of NRLM by brought out the following results :</a:t>
            </a:r>
          </a:p>
          <a:p>
            <a:pPr lvl="1">
              <a:buSzPct val="50000"/>
              <a:buFont typeface=".AppleSystemUIFont" charset="-120"/>
              <a:buChar char="-"/>
            </a:pPr>
            <a:endParaRPr lang="en-US" sz="1000" dirty="0"/>
          </a:p>
          <a:p>
            <a:pPr lvl="1">
              <a:buSzPct val="50000"/>
              <a:buFont typeface=".AppleSystemUIFont" charset="-120"/>
              <a:buChar char="-"/>
            </a:pPr>
            <a:r>
              <a:rPr lang="en-US" sz="2200" dirty="0"/>
              <a:t>Significant growth in livestock assets in treatment households</a:t>
            </a:r>
          </a:p>
          <a:p>
            <a:pPr lvl="1">
              <a:buSzPct val="50000"/>
              <a:buFont typeface=".AppleSystemUIFont" charset="-120"/>
              <a:buChar char="-"/>
            </a:pPr>
            <a:endParaRPr lang="en-US" sz="1000" dirty="0"/>
          </a:p>
          <a:p>
            <a:pPr lvl="1">
              <a:buSzPct val="50000"/>
              <a:buFont typeface=".AppleSystemUIFont" charset="-120"/>
              <a:buChar char="-"/>
            </a:pPr>
            <a:r>
              <a:rPr lang="en-US" sz="2200" dirty="0"/>
              <a:t>Total (net) household incomes in treatment areas were approximately 22% higher than those in control areas</a:t>
            </a:r>
            <a:endParaRPr lang="en-US" sz="2200" i="1" dirty="0"/>
          </a:p>
          <a:p>
            <a:pPr lvl="1">
              <a:buSzPct val="50000"/>
              <a:buFont typeface=".AppleSystemUIFont" charset="-120"/>
              <a:buChar char="-"/>
            </a:pPr>
            <a:endParaRPr lang="en-US" sz="1000" dirty="0"/>
          </a:p>
          <a:p>
            <a:pPr lvl="1">
              <a:buSzPct val="50000"/>
              <a:buFont typeface=".AppleSystemUIFont" charset="-120"/>
              <a:buChar char="-"/>
            </a:pPr>
            <a:r>
              <a:rPr lang="en-US" sz="2200" dirty="0"/>
              <a:t>Treatment households are significantly likelier to opt for savings in formal institutions</a:t>
            </a:r>
          </a:p>
          <a:p>
            <a:pPr lvl="1">
              <a:buSzPct val="50000"/>
              <a:buFont typeface=".AppleSystemUIFont" charset="-120"/>
              <a:buChar char="-"/>
            </a:pPr>
            <a:endParaRPr lang="en-US" sz="1000" dirty="0"/>
          </a:p>
          <a:p>
            <a:pPr lvl="1">
              <a:buSzPct val="50000"/>
              <a:buFont typeface=".AppleSystemUIFont" charset="-120"/>
              <a:buChar char="-"/>
            </a:pPr>
            <a:r>
              <a:rPr lang="en-US" sz="2200" dirty="0"/>
              <a:t>Households in treatment areas, on an average, have a higher loan size (nearly 67% more than the loan sizes for control households) and are more likely to borrow from formal sources of credit</a:t>
            </a:r>
          </a:p>
          <a:p>
            <a:pPr lvl="1">
              <a:buSzPct val="50000"/>
              <a:buFont typeface=".AppleSystemUIFont" charset="-120"/>
              <a:buChar char="-"/>
            </a:pPr>
            <a:endParaRPr lang="en-US" sz="1100" dirty="0"/>
          </a:p>
          <a:p>
            <a:r>
              <a:rPr lang="en-US" dirty="0"/>
              <a:t>An impact evaluation study of NRLP, led by 3ie and Stanford University will be commissioned shortly</a:t>
            </a:r>
          </a:p>
        </p:txBody>
      </p:sp>
    </p:spTree>
    <p:extLst>
      <p:ext uri="{BB962C8B-B14F-4D97-AF65-F5344CB8AC3E}">
        <p14:creationId xmlns:p14="http://schemas.microsoft.com/office/powerpoint/2010/main" val="15947162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7540-2F0A-3F4F-8689-66C88D7FCD92}"/>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AC4D8CDF-0D20-3649-9C5C-26A76D2E0B89}"/>
              </a:ext>
            </a:extLst>
          </p:cNvPr>
          <p:cNvSpPr>
            <a:spLocks noGrp="1"/>
          </p:cNvSpPr>
          <p:nvPr>
            <p:ph idx="1"/>
          </p:nvPr>
        </p:nvSpPr>
        <p:spPr/>
        <p:txBody>
          <a:bodyPr>
            <a:normAutofit/>
          </a:bodyPr>
          <a:lstStyle/>
          <a:p>
            <a:r>
              <a:rPr lang="en-US" dirty="0"/>
              <a:t>Lack of quality Human Resources at the State, District and Block levels continues to be a constraint in scaling up of economic activities such as creation of FPOs, promotion of organic cultivation etc. </a:t>
            </a:r>
          </a:p>
          <a:p>
            <a:pPr lvl="1"/>
            <a:endParaRPr lang="en-US" sz="500" dirty="0"/>
          </a:p>
          <a:p>
            <a:r>
              <a:rPr lang="en-US" dirty="0"/>
              <a:t>Inadequate number of Technical Support Agencies which have sectoral experience in implementing the higher order initiatives at scale</a:t>
            </a:r>
          </a:p>
          <a:p>
            <a:endParaRPr lang="en-US" sz="500" dirty="0"/>
          </a:p>
          <a:p>
            <a:r>
              <a:rPr lang="en-US" dirty="0"/>
              <a:t>Availability of  financial models suitable to the requirements of the enterprises is limited. </a:t>
            </a:r>
          </a:p>
          <a:p>
            <a:endParaRPr lang="en-US" sz="500" dirty="0"/>
          </a:p>
          <a:p>
            <a:r>
              <a:rPr lang="en-US" dirty="0"/>
              <a:t>Instituting systems for monitoring and evaluation in the poorest of areas presents a </a:t>
            </a:r>
            <a:r>
              <a:rPr lang="en-US"/>
              <a:t>significant challenge</a:t>
            </a:r>
            <a:endParaRPr lang="en-US" dirty="0"/>
          </a:p>
          <a:p>
            <a:endParaRPr lang="en-US" sz="2600" dirty="0"/>
          </a:p>
          <a:p>
            <a:endParaRPr lang="en-US" dirty="0"/>
          </a:p>
          <a:p>
            <a:endParaRPr lang="en-US" dirty="0"/>
          </a:p>
        </p:txBody>
      </p:sp>
    </p:spTree>
    <p:extLst>
      <p:ext uri="{BB962C8B-B14F-4D97-AF65-F5344CB8AC3E}">
        <p14:creationId xmlns:p14="http://schemas.microsoft.com/office/powerpoint/2010/main" val="104460199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27C4-F097-8043-9F79-75701FCC4CA1}"/>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A59B0814-FDD5-6D41-B378-8C955A4D96E5}"/>
              </a:ext>
            </a:extLst>
          </p:cNvPr>
          <p:cNvSpPr>
            <a:spLocks noGrp="1"/>
          </p:cNvSpPr>
          <p:nvPr>
            <p:ph idx="1"/>
          </p:nvPr>
        </p:nvSpPr>
        <p:spPr/>
        <p:txBody>
          <a:bodyPr>
            <a:normAutofit/>
          </a:bodyPr>
          <a:lstStyle/>
          <a:p>
            <a:pPr algn="just"/>
            <a:r>
              <a:rPr lang="en-US" b="1" dirty="0"/>
              <a:t>Create market driven models </a:t>
            </a:r>
          </a:p>
          <a:p>
            <a:pPr algn="just"/>
            <a:endParaRPr lang="en-US" sz="500" b="1" dirty="0"/>
          </a:p>
          <a:p>
            <a:pPr algn="just"/>
            <a:r>
              <a:rPr lang="en-US" b="1" dirty="0"/>
              <a:t>Placement of quality manpower critical</a:t>
            </a:r>
            <a:endParaRPr lang="en-US" dirty="0"/>
          </a:p>
          <a:p>
            <a:endParaRPr lang="en-US" sz="500" b="1" dirty="0"/>
          </a:p>
          <a:p>
            <a:r>
              <a:rPr lang="en-IN" b="1" dirty="0"/>
              <a:t>Focus on building commodity-wise market understanding and linkages</a:t>
            </a:r>
            <a:endParaRPr lang="en-US" b="1" dirty="0"/>
          </a:p>
          <a:p>
            <a:endParaRPr lang="en-US" sz="500" b="1" dirty="0"/>
          </a:p>
          <a:p>
            <a:r>
              <a:rPr lang="en-US" b="1" dirty="0"/>
              <a:t>Ensure integration of risk mitigation strategies</a:t>
            </a:r>
          </a:p>
          <a:p>
            <a:endParaRPr lang="en-US" sz="500" b="1" dirty="0"/>
          </a:p>
          <a:p>
            <a:r>
              <a:rPr lang="en-US" b="1" dirty="0"/>
              <a:t>One size doesn’t fit all – develop customized strategy for each State/Region</a:t>
            </a:r>
            <a:endParaRPr lang="en-US" sz="500" b="1" dirty="0"/>
          </a:p>
          <a:p>
            <a:endParaRPr lang="en-US" sz="500" b="1" dirty="0"/>
          </a:p>
          <a:p>
            <a:r>
              <a:rPr lang="en-US" b="1" dirty="0"/>
              <a:t>Role of community workers vital for success of any CDD project</a:t>
            </a:r>
            <a:endParaRPr lang="en-US" dirty="0"/>
          </a:p>
        </p:txBody>
      </p:sp>
    </p:spTree>
    <p:extLst>
      <p:ext uri="{BB962C8B-B14F-4D97-AF65-F5344CB8AC3E}">
        <p14:creationId xmlns:p14="http://schemas.microsoft.com/office/powerpoint/2010/main" val="319234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0726" y="2244030"/>
            <a:ext cx="10515600" cy="1037790"/>
          </a:xfrm>
          <a:solidFill>
            <a:schemeClr val="accent2"/>
          </a:solidFill>
        </p:spPr>
        <p:txBody>
          <a:bodyPr>
            <a:normAutofit/>
          </a:bodyPr>
          <a:lstStyle/>
          <a:p>
            <a:pPr algn="ctr"/>
            <a:r>
              <a:rPr lang="en-US" sz="3200" b="1" dirty="0">
                <a:latin typeface="+mn-lt"/>
              </a:rPr>
              <a:t>Thank You!!</a:t>
            </a:r>
          </a:p>
        </p:txBody>
      </p:sp>
    </p:spTree>
    <p:extLst>
      <p:ext uri="{BB962C8B-B14F-4D97-AF65-F5344CB8AC3E}">
        <p14:creationId xmlns:p14="http://schemas.microsoft.com/office/powerpoint/2010/main" val="184108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01F46-C771-0141-A024-6B35272546E0}"/>
              </a:ext>
            </a:extLst>
          </p:cNvPr>
          <p:cNvSpPr>
            <a:spLocks noGrp="1"/>
          </p:cNvSpPr>
          <p:nvPr>
            <p:ph type="title"/>
          </p:nvPr>
        </p:nvSpPr>
        <p:spPr/>
        <p:txBody>
          <a:bodyPr/>
          <a:lstStyle/>
          <a:p>
            <a:r>
              <a:rPr lang="en-US" dirty="0"/>
              <a:t>NRLP: Project Background</a:t>
            </a:r>
          </a:p>
        </p:txBody>
      </p:sp>
      <p:sp>
        <p:nvSpPr>
          <p:cNvPr id="3" name="Content Placeholder 2">
            <a:extLst>
              <a:ext uri="{FF2B5EF4-FFF2-40B4-BE49-F238E27FC236}">
                <a16:creationId xmlns:a16="http://schemas.microsoft.com/office/drawing/2014/main" id="{0C3401B7-51A0-9F48-95F8-43C9FEFF1CCC}"/>
              </a:ext>
            </a:extLst>
          </p:cNvPr>
          <p:cNvSpPr>
            <a:spLocks noGrp="1"/>
          </p:cNvSpPr>
          <p:nvPr>
            <p:ph idx="1"/>
          </p:nvPr>
        </p:nvSpPr>
        <p:spPr>
          <a:xfrm>
            <a:off x="402771" y="1163782"/>
            <a:ext cx="11330317" cy="5565791"/>
          </a:xfrm>
        </p:spPr>
        <p:txBody>
          <a:bodyPr>
            <a:normAutofit fontScale="92500" lnSpcReduction="20000"/>
          </a:bodyPr>
          <a:lstStyle/>
          <a:p>
            <a:r>
              <a:rPr lang="en-US" b="1" dirty="0"/>
              <a:t>Project Duration</a:t>
            </a:r>
            <a:r>
              <a:rPr lang="en-US" dirty="0"/>
              <a:t>: June 2011 – June 2018</a:t>
            </a:r>
          </a:p>
          <a:p>
            <a:endParaRPr lang="en-US" sz="500" b="1" dirty="0"/>
          </a:p>
          <a:p>
            <a:r>
              <a:rPr lang="en-US" b="1" dirty="0"/>
              <a:t>Project Outlay</a:t>
            </a:r>
            <a:r>
              <a:rPr lang="en-US" dirty="0"/>
              <a:t>: USD 500 million – About 75% (USD 350 million) spent on capitalization of community institutions and promotion of next generation economic activities</a:t>
            </a:r>
          </a:p>
          <a:p>
            <a:endParaRPr lang="en-US" sz="500" b="1" dirty="0"/>
          </a:p>
          <a:p>
            <a:r>
              <a:rPr lang="en-US" b="1" dirty="0"/>
              <a:t>Implementing Agency</a:t>
            </a:r>
            <a:r>
              <a:rPr lang="en-US" dirty="0"/>
              <a:t>: Ministry of Rural Development, Government of India</a:t>
            </a:r>
          </a:p>
          <a:p>
            <a:endParaRPr lang="en-US" sz="500" b="1" dirty="0"/>
          </a:p>
          <a:p>
            <a:r>
              <a:rPr lang="en-US" b="1" dirty="0"/>
              <a:t>Objective of the Project</a:t>
            </a:r>
            <a:r>
              <a:rPr lang="en-US" dirty="0"/>
              <a:t>: To establish efficient and effective institutional platforms of the rural poor that enables them to increase household income through sustainable livelihood enhancements and improved access to financial and selected public services.</a:t>
            </a:r>
          </a:p>
          <a:p>
            <a:endParaRPr lang="en-US" sz="500" b="1" dirty="0"/>
          </a:p>
          <a:p>
            <a:r>
              <a:rPr lang="en-US" b="1" dirty="0"/>
              <a:t>Geographical Spread: </a:t>
            </a:r>
            <a:r>
              <a:rPr lang="en-US" dirty="0"/>
              <a:t>Implemented in 575 blocks spread across 162 districts  in 13 high poverty States</a:t>
            </a:r>
          </a:p>
          <a:p>
            <a:endParaRPr lang="en-US" sz="500" dirty="0"/>
          </a:p>
          <a:p>
            <a:r>
              <a:rPr lang="en-US" b="1" dirty="0"/>
              <a:t>Outreach:</a:t>
            </a:r>
            <a:r>
              <a:rPr lang="en-US" dirty="0"/>
              <a:t> More than 8.8 million rural poor women mobilized into 750,000 Self Help Groups</a:t>
            </a:r>
          </a:p>
          <a:p>
            <a:endParaRPr lang="en-US" sz="500" dirty="0"/>
          </a:p>
          <a:p>
            <a:r>
              <a:rPr lang="en-US" dirty="0"/>
              <a:t>Key learnings from NRLP replicated in </a:t>
            </a:r>
            <a:r>
              <a:rPr lang="en-US" b="1" dirty="0"/>
              <a:t>all</a:t>
            </a:r>
            <a:r>
              <a:rPr lang="en-US" dirty="0"/>
              <a:t> </a:t>
            </a:r>
            <a:r>
              <a:rPr lang="en-US" b="1" dirty="0"/>
              <a:t>29 States </a:t>
            </a:r>
            <a:r>
              <a:rPr lang="en-US" dirty="0"/>
              <a:t>and </a:t>
            </a:r>
            <a:r>
              <a:rPr lang="en-US" b="1" dirty="0"/>
              <a:t>5 Union Territories </a:t>
            </a:r>
            <a:r>
              <a:rPr lang="en-US" dirty="0"/>
              <a:t>of the country under National Rural Livelihoods Mission (NRLM) – Government of India has invested about </a:t>
            </a:r>
            <a:r>
              <a:rPr lang="en-US" b="1" dirty="0"/>
              <a:t>USD 3.8 billion </a:t>
            </a:r>
            <a:r>
              <a:rPr lang="en-US" dirty="0"/>
              <a:t>since 2011-12 under the Mission</a:t>
            </a:r>
          </a:p>
          <a:p>
            <a:endParaRPr lang="en-US" dirty="0"/>
          </a:p>
          <a:p>
            <a:endParaRPr lang="en-US" dirty="0"/>
          </a:p>
        </p:txBody>
      </p:sp>
    </p:spTree>
    <p:extLst>
      <p:ext uri="{BB962C8B-B14F-4D97-AF65-F5344CB8AC3E}">
        <p14:creationId xmlns:p14="http://schemas.microsoft.com/office/powerpoint/2010/main" val="1877273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E603-6F77-AD41-A14E-45D2EEE9C0A1}"/>
              </a:ext>
            </a:extLst>
          </p:cNvPr>
          <p:cNvSpPr>
            <a:spLocks noGrp="1"/>
          </p:cNvSpPr>
          <p:nvPr>
            <p:ph type="title"/>
          </p:nvPr>
        </p:nvSpPr>
        <p:spPr/>
        <p:txBody>
          <a:bodyPr/>
          <a:lstStyle/>
          <a:p>
            <a:r>
              <a:rPr lang="en-US" dirty="0"/>
              <a:t>Problems the project is trying to solve</a:t>
            </a:r>
          </a:p>
        </p:txBody>
      </p:sp>
      <p:sp>
        <p:nvSpPr>
          <p:cNvPr id="3" name="Content Placeholder 2">
            <a:extLst>
              <a:ext uri="{FF2B5EF4-FFF2-40B4-BE49-F238E27FC236}">
                <a16:creationId xmlns:a16="http://schemas.microsoft.com/office/drawing/2014/main" id="{E535C3DE-C40D-064E-BC28-39F3CB0E3CCD}"/>
              </a:ext>
            </a:extLst>
          </p:cNvPr>
          <p:cNvSpPr>
            <a:spLocks noGrp="1"/>
          </p:cNvSpPr>
          <p:nvPr>
            <p:ph idx="1"/>
          </p:nvPr>
        </p:nvSpPr>
        <p:spPr/>
        <p:txBody>
          <a:bodyPr>
            <a:normAutofit/>
          </a:bodyPr>
          <a:lstStyle/>
          <a:p>
            <a:r>
              <a:rPr lang="en-US" dirty="0"/>
              <a:t>Lack of Effective Institutional Platforms for the Poor</a:t>
            </a:r>
          </a:p>
          <a:p>
            <a:endParaRPr lang="en-US" sz="600" dirty="0"/>
          </a:p>
          <a:p>
            <a:r>
              <a:rPr lang="en-US" dirty="0"/>
              <a:t>Access to Institutional Finance</a:t>
            </a:r>
          </a:p>
          <a:p>
            <a:endParaRPr lang="en-IN" sz="500" dirty="0"/>
          </a:p>
          <a:p>
            <a:r>
              <a:rPr lang="en-IN" dirty="0"/>
              <a:t>Neglect of Small Holder Agriculture </a:t>
            </a:r>
            <a:endParaRPr lang="en-US" dirty="0"/>
          </a:p>
          <a:p>
            <a:endParaRPr lang="en-IN" sz="500" dirty="0"/>
          </a:p>
          <a:p>
            <a:r>
              <a:rPr lang="en-IN" dirty="0"/>
              <a:t>Low Participation of Poor in Organized Sector Jobs </a:t>
            </a:r>
            <a:endParaRPr lang="en-US" dirty="0"/>
          </a:p>
          <a:p>
            <a:endParaRPr lang="en-IN" sz="500" dirty="0"/>
          </a:p>
          <a:p>
            <a:r>
              <a:rPr lang="en-IN" dirty="0"/>
              <a:t>Limited Access to Safety-Nets and Entitlements </a:t>
            </a:r>
          </a:p>
          <a:p>
            <a:endParaRPr lang="en-IN" sz="500" dirty="0"/>
          </a:p>
          <a:p>
            <a:r>
              <a:rPr lang="en-IN" dirty="0"/>
              <a:t>Absence of Last Mile Service Delivery and the Supply Side Failure </a:t>
            </a:r>
          </a:p>
          <a:p>
            <a:pPr marL="0" indent="0">
              <a:buNone/>
            </a:pPr>
            <a:r>
              <a:rPr lang="en-IN" dirty="0"/>
              <a:t> </a:t>
            </a:r>
          </a:p>
          <a:p>
            <a:endParaRPr lang="en-IN" dirty="0"/>
          </a:p>
          <a:p>
            <a:endParaRPr lang="en-US" dirty="0"/>
          </a:p>
        </p:txBody>
      </p:sp>
    </p:spTree>
    <p:extLst>
      <p:ext uri="{BB962C8B-B14F-4D97-AF65-F5344CB8AC3E}">
        <p14:creationId xmlns:p14="http://schemas.microsoft.com/office/powerpoint/2010/main" val="2672807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3C1C-C03D-1A4E-AEC8-AB48B9AFCD10}"/>
              </a:ext>
            </a:extLst>
          </p:cNvPr>
          <p:cNvSpPr>
            <a:spLocks noGrp="1"/>
          </p:cNvSpPr>
          <p:nvPr>
            <p:ph type="title"/>
          </p:nvPr>
        </p:nvSpPr>
        <p:spPr/>
        <p:txBody>
          <a:bodyPr/>
          <a:lstStyle/>
          <a:p>
            <a:r>
              <a:rPr lang="en-US" dirty="0"/>
              <a:t>Promoting Local Economic Development</a:t>
            </a:r>
          </a:p>
        </p:txBody>
      </p:sp>
      <p:pic>
        <p:nvPicPr>
          <p:cNvPr id="5" name="Picture 4">
            <a:extLst>
              <a:ext uri="{FF2B5EF4-FFF2-40B4-BE49-F238E27FC236}">
                <a16:creationId xmlns:a16="http://schemas.microsoft.com/office/drawing/2014/main" id="{1230A0CA-EFB2-6143-BBDC-D4DFB3DEC4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7995" y="1150319"/>
            <a:ext cx="9899552" cy="552856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400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D410D-6D8B-064B-BEC6-4234069CEF0A}"/>
              </a:ext>
            </a:extLst>
          </p:cNvPr>
          <p:cNvSpPr>
            <a:spLocks noGrp="1"/>
          </p:cNvSpPr>
          <p:nvPr>
            <p:ph type="title"/>
          </p:nvPr>
        </p:nvSpPr>
        <p:spPr/>
        <p:txBody>
          <a:bodyPr/>
          <a:lstStyle/>
          <a:p>
            <a:r>
              <a:rPr lang="en-US" dirty="0"/>
              <a:t>Pillar 1 : Promotion of Sustainable Institutions of the poor </a:t>
            </a:r>
          </a:p>
        </p:txBody>
      </p:sp>
      <p:sp>
        <p:nvSpPr>
          <p:cNvPr id="3" name="Content Placeholder 2">
            <a:extLst>
              <a:ext uri="{FF2B5EF4-FFF2-40B4-BE49-F238E27FC236}">
                <a16:creationId xmlns:a16="http://schemas.microsoft.com/office/drawing/2014/main" id="{2246A9E2-E4ED-CA4E-9407-E7A84BE94DB9}"/>
              </a:ext>
            </a:extLst>
          </p:cNvPr>
          <p:cNvSpPr>
            <a:spLocks noGrp="1"/>
          </p:cNvSpPr>
          <p:nvPr>
            <p:ph idx="1"/>
          </p:nvPr>
        </p:nvSpPr>
        <p:spPr>
          <a:xfrm>
            <a:off x="402771" y="1163782"/>
            <a:ext cx="7467233" cy="5434445"/>
          </a:xfrm>
        </p:spPr>
        <p:txBody>
          <a:bodyPr>
            <a:normAutofit/>
          </a:bodyPr>
          <a:lstStyle/>
          <a:p>
            <a:r>
              <a:rPr lang="en-US" dirty="0"/>
              <a:t>A three-tier community architecture set up across all State Missions</a:t>
            </a:r>
          </a:p>
          <a:p>
            <a:endParaRPr lang="en-US" sz="1000" dirty="0"/>
          </a:p>
          <a:p>
            <a:r>
              <a:rPr lang="en-US" dirty="0"/>
              <a:t>These institutions participate effectively in local governance and development (</a:t>
            </a:r>
            <a:r>
              <a:rPr lang="en-US" dirty="0" err="1"/>
              <a:t>Panchayati</a:t>
            </a:r>
            <a:r>
              <a:rPr lang="en-US" dirty="0"/>
              <a:t> Raj Institutions)</a:t>
            </a:r>
          </a:p>
          <a:p>
            <a:endParaRPr lang="en-US" sz="1000" dirty="0"/>
          </a:p>
          <a:p>
            <a:r>
              <a:rPr lang="en-US" dirty="0"/>
              <a:t>CBOs mediate livelihood concerns and social issues affecting the poor on a 24X7 basis</a:t>
            </a:r>
          </a:p>
          <a:p>
            <a:endParaRPr lang="en-US" sz="1000" dirty="0"/>
          </a:p>
          <a:p>
            <a:r>
              <a:rPr lang="en-US" dirty="0"/>
              <a:t>They also facilitate access of the poor to entitlements and public services</a:t>
            </a:r>
          </a:p>
        </p:txBody>
      </p:sp>
      <p:sp>
        <p:nvSpPr>
          <p:cNvPr id="4" name="Flowchart: Alternate Process 20">
            <a:extLst>
              <a:ext uri="{FF2B5EF4-FFF2-40B4-BE49-F238E27FC236}">
                <a16:creationId xmlns:a16="http://schemas.microsoft.com/office/drawing/2014/main" id="{911033CD-57C8-A149-BF68-E9A3F6493F90}"/>
              </a:ext>
            </a:extLst>
          </p:cNvPr>
          <p:cNvSpPr/>
          <p:nvPr/>
        </p:nvSpPr>
        <p:spPr bwMode="auto">
          <a:xfrm>
            <a:off x="8535362" y="1163782"/>
            <a:ext cx="2818438" cy="1426232"/>
          </a:xfrm>
          <a:prstGeom prst="flowChartAlternateProcess">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b="1" dirty="0">
                <a:solidFill>
                  <a:srgbClr val="0070C0"/>
                </a:solidFill>
              </a:rPr>
              <a:t>2928 Cluster Level Federations</a:t>
            </a:r>
            <a:endParaRPr lang="en-US" b="1" dirty="0">
              <a:solidFill>
                <a:prstClr val="black"/>
              </a:solidFill>
            </a:endParaRPr>
          </a:p>
          <a:p>
            <a:pPr algn="ctr">
              <a:defRPr/>
            </a:pPr>
            <a:r>
              <a:rPr lang="en-US" b="1" dirty="0">
                <a:solidFill>
                  <a:prstClr val="black"/>
                </a:solidFill>
              </a:rPr>
              <a:t>CLFs (30-40 VOs each)</a:t>
            </a:r>
          </a:p>
        </p:txBody>
      </p:sp>
      <p:sp>
        <p:nvSpPr>
          <p:cNvPr id="5" name="Flowchart: Alternate Process 21">
            <a:extLst>
              <a:ext uri="{FF2B5EF4-FFF2-40B4-BE49-F238E27FC236}">
                <a16:creationId xmlns:a16="http://schemas.microsoft.com/office/drawing/2014/main" id="{378C8404-1B5B-5042-B20D-561C0C7A9A2D}"/>
              </a:ext>
            </a:extLst>
          </p:cNvPr>
          <p:cNvSpPr/>
          <p:nvPr/>
        </p:nvSpPr>
        <p:spPr bwMode="auto">
          <a:xfrm>
            <a:off x="8535362" y="2946074"/>
            <a:ext cx="2919096" cy="1539019"/>
          </a:xfrm>
          <a:prstGeom prst="flowChartAlternateProcess">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b="1" dirty="0">
                <a:solidFill>
                  <a:srgbClr val="0070C0"/>
                </a:solidFill>
              </a:rPr>
              <a:t>50000 Village Organizations</a:t>
            </a:r>
          </a:p>
          <a:p>
            <a:pPr algn="ctr">
              <a:defRPr/>
            </a:pPr>
            <a:r>
              <a:rPr lang="en-US" b="1" dirty="0">
                <a:solidFill>
                  <a:prstClr val="black"/>
                </a:solidFill>
              </a:rPr>
              <a:t> (10-15 SHGs each)</a:t>
            </a:r>
          </a:p>
        </p:txBody>
      </p:sp>
      <p:sp>
        <p:nvSpPr>
          <p:cNvPr id="6" name="Flowchart: Alternate Process 22">
            <a:extLst>
              <a:ext uri="{FF2B5EF4-FFF2-40B4-BE49-F238E27FC236}">
                <a16:creationId xmlns:a16="http://schemas.microsoft.com/office/drawing/2014/main" id="{D6BFCAF5-ED6F-3C42-B868-8DF77D8E13A9}"/>
              </a:ext>
            </a:extLst>
          </p:cNvPr>
          <p:cNvSpPr/>
          <p:nvPr/>
        </p:nvSpPr>
        <p:spPr bwMode="auto">
          <a:xfrm>
            <a:off x="8535362" y="4831968"/>
            <a:ext cx="2919096" cy="1710113"/>
          </a:xfrm>
          <a:prstGeom prst="flowChartAlternateProcess">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b="1" dirty="0">
                <a:solidFill>
                  <a:srgbClr val="0070C0"/>
                </a:solidFill>
              </a:rPr>
              <a:t>750,000 Self Help Groups </a:t>
            </a:r>
          </a:p>
          <a:p>
            <a:pPr lvl="0" algn="ctr">
              <a:defRPr/>
            </a:pPr>
            <a:r>
              <a:rPr lang="en-US" b="1" dirty="0">
                <a:solidFill>
                  <a:schemeClr val="tx1"/>
                </a:solidFill>
              </a:rPr>
              <a:t>(10</a:t>
            </a:r>
            <a:r>
              <a:rPr lang="mr-IN" b="1" dirty="0">
                <a:solidFill>
                  <a:schemeClr val="tx1"/>
                </a:solidFill>
              </a:rPr>
              <a:t>–</a:t>
            </a:r>
            <a:r>
              <a:rPr lang="en-US" b="1" dirty="0">
                <a:solidFill>
                  <a:schemeClr val="tx1"/>
                </a:solidFill>
              </a:rPr>
              <a:t>20 members each)</a:t>
            </a:r>
          </a:p>
        </p:txBody>
      </p:sp>
      <p:sp>
        <p:nvSpPr>
          <p:cNvPr id="7" name="Up Arrow 6">
            <a:extLst>
              <a:ext uri="{FF2B5EF4-FFF2-40B4-BE49-F238E27FC236}">
                <a16:creationId xmlns:a16="http://schemas.microsoft.com/office/drawing/2014/main" id="{01CF8B72-E3D4-6E46-8747-DF874AA9FCE6}"/>
              </a:ext>
            </a:extLst>
          </p:cNvPr>
          <p:cNvSpPr/>
          <p:nvPr/>
        </p:nvSpPr>
        <p:spPr>
          <a:xfrm>
            <a:off x="9310254" y="2646983"/>
            <a:ext cx="484632" cy="232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id="{57D040F7-EBDF-FC4D-8F20-78B7121055CE}"/>
              </a:ext>
            </a:extLst>
          </p:cNvPr>
          <p:cNvSpPr/>
          <p:nvPr/>
        </p:nvSpPr>
        <p:spPr>
          <a:xfrm>
            <a:off x="9310254" y="4546872"/>
            <a:ext cx="484632" cy="232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DAA6F0C0-6AE9-B24E-8381-0B55BF75561D}"/>
              </a:ext>
            </a:extLst>
          </p:cNvPr>
          <p:cNvSpPr/>
          <p:nvPr/>
        </p:nvSpPr>
        <p:spPr>
          <a:xfrm rot="10800000">
            <a:off x="9951025" y="2673346"/>
            <a:ext cx="484632" cy="232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633DE81F-D207-0B49-A65C-881705A6A627}"/>
              </a:ext>
            </a:extLst>
          </p:cNvPr>
          <p:cNvSpPr/>
          <p:nvPr/>
        </p:nvSpPr>
        <p:spPr>
          <a:xfrm rot="10800000">
            <a:off x="9932424" y="4567654"/>
            <a:ext cx="484632" cy="2329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27925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2611-147F-1E4F-A445-BA8D4DD3FF51}"/>
              </a:ext>
            </a:extLst>
          </p:cNvPr>
          <p:cNvSpPr>
            <a:spLocks noGrp="1"/>
          </p:cNvSpPr>
          <p:nvPr>
            <p:ph type="title"/>
          </p:nvPr>
        </p:nvSpPr>
        <p:spPr/>
        <p:txBody>
          <a:bodyPr/>
          <a:lstStyle/>
          <a:p>
            <a:r>
              <a:rPr lang="en-US" dirty="0"/>
              <a:t>Pillar 2: Financial Inclusion</a:t>
            </a:r>
          </a:p>
        </p:txBody>
      </p:sp>
      <p:sp>
        <p:nvSpPr>
          <p:cNvPr id="3" name="Content Placeholder 2">
            <a:extLst>
              <a:ext uri="{FF2B5EF4-FFF2-40B4-BE49-F238E27FC236}">
                <a16:creationId xmlns:a16="http://schemas.microsoft.com/office/drawing/2014/main" id="{0F5AD684-2A0B-E841-925B-9D8F2C371082}"/>
              </a:ext>
            </a:extLst>
          </p:cNvPr>
          <p:cNvSpPr>
            <a:spLocks noGrp="1"/>
          </p:cNvSpPr>
          <p:nvPr>
            <p:ph idx="1"/>
          </p:nvPr>
        </p:nvSpPr>
        <p:spPr>
          <a:xfrm>
            <a:off x="402771" y="1306858"/>
            <a:ext cx="6008302" cy="5013181"/>
          </a:xfrm>
        </p:spPr>
        <p:txBody>
          <a:bodyPr/>
          <a:lstStyle/>
          <a:p>
            <a:r>
              <a:rPr lang="en-US" dirty="0"/>
              <a:t>Significant efforts made to alleviate supply and demand side constraints affecting on-lending by banks – Both the size and quality of the loan portfolio have shown a marked improvement</a:t>
            </a:r>
          </a:p>
          <a:p>
            <a:endParaRPr lang="en-US" dirty="0"/>
          </a:p>
          <a:p>
            <a:endParaRPr lang="en-US" dirty="0"/>
          </a:p>
          <a:p>
            <a:r>
              <a:rPr lang="en-US" dirty="0"/>
              <a:t>SHG members have been trained as Banking Correspondents to provide last mile delivery of financial services – </a:t>
            </a:r>
            <a:r>
              <a:rPr lang="en-US" b="1" dirty="0"/>
              <a:t>Transactions amounting to nearly USD 28 million completed in FY 18-19 alone</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14F8D114-CAD7-BD42-8FA3-555EFB6F00E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43112" y="4137731"/>
            <a:ext cx="4310688" cy="250080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9BBF9D2-397E-4D48-9308-B1ADF426CE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3112" y="1306858"/>
            <a:ext cx="4310688" cy="2698108"/>
          </a:xfrm>
          <a:prstGeom prst="rect">
            <a:avLst/>
          </a:prstGeom>
        </p:spPr>
      </p:pic>
    </p:spTree>
    <p:extLst>
      <p:ext uri="{BB962C8B-B14F-4D97-AF65-F5344CB8AC3E}">
        <p14:creationId xmlns:p14="http://schemas.microsoft.com/office/powerpoint/2010/main" val="303150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3: Promotion of Sustainable Livelihoods</a:t>
            </a:r>
          </a:p>
        </p:txBody>
      </p:sp>
      <p:sp>
        <p:nvSpPr>
          <p:cNvPr id="3" name="Content Placeholder 2"/>
          <p:cNvSpPr>
            <a:spLocks noGrp="1"/>
          </p:cNvSpPr>
          <p:nvPr>
            <p:ph idx="1"/>
          </p:nvPr>
        </p:nvSpPr>
        <p:spPr>
          <a:xfrm>
            <a:off x="402772" y="1163782"/>
            <a:ext cx="5121206" cy="5399856"/>
          </a:xfrm>
        </p:spPr>
        <p:txBody>
          <a:bodyPr>
            <a:normAutofit/>
          </a:bodyPr>
          <a:lstStyle/>
          <a:p>
            <a:r>
              <a:rPr lang="en-US" dirty="0"/>
              <a:t>Enable every poor household:</a:t>
            </a:r>
          </a:p>
          <a:p>
            <a:pPr lvl="1">
              <a:buFont typeface=".AppleSystemUIFont" charset="-120"/>
              <a:buChar char="-"/>
            </a:pPr>
            <a:r>
              <a:rPr lang="en-US" dirty="0"/>
              <a:t>to cope with vulnerabilities – debt bondage, food insecurity, health shocks and migration</a:t>
            </a:r>
          </a:p>
          <a:p>
            <a:pPr lvl="1">
              <a:buFont typeface=".AppleSystemUIFont" charset="-120"/>
              <a:buChar char="-"/>
            </a:pPr>
            <a:r>
              <a:rPr lang="en-US" dirty="0"/>
              <a:t>to have two or more sustainable farm/non-farm income</a:t>
            </a:r>
          </a:p>
          <a:p>
            <a:endParaRPr lang="en-US" sz="500" dirty="0"/>
          </a:p>
          <a:p>
            <a:r>
              <a:rPr lang="en-US" dirty="0"/>
              <a:t>Focus on strengthening existing sources as well as promotion of new sources of income </a:t>
            </a:r>
          </a:p>
          <a:p>
            <a:endParaRPr lang="en-US" sz="500" dirty="0"/>
          </a:p>
          <a:p>
            <a:r>
              <a:rPr lang="en-US" dirty="0"/>
              <a:t>Promotion of opportunities in emerging markets – micro-enterprises, self-employment, skill based employment etc.</a:t>
            </a:r>
          </a:p>
        </p:txBody>
      </p:sp>
      <p:graphicFrame>
        <p:nvGraphicFramePr>
          <p:cNvPr id="6" name="Content Placeholder 4"/>
          <p:cNvGraphicFramePr>
            <a:graphicFrameLocks/>
          </p:cNvGraphicFramePr>
          <p:nvPr>
            <p:extLst>
              <p:ext uri="{D42A27DB-BD31-4B8C-83A1-F6EECF244321}">
                <p14:modId xmlns:p14="http://schemas.microsoft.com/office/powerpoint/2010/main" val="2228321990"/>
              </p:ext>
            </p:extLst>
          </p:nvPr>
        </p:nvGraphicFramePr>
        <p:xfrm>
          <a:off x="6559664" y="1745450"/>
          <a:ext cx="3661575" cy="3299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8635007" y="1422285"/>
            <a:ext cx="3389980" cy="646331"/>
          </a:xfrm>
          <a:prstGeom prst="rect">
            <a:avLst/>
          </a:prstGeom>
          <a:solidFill>
            <a:schemeClr val="accent1">
              <a:lumMod val="20000"/>
              <a:lumOff val="80000"/>
            </a:schemeClr>
          </a:solidFill>
        </p:spPr>
        <p:txBody>
          <a:bodyPr wrap="square" rtlCol="0">
            <a:spAutoFit/>
          </a:bodyPr>
          <a:lstStyle/>
          <a:p>
            <a:pPr marL="285750" indent="-285750">
              <a:buFont typeface="Arial" charset="0"/>
              <a:buChar char="•"/>
            </a:pPr>
            <a:r>
              <a:rPr lang="en-US" b="1" dirty="0">
                <a:ln w="0"/>
                <a:effectLst>
                  <a:outerShdw blurRad="38100" dist="19050" dir="2700000" algn="tl" rotWithShape="0">
                    <a:schemeClr val="dk1">
                      <a:alpha val="40000"/>
                    </a:schemeClr>
                  </a:outerShdw>
                </a:effectLst>
              </a:rPr>
              <a:t>Training for Self Employment </a:t>
            </a:r>
          </a:p>
          <a:p>
            <a:pPr marL="285750" indent="-285750">
              <a:buFont typeface="Arial" charset="0"/>
              <a:buChar char="•"/>
            </a:pPr>
            <a:r>
              <a:rPr lang="en-US" b="1" dirty="0">
                <a:ln w="0"/>
                <a:effectLst>
                  <a:outerShdw blurRad="38100" dist="19050" dir="2700000" algn="tl" rotWithShape="0">
                    <a:schemeClr val="dk1">
                      <a:alpha val="40000"/>
                    </a:schemeClr>
                  </a:outerShdw>
                </a:effectLst>
              </a:rPr>
              <a:t>Training for Wage Employment </a:t>
            </a:r>
          </a:p>
        </p:txBody>
      </p:sp>
      <p:sp>
        <p:nvSpPr>
          <p:cNvPr id="8" name="TextBox 7"/>
          <p:cNvSpPr txBox="1"/>
          <p:nvPr/>
        </p:nvSpPr>
        <p:spPr>
          <a:xfrm>
            <a:off x="8635007" y="5072359"/>
            <a:ext cx="3632200" cy="1754326"/>
          </a:xfrm>
          <a:prstGeom prst="rect">
            <a:avLst/>
          </a:prstGeom>
          <a:solidFill>
            <a:schemeClr val="accent6">
              <a:lumMod val="20000"/>
              <a:lumOff val="80000"/>
            </a:schemeClr>
          </a:solidFill>
        </p:spPr>
        <p:txBody>
          <a:bodyPr wrap="square" rtlCol="0">
            <a:spAutoFit/>
          </a:bodyPr>
          <a:lstStyle/>
          <a:p>
            <a:pPr marL="285750" indent="-285750">
              <a:buFont typeface="Arial" charset="0"/>
              <a:buChar char="•"/>
            </a:pPr>
            <a:r>
              <a:rPr lang="en-US" b="1" dirty="0">
                <a:ln w="0"/>
                <a:effectLst>
                  <a:outerShdw blurRad="38100" dist="19050" dir="2700000" algn="tl" rotWithShape="0">
                    <a:schemeClr val="dk1">
                      <a:alpha val="40000"/>
                    </a:schemeClr>
                  </a:outerShdw>
                </a:effectLst>
              </a:rPr>
              <a:t>Access to sustainable productivity enhancement services in Agriculture and Livestock </a:t>
            </a:r>
          </a:p>
          <a:p>
            <a:pPr marL="285750" indent="-285750">
              <a:buFont typeface="Arial" charset="0"/>
              <a:buChar char="•"/>
            </a:pPr>
            <a:r>
              <a:rPr lang="en-US" b="1" dirty="0">
                <a:ln w="0"/>
                <a:effectLst>
                  <a:outerShdw blurRad="38100" dist="19050" dir="2700000" algn="tl" rotWithShape="0">
                    <a:schemeClr val="dk1">
                      <a:alpha val="40000"/>
                    </a:schemeClr>
                  </a:outerShdw>
                </a:effectLst>
              </a:rPr>
              <a:t>Value chain development for access to markets</a:t>
            </a:r>
          </a:p>
        </p:txBody>
      </p:sp>
      <p:sp>
        <p:nvSpPr>
          <p:cNvPr id="9" name="TextBox 8"/>
          <p:cNvSpPr txBox="1"/>
          <p:nvPr/>
        </p:nvSpPr>
        <p:spPr>
          <a:xfrm>
            <a:off x="5511438" y="4337594"/>
            <a:ext cx="2605726" cy="1477328"/>
          </a:xfrm>
          <a:prstGeom prst="rect">
            <a:avLst/>
          </a:prstGeom>
          <a:solidFill>
            <a:schemeClr val="accent2">
              <a:lumMod val="20000"/>
              <a:lumOff val="80000"/>
            </a:schemeClr>
          </a:solidFill>
        </p:spPr>
        <p:txBody>
          <a:bodyPr wrap="square" rtlCol="0">
            <a:spAutoFit/>
          </a:bodyPr>
          <a:lstStyle/>
          <a:p>
            <a:pPr marL="285750" indent="-285750">
              <a:buFont typeface="Arial" charset="0"/>
              <a:buChar char="•"/>
            </a:pPr>
            <a:r>
              <a:rPr lang="en-US" b="1" dirty="0">
                <a:ln w="0"/>
                <a:effectLst>
                  <a:outerShdw blurRad="38100" dist="19050" dir="2700000" algn="tl" rotWithShape="0">
                    <a:schemeClr val="dk1">
                      <a:alpha val="40000"/>
                    </a:schemeClr>
                  </a:outerShdw>
                </a:effectLst>
              </a:rPr>
              <a:t>Start up Village Entrepreneurship Program</a:t>
            </a:r>
          </a:p>
          <a:p>
            <a:pPr marL="285750" indent="-285750">
              <a:buFont typeface="Arial" charset="0"/>
              <a:buChar char="•"/>
            </a:pPr>
            <a:r>
              <a:rPr lang="en-US" b="1" dirty="0" err="1">
                <a:ln w="0"/>
                <a:effectLst>
                  <a:outerShdw blurRad="38100" dist="19050" dir="2700000" algn="tl" rotWithShape="0">
                    <a:schemeClr val="dk1">
                      <a:alpha val="40000"/>
                    </a:schemeClr>
                  </a:outerShdw>
                </a:effectLst>
              </a:rPr>
              <a:t>Aajeevika</a:t>
            </a:r>
            <a:r>
              <a:rPr lang="en-US" b="1" dirty="0">
                <a:ln w="0"/>
                <a:effectLst>
                  <a:outerShdw blurRad="38100" dist="19050" dir="2700000" algn="tl" rotWithShape="0">
                    <a:schemeClr val="dk1">
                      <a:alpha val="40000"/>
                    </a:schemeClr>
                  </a:outerShdw>
                </a:effectLst>
              </a:rPr>
              <a:t> Gram Express </a:t>
            </a:r>
            <a:r>
              <a:rPr lang="en-US" b="1" dirty="0" err="1">
                <a:ln w="0"/>
                <a:effectLst>
                  <a:outerShdw blurRad="38100" dist="19050" dir="2700000" algn="tl" rotWithShape="0">
                    <a:schemeClr val="dk1">
                      <a:alpha val="40000"/>
                    </a:schemeClr>
                  </a:outerShdw>
                </a:effectLst>
              </a:rPr>
              <a:t>Yojana</a:t>
            </a:r>
            <a:endParaRPr lang="en-US"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2676083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Pillar 3: Promotion of Sustainable Livelihoods</a:t>
            </a:r>
          </a:p>
        </p:txBody>
      </p:sp>
      <p:sp>
        <p:nvSpPr>
          <p:cNvPr id="3" name="Content Placeholder 2"/>
          <p:cNvSpPr>
            <a:spLocks noGrp="1"/>
          </p:cNvSpPr>
          <p:nvPr>
            <p:ph idx="1"/>
          </p:nvPr>
        </p:nvSpPr>
        <p:spPr>
          <a:xfrm>
            <a:off x="402772" y="1163782"/>
            <a:ext cx="6438704" cy="5337226"/>
          </a:xfrm>
        </p:spPr>
        <p:txBody>
          <a:bodyPr>
            <a:normAutofit/>
          </a:bodyPr>
          <a:lstStyle/>
          <a:p>
            <a:pPr algn="just"/>
            <a:r>
              <a:rPr lang="en-US" dirty="0"/>
              <a:t>Instituted value chain approach across specific commodities in multiple States viz. Maize, Mango , Floriculture, Dairy, Goat etc. – </a:t>
            </a:r>
            <a:r>
              <a:rPr lang="en-US" b="1" i="1" dirty="0"/>
              <a:t>Over 1.1 lakh </a:t>
            </a:r>
            <a:r>
              <a:rPr lang="en-US" i="1" dirty="0"/>
              <a:t>women have been covered under this intervention </a:t>
            </a:r>
          </a:p>
          <a:p>
            <a:pPr lvl="1"/>
            <a:endParaRPr lang="en-US" sz="500" b="1" dirty="0"/>
          </a:p>
          <a:p>
            <a:pPr lvl="1"/>
            <a:r>
              <a:rPr lang="en-US" sz="2200" b="1" dirty="0"/>
              <a:t>Floriculture Cluster : </a:t>
            </a:r>
            <a:r>
              <a:rPr lang="en-US" sz="2200" dirty="0"/>
              <a:t>3,500 women farmers annual turnover of US $ 1 million - Maharashtra</a:t>
            </a:r>
          </a:p>
          <a:p>
            <a:pPr lvl="1"/>
            <a:endParaRPr lang="en-US" sz="500" b="1" dirty="0"/>
          </a:p>
          <a:p>
            <a:pPr lvl="1"/>
            <a:r>
              <a:rPr lang="en-US" sz="2200" b="1" dirty="0"/>
              <a:t>Maize Cluster : </a:t>
            </a:r>
            <a:r>
              <a:rPr lang="en-US" sz="2200" dirty="0"/>
              <a:t>10,000 farmers with an annual turnover of nearly US $ 2 million - </a:t>
            </a:r>
            <a:r>
              <a:rPr lang="en-US" sz="2400" dirty="0"/>
              <a:t>Listed on the National commodity exchange  </a:t>
            </a:r>
            <a:endParaRPr lang="en-US" sz="2200" dirty="0"/>
          </a:p>
          <a:p>
            <a:pPr lvl="1"/>
            <a:endParaRPr lang="en-US" sz="500" b="1" dirty="0"/>
          </a:p>
          <a:p>
            <a:pPr lvl="1"/>
            <a:r>
              <a:rPr lang="en-US" sz="2200" b="1" dirty="0"/>
              <a:t>Mango Cluster : </a:t>
            </a:r>
            <a:r>
              <a:rPr lang="en-US" sz="2200" dirty="0"/>
              <a:t>6,300 women mango producers into a Producers’ Company with annual turnover of US $260,000.</a:t>
            </a:r>
          </a:p>
          <a:p>
            <a:pPr algn="just"/>
            <a:endParaRPr lang="en-US" dirty="0"/>
          </a:p>
        </p:txBody>
      </p:sp>
      <p:pic>
        <p:nvPicPr>
          <p:cNvPr id="7" name="Picture 6">
            <a:extLst>
              <a:ext uri="{FF2B5EF4-FFF2-40B4-BE49-F238E27FC236}">
                <a16:creationId xmlns:a16="http://schemas.microsoft.com/office/drawing/2014/main" id="{C2C886B4-7DC4-8E42-AA3A-228BA3339F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2572" y="1302706"/>
            <a:ext cx="4641920" cy="22740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B5912AC-E1A1-2748-AA40-4E1CAA7B4A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25239" y="4064473"/>
            <a:ext cx="4641920" cy="2274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7746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867D-5E42-684E-B628-295EEBDEA125}"/>
              </a:ext>
            </a:extLst>
          </p:cNvPr>
          <p:cNvSpPr>
            <a:spLocks noGrp="1"/>
          </p:cNvSpPr>
          <p:nvPr>
            <p:ph type="title"/>
          </p:nvPr>
        </p:nvSpPr>
        <p:spPr/>
        <p:txBody>
          <a:bodyPr/>
          <a:lstStyle/>
          <a:p>
            <a:r>
              <a:rPr lang="en-US" dirty="0"/>
              <a:t>Pillar 3: Promotion of Sustainable Livelihoods</a:t>
            </a:r>
          </a:p>
        </p:txBody>
      </p:sp>
      <p:sp>
        <p:nvSpPr>
          <p:cNvPr id="3" name="Content Placeholder 2">
            <a:extLst>
              <a:ext uri="{FF2B5EF4-FFF2-40B4-BE49-F238E27FC236}">
                <a16:creationId xmlns:a16="http://schemas.microsoft.com/office/drawing/2014/main" id="{3424B235-FAEB-7844-A743-C8DB6AAA2CDE}"/>
              </a:ext>
            </a:extLst>
          </p:cNvPr>
          <p:cNvSpPr>
            <a:spLocks noGrp="1"/>
          </p:cNvSpPr>
          <p:nvPr>
            <p:ph idx="1"/>
          </p:nvPr>
        </p:nvSpPr>
        <p:spPr>
          <a:xfrm>
            <a:off x="402771" y="1307619"/>
            <a:ext cx="6522011" cy="5013181"/>
          </a:xfrm>
        </p:spPr>
        <p:txBody>
          <a:bodyPr/>
          <a:lstStyle/>
          <a:p>
            <a:r>
              <a:rPr lang="en-US" b="1" dirty="0"/>
              <a:t>Creation of community-led livelihood extension services – </a:t>
            </a:r>
            <a:r>
              <a:rPr lang="en-US" dirty="0"/>
              <a:t>More than 22000 Community Resource Persons trained and deployed to scale up the livelihoods interventions</a:t>
            </a:r>
          </a:p>
          <a:p>
            <a:pPr marL="0" indent="0">
              <a:buNone/>
            </a:pPr>
            <a:endParaRPr lang="en-US" b="1" dirty="0"/>
          </a:p>
          <a:p>
            <a:pPr marL="0" indent="0">
              <a:buNone/>
            </a:pPr>
            <a:endParaRPr lang="en-US" b="1" dirty="0"/>
          </a:p>
          <a:p>
            <a:r>
              <a:rPr lang="en-US" b="1" dirty="0"/>
              <a:t>Established Custom Hiring Centers / Community Managed Tool Banks in multiple States </a:t>
            </a:r>
            <a:r>
              <a:rPr lang="en-US" dirty="0"/>
              <a:t> - Small and marginal famers provided access to farm equipment and services such as soil testing, cold chain management at a nominal rate</a:t>
            </a:r>
          </a:p>
        </p:txBody>
      </p:sp>
      <p:pic>
        <p:nvPicPr>
          <p:cNvPr id="5" name="Picture 4">
            <a:extLst>
              <a:ext uri="{FF2B5EF4-FFF2-40B4-BE49-F238E27FC236}">
                <a16:creationId xmlns:a16="http://schemas.microsoft.com/office/drawing/2014/main" id="{A8DDDE36-75FC-754E-8841-ED2985D218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9313" y="1215152"/>
            <a:ext cx="3966680" cy="2504094"/>
          </a:xfrm>
          <a:prstGeom prst="rect">
            <a:avLst/>
          </a:prstGeom>
        </p:spPr>
      </p:pic>
      <p:pic>
        <p:nvPicPr>
          <p:cNvPr id="6" name="Content Placeholder 3">
            <a:extLst>
              <a:ext uri="{FF2B5EF4-FFF2-40B4-BE49-F238E27FC236}">
                <a16:creationId xmlns:a16="http://schemas.microsoft.com/office/drawing/2014/main" id="{4A9593A7-9771-1B4F-B251-98DA23633F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9313" y="3814209"/>
            <a:ext cx="4158987" cy="2805286"/>
          </a:xfrm>
          <a:prstGeom prst="rect">
            <a:avLst/>
          </a:prstGeom>
          <a:ln>
            <a:noFill/>
          </a:ln>
          <a:effectLst>
            <a:softEdge rad="112500"/>
          </a:effectLst>
        </p:spPr>
      </p:pic>
    </p:spTree>
    <p:extLst>
      <p:ext uri="{BB962C8B-B14F-4D97-AF65-F5344CB8AC3E}">
        <p14:creationId xmlns:p14="http://schemas.microsoft.com/office/powerpoint/2010/main" val="398526453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{AF179D90-716A-8C42-B70B-DAB8127F3AC3}tf16401378</Template>
  <TotalTime>14447</TotalTime>
  <Words>1080</Words>
  <Application>Microsoft Office PowerPoint</Application>
  <PresentationFormat>Widescreen</PresentationFormat>
  <Paragraphs>135</Paragraphs>
  <Slides>15</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.AppleSystemUIFont</vt:lpstr>
      <vt:lpstr>Arial</vt:lpstr>
      <vt:lpstr>Baskerville Old Face</vt:lpstr>
      <vt:lpstr>Calibri</vt:lpstr>
      <vt:lpstr>Calibri Light</vt:lpstr>
      <vt:lpstr>Mangal</vt:lpstr>
      <vt:lpstr>MS Shell Dlg 2</vt:lpstr>
      <vt:lpstr>Wingdings</vt:lpstr>
      <vt:lpstr>Wingdings 3</vt:lpstr>
      <vt:lpstr>Office Theme</vt:lpstr>
      <vt:lpstr>Madison</vt:lpstr>
      <vt:lpstr>National Rural Livelihoods Project (NRLP)</vt:lpstr>
      <vt:lpstr>NRLP: Project Background</vt:lpstr>
      <vt:lpstr>Problems the project is trying to solve</vt:lpstr>
      <vt:lpstr>Promoting Local Economic Development</vt:lpstr>
      <vt:lpstr>Pillar 1 : Promotion of Sustainable Institutions of the poor </vt:lpstr>
      <vt:lpstr>Pillar 2: Financial Inclusion</vt:lpstr>
      <vt:lpstr>Pillar 3: Promotion of Sustainable Livelihoods</vt:lpstr>
      <vt:lpstr>Pillar 3: Promotion of Sustainable Livelihoods</vt:lpstr>
      <vt:lpstr>Pillar 3: Promotion of Sustainable Livelihoods</vt:lpstr>
      <vt:lpstr>Pillar 3: Promotion of Sustainable Livelihoods– Non-Farm Livelihoods</vt:lpstr>
      <vt:lpstr>Pillar 4 : Social Development &amp; Convergence</vt:lpstr>
      <vt:lpstr>Independent assessment of NRLM </vt:lpstr>
      <vt:lpstr>Challenges</vt:lpstr>
      <vt:lpstr>Lessons Learned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Shantanu Kumar</dc:creator>
  <cp:lastModifiedBy>Myrtle Laura Diachok</cp:lastModifiedBy>
  <cp:revision>296</cp:revision>
  <cp:lastPrinted>2018-01-10T12:24:01Z</cp:lastPrinted>
  <dcterms:created xsi:type="dcterms:W3CDTF">2017-12-07T05:16:57Z</dcterms:created>
  <dcterms:modified xsi:type="dcterms:W3CDTF">2018-03-28T13:39:52Z</dcterms:modified>
</cp:coreProperties>
</file>