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50" r:id="rId1"/>
  </p:sldMasterIdLst>
  <p:notesMasterIdLst>
    <p:notesMasterId r:id="rId11"/>
  </p:notesMasterIdLst>
  <p:sldIdLst>
    <p:sldId id="393" r:id="rId2"/>
    <p:sldId id="512" r:id="rId3"/>
    <p:sldId id="475" r:id="rId4"/>
    <p:sldId id="456" r:id="rId5"/>
    <p:sldId id="469" r:id="rId6"/>
    <p:sldId id="489" r:id="rId7"/>
    <p:sldId id="491" r:id="rId8"/>
    <p:sldId id="473" r:id="rId9"/>
    <p:sldId id="484" r:id="rId1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CC"/>
    <a:srgbClr val="0000FF"/>
    <a:srgbClr val="007370"/>
    <a:srgbClr val="009999"/>
    <a:srgbClr val="5400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2" autoAdjust="0"/>
    <p:restoredTop sz="93961" autoAdjust="0"/>
  </p:normalViewPr>
  <p:slideViewPr>
    <p:cSldViewPr>
      <p:cViewPr varScale="1">
        <p:scale>
          <a:sx n="81" d="100"/>
          <a:sy n="81" d="100"/>
        </p:scale>
        <p:origin x="1373"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wrap="square" lIns="96653" tIns="48327" rIns="96653" bIns="48327"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4142962" y="0"/>
            <a:ext cx="3170583" cy="480388"/>
          </a:xfrm>
          <a:prstGeom prst="rect">
            <a:avLst/>
          </a:prstGeom>
        </p:spPr>
        <p:txBody>
          <a:bodyPr vert="horz" wrap="square" lIns="96653" tIns="48327" rIns="96653" bIns="48327" numCol="1" anchor="t" anchorCtr="0" compatLnSpc="1">
            <a:prstTxWarp prst="textNoShape">
              <a:avLst/>
            </a:prstTxWarp>
          </a:bodyPr>
          <a:lstStyle>
            <a:lvl1pPr algn="r">
              <a:defRPr sz="1200">
                <a:latin typeface="Arial" charset="0"/>
                <a:cs typeface="Arial" charset="0"/>
              </a:defRPr>
            </a:lvl1pPr>
          </a:lstStyle>
          <a:p>
            <a:pPr>
              <a:defRPr/>
            </a:pPr>
            <a:fld id="{9EBA3E15-4F82-4F54-802A-76982B6745F3}" type="datetimeFigureOut">
              <a:rPr lang="en-US"/>
              <a:pPr>
                <a:defRPr/>
              </a:pPr>
              <a:t>3/30/2018</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pPr lvl="0"/>
            <a:endParaRPr lang="en-US" noProof="0"/>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6653" tIns="48327" rIns="96653" bIns="4832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wrap="square" lIns="96653" tIns="48327" rIns="96653" bIns="48327"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wrap="square" lIns="96653" tIns="48327" rIns="96653" bIns="48327" numCol="1" anchor="b" anchorCtr="0" compatLnSpc="1">
            <a:prstTxWarp prst="textNoShape">
              <a:avLst/>
            </a:prstTxWarp>
          </a:bodyPr>
          <a:lstStyle>
            <a:lvl1pPr algn="r">
              <a:defRPr sz="1200">
                <a:latin typeface="Arial" charset="0"/>
                <a:cs typeface="Arial" charset="0"/>
              </a:defRPr>
            </a:lvl1pPr>
          </a:lstStyle>
          <a:p>
            <a:pPr>
              <a:defRPr/>
            </a:pPr>
            <a:fld id="{C24BBC17-5209-45BB-A084-EF5A97DD6C0A}" type="slidenum">
              <a:rPr lang="en-US"/>
              <a:pPr>
                <a:defRPr/>
              </a:pPr>
              <a:t>‹#›</a:t>
            </a:fld>
            <a:endParaRPr lang="en-US"/>
          </a:p>
        </p:txBody>
      </p:sp>
    </p:spTree>
    <p:extLst>
      <p:ext uri="{BB962C8B-B14F-4D97-AF65-F5344CB8AC3E}">
        <p14:creationId xmlns:p14="http://schemas.microsoft.com/office/powerpoint/2010/main" val="25734218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220FCDE9-CA58-49A0-9E72-0BA90E14ACA0}" type="datetimeFigureOut">
              <a:rPr lang="en-US"/>
              <a:pPr>
                <a:defRPr/>
              </a:pPr>
              <a:t>3/30/2018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7CCD4A-45A2-49DE-AA23-3ED511A0B3A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F3DCEB0-8262-4008-9182-666FC977B080}" type="datetimeFigureOut">
              <a:rPr lang="en-US"/>
              <a:pPr>
                <a:defRPr/>
              </a:pPr>
              <a:t>3/30/2018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BE645E-E4FE-44DD-AADA-1A5A7A8B80A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8C641C-BFC8-4671-B9A1-D46C940B0B29}" type="datetimeFigureOut">
              <a:rPr lang="en-US"/>
              <a:pPr>
                <a:defRPr/>
              </a:pPr>
              <a:t>3/30/2018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51DC31-0B8E-4B23-A95D-11D0C12BB2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FD2A31C-5D61-40D4-9421-218195617A3A}" type="datetimeFigureOut">
              <a:rPr lang="en-US"/>
              <a:pPr>
                <a:defRPr/>
              </a:pPr>
              <a:t>3/30/2018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EA8C09-A3DD-4D30-9D19-3EEF31D6E83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p:txBody>
          <a:bodyPr/>
          <a:lstStyle>
            <a:lvl1pPr>
              <a:defRPr/>
            </a:lvl1pPr>
          </a:lstStyle>
          <a:p>
            <a:pPr>
              <a:defRPr/>
            </a:pPr>
            <a:fld id="{D0801FBF-0240-4F02-B21F-AB5D71DAF0F1}" type="datetimeFigureOut">
              <a:rPr lang="en-US"/>
              <a:pPr>
                <a:defRPr/>
              </a:pPr>
              <a:t>3/30/2018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79EBAEE-995D-43E2-8E60-8434FDA480A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4"/>
          </p:nvPr>
        </p:nvSpPr>
        <p:spPr/>
        <p:txBody>
          <a:bodyPr/>
          <a:lstStyle>
            <a:lvl1pPr>
              <a:defRPr/>
            </a:lvl1pPr>
          </a:lstStyle>
          <a:p>
            <a:pPr>
              <a:defRPr/>
            </a:pPr>
            <a:fld id="{DADF4E96-4616-434F-9171-2785BFB1553A}" type="datetimeFigureOut">
              <a:rPr lang="en-US"/>
              <a:pPr>
                <a:defRPr/>
              </a:pPr>
              <a:t>3/30/2018</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5253EB19-6C25-4D5E-9DD1-FAD0C7CDE1C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74D3B722-426A-4265-A265-86479A80D8EB}" type="datetimeFigureOut">
              <a:rPr lang="en-US"/>
              <a:pPr>
                <a:defRPr/>
              </a:pPr>
              <a:t>3/30/2018</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296116D3-9AE3-4ACE-8FA5-A435EE829B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37781CB8-AB24-4387-9528-1ADB26EC3CFD}" type="datetimeFigureOut">
              <a:rPr lang="en-US"/>
              <a:pPr>
                <a:defRPr/>
              </a:pPr>
              <a:t>3/30/2018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68A3B0E-420A-457A-9DDD-C022B1C9EC4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2B090F6-D902-4EC2-BD23-0E15952F82A7}" type="datetimeFigureOut">
              <a:rPr lang="en-US"/>
              <a:pPr>
                <a:defRPr/>
              </a:pPr>
              <a:t>3/30/2018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D246E45-1CE9-4561-83F6-CBD44DB3E68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4689936-DD30-41D3-9BB8-C46543E7EC6C}" type="datetimeFigureOut">
              <a:rPr lang="en-US"/>
              <a:pPr>
                <a:defRPr/>
              </a:pPr>
              <a:t>3/30/2018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08A92A-758E-4866-ACE8-676D7738D3B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673AF19-39C5-4BCE-951A-A19A2652A8D1}" type="datetimeFigureOut">
              <a:rPr lang="en-US"/>
              <a:pPr>
                <a:defRPr/>
              </a:pPr>
              <a:t>3/30/2018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DA18E6-020F-4C53-9DB9-4879790AC5F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wrap="square" lIns="91440" tIns="45720" rIns="45720" bIns="45720" numCol="1" anchor="ctr" anchorCtr="0" compatLnSpc="1">
            <a:prstTxWarp prst="textNoShape">
              <a:avLst/>
            </a:prstTxWarp>
          </a:bodyPr>
          <a:lstStyle>
            <a:lvl1pPr algn="r">
              <a:defRPr sz="1200">
                <a:solidFill>
                  <a:srgbClr val="595959"/>
                </a:solidFill>
                <a:latin typeface="Century Gothic" pitchFamily="34" charset="0"/>
                <a:cs typeface="Arial" charset="0"/>
              </a:defRPr>
            </a:lvl1pPr>
          </a:lstStyle>
          <a:p>
            <a:pPr>
              <a:defRPr/>
            </a:pPr>
            <a:fld id="{A6FCC7D0-9F77-4B4D-9054-D89AEA48D6FC}" type="datetimeFigureOut">
              <a:rPr lang="en-US"/>
              <a:pPr>
                <a:defRPr/>
              </a:pPr>
              <a:t>3/30/2018</a:t>
            </a:fld>
            <a:endParaRPr lang="en-US"/>
          </a:p>
        </p:txBody>
      </p:sp>
      <p:sp>
        <p:nvSpPr>
          <p:cNvPr id="5" name="Footer Placeholder 4"/>
          <p:cNvSpPr>
            <a:spLocks noGrp="1"/>
          </p:cNvSpPr>
          <p:nvPr>
            <p:ph type="ftr" sz="quarter" idx="3"/>
          </p:nvPr>
        </p:nvSpPr>
        <p:spPr>
          <a:xfrm>
            <a:off x="658813" y="6356350"/>
            <a:ext cx="2847975" cy="365125"/>
          </a:xfrm>
          <a:prstGeom prst="rect">
            <a:avLst/>
          </a:prstGeom>
        </p:spPr>
        <p:txBody>
          <a:bodyPr vert="horz" wrap="square" lIns="45720" tIns="45720" rIns="91440" bIns="45720" numCol="1" anchor="ctr" anchorCtr="0" compatLnSpc="1">
            <a:prstTxWarp prst="textNoShape">
              <a:avLst/>
            </a:prstTxWarp>
          </a:bodyPr>
          <a:lstStyle>
            <a:lvl1pPr>
              <a:defRPr sz="1200">
                <a:solidFill>
                  <a:srgbClr val="595959"/>
                </a:solidFill>
                <a:latin typeface="Century Gothic" pitchFamily="34" charset="0"/>
                <a:cs typeface="Arial" charset="0"/>
              </a:defRPr>
            </a:lvl1pPr>
          </a:lstStyle>
          <a:p>
            <a:pPr>
              <a:defRPr/>
            </a:pPr>
            <a:endParaRPr lang="en-US"/>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wrap="square" lIns="27432" tIns="45720" rIns="45720" bIns="45720" numCol="1" anchor="ctr" anchorCtr="0" compatLnSpc="1">
            <a:prstTxWarp prst="textNoShape">
              <a:avLst/>
            </a:prstTxWarp>
          </a:bodyPr>
          <a:lstStyle>
            <a:lvl1pPr>
              <a:defRPr sz="1200">
                <a:solidFill>
                  <a:srgbClr val="595959"/>
                </a:solidFill>
                <a:latin typeface="Century Gothic" pitchFamily="34" charset="0"/>
                <a:cs typeface="Arial" charset="0"/>
              </a:defRPr>
            </a:lvl1pPr>
          </a:lstStyle>
          <a:p>
            <a:pPr>
              <a:defRPr/>
            </a:pPr>
            <a:fld id="{88F76C95-CD64-4293-8900-59CCA65F8D3B}" type="slidenum">
              <a:rPr lang="en-US"/>
              <a:pPr>
                <a:defRPr/>
              </a:pPr>
              <a:t>‹#›</a:t>
            </a:fld>
            <a:endParaRPr lang="en-US"/>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Tree>
  </p:cSld>
  <p:clrMap bg1="lt1" tx1="dk1" bg2="lt2" tx2="dk2" accent1="accent1" accent2="accent2" accent3="accent3" accent4="accent4" accent5="accent5" accent6="accent6" hlink="hlink" folHlink="folHlink"/>
  <p:sldLayoutIdLst>
    <p:sldLayoutId id="2147484789" r:id="rId1"/>
    <p:sldLayoutId id="2147484790" r:id="rId2"/>
    <p:sldLayoutId id="2147484803" r:id="rId3"/>
    <p:sldLayoutId id="2147484791" r:id="rId4"/>
    <p:sldLayoutId id="2147484792" r:id="rId5"/>
    <p:sldLayoutId id="2147484793" r:id="rId6"/>
    <p:sldLayoutId id="2147484794" r:id="rId7"/>
    <p:sldLayoutId id="2147484795" r:id="rId8"/>
    <p:sldLayoutId id="2147484796" r:id="rId9"/>
    <p:sldLayoutId id="2147484797" r:id="rId10"/>
    <p:sldLayoutId id="2147484798"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3" descr="PRF-logo-No-Background.gi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2030" y="120190"/>
            <a:ext cx="1560569" cy="1480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228600" y="1905000"/>
            <a:ext cx="8724996" cy="1384995"/>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eaLnBrk="1" hangingPunct="1">
              <a:defRPr/>
            </a:pPr>
            <a:r>
              <a:rPr lang="en-US" sz="2800" b="1" dirty="0">
                <a:ln/>
                <a:solidFill>
                  <a:srgbClr val="0070C0"/>
                </a:solidFill>
                <a:latin typeface="Arial" panose="020B0604020202020204" pitchFamily="34" charset="0"/>
                <a:cs typeface="Arial" panose="020B0604020202020204" pitchFamily="34" charset="0"/>
              </a:rPr>
              <a:t>The Lao PDR,</a:t>
            </a:r>
          </a:p>
          <a:p>
            <a:pPr algn="ctr" eaLnBrk="1" hangingPunct="1">
              <a:defRPr/>
            </a:pPr>
            <a:r>
              <a:rPr lang="en-US" sz="2800" b="1" dirty="0">
                <a:ln/>
                <a:solidFill>
                  <a:srgbClr val="0070C0"/>
                </a:solidFill>
                <a:latin typeface="Arial" panose="020B0604020202020204" pitchFamily="34" charset="0"/>
                <a:cs typeface="Arial" panose="020B0604020202020204" pitchFamily="34" charset="0"/>
              </a:rPr>
              <a:t>Poverty Reduction Fund</a:t>
            </a:r>
          </a:p>
          <a:p>
            <a:pPr algn="ctr" eaLnBrk="1" hangingPunct="1">
              <a:defRPr/>
            </a:pPr>
            <a:r>
              <a:rPr lang="en-US" sz="2800" b="1" dirty="0">
                <a:ln/>
                <a:solidFill>
                  <a:srgbClr val="0070C0"/>
                </a:solidFill>
                <a:latin typeface="Arial" panose="020B0604020202020204" pitchFamily="34" charset="0"/>
                <a:cs typeface="Arial" panose="020B0604020202020204" pitchFamily="34" charset="0"/>
              </a:rPr>
              <a:t>Livelihood Linked Nutrition (LN)</a:t>
            </a:r>
          </a:p>
        </p:txBody>
      </p:sp>
      <p:sp>
        <p:nvSpPr>
          <p:cNvPr id="9" name="Rectangle 8"/>
          <p:cNvSpPr/>
          <p:nvPr/>
        </p:nvSpPr>
        <p:spPr>
          <a:xfrm>
            <a:off x="6456119" y="5147846"/>
            <a:ext cx="2173341" cy="338554"/>
          </a:xfrm>
          <a:prstGeom prst="rect">
            <a:avLst/>
          </a:prstGeom>
          <a:noFill/>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eaLnBrk="1" hangingPunct="1">
              <a:lnSpc>
                <a:spcPct val="80000"/>
              </a:lnSpc>
              <a:defRPr/>
            </a:pPr>
            <a:r>
              <a:rPr lang="en-US" altLang="en-US" sz="2000" b="1" dirty="0">
                <a:ln/>
                <a:solidFill>
                  <a:srgbClr val="0000FF"/>
                </a:solidFill>
              </a:rPr>
              <a:t>30</a:t>
            </a:r>
            <a:r>
              <a:rPr lang="en-US" altLang="en-US" sz="2000" b="1" baseline="30000" dirty="0">
                <a:ln/>
                <a:solidFill>
                  <a:srgbClr val="0000FF"/>
                </a:solidFill>
              </a:rPr>
              <a:t>th</a:t>
            </a:r>
            <a:r>
              <a:rPr lang="en-US" altLang="en-US" sz="2000" b="1" dirty="0">
                <a:ln/>
                <a:solidFill>
                  <a:srgbClr val="0000FF"/>
                </a:solidFill>
              </a:rPr>
              <a:t> Mach 2018</a:t>
            </a:r>
            <a:endParaRPr lang="en-US" altLang="en-US" sz="2800" b="1" dirty="0">
              <a:ln/>
              <a:solidFill>
                <a:srgbClr val="0000FF"/>
              </a:solidFill>
            </a:endParaRPr>
          </a:p>
        </p:txBody>
      </p:sp>
      <p:sp>
        <p:nvSpPr>
          <p:cNvPr id="3078" name="Text Box 6"/>
          <p:cNvSpPr txBox="1">
            <a:spLocks noChangeArrowheads="1" noChangeShapeType="1"/>
          </p:cNvSpPr>
          <p:nvPr/>
        </p:nvSpPr>
        <p:spPr bwMode="auto">
          <a:xfrm>
            <a:off x="228600" y="5434013"/>
            <a:ext cx="1981200"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txBody>
          <a:bodyPr lIns="36195" tIns="36195" rIns="36195" bIns="36195"/>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solidFill>
                  <a:srgbClr val="002060"/>
                </a:solidFill>
              </a:rPr>
              <a:t>Supported By:</a:t>
            </a:r>
            <a:endParaRPr lang="en-US" sz="2000" b="1" dirty="0">
              <a:solidFill>
                <a:srgbClr val="002060"/>
              </a:solidFill>
            </a:endParaRPr>
          </a:p>
        </p:txBody>
      </p:sp>
      <p:pic>
        <p:nvPicPr>
          <p:cNvPr id="308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42210" y="5786438"/>
            <a:ext cx="2101850"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Connector 14"/>
          <p:cNvCxnSpPr/>
          <p:nvPr/>
        </p:nvCxnSpPr>
        <p:spPr>
          <a:xfrm>
            <a:off x="228600" y="5786438"/>
            <a:ext cx="8629650" cy="1"/>
          </a:xfrm>
          <a:prstGeom prst="line">
            <a:avLst/>
          </a:prstGeom>
        </p:spPr>
        <p:style>
          <a:lnRef idx="1">
            <a:schemeClr val="accent1"/>
          </a:lnRef>
          <a:fillRef idx="0">
            <a:schemeClr val="accent1"/>
          </a:fillRef>
          <a:effectRef idx="0">
            <a:schemeClr val="accent1"/>
          </a:effectRef>
          <a:fontRef idx="minor">
            <a:schemeClr val="tx1"/>
          </a:fontRef>
        </p:style>
      </p:cxnSp>
      <p:sp>
        <p:nvSpPr>
          <p:cNvPr id="3082" name="TextBox 3"/>
          <p:cNvSpPr txBox="1">
            <a:spLocks noChangeArrowheads="1"/>
          </p:cNvSpPr>
          <p:nvPr/>
        </p:nvSpPr>
        <p:spPr bwMode="auto">
          <a:xfrm>
            <a:off x="700111" y="3505200"/>
            <a:ext cx="8077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b="1" dirty="0">
                <a:solidFill>
                  <a:srgbClr val="0070C0"/>
                </a:solidFill>
                <a:latin typeface="Times New Roman" pitchFamily="18" charset="0"/>
                <a:cs typeface="Times New Roman" pitchFamily="18" charset="0"/>
              </a:rPr>
              <a:t>Fourth Conference on Community Driven Development</a:t>
            </a:r>
          </a:p>
          <a:p>
            <a:pPr algn="r"/>
            <a:r>
              <a:rPr lang="en-US" sz="2400" b="1" dirty="0">
                <a:solidFill>
                  <a:srgbClr val="0070C0"/>
                </a:solidFill>
                <a:latin typeface="Times New Roman" pitchFamily="18" charset="0"/>
                <a:cs typeface="Times New Roman" pitchFamily="18" charset="0"/>
              </a:rPr>
              <a:t>Colombo, Sri Lanka </a:t>
            </a:r>
          </a:p>
        </p:txBody>
      </p:sp>
      <p:sp>
        <p:nvSpPr>
          <p:cNvPr id="12" name="TextBox 3"/>
          <p:cNvSpPr txBox="1">
            <a:spLocks noChangeArrowheads="1"/>
          </p:cNvSpPr>
          <p:nvPr/>
        </p:nvSpPr>
        <p:spPr bwMode="auto">
          <a:xfrm>
            <a:off x="700111" y="4567535"/>
            <a:ext cx="8077200" cy="461665"/>
          </a:xfrm>
          <a:prstGeom prst="rect">
            <a:avLst/>
          </a:prstGeom>
          <a:noFill/>
          <a:ln w="9525">
            <a:solidFill>
              <a:schemeClr val="tx2">
                <a:lumMod val="40000"/>
                <a:lumOff val="60000"/>
              </a:schemeClr>
            </a:solidFill>
            <a:miter lim="800000"/>
            <a:headEnd/>
            <a:tailEnd/>
          </a:ln>
          <a:effectLst/>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sz="2400" b="1" dirty="0">
                <a:solidFill>
                  <a:srgbClr val="0070C0"/>
                </a:solidFill>
                <a:latin typeface="Times New Roman" pitchFamily="18" charset="0"/>
                <a:cs typeface="Times New Roman" pitchFamily="18" charset="0"/>
              </a:rPr>
              <a:t>Somsack Chandara, </a:t>
            </a:r>
          </a:p>
        </p:txBody>
      </p:sp>
      <p:pic>
        <p:nvPicPr>
          <p:cNvPr id="14" name="Picture 13" descr="D:\Inbox\World_Bank_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7926" y="6020911"/>
            <a:ext cx="3014345" cy="602615"/>
          </a:xfrm>
          <a:prstGeom prst="rect">
            <a:avLst/>
          </a:prstGeom>
          <a:noFill/>
          <a:ln>
            <a:noFill/>
          </a:ln>
        </p:spPr>
      </p:pic>
      <p:sp>
        <p:nvSpPr>
          <p:cNvPr id="3" name="TextBox 2"/>
          <p:cNvSpPr txBox="1"/>
          <p:nvPr/>
        </p:nvSpPr>
        <p:spPr>
          <a:xfrm>
            <a:off x="6246125" y="5836245"/>
            <a:ext cx="2383335" cy="369332"/>
          </a:xfrm>
          <a:prstGeom prst="rect">
            <a:avLst/>
          </a:prstGeom>
          <a:noFill/>
        </p:spPr>
        <p:txBody>
          <a:bodyPr wrap="square" rtlCol="0">
            <a:spAutoFit/>
          </a:bodyPr>
          <a:lstStyle/>
          <a:p>
            <a:r>
              <a:rPr lang="en-US" dirty="0"/>
              <a:t>MAF Logo</a:t>
            </a:r>
          </a:p>
        </p:txBody>
      </p:sp>
    </p:spTree>
    <p:extLst>
      <p:ext uri="{BB962C8B-B14F-4D97-AF65-F5344CB8AC3E}">
        <p14:creationId xmlns:p14="http://schemas.microsoft.com/office/powerpoint/2010/main" val="2017256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914400"/>
          </a:xfrm>
        </p:spPr>
        <p:txBody>
          <a:bodyPr/>
          <a:lstStyle/>
          <a:p>
            <a:pPr algn="l"/>
            <a:r>
              <a:rPr lang="en-US" sz="4000" dirty="0"/>
              <a:t>Project Background </a:t>
            </a:r>
          </a:p>
        </p:txBody>
      </p:sp>
      <p:sp>
        <p:nvSpPr>
          <p:cNvPr id="3" name="Content Placeholder 2"/>
          <p:cNvSpPr>
            <a:spLocks noGrp="1"/>
          </p:cNvSpPr>
          <p:nvPr>
            <p:ph idx="1"/>
          </p:nvPr>
        </p:nvSpPr>
        <p:spPr>
          <a:xfrm>
            <a:off x="381000" y="1066800"/>
            <a:ext cx="8534400" cy="5334000"/>
          </a:xfrm>
        </p:spPr>
        <p:txBody>
          <a:bodyPr/>
          <a:lstStyle/>
          <a:p>
            <a:r>
              <a:rPr lang="en-US" sz="2200" b="1" dirty="0">
                <a:solidFill>
                  <a:schemeClr val="tx1"/>
                </a:solidFill>
                <a:latin typeface="Times New Roman" pitchFamily="18" charset="0"/>
                <a:cs typeface="Times New Roman" pitchFamily="18" charset="0"/>
              </a:rPr>
              <a:t>Current Phase (PRF III: 2017-2019) with 0.9 US$ out of 30.6 Million US$ ( Basic Infrastructure and Community Development Planning)</a:t>
            </a:r>
          </a:p>
          <a:p>
            <a:r>
              <a:rPr lang="en-US" sz="2200" b="1" dirty="0">
                <a:solidFill>
                  <a:schemeClr val="tx1"/>
                </a:solidFill>
                <a:latin typeface="Times New Roman" pitchFamily="18" charset="0"/>
                <a:cs typeface="Times New Roman" pitchFamily="18" charset="0"/>
              </a:rPr>
              <a:t>The Total Budget for Livelihood Linked Nutrition Component is accounted 5 Million US$  (</a:t>
            </a:r>
            <a:r>
              <a:rPr lang="en-US" sz="2200" b="1" u="sng" dirty="0">
                <a:solidFill>
                  <a:schemeClr val="tx1"/>
                </a:solidFill>
                <a:latin typeface="Times New Roman" pitchFamily="18" charset="0"/>
                <a:cs typeface="Times New Roman" pitchFamily="18" charset="0"/>
              </a:rPr>
              <a:t>2,4 US$ </a:t>
            </a:r>
            <a:r>
              <a:rPr lang="en-US" sz="2200" b="1" dirty="0">
                <a:solidFill>
                  <a:schemeClr val="tx1"/>
                </a:solidFill>
                <a:latin typeface="Times New Roman" pitchFamily="18" charset="0"/>
                <a:cs typeface="Times New Roman" pitchFamily="18" charset="0"/>
              </a:rPr>
              <a:t>for Phase One 2012-2015 and </a:t>
            </a:r>
            <a:r>
              <a:rPr lang="en-US" sz="2200" b="1" u="sng" dirty="0">
                <a:solidFill>
                  <a:schemeClr val="tx1"/>
                </a:solidFill>
                <a:latin typeface="Times New Roman" pitchFamily="18" charset="0"/>
                <a:cs typeface="Times New Roman" pitchFamily="18" charset="0"/>
              </a:rPr>
              <a:t>1,7 US$ </a:t>
            </a:r>
            <a:r>
              <a:rPr lang="en-US" sz="2200" b="1" dirty="0">
                <a:solidFill>
                  <a:schemeClr val="tx1"/>
                </a:solidFill>
                <a:latin typeface="Times New Roman" pitchFamily="18" charset="0"/>
                <a:cs typeface="Times New Roman" pitchFamily="18" charset="0"/>
              </a:rPr>
              <a:t>for AF 2015-2016 and for Phase III (2017-2019 with  </a:t>
            </a:r>
            <a:r>
              <a:rPr lang="en-US" sz="2200" b="1" u="sng" dirty="0">
                <a:solidFill>
                  <a:schemeClr val="tx1"/>
                </a:solidFill>
                <a:latin typeface="Times New Roman" pitchFamily="18" charset="0"/>
                <a:cs typeface="Times New Roman" pitchFamily="18" charset="0"/>
              </a:rPr>
              <a:t>0.9 US$).</a:t>
            </a:r>
          </a:p>
          <a:p>
            <a:r>
              <a:rPr lang="en-US" sz="2200" b="1" dirty="0">
                <a:solidFill>
                  <a:schemeClr val="tx1"/>
                </a:solidFill>
                <a:latin typeface="Times New Roman" pitchFamily="18" charset="0"/>
                <a:cs typeface="Times New Roman" pitchFamily="18" charset="0"/>
              </a:rPr>
              <a:t>Executive Agency : Poverty Reduction Fund, Ministry of Agriculture and Forestry </a:t>
            </a:r>
          </a:p>
          <a:p>
            <a:r>
              <a:rPr lang="en-US" sz="2200" b="1" dirty="0">
                <a:solidFill>
                  <a:schemeClr val="tx1"/>
                </a:solidFill>
                <a:latin typeface="Times New Roman" pitchFamily="18" charset="0"/>
                <a:cs typeface="Times New Roman" pitchFamily="18" charset="0"/>
              </a:rPr>
              <a:t>Provide assistances to beneficiaries to start or further develop nutrition sensitive livelihood activities production of small livestock and home gardens, and increase their capacity to manage their livelihood activities and to improve dietary diversity and food intake of target groups</a:t>
            </a:r>
            <a:endParaRPr lang="en-US" sz="2200" b="1" spc="50" dirty="0">
              <a:ln w="11430"/>
              <a:solidFill>
                <a:schemeClr val="tx1"/>
              </a:solidFill>
              <a:effectLst>
                <a:glow rad="381000">
                  <a:schemeClr val="bg1">
                    <a:alpha val="71000"/>
                  </a:schemeClr>
                </a:glow>
                <a:outerShdw blurRad="76200" dist="50800" dir="5400000" algn="tl" rotWithShape="0">
                  <a:srgbClr val="000000">
                    <a:alpha val="65000"/>
                  </a:srgbClr>
                </a:outerShdw>
              </a:effectLst>
              <a:latin typeface="Times New Roman" pitchFamily="18" charset="0"/>
              <a:cs typeface="Times New Roman" pitchFamily="18" charset="0"/>
            </a:endParaRPr>
          </a:p>
          <a:p>
            <a:pPr marL="0" indent="0">
              <a:buNone/>
            </a:pP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42922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9" descr="http://www.foodsecurityatlas.org/lao/country/access/poverty-files/poverty/1_72_poor_distric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4953000" cy="609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a:spLocks noGrp="1"/>
          </p:cNvSpPr>
          <p:nvPr>
            <p:ph type="title"/>
          </p:nvPr>
        </p:nvSpPr>
        <p:spPr>
          <a:xfrm>
            <a:off x="3908578" y="0"/>
            <a:ext cx="5316537" cy="533400"/>
          </a:xfrm>
          <a:solidFill>
            <a:schemeClr val="bg1"/>
          </a:solidFill>
        </p:spPr>
        <p:txBody>
          <a:bodyPr/>
          <a:lstStyle/>
          <a:p>
            <a:pPr>
              <a:defRPr/>
            </a:pPr>
            <a:r>
              <a:rPr lang="en-US" sz="2800" b="1" dirty="0">
                <a:solidFill>
                  <a:srgbClr val="0070C0"/>
                </a:solidFill>
                <a:latin typeface="Arial" pitchFamily="34" charset="0"/>
                <a:cs typeface="Arial" pitchFamily="34" charset="0"/>
              </a:rPr>
              <a:t>Project Target Areas</a:t>
            </a:r>
          </a:p>
        </p:txBody>
      </p:sp>
      <p:sp>
        <p:nvSpPr>
          <p:cNvPr id="18436" name="TextBox 5"/>
          <p:cNvSpPr txBox="1">
            <a:spLocks noChangeArrowheads="1"/>
          </p:cNvSpPr>
          <p:nvPr/>
        </p:nvSpPr>
        <p:spPr bwMode="auto">
          <a:xfrm>
            <a:off x="4876800" y="1371600"/>
            <a:ext cx="4267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a:solidFill>
                  <a:srgbClr val="0070C0"/>
                </a:solidFill>
              </a:rPr>
              <a:t>Houaphanh</a:t>
            </a:r>
            <a:r>
              <a:rPr lang="en-US" sz="1600" b="1" dirty="0">
                <a:solidFill>
                  <a:srgbClr val="0070C0"/>
                </a:solidFill>
              </a:rPr>
              <a:t> Province, 4 districts (out of 8) , 92 villages out of  192 villages</a:t>
            </a:r>
          </a:p>
          <a:p>
            <a:pPr marL="457200" indent="-457200" eaLnBrk="1" hangingPunct="1">
              <a:buAutoNum type="arabicPeriod"/>
            </a:pPr>
            <a:r>
              <a:rPr lang="en-US" sz="1600" b="1" dirty="0" err="1">
                <a:solidFill>
                  <a:srgbClr val="0070C0"/>
                </a:solidFill>
              </a:rPr>
              <a:t>Hiem</a:t>
            </a:r>
            <a:r>
              <a:rPr lang="en-US" sz="1600" b="1" dirty="0">
                <a:solidFill>
                  <a:srgbClr val="0070C0"/>
                </a:solidFill>
              </a:rPr>
              <a:t> District</a:t>
            </a:r>
          </a:p>
          <a:p>
            <a:pPr marL="457200" indent="-457200" eaLnBrk="1" hangingPunct="1">
              <a:buAutoNum type="arabicPeriod"/>
            </a:pPr>
            <a:r>
              <a:rPr lang="en-US" sz="1600" b="1" dirty="0">
                <a:solidFill>
                  <a:srgbClr val="0070C0"/>
                </a:solidFill>
              </a:rPr>
              <a:t>Son  District</a:t>
            </a:r>
          </a:p>
          <a:p>
            <a:pPr marL="457200" indent="-457200" eaLnBrk="1" hangingPunct="1">
              <a:buAutoNum type="arabicPeriod"/>
            </a:pPr>
            <a:r>
              <a:rPr lang="en-US" sz="1600" b="1" dirty="0" err="1">
                <a:solidFill>
                  <a:srgbClr val="0070C0"/>
                </a:solidFill>
              </a:rPr>
              <a:t>Huameuang</a:t>
            </a:r>
            <a:r>
              <a:rPr lang="en-US" sz="1600" b="1" dirty="0">
                <a:solidFill>
                  <a:srgbClr val="0070C0"/>
                </a:solidFill>
              </a:rPr>
              <a:t>  District,  and</a:t>
            </a:r>
          </a:p>
          <a:p>
            <a:pPr marL="457200" indent="-457200" eaLnBrk="1" hangingPunct="1">
              <a:buAutoNum type="arabicPeriod"/>
            </a:pPr>
            <a:r>
              <a:rPr lang="en-US" sz="1600" b="1" dirty="0" err="1">
                <a:solidFill>
                  <a:srgbClr val="0070C0"/>
                </a:solidFill>
              </a:rPr>
              <a:t>Xiengkhor</a:t>
            </a:r>
            <a:r>
              <a:rPr lang="en-US" sz="1600" b="1" dirty="0">
                <a:solidFill>
                  <a:srgbClr val="0070C0"/>
                </a:solidFill>
              </a:rPr>
              <a:t> District</a:t>
            </a:r>
          </a:p>
        </p:txBody>
      </p:sp>
      <p:sp>
        <p:nvSpPr>
          <p:cNvPr id="8" name="Left Arrow 7"/>
          <p:cNvSpPr/>
          <p:nvPr/>
        </p:nvSpPr>
        <p:spPr>
          <a:xfrm>
            <a:off x="3454400" y="1909763"/>
            <a:ext cx="609600" cy="20002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00"/>
              </a:solidFill>
            </a:endParaRPr>
          </a:p>
        </p:txBody>
      </p:sp>
      <p:sp>
        <p:nvSpPr>
          <p:cNvPr id="18438" name="TextBox 13"/>
          <p:cNvSpPr txBox="1">
            <a:spLocks noChangeArrowheads="1"/>
          </p:cNvSpPr>
          <p:nvPr/>
        </p:nvSpPr>
        <p:spPr bwMode="auto">
          <a:xfrm>
            <a:off x="5638800" y="4267200"/>
            <a:ext cx="34290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a:solidFill>
                  <a:srgbClr val="0070C0"/>
                </a:solidFill>
              </a:rPr>
              <a:t>Savannakhet</a:t>
            </a:r>
            <a:r>
              <a:rPr lang="en-US" sz="1600" b="1" dirty="0">
                <a:solidFill>
                  <a:srgbClr val="0070C0"/>
                </a:solidFill>
              </a:rPr>
              <a:t> Province 4 districts out of 15 district.  73 covered villages out of 149 villages.</a:t>
            </a:r>
          </a:p>
          <a:p>
            <a:pPr eaLnBrk="1" hangingPunct="1"/>
            <a:endParaRPr lang="en-US" sz="1600" b="1" dirty="0">
              <a:solidFill>
                <a:srgbClr val="0070C0"/>
              </a:solidFill>
            </a:endParaRPr>
          </a:p>
          <a:p>
            <a:pPr eaLnBrk="1" hangingPunct="1"/>
            <a:r>
              <a:rPr lang="en-US" sz="1600" b="1" dirty="0">
                <a:solidFill>
                  <a:srgbClr val="0070C0"/>
                </a:solidFill>
              </a:rPr>
              <a:t>1. </a:t>
            </a:r>
            <a:r>
              <a:rPr lang="en-US" sz="1600" b="1" dirty="0" err="1">
                <a:solidFill>
                  <a:srgbClr val="0070C0"/>
                </a:solidFill>
              </a:rPr>
              <a:t>Sepone</a:t>
            </a:r>
            <a:r>
              <a:rPr lang="en-US" sz="1600" b="1" dirty="0">
                <a:solidFill>
                  <a:srgbClr val="0070C0"/>
                </a:solidFill>
              </a:rPr>
              <a:t> District</a:t>
            </a:r>
          </a:p>
          <a:p>
            <a:pPr eaLnBrk="1" hangingPunct="1"/>
            <a:r>
              <a:rPr lang="en-US" sz="1600" b="1" dirty="0">
                <a:solidFill>
                  <a:srgbClr val="0070C0"/>
                </a:solidFill>
              </a:rPr>
              <a:t>2. </a:t>
            </a:r>
            <a:r>
              <a:rPr lang="en-US" sz="1600" b="1" dirty="0" err="1">
                <a:solidFill>
                  <a:srgbClr val="0070C0"/>
                </a:solidFill>
              </a:rPr>
              <a:t>Nong</a:t>
            </a:r>
            <a:r>
              <a:rPr lang="en-US" sz="1600" b="1" dirty="0">
                <a:solidFill>
                  <a:srgbClr val="0070C0"/>
                </a:solidFill>
              </a:rPr>
              <a:t> Districts, and</a:t>
            </a:r>
          </a:p>
          <a:p>
            <a:pPr eaLnBrk="1" hangingPunct="1"/>
            <a:r>
              <a:rPr lang="en-US" sz="1600" b="1" dirty="0">
                <a:solidFill>
                  <a:srgbClr val="0070C0"/>
                </a:solidFill>
              </a:rPr>
              <a:t>3. </a:t>
            </a:r>
            <a:r>
              <a:rPr lang="en-US" sz="1600" b="1" dirty="0" err="1">
                <a:solidFill>
                  <a:srgbClr val="0070C0"/>
                </a:solidFill>
              </a:rPr>
              <a:t>Thaphanthong</a:t>
            </a:r>
            <a:r>
              <a:rPr lang="en-US" sz="1600" b="1" dirty="0">
                <a:solidFill>
                  <a:srgbClr val="0070C0"/>
                </a:solidFill>
              </a:rPr>
              <a:t> District</a:t>
            </a:r>
          </a:p>
        </p:txBody>
      </p:sp>
      <p:sp>
        <p:nvSpPr>
          <p:cNvPr id="15" name="Right Arrow 14"/>
          <p:cNvSpPr/>
          <p:nvPr/>
        </p:nvSpPr>
        <p:spPr>
          <a:xfrm rot="10800000">
            <a:off x="4876800" y="4743450"/>
            <a:ext cx="304800" cy="1143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257922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nSpc>
                <a:spcPct val="250000"/>
              </a:lnSpc>
            </a:pPr>
            <a:r>
              <a:rPr lang="en-US" sz="3200" dirty="0"/>
              <a:t>Activities and Achievements</a:t>
            </a:r>
          </a:p>
        </p:txBody>
      </p:sp>
      <p:sp>
        <p:nvSpPr>
          <p:cNvPr id="3" name="Content Placeholder 2"/>
          <p:cNvSpPr>
            <a:spLocks noGrp="1"/>
          </p:cNvSpPr>
          <p:nvPr>
            <p:ph idx="1"/>
          </p:nvPr>
        </p:nvSpPr>
        <p:spPr>
          <a:xfrm>
            <a:off x="304800" y="914400"/>
            <a:ext cx="3810000" cy="5562600"/>
          </a:xfrm>
          <a:effectLst>
            <a:innerShdw blurRad="114300">
              <a:prstClr val="black"/>
            </a:innerShdw>
          </a:effectLst>
        </p:spPr>
        <p:txBody>
          <a:bodyPr/>
          <a:lstStyle/>
          <a:p>
            <a:pPr marL="0" indent="0" algn="ctr">
              <a:buNone/>
            </a:pPr>
            <a:r>
              <a:rPr lang="en-US" sz="2000" b="1" u="sng" dirty="0">
                <a:solidFill>
                  <a:schemeClr val="tx1"/>
                </a:solidFill>
                <a:latin typeface="Times New Roman" pitchFamily="18" charset="0"/>
                <a:cs typeface="Times New Roman" pitchFamily="18" charset="0"/>
              </a:rPr>
              <a:t>Livelihood Activities :</a:t>
            </a:r>
          </a:p>
          <a:p>
            <a:r>
              <a:rPr lang="en-US" sz="2000" dirty="0">
                <a:solidFill>
                  <a:schemeClr val="tx1"/>
                </a:solidFill>
                <a:latin typeface="Times New Roman" pitchFamily="18" charset="0"/>
                <a:cs typeface="Times New Roman" pitchFamily="18" charset="0"/>
              </a:rPr>
              <a:t>Formation of SHG including:</a:t>
            </a:r>
          </a:p>
          <a:p>
            <a:pPr lvl="1"/>
            <a:r>
              <a:rPr lang="en-US" sz="2000" dirty="0">
                <a:solidFill>
                  <a:schemeClr val="tx1"/>
                </a:solidFill>
                <a:latin typeface="Times New Roman" pitchFamily="18" charset="0"/>
                <a:cs typeface="Times New Roman" pitchFamily="18" charset="0"/>
              </a:rPr>
              <a:t>SHG Committee,</a:t>
            </a:r>
          </a:p>
          <a:p>
            <a:pPr lvl="1"/>
            <a:r>
              <a:rPr lang="en-US" sz="2000" dirty="0">
                <a:solidFill>
                  <a:schemeClr val="tx1"/>
                </a:solidFill>
                <a:latin typeface="Times New Roman" pitchFamily="18" charset="0"/>
                <a:cs typeface="Times New Roman" pitchFamily="18" charset="0"/>
              </a:rPr>
              <a:t>Village SHG Management Committee (VSMC)</a:t>
            </a:r>
          </a:p>
          <a:p>
            <a:r>
              <a:rPr lang="en-US" sz="2000" dirty="0">
                <a:solidFill>
                  <a:schemeClr val="tx1"/>
                </a:solidFill>
                <a:latin typeface="Times New Roman" pitchFamily="18" charset="0"/>
                <a:cs typeface="Times New Roman" pitchFamily="18" charset="0"/>
              </a:rPr>
              <a:t>Providing Seed Grant via Village Savings &amp; Credit Fund</a:t>
            </a:r>
          </a:p>
          <a:p>
            <a:r>
              <a:rPr lang="en-US" sz="2000" dirty="0">
                <a:solidFill>
                  <a:schemeClr val="tx1"/>
                </a:solidFill>
                <a:latin typeface="Times New Roman" pitchFamily="18" charset="0"/>
                <a:cs typeface="Times New Roman" pitchFamily="18" charset="0"/>
              </a:rPr>
              <a:t>Capacity Building in bookkeeping and accounting, and</a:t>
            </a:r>
          </a:p>
          <a:p>
            <a:r>
              <a:rPr lang="en-US" sz="2000" dirty="0">
                <a:solidFill>
                  <a:schemeClr val="tx1"/>
                </a:solidFill>
                <a:latin typeface="Times New Roman" pitchFamily="18" charset="0"/>
                <a:cs typeface="Times New Roman" pitchFamily="18" charset="0"/>
              </a:rPr>
              <a:t>Occupational trainings in Livestock, Agriculture and Weaving  </a:t>
            </a:r>
          </a:p>
          <a:p>
            <a:endParaRPr lang="en-US" sz="2400" dirty="0">
              <a:solidFill>
                <a:schemeClr val="tx1"/>
              </a:solidFill>
              <a:latin typeface="Times New Roman" pitchFamily="18" charset="0"/>
              <a:cs typeface="Times New Roman" pitchFamily="18" charset="0"/>
            </a:endParaRPr>
          </a:p>
        </p:txBody>
      </p:sp>
      <p:sp>
        <p:nvSpPr>
          <p:cNvPr id="4" name="Content Placeholder 2"/>
          <p:cNvSpPr txBox="1">
            <a:spLocks/>
          </p:cNvSpPr>
          <p:nvPr/>
        </p:nvSpPr>
        <p:spPr bwMode="auto">
          <a:xfrm>
            <a:off x="4648200" y="838200"/>
            <a:ext cx="4191000" cy="579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a:buFont typeface="Arial" pitchFamily="34" charset="0"/>
              <a:buNone/>
            </a:pPr>
            <a:r>
              <a:rPr lang="en-US" sz="2000" b="1" u="sng" dirty="0">
                <a:solidFill>
                  <a:schemeClr val="tx1"/>
                </a:solidFill>
                <a:latin typeface="Times New Roman" pitchFamily="18" charset="0"/>
                <a:cs typeface="Times New Roman" pitchFamily="18" charset="0"/>
              </a:rPr>
              <a:t>Livelihood Achievements:</a:t>
            </a:r>
          </a:p>
          <a:p>
            <a:r>
              <a:rPr lang="en-US" sz="2000" dirty="0">
                <a:solidFill>
                  <a:schemeClr val="tx1"/>
                </a:solidFill>
                <a:latin typeface="Times New Roman" pitchFamily="18" charset="0"/>
                <a:cs typeface="Times New Roman" pitchFamily="18" charset="0"/>
              </a:rPr>
              <a:t>915 SHG were formulated with 10,220 among these 914 SHG with 9,825 members still functioned (8,580 female members).</a:t>
            </a:r>
          </a:p>
          <a:p>
            <a:r>
              <a:rPr lang="en-US" sz="2000" dirty="0">
                <a:solidFill>
                  <a:schemeClr val="tx1"/>
                </a:solidFill>
                <a:latin typeface="Times New Roman" pitchFamily="18" charset="0"/>
                <a:cs typeface="Times New Roman" pitchFamily="18" charset="0"/>
              </a:rPr>
              <a:t>2,742 SHG Committees</a:t>
            </a:r>
            <a:r>
              <a:rPr lang="en-US" dirty="0">
                <a:solidFill>
                  <a:schemeClr val="tx1"/>
                </a:solidFill>
                <a:latin typeface="Times New Roman" pitchFamily="18" charset="0"/>
                <a:cs typeface="Times New Roman" pitchFamily="18" charset="0"/>
              </a:rPr>
              <a:t> </a:t>
            </a:r>
            <a:r>
              <a:rPr lang="en-US" sz="2000" dirty="0">
                <a:solidFill>
                  <a:schemeClr val="tx1"/>
                </a:solidFill>
                <a:latin typeface="Times New Roman" pitchFamily="18" charset="0"/>
                <a:cs typeface="Times New Roman" pitchFamily="18" charset="0"/>
              </a:rPr>
              <a:t>and 1,320 VSMC received training in Bookkeeping and Accounting </a:t>
            </a:r>
          </a:p>
          <a:p>
            <a:r>
              <a:rPr lang="en-US" sz="2000" dirty="0">
                <a:solidFill>
                  <a:schemeClr val="tx1"/>
                </a:solidFill>
                <a:latin typeface="Times New Roman" pitchFamily="18" charset="0"/>
                <a:cs typeface="Times New Roman" pitchFamily="18" charset="0"/>
              </a:rPr>
              <a:t>Seed Grant of </a:t>
            </a:r>
            <a:r>
              <a:rPr lang="en-US" sz="2000" b="1" dirty="0">
                <a:solidFill>
                  <a:schemeClr val="tx1"/>
                </a:solidFill>
                <a:latin typeface="Times New Roman" pitchFamily="18" charset="0"/>
                <a:cs typeface="Times New Roman" pitchFamily="18" charset="0"/>
              </a:rPr>
              <a:t>$1,039,261.34</a:t>
            </a:r>
            <a:r>
              <a:rPr lang="en-US" sz="2000" dirty="0">
                <a:solidFill>
                  <a:schemeClr val="tx1"/>
                </a:solidFill>
                <a:latin typeface="Times New Roman" pitchFamily="18" charset="0"/>
                <a:cs typeface="Times New Roman" pitchFamily="18" charset="0"/>
              </a:rPr>
              <a:t> provided to 165 target</a:t>
            </a:r>
          </a:p>
          <a:p>
            <a:r>
              <a:rPr lang="en-US" sz="2000" dirty="0">
                <a:solidFill>
                  <a:schemeClr val="tx1"/>
                </a:solidFill>
                <a:latin typeface="Times New Roman" pitchFamily="18" charset="0"/>
                <a:cs typeface="Times New Roman" pitchFamily="18" charset="0"/>
              </a:rPr>
              <a:t>More than 10,000 members received occupational trainings in Livestock, Agriculture and Weaving  before receiving loans</a:t>
            </a:r>
          </a:p>
          <a:p>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688922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lstStyle/>
          <a:p>
            <a:r>
              <a:rPr lang="en-US" sz="2400" b="1" dirty="0">
                <a:latin typeface="Times New Roman" pitchFamily="18" charset="0"/>
                <a:cs typeface="Times New Roman" pitchFamily="18" charset="0"/>
              </a:rPr>
              <a:t>Outcomes on L&amp;N sub-components as of Feb 2018</a:t>
            </a:r>
            <a:endParaRPr lang="en-US" sz="2400" b="1" dirty="0"/>
          </a:p>
        </p:txBody>
      </p:sp>
      <p:sp>
        <p:nvSpPr>
          <p:cNvPr id="3" name="Content Placeholder 2"/>
          <p:cNvSpPr>
            <a:spLocks noGrp="1"/>
          </p:cNvSpPr>
          <p:nvPr>
            <p:ph idx="1"/>
          </p:nvPr>
        </p:nvSpPr>
        <p:spPr>
          <a:xfrm>
            <a:off x="533400" y="762000"/>
            <a:ext cx="3810000" cy="5562600"/>
          </a:xfrm>
        </p:spPr>
        <p:txBody>
          <a:bodyPr/>
          <a:lstStyle/>
          <a:p>
            <a:pPr marL="0" indent="0">
              <a:buNone/>
            </a:pPr>
            <a:r>
              <a:rPr lang="en-US" sz="2000" b="1" dirty="0">
                <a:solidFill>
                  <a:schemeClr val="tx1"/>
                </a:solidFill>
                <a:latin typeface="Times New Roman" pitchFamily="18" charset="0"/>
                <a:cs typeface="Times New Roman" pitchFamily="18" charset="0"/>
              </a:rPr>
              <a:t>Intermediate Results Indicators</a:t>
            </a:r>
          </a:p>
          <a:p>
            <a:r>
              <a:rPr lang="en-US" sz="2000" dirty="0">
                <a:solidFill>
                  <a:schemeClr val="tx1"/>
                </a:solidFill>
                <a:latin typeface="Times New Roman" pitchFamily="18" charset="0"/>
                <a:cs typeface="Times New Roman" pitchFamily="18" charset="0"/>
              </a:rPr>
              <a:t>Number of individuals with livelihood investments using loans from SHGs (Number)   annual coverage 8,000 members </a:t>
            </a:r>
            <a:r>
              <a:rPr lang="en-US" sz="2000" dirty="0" err="1">
                <a:solidFill>
                  <a:schemeClr val="tx1"/>
                </a:solidFill>
                <a:latin typeface="Times New Roman" pitchFamily="18" charset="0"/>
                <a:cs typeface="Times New Roman" pitchFamily="18" charset="0"/>
              </a:rPr>
              <a:t>vs</a:t>
            </a:r>
            <a:r>
              <a:rPr lang="en-US" sz="2000" dirty="0">
                <a:solidFill>
                  <a:schemeClr val="tx1"/>
                </a:solidFill>
                <a:latin typeface="Times New Roman" pitchFamily="18" charset="0"/>
                <a:cs typeface="Times New Roman" pitchFamily="18" charset="0"/>
              </a:rPr>
              <a:t> baseline 4,500 members</a:t>
            </a:r>
          </a:p>
          <a:p>
            <a:pPr marL="0" indent="0">
              <a:buNone/>
            </a:pPr>
            <a:endParaRPr lang="en-US" sz="2000" dirty="0">
              <a:solidFill>
                <a:schemeClr val="tx1"/>
              </a:solidFill>
              <a:latin typeface="Times New Roman" pitchFamily="18" charset="0"/>
              <a:cs typeface="Times New Roman" pitchFamily="18" charset="0"/>
            </a:endParaRPr>
          </a:p>
          <a:p>
            <a:r>
              <a:rPr lang="en-US" sz="2000" dirty="0">
                <a:solidFill>
                  <a:schemeClr val="tx1"/>
                </a:solidFill>
                <a:latin typeface="Times New Roman" pitchFamily="18" charset="0"/>
                <a:cs typeface="Times New Roman" pitchFamily="18" charset="0"/>
              </a:rPr>
              <a:t> # of individuals with livelihood investments using loans from SHGs 	</a:t>
            </a:r>
          </a:p>
          <a:p>
            <a:endParaRPr lang="en-US" sz="2000" dirty="0">
              <a:solidFill>
                <a:schemeClr val="tx1"/>
              </a:solidFill>
              <a:latin typeface="Times New Roman" pitchFamily="18" charset="0"/>
              <a:cs typeface="Times New Roman" pitchFamily="18" charset="0"/>
            </a:endParaRPr>
          </a:p>
          <a:p>
            <a:r>
              <a:rPr lang="en-US" sz="2000" dirty="0">
                <a:solidFill>
                  <a:schemeClr val="tx1"/>
                </a:solidFill>
                <a:latin typeface="Times New Roman" pitchFamily="18" charset="0"/>
                <a:cs typeface="Times New Roman" pitchFamily="18" charset="0"/>
              </a:rPr>
              <a:t>% of SHGs with NPLs 4% and below </a:t>
            </a:r>
          </a:p>
          <a:p>
            <a:r>
              <a:rPr lang="en-US" sz="2000" dirty="0">
                <a:solidFill>
                  <a:schemeClr val="tx1"/>
                </a:solidFill>
                <a:latin typeface="Times New Roman" pitchFamily="18" charset="0"/>
                <a:cs typeface="Times New Roman" pitchFamily="18" charset="0"/>
              </a:rPr>
              <a:t>	</a:t>
            </a:r>
          </a:p>
          <a:p>
            <a:endParaRPr lang="en-US" sz="2000" dirty="0">
              <a:solidFill>
                <a:schemeClr val="tx1"/>
              </a:solidFill>
              <a:latin typeface="Times New Roman" pitchFamily="18" charset="0"/>
              <a:cs typeface="Times New Roman" pitchFamily="18" charset="0"/>
            </a:endParaRPr>
          </a:p>
          <a:p>
            <a:endParaRPr lang="en-US" sz="2000" b="1" dirty="0">
              <a:solidFill>
                <a:schemeClr val="tx1"/>
              </a:solidFill>
              <a:latin typeface="Times New Roman" pitchFamily="18" charset="0"/>
              <a:cs typeface="Times New Roman" pitchFamily="18" charset="0"/>
            </a:endParaRPr>
          </a:p>
          <a:p>
            <a:pPr marL="0" indent="0">
              <a:buNone/>
            </a:pPr>
            <a:endParaRPr lang="en-US" sz="2000" b="1" dirty="0">
              <a:solidFill>
                <a:schemeClr val="tx1"/>
              </a:solidFill>
              <a:latin typeface="Times New Roman" pitchFamily="18" charset="0"/>
              <a:cs typeface="Times New Roman" pitchFamily="18" charset="0"/>
            </a:endParaRPr>
          </a:p>
        </p:txBody>
      </p:sp>
      <p:sp>
        <p:nvSpPr>
          <p:cNvPr id="4" name="Content Placeholder 2"/>
          <p:cNvSpPr txBox="1">
            <a:spLocks/>
          </p:cNvSpPr>
          <p:nvPr/>
        </p:nvSpPr>
        <p:spPr bwMode="auto">
          <a:xfrm>
            <a:off x="4800600" y="762000"/>
            <a:ext cx="40386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sz="2000" b="1" dirty="0">
                <a:solidFill>
                  <a:schemeClr val="tx1"/>
                </a:solidFill>
                <a:latin typeface="Times New Roman" pitchFamily="18" charset="0"/>
                <a:cs typeface="Times New Roman" pitchFamily="18" charset="0"/>
              </a:rPr>
              <a:t>Results </a:t>
            </a:r>
            <a:r>
              <a:rPr lang="en-US" sz="2000" b="1" dirty="0" err="1">
                <a:solidFill>
                  <a:schemeClr val="tx1"/>
                </a:solidFill>
                <a:latin typeface="Times New Roman" pitchFamily="18" charset="0"/>
                <a:cs typeface="Times New Roman" pitchFamily="18" charset="0"/>
              </a:rPr>
              <a:t>vs</a:t>
            </a:r>
            <a:r>
              <a:rPr lang="en-US" sz="2000" b="1" dirty="0">
                <a:solidFill>
                  <a:schemeClr val="tx1"/>
                </a:solidFill>
                <a:latin typeface="Times New Roman" pitchFamily="18" charset="0"/>
                <a:cs typeface="Times New Roman" pitchFamily="18" charset="0"/>
              </a:rPr>
              <a:t> Indicators</a:t>
            </a:r>
          </a:p>
          <a:p>
            <a:r>
              <a:rPr lang="en-US" sz="2000" dirty="0">
                <a:solidFill>
                  <a:schemeClr val="tx1"/>
                </a:solidFill>
                <a:latin typeface="Times New Roman" pitchFamily="18" charset="0"/>
                <a:cs typeface="Times New Roman" pitchFamily="18" charset="0"/>
              </a:rPr>
              <a:t>Established 915 SHGs with close to 10,220 as members (85%  women) in 165 villages, </a:t>
            </a:r>
          </a:p>
          <a:p>
            <a:pPr algn="just"/>
            <a:r>
              <a:rPr lang="en-US" sz="2000" dirty="0">
                <a:solidFill>
                  <a:schemeClr val="tx1"/>
                </a:solidFill>
                <a:latin typeface="Times New Roman" pitchFamily="18" charset="0"/>
                <a:cs typeface="Times New Roman" pitchFamily="18" charset="0"/>
              </a:rPr>
              <a:t>Villages and out of 98% of Seed grants were  loan to 9,962 members (85%  female members). </a:t>
            </a:r>
          </a:p>
          <a:p>
            <a:pPr algn="just"/>
            <a:r>
              <a:rPr lang="en-US" sz="2000" dirty="0">
                <a:solidFill>
                  <a:schemeClr val="tx1"/>
                </a:solidFill>
                <a:latin typeface="Times New Roman" pitchFamily="18" charset="0"/>
                <a:cs typeface="Times New Roman" pitchFamily="18" charset="0"/>
              </a:rPr>
              <a:t>More than 9,000 members invested IGA by taking loans in 2017</a:t>
            </a:r>
          </a:p>
          <a:p>
            <a:pPr algn="just"/>
            <a:r>
              <a:rPr lang="en-US" sz="2000" dirty="0">
                <a:solidFill>
                  <a:schemeClr val="tx1"/>
                </a:solidFill>
                <a:latin typeface="Times New Roman" pitchFamily="18" charset="0"/>
                <a:cs typeface="Times New Roman" pitchFamily="18" charset="0"/>
              </a:rPr>
              <a:t>Repayment rate from 7 districts reached up 68% in 2017</a:t>
            </a:r>
            <a:endParaRPr lang="en-US" sz="2000" dirty="0">
              <a:solidFill>
                <a:srgbClr val="00CC00"/>
              </a:solidFill>
              <a:latin typeface="Times New Roman" pitchFamily="18" charset="0"/>
              <a:cs typeface="Times New Roman" pitchFamily="18" charset="0"/>
            </a:endParaRPr>
          </a:p>
          <a:p>
            <a:pPr algn="just"/>
            <a:r>
              <a:rPr lang="en-US" sz="2000" dirty="0">
                <a:solidFill>
                  <a:schemeClr val="tx1"/>
                </a:solidFill>
                <a:latin typeface="Times New Roman" pitchFamily="18" charset="0"/>
                <a:cs typeface="Times New Roman" pitchFamily="18" charset="0"/>
              </a:rPr>
              <a:t>Outstanding loan 32%</a:t>
            </a:r>
          </a:p>
          <a:p>
            <a:pPr algn="just"/>
            <a:r>
              <a:rPr lang="en-US" sz="2000" dirty="0">
                <a:solidFill>
                  <a:schemeClr val="tx1"/>
                </a:solidFill>
                <a:latin typeface="Times New Roman" pitchFamily="18" charset="0"/>
                <a:cs typeface="Times New Roman" pitchFamily="18" charset="0"/>
              </a:rPr>
              <a:t> Household Income increased by 45% mainly from poultry and weaving activities </a:t>
            </a:r>
          </a:p>
          <a:p>
            <a:pPr marL="0" indent="0">
              <a:buFont typeface="Arial" pitchFamily="34" charset="0"/>
              <a:buNone/>
            </a:pPr>
            <a:endParaRPr lang="en-US" sz="2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197513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latin typeface="Times New Roman" pitchFamily="18" charset="0"/>
                <a:cs typeface="Times New Roman" pitchFamily="18" charset="0"/>
              </a:rPr>
              <a:t>Nutrition</a:t>
            </a:r>
          </a:p>
        </p:txBody>
      </p:sp>
      <p:sp>
        <p:nvSpPr>
          <p:cNvPr id="3" name="Content Placeholder 2"/>
          <p:cNvSpPr>
            <a:spLocks noGrp="1"/>
          </p:cNvSpPr>
          <p:nvPr>
            <p:ph idx="1"/>
          </p:nvPr>
        </p:nvSpPr>
        <p:spPr>
          <a:xfrm>
            <a:off x="533400" y="1066800"/>
            <a:ext cx="8229600" cy="4800600"/>
          </a:xfrm>
        </p:spPr>
        <p:txBody>
          <a:bodyPr/>
          <a:lstStyle/>
          <a:p>
            <a:pPr marL="0" indent="0">
              <a:buNone/>
            </a:pPr>
            <a:r>
              <a:rPr lang="en-US" b="1" u="sng" dirty="0">
                <a:solidFill>
                  <a:schemeClr val="tx1"/>
                </a:solidFill>
                <a:latin typeface="Times New Roman" pitchFamily="18" charset="0"/>
                <a:cs typeface="Times New Roman" pitchFamily="18" charset="0"/>
              </a:rPr>
              <a:t>Activities:</a:t>
            </a:r>
          </a:p>
          <a:p>
            <a:pPr lvl="1" indent="-342900">
              <a:buFont typeface="Wingdings" pitchFamily="2" charset="2"/>
              <a:buChar char="§"/>
            </a:pPr>
            <a:r>
              <a:rPr lang="en-US" sz="2200" dirty="0">
                <a:solidFill>
                  <a:schemeClr val="tx1"/>
                </a:solidFill>
                <a:latin typeface="Times New Roman" pitchFamily="18" charset="0"/>
                <a:cs typeface="Times New Roman" pitchFamily="18" charset="0"/>
              </a:rPr>
              <a:t>Established  Village Nutrition Centers (VNCs) in 23 villages</a:t>
            </a:r>
          </a:p>
          <a:p>
            <a:pPr lvl="1" indent="-342900">
              <a:buFont typeface="Wingdings" pitchFamily="2" charset="2"/>
              <a:buChar char="§"/>
            </a:pPr>
            <a:r>
              <a:rPr lang="en-US" sz="2200" dirty="0">
                <a:solidFill>
                  <a:schemeClr val="tx1"/>
                </a:solidFill>
                <a:latin typeface="Times New Roman" pitchFamily="18" charset="0"/>
                <a:cs typeface="Times New Roman" pitchFamily="18" charset="0"/>
              </a:rPr>
              <a:t>Provide financial supports &amp; trainings on nutrition to VNC committees and members</a:t>
            </a:r>
          </a:p>
          <a:p>
            <a:pPr lvl="1" indent="-342900">
              <a:buFont typeface="Wingdings" pitchFamily="2" charset="2"/>
              <a:buChar char="§"/>
            </a:pPr>
            <a:r>
              <a:rPr lang="en-US" sz="2200" dirty="0">
                <a:solidFill>
                  <a:schemeClr val="tx1"/>
                </a:solidFill>
                <a:latin typeface="Times New Roman" pitchFamily="18" charset="0"/>
                <a:cs typeface="Times New Roman" pitchFamily="18" charset="0"/>
              </a:rPr>
              <a:t>Provide supplementary meals (all meals are cooked by members)</a:t>
            </a:r>
          </a:p>
          <a:p>
            <a:pPr lvl="1" indent="-342900">
              <a:buFont typeface="Wingdings" pitchFamily="2" charset="2"/>
              <a:buChar char="§"/>
            </a:pPr>
            <a:r>
              <a:rPr lang="en-US" sz="2200" dirty="0">
                <a:solidFill>
                  <a:schemeClr val="tx1"/>
                </a:solidFill>
                <a:latin typeface="Times New Roman" pitchFamily="18" charset="0"/>
                <a:cs typeface="Times New Roman" pitchFamily="18" charset="0"/>
              </a:rPr>
              <a:t>Promoting home gardening in VNCs</a:t>
            </a:r>
          </a:p>
          <a:p>
            <a:pPr lvl="1" indent="-342900">
              <a:buFont typeface="Wingdings" pitchFamily="2" charset="2"/>
              <a:buChar char="§"/>
            </a:pPr>
            <a:r>
              <a:rPr lang="en-US" sz="2200" dirty="0">
                <a:solidFill>
                  <a:schemeClr val="tx1"/>
                </a:solidFill>
                <a:latin typeface="Times New Roman" pitchFamily="18" charset="0"/>
                <a:cs typeface="Times New Roman" pitchFamily="18" charset="0"/>
              </a:rPr>
              <a:t>Working in partnership with District Health provide monthly training to MCH in VNC</a:t>
            </a:r>
          </a:p>
        </p:txBody>
      </p:sp>
    </p:spTree>
    <p:extLst>
      <p:ext uri="{BB962C8B-B14F-4D97-AF65-F5344CB8AC3E}">
        <p14:creationId xmlns:p14="http://schemas.microsoft.com/office/powerpoint/2010/main" val="2400322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sz="2400" dirty="0"/>
              <a:t>Progress and Results Vs. </a:t>
            </a:r>
            <a:r>
              <a:rPr lang="en-US" sz="2400" dirty="0">
                <a:latin typeface="Times New Roman" pitchFamily="18" charset="0"/>
                <a:cs typeface="Times New Roman" pitchFamily="18" charset="0"/>
              </a:rPr>
              <a:t>Expected Outcomes</a:t>
            </a:r>
            <a:endParaRPr lang="en-US" sz="2400" dirty="0"/>
          </a:p>
        </p:txBody>
      </p:sp>
      <p:sp>
        <p:nvSpPr>
          <p:cNvPr id="3" name="Content Placeholder 2"/>
          <p:cNvSpPr>
            <a:spLocks noGrp="1"/>
          </p:cNvSpPr>
          <p:nvPr>
            <p:ph idx="1"/>
          </p:nvPr>
        </p:nvSpPr>
        <p:spPr>
          <a:xfrm>
            <a:off x="457200" y="762000"/>
            <a:ext cx="8229600" cy="5486400"/>
          </a:xfrm>
        </p:spPr>
        <p:txBody>
          <a:bodyPr/>
          <a:lstStyle/>
          <a:p>
            <a:r>
              <a:rPr lang="en-CA" sz="2000" dirty="0">
                <a:solidFill>
                  <a:schemeClr val="tx1"/>
                </a:solidFill>
                <a:latin typeface="Times New Roman" pitchFamily="18" charset="0"/>
                <a:cs typeface="Times New Roman" pitchFamily="18" charset="0"/>
              </a:rPr>
              <a:t>Special meals:  Improved nutrient intake in mothers and children during the 1,000 day window and in poorest of the poor (POP) households.  </a:t>
            </a:r>
          </a:p>
          <a:p>
            <a:pPr marL="400050"/>
            <a:r>
              <a:rPr lang="en-CA" sz="2000" b="1" dirty="0">
                <a:solidFill>
                  <a:schemeClr val="tx1"/>
                </a:solidFill>
                <a:latin typeface="Times New Roman" pitchFamily="18" charset="0"/>
                <a:cs typeface="Times New Roman" pitchFamily="18" charset="0"/>
              </a:rPr>
              <a:t>Home garden: Increased consumption of micronutrient foods, medical herbs and spices:</a:t>
            </a:r>
          </a:p>
          <a:p>
            <a:pPr marL="400050"/>
            <a:r>
              <a:rPr lang="en-US" sz="2000" b="1" dirty="0">
                <a:solidFill>
                  <a:schemeClr val="tx1"/>
                </a:solidFill>
                <a:latin typeface="Times New Roman" pitchFamily="18" charset="0"/>
                <a:cs typeface="Times New Roman" pitchFamily="18" charset="0"/>
              </a:rPr>
              <a:t>More than 70% of VNC members established and maintained home garden and raising f poultry in small scale for household consumption and surplus for selling.</a:t>
            </a:r>
            <a:endParaRPr lang="en-CA" sz="2000" dirty="0">
              <a:solidFill>
                <a:schemeClr val="tx1"/>
              </a:solidFill>
              <a:latin typeface="Times New Roman" pitchFamily="18" charset="0"/>
              <a:cs typeface="Times New Roman" pitchFamily="18" charset="0"/>
            </a:endParaRPr>
          </a:p>
          <a:p>
            <a:r>
              <a:rPr lang="en-CA" sz="2000" b="1" dirty="0">
                <a:solidFill>
                  <a:schemeClr val="tx1"/>
                </a:solidFill>
                <a:latin typeface="Times New Roman" pitchFamily="18" charset="0"/>
                <a:cs typeface="Times New Roman" pitchFamily="18" charset="0"/>
              </a:rPr>
              <a:t>Livelihood linked nutrition education: </a:t>
            </a:r>
            <a:r>
              <a:rPr lang="en-CA" sz="2000" dirty="0">
                <a:solidFill>
                  <a:schemeClr val="tx1"/>
                </a:solidFill>
                <a:latin typeface="Times New Roman" pitchFamily="18" charset="0"/>
                <a:cs typeface="Times New Roman" pitchFamily="18" charset="0"/>
              </a:rPr>
              <a:t>Villagers understand their nutritional problems in practical terms and will act on their livelihood practices to solve them.</a:t>
            </a:r>
            <a:endParaRPr lang="en-US" sz="2000" dirty="0">
              <a:solidFill>
                <a:schemeClr val="tx1"/>
              </a:solidFill>
              <a:latin typeface="Times New Roman" pitchFamily="18" charset="0"/>
              <a:cs typeface="Times New Roman" pitchFamily="18" charset="0"/>
            </a:endParaRPr>
          </a:p>
          <a:p>
            <a:pPr lvl="1"/>
            <a:r>
              <a:rPr lang="en-US" sz="2000" b="1" dirty="0">
                <a:solidFill>
                  <a:schemeClr val="tx1"/>
                </a:solidFill>
                <a:latin typeface="Times New Roman" pitchFamily="18" charset="0"/>
                <a:cs typeface="Times New Roman" pitchFamily="18" charset="0"/>
              </a:rPr>
              <a:t>“Learning how to cook” was the sweet spot for changing food consumption practices. </a:t>
            </a:r>
          </a:p>
          <a:p>
            <a:pPr marL="457200" lvl="1" indent="0">
              <a:buNone/>
            </a:pPr>
            <a:endParaRPr lang="en-US" sz="1200" b="1" u="sng" dirty="0">
              <a:solidFill>
                <a:schemeClr val="tx1"/>
              </a:solidFill>
              <a:latin typeface="Times New Roman" pitchFamily="18" charset="0"/>
              <a:cs typeface="Times New Roman" pitchFamily="18" charset="0"/>
            </a:endParaRPr>
          </a:p>
          <a:p>
            <a:pPr marL="0" indent="0">
              <a:buNone/>
            </a:pPr>
            <a:endParaRPr lang="en-US"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37545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lstStyle/>
          <a:p>
            <a:r>
              <a:rPr lang="en-US" sz="2400" dirty="0"/>
              <a:t>Constrains and Challenges</a:t>
            </a:r>
          </a:p>
        </p:txBody>
      </p:sp>
      <p:sp>
        <p:nvSpPr>
          <p:cNvPr id="3" name="Content Placeholder 2"/>
          <p:cNvSpPr>
            <a:spLocks noGrp="1"/>
          </p:cNvSpPr>
          <p:nvPr>
            <p:ph idx="1"/>
          </p:nvPr>
        </p:nvSpPr>
        <p:spPr>
          <a:xfrm>
            <a:off x="457200" y="685800"/>
            <a:ext cx="8534400" cy="4953000"/>
          </a:xfrm>
        </p:spPr>
        <p:txBody>
          <a:bodyPr/>
          <a:lstStyle/>
          <a:p>
            <a:pPr>
              <a:spcBef>
                <a:spcPts val="0"/>
              </a:spcBef>
            </a:pPr>
            <a:r>
              <a:rPr lang="en-US" sz="2200" dirty="0">
                <a:solidFill>
                  <a:schemeClr val="tx1"/>
                </a:solidFill>
                <a:latin typeface="Times New Roman" pitchFamily="18" charset="0"/>
                <a:cs typeface="Times New Roman" pitchFamily="18" charset="0"/>
              </a:rPr>
              <a:t>SHG, Saving &amp; Credit scheme module is under piloting concept </a:t>
            </a:r>
          </a:p>
          <a:p>
            <a:pPr>
              <a:spcBef>
                <a:spcPts val="0"/>
              </a:spcBef>
            </a:pPr>
            <a:r>
              <a:rPr lang="en-US" sz="2200" dirty="0">
                <a:solidFill>
                  <a:schemeClr val="tx1"/>
                </a:solidFill>
                <a:latin typeface="Times New Roman" pitchFamily="18" charset="0"/>
                <a:cs typeface="Times New Roman" pitchFamily="18" charset="0"/>
              </a:rPr>
              <a:t>Unclear policy, diversified implementing approaches , causes of confusion at lower levels </a:t>
            </a:r>
            <a:r>
              <a:rPr lang="en-US" sz="2200" dirty="0" err="1">
                <a:solidFill>
                  <a:schemeClr val="tx1"/>
                </a:solidFill>
                <a:latin typeface="Times New Roman" pitchFamily="18" charset="0"/>
                <a:cs typeface="Times New Roman" pitchFamily="18" charset="0"/>
              </a:rPr>
              <a:t>e.g</a:t>
            </a:r>
            <a:r>
              <a:rPr lang="en-US" sz="2200" dirty="0">
                <a:solidFill>
                  <a:schemeClr val="tx1"/>
                </a:solidFill>
                <a:latin typeface="Times New Roman" pitchFamily="18" charset="0"/>
                <a:cs typeface="Times New Roman" pitchFamily="18" charset="0"/>
              </a:rPr>
              <a:t> executive body/staff and getting lost (Saving &amp; Credit schemes, regulation, by-law, too many bookkeeping )</a:t>
            </a:r>
          </a:p>
          <a:p>
            <a:pPr>
              <a:spcBef>
                <a:spcPts val="0"/>
              </a:spcBef>
            </a:pPr>
            <a:r>
              <a:rPr lang="en-US" sz="2200" dirty="0">
                <a:solidFill>
                  <a:schemeClr val="tx1"/>
                </a:solidFill>
                <a:latin typeface="Times New Roman" pitchFamily="18" charset="0"/>
                <a:cs typeface="Times New Roman" pitchFamily="18" charset="0"/>
              </a:rPr>
              <a:t>Ambitious coverage  165 villages, more than 900 SHG and 10,000 members with limitation of staff</a:t>
            </a:r>
          </a:p>
          <a:p>
            <a:pPr>
              <a:spcBef>
                <a:spcPts val="0"/>
              </a:spcBef>
            </a:pPr>
            <a:r>
              <a:rPr lang="en-US" sz="2200" dirty="0">
                <a:solidFill>
                  <a:schemeClr val="tx1"/>
                </a:solidFill>
                <a:latin typeface="Times New Roman" pitchFamily="18" charset="0"/>
                <a:cs typeface="Times New Roman" pitchFamily="18" charset="0"/>
              </a:rPr>
              <a:t>Too remote and scattered  villages </a:t>
            </a:r>
          </a:p>
          <a:p>
            <a:pPr>
              <a:spcBef>
                <a:spcPts val="0"/>
              </a:spcBef>
            </a:pPr>
            <a:r>
              <a:rPr lang="en-US" sz="2200" dirty="0">
                <a:solidFill>
                  <a:schemeClr val="tx1"/>
                </a:solidFill>
                <a:latin typeface="Times New Roman" pitchFamily="18" charset="0"/>
                <a:cs typeface="Times New Roman" pitchFamily="18" charset="0"/>
              </a:rPr>
              <a:t>Low Participation from poorest families and exclusive</a:t>
            </a:r>
          </a:p>
          <a:p>
            <a:pPr>
              <a:spcBef>
                <a:spcPts val="0"/>
              </a:spcBef>
            </a:pPr>
            <a:r>
              <a:rPr lang="en-US" sz="2200" dirty="0">
                <a:solidFill>
                  <a:schemeClr val="tx1"/>
                </a:solidFill>
                <a:latin typeface="Times New Roman" pitchFamily="18" charset="0"/>
                <a:cs typeface="Times New Roman" pitchFamily="18" charset="0"/>
              </a:rPr>
              <a:t>Language Barrier and illiteracy, numeracy especially ethnic females</a:t>
            </a:r>
          </a:p>
          <a:p>
            <a:pPr>
              <a:spcBef>
                <a:spcPts val="0"/>
              </a:spcBef>
            </a:pPr>
            <a:r>
              <a:rPr lang="en-US" sz="2200" dirty="0">
                <a:solidFill>
                  <a:schemeClr val="tx1"/>
                </a:solidFill>
                <a:latin typeface="Times New Roman" pitchFamily="18" charset="0"/>
                <a:cs typeface="Times New Roman" pitchFamily="18" charset="0"/>
              </a:rPr>
              <a:t>Low ownership in contribution and taking in ownership</a:t>
            </a:r>
          </a:p>
          <a:p>
            <a:pPr>
              <a:spcBef>
                <a:spcPts val="0"/>
              </a:spcBef>
            </a:pPr>
            <a:r>
              <a:rPr lang="en-US" sz="2200" dirty="0">
                <a:solidFill>
                  <a:schemeClr val="tx1"/>
                </a:solidFill>
                <a:latin typeface="Times New Roman" pitchFamily="18" charset="0"/>
                <a:cs typeface="Times New Roman" pitchFamily="18" charset="0"/>
              </a:rPr>
              <a:t>Delaying in repayment with potential NPL </a:t>
            </a:r>
          </a:p>
          <a:p>
            <a:pPr>
              <a:spcBef>
                <a:spcPts val="0"/>
              </a:spcBef>
            </a:pPr>
            <a:r>
              <a:rPr lang="en-US" sz="2200" dirty="0">
                <a:solidFill>
                  <a:schemeClr val="tx1"/>
                </a:solidFill>
                <a:latin typeface="Times New Roman" pitchFamily="18" charset="0"/>
                <a:cs typeface="Times New Roman" pitchFamily="18" charset="0"/>
              </a:rPr>
              <a:t>Complexity of Bookkeeping systems </a:t>
            </a:r>
            <a:r>
              <a:rPr lang="en-US" sz="2200" dirty="0" err="1">
                <a:solidFill>
                  <a:schemeClr val="tx1"/>
                </a:solidFill>
                <a:latin typeface="Times New Roman" pitchFamily="18" charset="0"/>
                <a:cs typeface="Times New Roman" pitchFamily="18" charset="0"/>
              </a:rPr>
              <a:t>vs</a:t>
            </a:r>
            <a:r>
              <a:rPr lang="en-US" sz="2200" dirty="0">
                <a:solidFill>
                  <a:schemeClr val="tx1"/>
                </a:solidFill>
                <a:latin typeface="Times New Roman" pitchFamily="18" charset="0"/>
                <a:cs typeface="Times New Roman" pitchFamily="18" charset="0"/>
              </a:rPr>
              <a:t> illiteracy, numeracy </a:t>
            </a:r>
          </a:p>
          <a:p>
            <a:pPr>
              <a:spcBef>
                <a:spcPts val="0"/>
              </a:spcBef>
            </a:pPr>
            <a:r>
              <a:rPr lang="en-US" sz="2200" dirty="0">
                <a:solidFill>
                  <a:schemeClr val="tx1"/>
                </a:solidFill>
                <a:latin typeface="Times New Roman" pitchFamily="18" charset="0"/>
                <a:cs typeface="Times New Roman" pitchFamily="18" charset="0"/>
              </a:rPr>
              <a:t>Infrastructure to and from villages ( inaccessible in raining season)</a:t>
            </a:r>
          </a:p>
          <a:p>
            <a:pPr>
              <a:spcBef>
                <a:spcPts val="0"/>
              </a:spcBef>
            </a:pPr>
            <a:r>
              <a:rPr lang="en-US" sz="2200" dirty="0">
                <a:solidFill>
                  <a:schemeClr val="tx1"/>
                </a:solidFill>
                <a:latin typeface="Times New Roman" pitchFamily="18" charset="0"/>
                <a:cs typeface="Times New Roman" pitchFamily="18" charset="0"/>
              </a:rPr>
              <a:t>In-appropriated and inadequate equipment</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18560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lstStyle/>
          <a:p>
            <a:pPr>
              <a:spcBef>
                <a:spcPts val="0"/>
              </a:spcBef>
            </a:pPr>
            <a:r>
              <a:rPr lang="en-US" dirty="0">
                <a:solidFill>
                  <a:schemeClr val="tx1"/>
                </a:solidFill>
                <a:latin typeface="Times New Roman" pitchFamily="18" charset="0"/>
                <a:cs typeface="Times New Roman" pitchFamily="18" charset="0"/>
              </a:rPr>
              <a:t>Mainstreaming PRF’s 6 Principles (Simplicity, Community Participation and Sustainability, Transparency and Accountability, Wise Investment, Social Inclusion and Gender Equality, Siding with the poorest</a:t>
            </a:r>
          </a:p>
          <a:p>
            <a:pPr>
              <a:spcBef>
                <a:spcPts val="0"/>
              </a:spcBef>
            </a:pPr>
            <a:r>
              <a:rPr lang="en-US" dirty="0">
                <a:solidFill>
                  <a:schemeClr val="tx1"/>
                </a:solidFill>
                <a:latin typeface="Times New Roman" pitchFamily="18" charset="0"/>
                <a:cs typeface="Times New Roman" pitchFamily="18" charset="0"/>
              </a:rPr>
              <a:t>Simplify all approaches, tools, regulations which are based on Lao Context for encouragement of Participation of the Poor.</a:t>
            </a:r>
          </a:p>
          <a:p>
            <a:pPr>
              <a:spcBef>
                <a:spcPts val="0"/>
              </a:spcBef>
            </a:pPr>
            <a:r>
              <a:rPr lang="en-US" dirty="0">
                <a:solidFill>
                  <a:schemeClr val="tx1"/>
                </a:solidFill>
                <a:latin typeface="Times New Roman" pitchFamily="18" charset="0"/>
                <a:cs typeface="Times New Roman" pitchFamily="18" charset="0"/>
              </a:rPr>
              <a:t>More Capacity Building for staff and Beneficiaries ( leaders, Champion families)</a:t>
            </a:r>
          </a:p>
          <a:p>
            <a:pPr>
              <a:spcBef>
                <a:spcPts val="0"/>
              </a:spcBef>
            </a:pPr>
            <a:r>
              <a:rPr lang="en-US" dirty="0">
                <a:solidFill>
                  <a:schemeClr val="tx1"/>
                </a:solidFill>
                <a:latin typeface="Times New Roman" pitchFamily="18" charset="0"/>
                <a:cs typeface="Times New Roman" pitchFamily="18" charset="0"/>
              </a:rPr>
              <a:t>Social Inclusive for maximum community participations</a:t>
            </a:r>
          </a:p>
          <a:p>
            <a:pPr>
              <a:spcBef>
                <a:spcPts val="0"/>
              </a:spcBef>
            </a:pPr>
            <a:r>
              <a:rPr lang="en-US" dirty="0">
                <a:solidFill>
                  <a:schemeClr val="tx1"/>
                </a:solidFill>
                <a:latin typeface="Times New Roman" pitchFamily="18" charset="0"/>
                <a:cs typeface="Times New Roman" pitchFamily="18" charset="0"/>
              </a:rPr>
              <a:t>Improvement MIS and Data Collection and Entry</a:t>
            </a:r>
          </a:p>
          <a:p>
            <a:pPr>
              <a:spcBef>
                <a:spcPts val="0"/>
              </a:spcBef>
            </a:pPr>
            <a:r>
              <a:rPr lang="en-US" dirty="0">
                <a:solidFill>
                  <a:schemeClr val="tx1"/>
                </a:solidFill>
                <a:latin typeface="Times New Roman" pitchFamily="18" charset="0"/>
                <a:cs typeface="Times New Roman" pitchFamily="18" charset="0"/>
              </a:rPr>
              <a:t>Application of good modality of village saving &amp; credit scheme like village bank,</a:t>
            </a:r>
          </a:p>
          <a:p>
            <a:pPr>
              <a:spcBef>
                <a:spcPts val="0"/>
              </a:spcBef>
            </a:pPr>
            <a:r>
              <a:rPr lang="en-US" dirty="0">
                <a:solidFill>
                  <a:schemeClr val="tx1"/>
                </a:solidFill>
                <a:latin typeface="Times New Roman" pitchFamily="18" charset="0"/>
                <a:cs typeface="Times New Roman" pitchFamily="18" charset="0"/>
              </a:rPr>
              <a:t>improvement of existed SHG saving schemes to become village  fund and upgrading to Village Bank</a:t>
            </a:r>
          </a:p>
          <a:p>
            <a:pPr>
              <a:spcBef>
                <a:spcPts val="0"/>
              </a:spcBef>
            </a:pPr>
            <a:r>
              <a:rPr lang="en-US" dirty="0">
                <a:solidFill>
                  <a:schemeClr val="tx1"/>
                </a:solidFill>
                <a:latin typeface="Times New Roman" pitchFamily="18" charset="0"/>
                <a:cs typeface="Times New Roman" pitchFamily="18" charset="0"/>
              </a:rPr>
              <a:t>Collaborate with potential Microfinance Agencies in Laos</a:t>
            </a:r>
          </a:p>
          <a:p>
            <a:endParaRPr lang="en-US" dirty="0">
              <a:solidFill>
                <a:schemeClr val="tx1"/>
              </a:solidFill>
            </a:endParaRPr>
          </a:p>
        </p:txBody>
      </p:sp>
      <p:sp>
        <p:nvSpPr>
          <p:cNvPr id="4" name="Title 3"/>
          <p:cNvSpPr>
            <a:spLocks noGrp="1"/>
          </p:cNvSpPr>
          <p:nvPr>
            <p:ph type="title"/>
          </p:nvPr>
        </p:nvSpPr>
        <p:spPr>
          <a:xfrm>
            <a:off x="457200" y="304800"/>
            <a:ext cx="8229600" cy="381000"/>
          </a:xfrm>
        </p:spPr>
        <p:txBody>
          <a:bodyPr/>
          <a:lstStyle/>
          <a:p>
            <a:r>
              <a:rPr lang="en-US" sz="2800" dirty="0"/>
              <a:t>Solutions</a:t>
            </a:r>
          </a:p>
        </p:txBody>
      </p:sp>
    </p:spTree>
    <p:extLst>
      <p:ext uri="{BB962C8B-B14F-4D97-AF65-F5344CB8AC3E}">
        <p14:creationId xmlns:p14="http://schemas.microsoft.com/office/powerpoint/2010/main" val="11726208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8726</TotalTime>
  <Words>852</Words>
  <Application>Microsoft Office PowerPoint</Application>
  <PresentationFormat>On-screen Show (4:3)</PresentationFormat>
  <Paragraphs>88</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Century Gothic</vt:lpstr>
      <vt:lpstr>Courier New</vt:lpstr>
      <vt:lpstr>Palatino Linotype</vt:lpstr>
      <vt:lpstr>Times New Roman</vt:lpstr>
      <vt:lpstr>Wingdings</vt:lpstr>
      <vt:lpstr>Executive</vt:lpstr>
      <vt:lpstr>PowerPoint Presentation</vt:lpstr>
      <vt:lpstr>Project Background </vt:lpstr>
      <vt:lpstr>Project Target Areas</vt:lpstr>
      <vt:lpstr>Activities and Achievements</vt:lpstr>
      <vt:lpstr>Outcomes on L&amp;N sub-components as of Feb 2018</vt:lpstr>
      <vt:lpstr>Nutrition</vt:lpstr>
      <vt:lpstr>Progress and Results Vs. Expected Outcomes</vt:lpstr>
      <vt:lpstr>Constrains and Challenges</vt:lpstr>
      <vt:lpstr>Solutions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ສະບາຍດີ ເອື້ອຍອ້າຍນ້ອງໝົດທຸກຄົນ. ຂ້າພະເຈົ້າ ໃນນາມຫົວໜ້າໂຄງການປັບປຸງຊີວິດການເປັນຢູ່ ແລະ ໂພຊະນາການ ພ້ອມດ້ວຍພະນັກງານເຜີຍແຜ່ຂໍ້ມູນ-ຂ່າວສານ ຂອງ ທລຍ ເຮົາ ຈະຂໍນຳສະເໜີວຽກງານອັນລະອຽດຂອງໂຄງການ ໃຫ້ບັນດາທ່ານ ໄດ້ຮັບຊົມ ແລະ ຮັບຟັງ ພາຍໃນເວລາ 25 ນາທີຕໍ່ໄປນີ້.</dc:title>
  <dc:creator>ADMIN</dc:creator>
  <cp:lastModifiedBy>Myrtle Laura Diachok</cp:lastModifiedBy>
  <cp:revision>599</cp:revision>
  <cp:lastPrinted>2018-03-30T08:30:10Z</cp:lastPrinted>
  <dcterms:created xsi:type="dcterms:W3CDTF">2013-09-30T01:52:45Z</dcterms:created>
  <dcterms:modified xsi:type="dcterms:W3CDTF">2018-03-30T09:50:04Z</dcterms:modified>
</cp:coreProperties>
</file>