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50" r:id="rId1"/>
  </p:sldMasterIdLst>
  <p:notesMasterIdLst>
    <p:notesMasterId r:id="rId27"/>
  </p:notesMasterIdLst>
  <p:handoutMasterIdLst>
    <p:handoutMasterId r:id="rId28"/>
  </p:handoutMasterIdLst>
  <p:sldIdLst>
    <p:sldId id="534" r:id="rId2"/>
    <p:sldId id="536" r:id="rId3"/>
    <p:sldId id="443" r:id="rId4"/>
    <p:sldId id="467" r:id="rId5"/>
    <p:sldId id="469" r:id="rId6"/>
    <p:sldId id="522" r:id="rId7"/>
    <p:sldId id="449" r:id="rId8"/>
    <p:sldId id="540" r:id="rId9"/>
    <p:sldId id="523" r:id="rId10"/>
    <p:sldId id="533" r:id="rId11"/>
    <p:sldId id="542" r:id="rId12"/>
    <p:sldId id="537" r:id="rId13"/>
    <p:sldId id="525" r:id="rId14"/>
    <p:sldId id="526" r:id="rId15"/>
    <p:sldId id="527" r:id="rId16"/>
    <p:sldId id="330" r:id="rId17"/>
    <p:sldId id="528" r:id="rId18"/>
    <p:sldId id="529" r:id="rId19"/>
    <p:sldId id="524" r:id="rId20"/>
    <p:sldId id="451" r:id="rId21"/>
    <p:sldId id="532" r:id="rId22"/>
    <p:sldId id="436" r:id="rId23"/>
    <p:sldId id="530" r:id="rId24"/>
    <p:sldId id="541" r:id="rId25"/>
    <p:sldId id="464" r:id="rId26"/>
  </p:sldIdLst>
  <p:sldSz cx="9906000" cy="6858000" type="A4"/>
  <p:notesSz cx="10234613" cy="7102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49BF"/>
    <a:srgbClr val="3D328E"/>
    <a:srgbClr val="3318A8"/>
    <a:srgbClr val="338925"/>
    <a:srgbClr val="9EE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7" autoAdjust="0"/>
    <p:restoredTop sz="85882" autoAdjust="0"/>
  </p:normalViewPr>
  <p:slideViewPr>
    <p:cSldViewPr snapToGrid="0" snapToObjects="1">
      <p:cViewPr>
        <p:scale>
          <a:sx n="52" d="100"/>
          <a:sy n="52" d="100"/>
        </p:scale>
        <p:origin x="-667" y="-5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190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>
        <p:scale>
          <a:sx n="90" d="100"/>
          <a:sy n="90" d="100"/>
        </p:scale>
        <p:origin x="-2016" y="186"/>
      </p:cViewPr>
      <p:guideLst>
        <p:guide orient="horz" pos="2238"/>
        <p:guide pos="322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Types!$AQ$36</c:f>
              <c:strCache>
                <c:ptCount val="1"/>
                <c:pt idx="0">
                  <c:v>Received</c:v>
                </c:pt>
              </c:strCache>
            </c:strRef>
          </c:tx>
          <c:invertIfNegative val="0"/>
          <c:cat>
            <c:strRef>
              <c:f>Types!$AP$37:$AP$40</c:f>
              <c:strCache>
                <c:ptCount val="4"/>
                <c:pt idx="0">
                  <c:v>Cycle I</c:v>
                </c:pt>
                <c:pt idx="1">
                  <c:v>Cycle II</c:v>
                </c:pt>
                <c:pt idx="2">
                  <c:v>Cycle III</c:v>
                </c:pt>
                <c:pt idx="3">
                  <c:v> Cycle IV</c:v>
                </c:pt>
              </c:strCache>
            </c:strRef>
          </c:cat>
          <c:val>
            <c:numRef>
              <c:f>Types!$AQ$37:$AQ$40</c:f>
              <c:numCache>
                <c:formatCode>General</c:formatCode>
                <c:ptCount val="4"/>
                <c:pt idx="0">
                  <c:v>318</c:v>
                </c:pt>
                <c:pt idx="1">
                  <c:v>1348</c:v>
                </c:pt>
                <c:pt idx="2">
                  <c:v>5279</c:v>
                </c:pt>
                <c:pt idx="3">
                  <c:v>350</c:v>
                </c:pt>
              </c:numCache>
            </c:numRef>
          </c:val>
        </c:ser>
        <c:ser>
          <c:idx val="1"/>
          <c:order val="1"/>
          <c:tx>
            <c:strRef>
              <c:f>Types!$AR$36</c:f>
              <c:strCache>
                <c:ptCount val="1"/>
                <c:pt idx="0">
                  <c:v>Solved</c:v>
                </c:pt>
              </c:strCache>
            </c:strRef>
          </c:tx>
          <c:invertIfNegative val="0"/>
          <c:cat>
            <c:strRef>
              <c:f>Types!$AP$37:$AP$40</c:f>
              <c:strCache>
                <c:ptCount val="4"/>
                <c:pt idx="0">
                  <c:v>Cycle I</c:v>
                </c:pt>
                <c:pt idx="1">
                  <c:v>Cycle II</c:v>
                </c:pt>
                <c:pt idx="2">
                  <c:v>Cycle III</c:v>
                </c:pt>
                <c:pt idx="3">
                  <c:v> Cycle IV</c:v>
                </c:pt>
              </c:strCache>
            </c:strRef>
          </c:cat>
          <c:val>
            <c:numRef>
              <c:f>Types!$AR$37:$AR$40</c:f>
              <c:numCache>
                <c:formatCode>General</c:formatCode>
                <c:ptCount val="4"/>
                <c:pt idx="0">
                  <c:v>318</c:v>
                </c:pt>
                <c:pt idx="1">
                  <c:v>1348</c:v>
                </c:pt>
                <c:pt idx="2">
                  <c:v>5276</c:v>
                </c:pt>
                <c:pt idx="3">
                  <c:v>311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4668672"/>
        <c:axId val="114670208"/>
      </c:barChart>
      <c:catAx>
        <c:axId val="114668672"/>
        <c:scaling>
          <c:orientation val="minMax"/>
        </c:scaling>
        <c:delete val="0"/>
        <c:axPos val="b"/>
        <c:majorTickMark val="out"/>
        <c:minorTickMark val="none"/>
        <c:tickLblPos val="nextTo"/>
        <c:crossAx val="114670208"/>
        <c:crosses val="autoZero"/>
        <c:auto val="1"/>
        <c:lblAlgn val="ctr"/>
        <c:lblOffset val="100"/>
        <c:noMultiLvlLbl val="0"/>
      </c:catAx>
      <c:valAx>
        <c:axId val="1146702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466867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3200"/>
            </a:pPr>
            <a:r>
              <a:rPr lang="en-US" sz="3200" dirty="0"/>
              <a:t>Grievances lodged</a:t>
            </a:r>
            <a:r>
              <a:rPr lang="en-US" sz="3200" baseline="0" dirty="0"/>
              <a:t> by gender during the 1st Quarter 2017</a:t>
            </a:r>
            <a:endParaRPr lang="en-US" sz="3200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Lbls>
            <c:txPr>
              <a:bodyPr/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Gender!$K$11:$K$13</c:f>
              <c:strCache>
                <c:ptCount val="3"/>
                <c:pt idx="0">
                  <c:v>Male</c:v>
                </c:pt>
                <c:pt idx="1">
                  <c:v>Female</c:v>
                </c:pt>
                <c:pt idx="2">
                  <c:v>Unknown</c:v>
                </c:pt>
              </c:strCache>
            </c:strRef>
          </c:cat>
          <c:val>
            <c:numRef>
              <c:f>Gender!$L$11:$L$13</c:f>
              <c:numCache>
                <c:formatCode>[$-10000455]0</c:formatCode>
                <c:ptCount val="3"/>
                <c:pt idx="0">
                  <c:v>43</c:v>
                </c:pt>
                <c:pt idx="1">
                  <c:v>9</c:v>
                </c:pt>
                <c:pt idx="2">
                  <c:v>7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4999" cy="355124"/>
          </a:xfrm>
          <a:prstGeom prst="rect">
            <a:avLst/>
          </a:prstGeom>
        </p:spPr>
        <p:txBody>
          <a:bodyPr vert="horz" lIns="95408" tIns="47704" rIns="95408" bIns="4770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797246" y="0"/>
            <a:ext cx="4434999" cy="355124"/>
          </a:xfrm>
          <a:prstGeom prst="rect">
            <a:avLst/>
          </a:prstGeom>
        </p:spPr>
        <p:txBody>
          <a:bodyPr vert="horz" lIns="95408" tIns="47704" rIns="95408" bIns="47704" rtlCol="0"/>
          <a:lstStyle>
            <a:lvl1pPr algn="r">
              <a:defRPr sz="1300"/>
            </a:lvl1pPr>
          </a:lstStyle>
          <a:p>
            <a:fld id="{E33469E8-FE43-7B49-8863-FE7E6EA77BA0}" type="datetimeFigureOut">
              <a:rPr lang="en-US" smtClean="0"/>
              <a:pPr/>
              <a:t>6/4/2017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746118"/>
            <a:ext cx="4434999" cy="355124"/>
          </a:xfrm>
          <a:prstGeom prst="rect">
            <a:avLst/>
          </a:prstGeom>
        </p:spPr>
        <p:txBody>
          <a:bodyPr vert="horz" lIns="95408" tIns="47704" rIns="95408" bIns="4770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797246" y="6746118"/>
            <a:ext cx="4434999" cy="355124"/>
          </a:xfrm>
          <a:prstGeom prst="rect">
            <a:avLst/>
          </a:prstGeom>
        </p:spPr>
        <p:txBody>
          <a:bodyPr vert="horz" lIns="95408" tIns="47704" rIns="95408" bIns="47704" rtlCol="0" anchor="b"/>
          <a:lstStyle>
            <a:lvl1pPr algn="r">
              <a:defRPr sz="1300"/>
            </a:lvl1pPr>
          </a:lstStyle>
          <a:p>
            <a:fld id="{8B9F8607-4076-8946-8AFB-A95A4EE5EB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3905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4999" cy="355124"/>
          </a:xfrm>
          <a:prstGeom prst="rect">
            <a:avLst/>
          </a:prstGeom>
        </p:spPr>
        <p:txBody>
          <a:bodyPr vert="horz" lIns="95408" tIns="47704" rIns="95408" bIns="4770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797246" y="0"/>
            <a:ext cx="4434999" cy="355124"/>
          </a:xfrm>
          <a:prstGeom prst="rect">
            <a:avLst/>
          </a:prstGeom>
        </p:spPr>
        <p:txBody>
          <a:bodyPr vert="horz" lIns="95408" tIns="47704" rIns="95408" bIns="47704" rtlCol="0"/>
          <a:lstStyle>
            <a:lvl1pPr algn="r">
              <a:defRPr sz="1300"/>
            </a:lvl1pPr>
          </a:lstStyle>
          <a:p>
            <a:fld id="{665205EE-3F67-D446-B247-727D3C0E16D6}" type="datetimeFigureOut">
              <a:rPr lang="en-US" smtClean="0"/>
              <a:pPr/>
              <a:t>6/4/2017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94050" y="531813"/>
            <a:ext cx="3846513" cy="2663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08" tIns="47704" rIns="95408" bIns="4770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23462" y="3373676"/>
            <a:ext cx="8187690" cy="3196114"/>
          </a:xfrm>
          <a:prstGeom prst="rect">
            <a:avLst/>
          </a:prstGeom>
        </p:spPr>
        <p:txBody>
          <a:bodyPr vert="horz" lIns="95408" tIns="47704" rIns="95408" bIns="47704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746118"/>
            <a:ext cx="4434999" cy="355124"/>
          </a:xfrm>
          <a:prstGeom prst="rect">
            <a:avLst/>
          </a:prstGeom>
        </p:spPr>
        <p:txBody>
          <a:bodyPr vert="horz" lIns="95408" tIns="47704" rIns="95408" bIns="4770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797246" y="6746118"/>
            <a:ext cx="4434999" cy="355124"/>
          </a:xfrm>
          <a:prstGeom prst="rect">
            <a:avLst/>
          </a:prstGeom>
        </p:spPr>
        <p:txBody>
          <a:bodyPr vert="horz" lIns="95408" tIns="47704" rIns="95408" bIns="47704" rtlCol="0" anchor="b"/>
          <a:lstStyle>
            <a:lvl1pPr algn="r">
              <a:defRPr sz="1300"/>
            </a:lvl1pPr>
          </a:lstStyle>
          <a:p>
            <a:fld id="{C6239904-D1D8-014C-B05C-68342FD00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149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9904-D1D8-014C-B05C-68342FD003F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050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9904-D1D8-014C-B05C-68342FD003F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23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9904-D1D8-014C-B05C-68342FD003F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236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9904-D1D8-014C-B05C-68342FD003F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7328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9904-D1D8-014C-B05C-68342FD003F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236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9904-D1D8-014C-B05C-68342FD003F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236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9904-D1D8-014C-B05C-68342FD003F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236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9904-D1D8-014C-B05C-68342FD003F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4733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9904-D1D8-014C-B05C-68342FD003F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127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9904-D1D8-014C-B05C-68342FD003F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26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9904-D1D8-014C-B05C-68342FD003F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31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9904-D1D8-014C-B05C-68342FD003F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64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9904-D1D8-014C-B05C-68342FD003F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64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9904-D1D8-014C-B05C-68342FD003F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64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9904-D1D8-014C-B05C-68342FD003F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23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9904-D1D8-014C-B05C-68342FD003F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229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9904-D1D8-014C-B05C-68342FD003F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23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9904-D1D8-014C-B05C-68342FD003F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23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08/12/2016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Startup_Parallel Session on GHM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178416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08/12/2016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Startup_Parallel Session on GHM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226460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80337" y="274639"/>
            <a:ext cx="2414588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6576" y="274639"/>
            <a:ext cx="707866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08/12/2016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Startup_Parallel Session on GHM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03416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08/12/2016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Startup_Parallel Session on GHM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791910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08/12/2016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Startup_Parallel Session on GHM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765355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575" y="1600203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48300" y="1600203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08/12/2016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Startup_Parallel Session on GHM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793292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08/12/2016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Startup_Parallel Session on GHM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20548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08/12/2016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Startup_Parallel Session on GHM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501970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08/12/2016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Startup_Parallel Session on GHM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06753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2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2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08/12/2016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Startup_Parallel Session on GHM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324978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08/12/2016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Startup_Parallel Session on GHM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34727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08/12/2016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Startup_Parallel Session on GHM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05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  <p:sldLayoutId id="2147484057" r:id="rId7"/>
    <p:sldLayoutId id="2147484058" r:id="rId8"/>
    <p:sldLayoutId id="2147484059" r:id="rId9"/>
    <p:sldLayoutId id="2147484060" r:id="rId10"/>
    <p:sldLayoutId id="2147484061" r:id="rId11"/>
  </p:sldLayoutIdLst>
  <p:transition spd="slow">
    <p:wipe dir="u"/>
  </p:transition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Cdd.drdmyanmar@gmail.com" TargetMode="External"/><Relationship Id="rId7" Type="http://schemas.openxmlformats.org/officeDocument/2006/relationships/hyperlink" Target="mailto:nyinyisoecdd@gmail.com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gho.cdd@gmail.com(Grievance" TargetMode="External"/><Relationship Id="rId5" Type="http://schemas.openxmlformats.org/officeDocument/2006/relationships/hyperlink" Target="mailto:kokhy@drdmyanmar.org" TargetMode="External"/><Relationship Id="rId4" Type="http://schemas.openxmlformats.org/officeDocument/2006/relationships/hyperlink" Target="mailto:cdd.drdmyanmar@gmail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jpeg"/><Relationship Id="rId9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506626"/>
            <a:ext cx="8915400" cy="4891283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Ministry of Agriculture, Livestock and Irrigation</a:t>
            </a: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Department of Rural Development</a:t>
            </a:r>
            <a:r>
              <a:rPr lang="en-US" sz="4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Myanmar National Community Driven Development</a:t>
            </a:r>
            <a:r>
              <a:rPr 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Grievance Handling Mechanism</a:t>
            </a:r>
            <a:br>
              <a:rPr lang="en-US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5-June-2017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10" name="Picture 9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569" y="2138515"/>
            <a:ext cx="2127752" cy="21680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8042912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Grievance Training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502" y="1417638"/>
            <a:ext cx="6987396" cy="4708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272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Work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098" name="Picture 2" descr="F:\Training Album\IMG_20161210_1507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563329"/>
            <a:ext cx="4224184" cy="424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Training Album\IMG_20161209_10092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181" y="1563329"/>
            <a:ext cx="4204520" cy="424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998561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Grievance </a:t>
            </a:r>
            <a:r>
              <a:rPr lang="en-US" dirty="0" smtClean="0"/>
              <a:t>Training at Village Tract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57" y="1417638"/>
            <a:ext cx="5707627" cy="4555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516" y="1417638"/>
            <a:ext cx="2905431" cy="4555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337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42" y="274638"/>
            <a:ext cx="8915400" cy="1143000"/>
          </a:xfrm>
        </p:spPr>
        <p:txBody>
          <a:bodyPr>
            <a:normAutofit/>
          </a:bodyPr>
          <a:lstStyle/>
          <a:p>
            <a:pPr algn="ctr"/>
            <a:r>
              <a:rPr lang="en-US" cap="small" dirty="0" smtClean="0"/>
              <a:t>Time frame</a:t>
            </a:r>
            <a:endParaRPr lang="en-US" cap="smal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6408" y="1417638"/>
            <a:ext cx="8535834" cy="5387399"/>
          </a:xfrm>
        </p:spPr>
        <p:txBody>
          <a:bodyPr/>
          <a:lstStyle/>
          <a:p>
            <a:r>
              <a:rPr lang="en-US" dirty="0" smtClean="0"/>
              <a:t>The timeframe for responding to a grievance should not exceed four weeks from the time the grievance is originally received.  Grievances should be resolved within three months of receipt.</a:t>
            </a:r>
          </a:p>
          <a:p>
            <a:r>
              <a:rPr lang="en-US" dirty="0" smtClean="0"/>
              <a:t>Grievances are resolved locally, at the lowest level, if possible.  If not, they are “escalated” or sent up to a higher level within three months. 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642"/>
            <a:ext cx="1097280" cy="10995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211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42" y="274638"/>
            <a:ext cx="8915400" cy="1143000"/>
          </a:xfrm>
        </p:spPr>
        <p:txBody>
          <a:bodyPr>
            <a:normAutofit/>
          </a:bodyPr>
          <a:lstStyle/>
          <a:p>
            <a:pPr algn="ctr"/>
            <a:r>
              <a:rPr lang="en-US" cap="small" dirty="0" smtClean="0"/>
              <a:t>Documentation</a:t>
            </a:r>
            <a:endParaRPr lang="en-US" cap="smal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6408" y="1720973"/>
            <a:ext cx="8741664" cy="5084064"/>
          </a:xfrm>
        </p:spPr>
        <p:txBody>
          <a:bodyPr>
            <a:no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The DRD union/township data entry staff enters the agreed action in the management information system (MIS)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The person assigned to handle grievances interviews the person who filed the complaint.  S/he documents the actions taken at the location where the complaint originated and discloses the response or the resolution taken for the case.  </a:t>
            </a:r>
          </a:p>
          <a:p>
            <a:endParaRPr lang="en-US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642"/>
            <a:ext cx="1097280" cy="10995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455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42" y="274638"/>
            <a:ext cx="8915400" cy="1143000"/>
          </a:xfrm>
        </p:spPr>
        <p:txBody>
          <a:bodyPr>
            <a:normAutofit/>
          </a:bodyPr>
          <a:lstStyle/>
          <a:p>
            <a:pPr algn="ctr"/>
            <a:r>
              <a:rPr lang="en-US" cap="small" dirty="0" smtClean="0"/>
              <a:t>Process</a:t>
            </a:r>
            <a:endParaRPr lang="en-US" cap="smal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6408" y="1720973"/>
            <a:ext cx="8741664" cy="5084064"/>
          </a:xfrm>
        </p:spPr>
        <p:txBody>
          <a:bodyPr/>
          <a:lstStyle/>
          <a:p>
            <a:pPr marL="82296" indent="0">
              <a:buNone/>
            </a:pPr>
            <a:r>
              <a:rPr lang="en-US" dirty="0" smtClean="0"/>
              <a:t>The grievance handling process involves five steps are as follow;</a:t>
            </a:r>
          </a:p>
          <a:p>
            <a:pPr marL="825246" indent="-742950">
              <a:buFont typeface="+mj-lt"/>
              <a:buAutoNum type="alphaUcPeriod"/>
            </a:pPr>
            <a:r>
              <a:rPr lang="en-US" dirty="0" smtClean="0"/>
              <a:t>Intake ( In PC-9 form)</a:t>
            </a:r>
          </a:p>
          <a:p>
            <a:pPr marL="825246" indent="-742950">
              <a:buFont typeface="+mj-lt"/>
              <a:buAutoNum type="alphaUcPeriod"/>
            </a:pPr>
            <a:r>
              <a:rPr lang="en-US" dirty="0" smtClean="0"/>
              <a:t>Sorting</a:t>
            </a:r>
          </a:p>
          <a:p>
            <a:pPr marL="825246" indent="-742950">
              <a:buFont typeface="+mj-lt"/>
              <a:buAutoNum type="alphaUcPeriod"/>
            </a:pPr>
            <a:r>
              <a:rPr lang="en-US" dirty="0" smtClean="0"/>
              <a:t>Verification</a:t>
            </a:r>
          </a:p>
          <a:p>
            <a:pPr marL="825246" indent="-742950">
              <a:buFont typeface="+mj-lt"/>
              <a:buAutoNum type="alphaUcPeriod"/>
            </a:pPr>
            <a:r>
              <a:rPr lang="en-US" dirty="0" smtClean="0"/>
              <a:t>Action </a:t>
            </a:r>
          </a:p>
          <a:p>
            <a:pPr marL="825246" indent="-742950">
              <a:buFont typeface="+mj-lt"/>
              <a:buAutoNum type="alphaUcPeriod"/>
            </a:pPr>
            <a:r>
              <a:rPr lang="en-US" dirty="0" smtClean="0"/>
              <a:t>Follow-up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642"/>
            <a:ext cx="1097280" cy="10995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530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1031379"/>
              </p:ext>
            </p:extLst>
          </p:nvPr>
        </p:nvGraphicFramePr>
        <p:xfrm>
          <a:off x="1097281" y="1417640"/>
          <a:ext cx="8577661" cy="46498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3032"/>
                <a:gridCol w="7924629"/>
              </a:tblGrid>
              <a:tr h="60288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No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Categories</a:t>
                      </a:r>
                      <a:endParaRPr lang="en-US" sz="2400" dirty="0"/>
                    </a:p>
                  </a:txBody>
                  <a:tcPr/>
                </a:tc>
              </a:tr>
              <a:tr h="3881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Arial"/>
                        </a:rPr>
                        <a:t>1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Arial"/>
                        </a:rPr>
                        <a:t>General Inquiry</a:t>
                      </a:r>
                    </a:p>
                  </a:txBody>
                  <a:tcPr marL="68580" marR="68580" marT="0" marB="0"/>
                </a:tc>
              </a:tr>
              <a:tr h="3881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Calibri"/>
                          <a:ea typeface="Calibri"/>
                          <a:cs typeface="Arial"/>
                        </a:rPr>
                        <a:t>2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Arial"/>
                        </a:rPr>
                        <a:t>Violation of project policies, guidelines or procedures</a:t>
                      </a:r>
                    </a:p>
                  </a:txBody>
                  <a:tcPr marL="68580" marR="68580" marT="0" marB="0"/>
                </a:tc>
              </a:tr>
              <a:tr h="4663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Arial"/>
                        </a:rPr>
                        <a:t>Violation of contract/ agreement</a:t>
                      </a:r>
                    </a:p>
                  </a:txBody>
                  <a:tcPr marL="68580" marR="68580" marT="0" marB="0"/>
                </a:tc>
              </a:tr>
              <a:tr h="4663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Arial"/>
                        </a:rPr>
                        <a:t>Misuse of funds</a:t>
                      </a:r>
                    </a:p>
                  </a:txBody>
                  <a:tcPr marL="68580" marR="68580" marT="0" marB="0"/>
                </a:tc>
              </a:tr>
              <a:tr h="4663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Arial"/>
                        </a:rPr>
                        <a:t>Improper intervention</a:t>
                      </a:r>
                    </a:p>
                  </a:txBody>
                  <a:tcPr marL="68580" marR="68580" marT="0" marB="0"/>
                </a:tc>
              </a:tr>
              <a:tr h="4663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Arial"/>
                        </a:rPr>
                        <a:t>Force majeure</a:t>
                      </a:r>
                    </a:p>
                  </a:txBody>
                  <a:tcPr marL="68580" marR="68580" marT="0" marB="0"/>
                </a:tc>
              </a:tr>
              <a:tr h="4663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Arial"/>
                        </a:rPr>
                        <a:t>Suggestion</a:t>
                      </a:r>
                    </a:p>
                  </a:txBody>
                  <a:tcPr marL="68580" marR="68580" marT="0" marB="0"/>
                </a:tc>
              </a:tr>
              <a:tr h="4663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Arial"/>
                        </a:rPr>
                        <a:t>Appreciation</a:t>
                      </a:r>
                    </a:p>
                  </a:txBody>
                  <a:tcPr marL="68580" marR="68580" marT="0" marB="0"/>
                </a:tc>
              </a:tr>
              <a:tr h="4663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/>
                          <a:ea typeface="Calibri"/>
                          <a:cs typeface="Arial"/>
                        </a:rPr>
                        <a:t>Others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97280" y="6400800"/>
            <a:ext cx="2311400" cy="476250"/>
          </a:xfrm>
        </p:spPr>
        <p:txBody>
          <a:bodyPr/>
          <a:lstStyle/>
          <a:p>
            <a:pPr algn="l"/>
            <a:endParaRPr lang="en-US" sz="1600" dirty="0">
              <a:solidFill>
                <a:schemeClr val="bg1">
                  <a:lumMod val="50000"/>
                  <a:lumOff val="50000"/>
                </a:schemeClr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931920" y="6400800"/>
            <a:ext cx="3136900" cy="476250"/>
          </a:xfrm>
        </p:spPr>
        <p:txBody>
          <a:bodyPr/>
          <a:lstStyle/>
          <a:p>
            <a:pPr algn="ctr"/>
            <a:endParaRPr lang="en-US" sz="1600" dirty="0">
              <a:solidFill>
                <a:schemeClr val="bg1">
                  <a:lumMod val="50000"/>
                  <a:lumOff val="50000"/>
                </a:schemeClr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418320" y="6400800"/>
            <a:ext cx="495300" cy="476250"/>
          </a:xfrm>
        </p:spPr>
        <p:txBody>
          <a:bodyPr/>
          <a:lstStyle/>
          <a:p>
            <a:pPr algn="r"/>
            <a:fld id="{687D7A59-36E2-48B9-B146-C1E59501F63F}" type="slidenum">
              <a:rPr lang="en-US" sz="1600" smtClean="0">
                <a:solidFill>
                  <a:schemeClr val="bg1">
                    <a:lumMod val="50000"/>
                    <a:lumOff val="50000"/>
                  </a:schemeClr>
                </a:solidFill>
                <a:latin typeface="Zawgyi-One" pitchFamily="34" charset="0"/>
                <a:cs typeface="Zawgyi-One" pitchFamily="34" charset="0"/>
              </a:rPr>
              <a:pPr algn="r"/>
              <a:t>16</a:t>
            </a:fld>
            <a:endParaRPr lang="en-US" sz="1600" dirty="0">
              <a:solidFill>
                <a:schemeClr val="bg1">
                  <a:lumMod val="50000"/>
                  <a:lumOff val="50000"/>
                </a:schemeClr>
              </a:solidFill>
              <a:latin typeface="Zawgyi-One" pitchFamily="34" charset="0"/>
              <a:cs typeface="Zawgyi-One" pitchFamily="34" charset="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642"/>
            <a:ext cx="1097280" cy="10995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/>
              <a:t>Grievance Categories</a:t>
            </a:r>
            <a:endParaRPr lang="en-US" cap="small" dirty="0"/>
          </a:p>
        </p:txBody>
      </p:sp>
    </p:spTree>
    <p:extLst>
      <p:ext uri="{BB962C8B-B14F-4D97-AF65-F5344CB8AC3E}">
        <p14:creationId xmlns:p14="http://schemas.microsoft.com/office/powerpoint/2010/main" val="329057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42" y="274638"/>
            <a:ext cx="8915400" cy="1143000"/>
          </a:xfrm>
        </p:spPr>
        <p:txBody>
          <a:bodyPr>
            <a:normAutofit/>
          </a:bodyPr>
          <a:lstStyle/>
          <a:p>
            <a:r>
              <a:rPr lang="en-US" cap="small" dirty="0" smtClean="0"/>
              <a:t>Code of Conduct </a:t>
            </a:r>
            <a:r>
              <a:rPr lang="en-US" cap="small" dirty="0" smtClean="0"/>
              <a:t>– 5 Dos</a:t>
            </a:r>
            <a:endParaRPr lang="en-US" cap="smal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6408" y="1720973"/>
            <a:ext cx="8741664" cy="5084064"/>
          </a:xfrm>
        </p:spPr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Be honest and responsible in your job.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Be open and transparent in your actions.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Observe the laws of Myanmar.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Observe the rights of everyone.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Respect the community and engage equally all women, men, disabled persons, the poor, and any ethnic or religious groups.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642"/>
            <a:ext cx="1097280" cy="10995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605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42" y="274638"/>
            <a:ext cx="8915400" cy="1143000"/>
          </a:xfrm>
        </p:spPr>
        <p:txBody>
          <a:bodyPr>
            <a:normAutofit/>
          </a:bodyPr>
          <a:lstStyle/>
          <a:p>
            <a:r>
              <a:rPr lang="en-US" cap="small" dirty="0" smtClean="0"/>
              <a:t>Code of Conduct – </a:t>
            </a:r>
            <a:r>
              <a:rPr lang="en-US" cap="small" dirty="0" smtClean="0"/>
              <a:t>5 Don’ts</a:t>
            </a:r>
            <a:endParaRPr lang="en-US" cap="smal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6408" y="1720973"/>
            <a:ext cx="8741664" cy="5084064"/>
          </a:xfrm>
        </p:spPr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Don’t take bribes or gifts, money, goods, materials for personal use.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Don’t falsify documents.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Don’t give contracts to friends or relatives.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Don’t use or abuse the project for personal gain.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smtClean="0"/>
              <a:t>Don’t hire children under 15 years of age for sub-project construction. And don´t exploit labor.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642"/>
            <a:ext cx="1097280" cy="10995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004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42" y="274638"/>
            <a:ext cx="8915400" cy="1143000"/>
          </a:xfrm>
        </p:spPr>
        <p:txBody>
          <a:bodyPr>
            <a:normAutofit/>
          </a:bodyPr>
          <a:lstStyle/>
          <a:p>
            <a:pPr algn="ctr"/>
            <a:r>
              <a:rPr lang="en-US" cap="small" dirty="0" smtClean="0"/>
              <a:t>Sanctions</a:t>
            </a:r>
            <a:endParaRPr lang="en-US" cap="smal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6408" y="1417638"/>
            <a:ext cx="8741664" cy="5387399"/>
          </a:xfrm>
        </p:spPr>
        <p:txBody>
          <a:bodyPr/>
          <a:lstStyle/>
          <a:p>
            <a:r>
              <a:rPr lang="en-US" dirty="0" smtClean="0"/>
              <a:t>Anyone involved in project implementation, who is found to be in breach of the code of conduct, is subject to disciplinary action.  </a:t>
            </a:r>
          </a:p>
          <a:p>
            <a:r>
              <a:rPr lang="en-US" dirty="0" smtClean="0"/>
              <a:t>Sanctions may be imposed on individuals, groups (such as village tract project support committee and village project support committees) and private contractors.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642"/>
            <a:ext cx="1097280" cy="10995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476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44" y="17253"/>
            <a:ext cx="1457219" cy="131121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9354" y="2224585"/>
            <a:ext cx="6882634" cy="12692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Zawgyi-One" pitchFamily="34" charset="0"/>
                <a:cs typeface="Zawgyi-One" pitchFamily="34" charset="0"/>
              </a:rPr>
              <a:t/>
            </a:r>
            <a:br>
              <a:rPr lang="en-US" dirty="0" smtClean="0">
                <a:latin typeface="Zawgyi-One" pitchFamily="34" charset="0"/>
                <a:cs typeface="Zawgyi-One" pitchFamily="34" charset="0"/>
              </a:rPr>
            </a:br>
            <a:r>
              <a:rPr lang="en-US" dirty="0" smtClean="0">
                <a:latin typeface="Zawgyi-One" pitchFamily="34" charset="0"/>
                <a:cs typeface="Zawgyi-One" pitchFamily="34" charset="0"/>
              </a:rPr>
              <a:t> </a:t>
            </a:r>
            <a:br>
              <a:rPr lang="en-US" dirty="0" smtClean="0">
                <a:latin typeface="Zawgyi-One" pitchFamily="34" charset="0"/>
                <a:cs typeface="Zawgyi-One" pitchFamily="34" charset="0"/>
              </a:rPr>
            </a:br>
            <a:endParaRPr lang="en-US" sz="6000" i="1" dirty="0">
              <a:solidFill>
                <a:srgbClr val="00B0F0"/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39033" y="6441744"/>
            <a:ext cx="1241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Naypyitaw</a:t>
            </a:r>
            <a:endParaRPr 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33264" y="773031"/>
            <a:ext cx="75267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i="1" cap="small" dirty="0" smtClean="0">
                <a:solidFill>
                  <a:schemeClr val="accent6"/>
                </a:solidFill>
                <a:latin typeface="Zawgyi-One" pitchFamily="34" charset="0"/>
                <a:cs typeface="Zawgyi-One" pitchFamily="34" charset="0"/>
              </a:rPr>
              <a:t>Grievance Handling Mechanism</a:t>
            </a:r>
          </a:p>
          <a:p>
            <a:pPr algn="ctr"/>
            <a:r>
              <a:rPr lang="en-US" sz="4000" i="1" cap="small" dirty="0" smtClean="0">
                <a:solidFill>
                  <a:schemeClr val="accent6"/>
                </a:solidFill>
                <a:latin typeface="Zawgyi-One" pitchFamily="34" charset="0"/>
                <a:cs typeface="Zawgyi-One" pitchFamily="34" charset="0"/>
              </a:rPr>
              <a:t>In NCDDP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502" y="2096470"/>
            <a:ext cx="7103531" cy="454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58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97281" y="274638"/>
            <a:ext cx="8120462" cy="11430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     </a:t>
            </a:r>
            <a:r>
              <a:rPr lang="en-US" sz="3100" dirty="0" smtClean="0"/>
              <a:t>International Support Mission(ISM)  visited to </a:t>
            </a:r>
            <a:r>
              <a:rPr lang="en-US" sz="3100" dirty="0" err="1" smtClean="0"/>
              <a:t>Pinlebu</a:t>
            </a:r>
            <a:r>
              <a:rPr lang="en-US" sz="3100" dirty="0" smtClean="0"/>
              <a:t> Township, </a:t>
            </a:r>
            <a:r>
              <a:rPr lang="en-US" sz="3100" dirty="0" err="1" smtClean="0"/>
              <a:t>Kyauk</a:t>
            </a:r>
            <a:r>
              <a:rPr lang="en-US" sz="3100" dirty="0" smtClean="0"/>
              <a:t> Inn </a:t>
            </a:r>
            <a:r>
              <a:rPr lang="en-US" sz="3100" dirty="0" err="1" smtClean="0"/>
              <a:t>Kone</a:t>
            </a:r>
            <a:r>
              <a:rPr lang="en-US" sz="3100" dirty="0" smtClean="0"/>
              <a:t> Village for Grievance </a:t>
            </a:r>
            <a:r>
              <a:rPr lang="en-US" sz="3100" dirty="0" err="1" smtClean="0"/>
              <a:t>Assement</a:t>
            </a:r>
            <a:r>
              <a:rPr lang="en-US" sz="3100" dirty="0" smtClean="0"/>
              <a:t> (2017)</a:t>
            </a:r>
            <a:endParaRPr lang="en-US" sz="3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110" y="1592826"/>
            <a:ext cx="7344696" cy="473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642"/>
            <a:ext cx="1097280" cy="10995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212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ISM  meet VPSC members and villagers at </a:t>
            </a:r>
            <a:r>
              <a:rPr lang="en-US" sz="3200" dirty="0" err="1" smtClean="0"/>
              <a:t>Pinlebu</a:t>
            </a:r>
            <a:r>
              <a:rPr lang="en-US" sz="3200" dirty="0" smtClean="0"/>
              <a:t> </a:t>
            </a:r>
            <a:r>
              <a:rPr lang="en-US" sz="3200" dirty="0"/>
              <a:t>Township for Grievance </a:t>
            </a:r>
            <a:r>
              <a:rPr lang="en-US" sz="3200" dirty="0" err="1" smtClean="0"/>
              <a:t>Assement</a:t>
            </a:r>
            <a:r>
              <a:rPr lang="en-US" sz="3200" dirty="0" smtClean="0"/>
              <a:t>(2017)</a:t>
            </a:r>
            <a:endParaRPr lang="en-US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11" y="1600200"/>
            <a:ext cx="80570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959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74638"/>
            <a:ext cx="8313419" cy="1143000"/>
          </a:xfrm>
        </p:spPr>
        <p:txBody>
          <a:bodyPr>
            <a:normAutofit fontScale="90000"/>
          </a:bodyPr>
          <a:lstStyle/>
          <a:p>
            <a:r>
              <a:rPr lang="en-US" sz="4400" dirty="0" smtClean="0">
                <a:latin typeface="Zawgyi-One" pitchFamily="34" charset="0"/>
                <a:cs typeface="Zawgyi-One" pitchFamily="34" charset="0"/>
              </a:rPr>
              <a:t>All Cycle 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grievance letter </a:t>
            </a:r>
            <a:r>
              <a:rPr lang="en-US" sz="4400" dirty="0" smtClean="0">
                <a:latin typeface="Zawgyi-One" pitchFamily="34" charset="0"/>
                <a:cs typeface="Zawgyi-One" pitchFamily="34" charset="0"/>
              </a:rPr>
              <a:t>Received </a:t>
            </a:r>
            <a:r>
              <a:rPr lang="en-US" sz="4400" dirty="0">
                <a:latin typeface="Zawgyi-One" pitchFamily="34" charset="0"/>
                <a:cs typeface="Zawgyi-One" pitchFamily="34" charset="0"/>
              </a:rPr>
              <a:t>and resolved 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31634"/>
              </p:ext>
            </p:extLst>
          </p:nvPr>
        </p:nvGraphicFramePr>
        <p:xfrm>
          <a:off x="548640" y="1587256"/>
          <a:ext cx="9043933" cy="43304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51894"/>
                <a:gridCol w="2547116"/>
                <a:gridCol w="2527298"/>
                <a:gridCol w="2317625"/>
              </a:tblGrid>
              <a:tr h="7217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 smtClean="0">
                          <a:effectLst/>
                        </a:rPr>
                        <a:t>Total Received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 smtClean="0">
                          <a:effectLst/>
                        </a:rPr>
                        <a:t>Total Solved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%Solved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7217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Cycle I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318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318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100%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7217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Cycle II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1348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1348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100%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7217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Cycle III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+mj-lt"/>
                        </a:rPr>
                        <a:t>5279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+mj-lt"/>
                        </a:rPr>
                        <a:t>5276</a:t>
                      </a:r>
                      <a:endParaRPr lang="en-US" sz="3200" dirty="0"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99.9%</a:t>
                      </a:r>
                      <a:endParaRPr lang="en-US" sz="3200" dirty="0"/>
                    </a:p>
                  </a:txBody>
                  <a:tcPr marL="7620" marR="7620" marT="7620" marB="0" anchor="b"/>
                </a:tc>
              </a:tr>
              <a:tr h="721744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 </a:t>
                      </a:r>
                      <a:r>
                        <a:rPr lang="en-US" sz="3200" u="none" strike="noStrike" dirty="0" smtClean="0">
                          <a:effectLst/>
                        </a:rPr>
                        <a:t>Cycle IV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332</a:t>
                      </a:r>
                      <a:endParaRPr lang="en-US" dirty="0"/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smtClean="0">
                          <a:effectLst/>
                          <a:latin typeface="+mj-lt"/>
                        </a:rPr>
                        <a:t>319</a:t>
                      </a:r>
                      <a:endParaRPr lang="en-US" sz="2000" b="0" dirty="0"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+mj-lt"/>
                        </a:rPr>
                        <a:t>96%</a:t>
                      </a:r>
                      <a:endParaRPr lang="en-US" dirty="0">
                        <a:latin typeface="+mj-lt"/>
                      </a:endParaRPr>
                    </a:p>
                  </a:txBody>
                  <a:tcPr marL="7620" marR="7620" marT="7620" marB="0" anchor="b"/>
                </a:tc>
              </a:tr>
              <a:tr h="721744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1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Total 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7277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i="0" u="none" strike="noStrike" dirty="0" smtClean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7261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99.8%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8" name="Picture 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642"/>
            <a:ext cx="1097280" cy="10995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392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Zawgyi-One" pitchFamily="34" charset="0"/>
                <a:cs typeface="Zawgyi-One" pitchFamily="34" charset="0"/>
              </a:rPr>
              <a:t>All Cycle </a:t>
            </a:r>
            <a:r>
              <a:rPr lang="en-US" dirty="0" smtClean="0">
                <a:latin typeface="Zawgyi-One" pitchFamily="34" charset="0"/>
                <a:cs typeface="Zawgyi-One" pitchFamily="34" charset="0"/>
              </a:rPr>
              <a:t>grievance letter </a:t>
            </a:r>
            <a:r>
              <a:rPr lang="en-US" dirty="0">
                <a:latin typeface="Zawgyi-One" pitchFamily="34" charset="0"/>
                <a:cs typeface="Zawgyi-One" pitchFamily="34" charset="0"/>
              </a:rPr>
              <a:t>Received and resolved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6013553"/>
              </p:ext>
            </p:extLst>
          </p:nvPr>
        </p:nvGraphicFramePr>
        <p:xfrm>
          <a:off x="495300" y="1600200"/>
          <a:ext cx="8915400" cy="4756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6550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0470732"/>
              </p:ext>
            </p:extLst>
          </p:nvPr>
        </p:nvGraphicFramePr>
        <p:xfrm>
          <a:off x="0" y="0"/>
          <a:ext cx="9906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5656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4740" y="985838"/>
            <a:ext cx="8025694" cy="51403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i="1" dirty="0" smtClean="0">
                <a:solidFill>
                  <a:srgbClr val="0070C0"/>
                </a:solidFill>
              </a:rPr>
              <a:t>Thank for your attention</a:t>
            </a:r>
          </a:p>
          <a:p>
            <a:pPr marL="0" indent="0">
              <a:buNone/>
            </a:pPr>
            <a:endParaRPr lang="en-US" sz="2400" b="1" i="1" dirty="0" smtClean="0">
              <a:solidFill>
                <a:srgbClr val="0070C0"/>
              </a:solidFill>
              <a:hlinkClick r:id="rId3"/>
            </a:endParaRPr>
          </a:p>
          <a:p>
            <a:pPr marL="0" indent="0">
              <a:buNone/>
            </a:pPr>
            <a:endParaRPr lang="en-US" sz="2400" b="1" i="1" dirty="0">
              <a:solidFill>
                <a:srgbClr val="0070C0"/>
              </a:solidFill>
              <a:hlinkClick r:id="rId3"/>
            </a:endParaRPr>
          </a:p>
          <a:p>
            <a:pPr marL="0" indent="0">
              <a:buNone/>
            </a:pPr>
            <a:r>
              <a:rPr lang="en-US" sz="2400" b="1" i="1" dirty="0" smtClean="0">
                <a:solidFill>
                  <a:srgbClr val="0070C0"/>
                </a:solidFill>
                <a:hlinkClick r:id="rId4"/>
              </a:rPr>
              <a:t>cdd.drdmyanmar@gmail.com</a:t>
            </a:r>
            <a:r>
              <a:rPr lang="en-US" sz="2400" b="1" i="1" dirty="0" smtClean="0">
                <a:solidFill>
                  <a:srgbClr val="0070C0"/>
                </a:solidFill>
              </a:rPr>
              <a:t>  </a:t>
            </a:r>
            <a:r>
              <a:rPr lang="en-US" sz="2400" b="1" i="1" dirty="0" smtClean="0">
                <a:solidFill>
                  <a:srgbClr val="FF0000"/>
                </a:solidFill>
              </a:rPr>
              <a:t>(CDD Project)</a:t>
            </a:r>
          </a:p>
          <a:p>
            <a:pPr marL="0" indent="0">
              <a:buNone/>
            </a:pPr>
            <a:r>
              <a:rPr lang="en-US" sz="2400" b="1" i="1" dirty="0" smtClean="0">
                <a:solidFill>
                  <a:srgbClr val="0070C0"/>
                </a:solidFill>
                <a:hlinkClick r:id="rId5"/>
              </a:rPr>
              <a:t>kokhy@drdmyanmar.org</a:t>
            </a:r>
            <a:r>
              <a:rPr lang="en-US" sz="2400" b="1" i="1" dirty="0" smtClean="0">
                <a:solidFill>
                  <a:srgbClr val="0070C0"/>
                </a:solidFill>
              </a:rPr>
              <a:t>  </a:t>
            </a:r>
            <a:r>
              <a:rPr lang="en-US" sz="2400" b="1" i="1" dirty="0" smtClean="0">
                <a:solidFill>
                  <a:srgbClr val="FF0000"/>
                </a:solidFill>
              </a:rPr>
              <a:t>(Project Manager)</a:t>
            </a:r>
          </a:p>
          <a:p>
            <a:pPr marL="0" indent="0">
              <a:buNone/>
            </a:pPr>
            <a:r>
              <a:rPr lang="en-US" sz="2400" b="1" i="1" dirty="0" smtClean="0">
                <a:solidFill>
                  <a:srgbClr val="0070C0"/>
                </a:solidFill>
                <a:hlinkClick r:id="rId6"/>
              </a:rPr>
              <a:t>gho.cdd@gmail.com </a:t>
            </a:r>
            <a:r>
              <a:rPr lang="en-US" sz="2400" b="1" i="1" dirty="0" smtClean="0">
                <a:solidFill>
                  <a:srgbClr val="0070C0"/>
                </a:solidFill>
              </a:rPr>
              <a:t> </a:t>
            </a:r>
            <a:r>
              <a:rPr lang="en-US" sz="2400" b="1" i="1" dirty="0" smtClean="0">
                <a:solidFill>
                  <a:srgbClr val="FF0000"/>
                </a:solidFill>
              </a:rPr>
              <a:t>(Grievance Handling Officer)</a:t>
            </a:r>
          </a:p>
          <a:p>
            <a:pPr marL="0" indent="0">
              <a:buNone/>
            </a:pPr>
            <a:r>
              <a:rPr lang="en-US" sz="2400" b="1" i="1" dirty="0" smtClean="0">
                <a:solidFill>
                  <a:srgbClr val="0070C0"/>
                </a:solidFill>
                <a:hlinkClick r:id="rId7"/>
              </a:rPr>
              <a:t>nyinyisoecdd@gmail.com</a:t>
            </a:r>
            <a:r>
              <a:rPr lang="en-US" sz="2400" b="1" i="1" dirty="0" smtClean="0">
                <a:solidFill>
                  <a:srgbClr val="0070C0"/>
                </a:solidFill>
              </a:rPr>
              <a:t>  </a:t>
            </a:r>
            <a:r>
              <a:rPr lang="en-US" sz="2400" b="1" i="1" dirty="0" smtClean="0">
                <a:solidFill>
                  <a:srgbClr val="FF0000"/>
                </a:solidFill>
              </a:rPr>
              <a:t>(Grievance Handling Team)</a:t>
            </a:r>
          </a:p>
          <a:p>
            <a:pPr marL="0" indent="0">
              <a:buNone/>
            </a:pPr>
            <a:r>
              <a:rPr lang="en-US" sz="2400" b="1" i="1" dirty="0" smtClean="0">
                <a:solidFill>
                  <a:srgbClr val="0070C0"/>
                </a:solidFill>
              </a:rPr>
              <a:t>Grievance Team’s Phone No: 0930667711/22</a:t>
            </a:r>
          </a:p>
          <a:p>
            <a:pPr marL="0" indent="0">
              <a:buNone/>
            </a:pPr>
            <a:endParaRPr lang="en-US" sz="2000" b="1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4000" b="1" i="1" dirty="0" smtClean="0">
                <a:solidFill>
                  <a:srgbClr val="002060"/>
                </a:solidFill>
              </a:rPr>
              <a:t>Presented by </a:t>
            </a:r>
            <a:r>
              <a:rPr lang="en-US" sz="4000" b="1" i="1" dirty="0" err="1" smtClean="0">
                <a:solidFill>
                  <a:srgbClr val="002060"/>
                </a:solidFill>
              </a:rPr>
              <a:t>Nyi</a:t>
            </a:r>
            <a:r>
              <a:rPr lang="en-US" sz="4000" b="1" i="1" dirty="0" smtClean="0">
                <a:solidFill>
                  <a:srgbClr val="002060"/>
                </a:solidFill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</a:rPr>
              <a:t>Nyi</a:t>
            </a:r>
            <a:r>
              <a:rPr lang="en-US" sz="4000" b="1" i="1" dirty="0" smtClean="0">
                <a:solidFill>
                  <a:srgbClr val="002060"/>
                </a:solidFill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</a:rPr>
              <a:t>Soe</a:t>
            </a:r>
            <a:endParaRPr lang="en-US" sz="4000" b="1" i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36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64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577" y="274638"/>
            <a:ext cx="8915400" cy="1143000"/>
          </a:xfrm>
        </p:spPr>
        <p:txBody>
          <a:bodyPr/>
          <a:lstStyle/>
          <a:p>
            <a:r>
              <a:rPr lang="en-US" cap="small" dirty="0" smtClean="0"/>
              <a:t>Grievance and Accountability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949570"/>
            <a:ext cx="8915400" cy="4176596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Transparency</a:t>
            </a:r>
            <a:r>
              <a:rPr lang="en-US" dirty="0" smtClean="0"/>
              <a:t> and </a:t>
            </a:r>
            <a:r>
              <a:rPr lang="en-US" b="1" dirty="0" smtClean="0"/>
              <a:t>accountability</a:t>
            </a:r>
            <a:r>
              <a:rPr lang="en-US" dirty="0" smtClean="0"/>
              <a:t> are core components of the NCDDP.  To this end, the project has established a grievance handling mechanism (GHM).  </a:t>
            </a:r>
          </a:p>
          <a:p>
            <a:r>
              <a:rPr lang="en-US" dirty="0" smtClean="0"/>
              <a:t>The goal of the GHM is to: </a:t>
            </a:r>
          </a:p>
          <a:p>
            <a:pPr lvl="1"/>
            <a:r>
              <a:rPr lang="en-US" dirty="0" smtClean="0"/>
              <a:t>strengthen accountability to beneficiaries and provide channels for input by project stakeholders at all levels. </a:t>
            </a:r>
          </a:p>
          <a:p>
            <a:pPr lvl="1"/>
            <a:r>
              <a:rPr lang="en-US" dirty="0" smtClean="0"/>
              <a:t>provide a mechanism that allows for the identification and resolution of issues affecting the project, including misconduct of staff, misuse of funds, abuse of power, and other improper behavior.  </a:t>
            </a:r>
          </a:p>
          <a:p>
            <a:pPr lvl="1"/>
            <a:r>
              <a:rPr lang="en-US" dirty="0" smtClean="0"/>
              <a:t>reduce the risk of corruption and serves as an important feedback and learning mechanism for project management by increasing transparency and accountability.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328"/>
            <a:ext cx="1811547" cy="1490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288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32154" y="151805"/>
            <a:ext cx="8737266" cy="1487213"/>
          </a:xfrm>
        </p:spPr>
        <p:txBody>
          <a:bodyPr/>
          <a:lstStyle/>
          <a:p>
            <a:pPr algn="ctr"/>
            <a:r>
              <a:rPr lang="en-US" cap="small" dirty="0" smtClean="0">
                <a:cs typeface="Zawgyi-One" pitchFamily="34" charset="0"/>
              </a:rPr>
              <a:t>GHM in NCDDP</a:t>
            </a:r>
            <a:endParaRPr lang="en-US" cap="small" dirty="0">
              <a:cs typeface="Zawgyi-One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2154" y="1380226"/>
            <a:ext cx="8546684" cy="521035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</a:t>
            </a:r>
            <a:r>
              <a:rPr lang="en-US" dirty="0" smtClean="0"/>
              <a:t>ccessible to all, including ethnic, religious, and other special groups.  </a:t>
            </a:r>
          </a:p>
          <a:p>
            <a:r>
              <a:rPr lang="en-US" dirty="0" smtClean="0"/>
              <a:t>Focuses not only receiving and recording complaints but also on how complaints are resolved.  </a:t>
            </a:r>
          </a:p>
          <a:p>
            <a:r>
              <a:rPr lang="en-US" dirty="0" smtClean="0"/>
              <a:t>supported by an information campaign and training program.  </a:t>
            </a:r>
          </a:p>
          <a:p>
            <a:r>
              <a:rPr lang="en-US" dirty="0" smtClean="0"/>
              <a:t>Respected and trusted grievance focal points (one male and one female) are elected in each village, who together form the Village Tract Grievance Committee, and </a:t>
            </a:r>
          </a:p>
          <a:p>
            <a:r>
              <a:rPr lang="en-US" dirty="0" smtClean="0"/>
              <a:t>dedicated staff are assigned to handle grievances in each township, state/region and at the union level.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97280" y="6400800"/>
            <a:ext cx="2311400" cy="476250"/>
          </a:xfrm>
        </p:spPr>
        <p:txBody>
          <a:bodyPr/>
          <a:lstStyle/>
          <a:p>
            <a:pPr algn="l"/>
            <a:r>
              <a:rPr lang="en-US" sz="16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Zawgyi-One" pitchFamily="34" charset="0"/>
                <a:cs typeface="Zawgyi-One" pitchFamily="34" charset="0"/>
              </a:rPr>
              <a:t>08/12/2016</a:t>
            </a:r>
            <a:endParaRPr lang="en-US" sz="1400" dirty="0">
              <a:solidFill>
                <a:schemeClr val="bg1">
                  <a:lumMod val="50000"/>
                  <a:lumOff val="50000"/>
                </a:schemeClr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840480" y="6352848"/>
            <a:ext cx="3136900" cy="476250"/>
          </a:xfrm>
        </p:spPr>
        <p:txBody>
          <a:bodyPr/>
          <a:lstStyle/>
          <a:p>
            <a:pPr algn="ctr"/>
            <a:r>
              <a:rPr lang="en-US" sz="1600" smtClean="0">
                <a:solidFill>
                  <a:schemeClr val="bg1">
                    <a:lumMod val="50000"/>
                    <a:lumOff val="50000"/>
                  </a:schemeClr>
                </a:solidFill>
                <a:latin typeface="Zawgyi-One" pitchFamily="34" charset="0"/>
                <a:cs typeface="Zawgyi-One" pitchFamily="34" charset="0"/>
              </a:rPr>
              <a:t>Startup_Parallel Session on GHM</a:t>
            </a:r>
            <a:endParaRPr lang="en-US" sz="1600" dirty="0">
              <a:solidFill>
                <a:schemeClr val="bg1">
                  <a:lumMod val="50000"/>
                  <a:lumOff val="50000"/>
                </a:schemeClr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418320" y="6400800"/>
            <a:ext cx="495300" cy="476250"/>
          </a:xfrm>
        </p:spPr>
        <p:txBody>
          <a:bodyPr/>
          <a:lstStyle/>
          <a:p>
            <a:pPr algn="r"/>
            <a:fld id="{687D7A59-36E2-48B9-B146-C1E59501F63F}" type="slidenum">
              <a:rPr lang="en-US" sz="1600" smtClean="0">
                <a:solidFill>
                  <a:schemeClr val="bg1">
                    <a:lumMod val="50000"/>
                    <a:lumOff val="50000"/>
                  </a:schemeClr>
                </a:solidFill>
                <a:latin typeface="Zawgyi-One" pitchFamily="34" charset="0"/>
                <a:cs typeface="Zawgyi-One" pitchFamily="34" charset="0"/>
              </a:rPr>
              <a:pPr algn="r"/>
              <a:t>4</a:t>
            </a:fld>
            <a:endParaRPr lang="en-US" sz="1600" dirty="0">
              <a:solidFill>
                <a:schemeClr val="bg1">
                  <a:lumMod val="50000"/>
                  <a:lumOff val="50000"/>
                </a:schemeClr>
              </a:solidFill>
              <a:latin typeface="Zawgyi-One" pitchFamily="34" charset="0"/>
              <a:cs typeface="Zawgyi-One" pitchFamily="34" charset="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642"/>
            <a:ext cx="1097280" cy="10995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349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32154" y="151805"/>
            <a:ext cx="8737266" cy="1487213"/>
          </a:xfrm>
        </p:spPr>
        <p:txBody>
          <a:bodyPr/>
          <a:lstStyle/>
          <a:p>
            <a:r>
              <a:rPr lang="en-US" cap="small" dirty="0" smtClean="0"/>
              <a:t>Principles</a:t>
            </a:r>
            <a:endParaRPr lang="en-US" dirty="0">
              <a:cs typeface="Zawgyi-One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2154" y="1774208"/>
            <a:ext cx="8737266" cy="5083792"/>
          </a:xfrm>
        </p:spPr>
        <p:txBody>
          <a:bodyPr>
            <a:normAutofit/>
          </a:bodyPr>
          <a:lstStyle/>
          <a:p>
            <a:r>
              <a:rPr lang="en-US" dirty="0" smtClean="0"/>
              <a:t>Project stakeholders are those who are likely to be directly or indirectly affected positively or negatively by the project.  </a:t>
            </a:r>
          </a:p>
          <a:p>
            <a:r>
              <a:rPr lang="en-US" dirty="0" smtClean="0"/>
              <a:t>Project stakeholders have, among others, the following rights under the project:</a:t>
            </a:r>
          </a:p>
          <a:p>
            <a:pPr lvl="1"/>
            <a:r>
              <a:rPr lang="en-US" dirty="0" smtClean="0"/>
              <a:t>Right to information; </a:t>
            </a:r>
          </a:p>
          <a:p>
            <a:pPr lvl="1"/>
            <a:r>
              <a:rPr lang="en-US" dirty="0" smtClean="0"/>
              <a:t>Right against inappropriate intervention by an outside party;</a:t>
            </a:r>
          </a:p>
          <a:p>
            <a:pPr lvl="1"/>
            <a:r>
              <a:rPr lang="en-US" dirty="0" smtClean="0"/>
              <a:t>Right to a project free of fraud and corruption.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97280" y="6400800"/>
            <a:ext cx="2311400" cy="476250"/>
          </a:xfrm>
        </p:spPr>
        <p:txBody>
          <a:bodyPr/>
          <a:lstStyle/>
          <a:p>
            <a:pPr algn="l"/>
            <a:r>
              <a:rPr lang="en-US" sz="16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Zawgyi-One" pitchFamily="34" charset="0"/>
                <a:cs typeface="Zawgyi-One" pitchFamily="34" charset="0"/>
              </a:rPr>
              <a:t>08/12/2016</a:t>
            </a:r>
            <a:endParaRPr lang="en-US" sz="1400" dirty="0">
              <a:solidFill>
                <a:schemeClr val="bg1">
                  <a:lumMod val="50000"/>
                  <a:lumOff val="50000"/>
                </a:schemeClr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840480" y="6352848"/>
            <a:ext cx="3136900" cy="476250"/>
          </a:xfrm>
        </p:spPr>
        <p:txBody>
          <a:bodyPr/>
          <a:lstStyle/>
          <a:p>
            <a:pPr algn="ctr"/>
            <a:r>
              <a:rPr lang="en-US" sz="1600" smtClean="0">
                <a:solidFill>
                  <a:schemeClr val="bg1">
                    <a:lumMod val="50000"/>
                    <a:lumOff val="50000"/>
                  </a:schemeClr>
                </a:solidFill>
                <a:latin typeface="Zawgyi-One" pitchFamily="34" charset="0"/>
                <a:cs typeface="Zawgyi-One" pitchFamily="34" charset="0"/>
              </a:rPr>
              <a:t>Startup_Parallel Session on GHM</a:t>
            </a:r>
            <a:endParaRPr lang="en-US" sz="1600" dirty="0">
              <a:solidFill>
                <a:schemeClr val="bg1">
                  <a:lumMod val="50000"/>
                  <a:lumOff val="50000"/>
                </a:schemeClr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418320" y="6400800"/>
            <a:ext cx="495300" cy="476250"/>
          </a:xfrm>
        </p:spPr>
        <p:txBody>
          <a:bodyPr/>
          <a:lstStyle/>
          <a:p>
            <a:pPr algn="r"/>
            <a:fld id="{687D7A59-36E2-48B9-B146-C1E59501F63F}" type="slidenum">
              <a:rPr lang="en-US" sz="1600" smtClean="0">
                <a:solidFill>
                  <a:schemeClr val="bg1">
                    <a:lumMod val="50000"/>
                    <a:lumOff val="50000"/>
                  </a:schemeClr>
                </a:solidFill>
                <a:latin typeface="Zawgyi-One" pitchFamily="34" charset="0"/>
                <a:cs typeface="Zawgyi-One" pitchFamily="34" charset="0"/>
              </a:rPr>
              <a:pPr algn="r"/>
              <a:t>5</a:t>
            </a:fld>
            <a:endParaRPr lang="en-US" sz="1600" dirty="0">
              <a:solidFill>
                <a:schemeClr val="bg1">
                  <a:lumMod val="50000"/>
                  <a:lumOff val="50000"/>
                </a:schemeClr>
              </a:solidFill>
              <a:latin typeface="Zawgyi-One" pitchFamily="34" charset="0"/>
              <a:cs typeface="Zawgyi-One" pitchFamily="34" charset="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642"/>
            <a:ext cx="1097280" cy="10995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37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32154" y="151805"/>
            <a:ext cx="8737266" cy="1487213"/>
          </a:xfrm>
        </p:spPr>
        <p:txBody>
          <a:bodyPr/>
          <a:lstStyle/>
          <a:p>
            <a:r>
              <a:rPr lang="en-US" cap="small" dirty="0" smtClean="0"/>
              <a:t>Who can make grievances?</a:t>
            </a:r>
            <a:endParaRPr lang="en-US" cap="small" dirty="0">
              <a:cs typeface="Zawgyi-One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2154" y="1774208"/>
            <a:ext cx="8737266" cy="5083792"/>
          </a:xfrm>
        </p:spPr>
        <p:txBody>
          <a:bodyPr>
            <a:normAutofit/>
          </a:bodyPr>
          <a:lstStyle/>
          <a:p>
            <a:r>
              <a:rPr lang="en-US" b="1" dirty="0" smtClean="0"/>
              <a:t>Any stakeholders</a:t>
            </a:r>
            <a:r>
              <a:rPr lang="en-US" dirty="0" smtClean="0"/>
              <a:t> (including villagers, contractors, project staff, authorities, and other involved parties) may file a grievance if s/he believes one or more of these rights have been infringed, or if any of the project’s principles and procedures has been violated.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97280" y="6400800"/>
            <a:ext cx="2311400" cy="476250"/>
          </a:xfrm>
        </p:spPr>
        <p:txBody>
          <a:bodyPr/>
          <a:lstStyle/>
          <a:p>
            <a:pPr algn="l"/>
            <a:r>
              <a:rPr lang="en-US" sz="1600" dirty="0" smtClean="0">
                <a:solidFill>
                  <a:schemeClr val="bg1">
                    <a:lumMod val="50000"/>
                    <a:lumOff val="50000"/>
                  </a:schemeClr>
                </a:solidFill>
                <a:latin typeface="Zawgyi-One" pitchFamily="34" charset="0"/>
                <a:cs typeface="Zawgyi-One" pitchFamily="34" charset="0"/>
              </a:rPr>
              <a:t>08/12/2016</a:t>
            </a:r>
            <a:endParaRPr lang="en-US" sz="1400" dirty="0">
              <a:solidFill>
                <a:schemeClr val="bg1">
                  <a:lumMod val="50000"/>
                  <a:lumOff val="50000"/>
                </a:schemeClr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840480" y="6352848"/>
            <a:ext cx="3136900" cy="476250"/>
          </a:xfrm>
        </p:spPr>
        <p:txBody>
          <a:bodyPr/>
          <a:lstStyle/>
          <a:p>
            <a:pPr algn="ctr"/>
            <a:r>
              <a:rPr lang="en-US" sz="1600" smtClean="0">
                <a:solidFill>
                  <a:schemeClr val="bg1">
                    <a:lumMod val="50000"/>
                    <a:lumOff val="50000"/>
                  </a:schemeClr>
                </a:solidFill>
                <a:latin typeface="Zawgyi-One" pitchFamily="34" charset="0"/>
                <a:cs typeface="Zawgyi-One" pitchFamily="34" charset="0"/>
              </a:rPr>
              <a:t>Startup_Parallel Session on GHM</a:t>
            </a:r>
            <a:endParaRPr lang="en-US" sz="1600" dirty="0">
              <a:solidFill>
                <a:schemeClr val="bg1">
                  <a:lumMod val="50000"/>
                  <a:lumOff val="50000"/>
                </a:schemeClr>
              </a:solidFill>
              <a:latin typeface="Zawgyi-One" pitchFamily="34" charset="0"/>
              <a:cs typeface="Zawgyi-One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418320" y="6400800"/>
            <a:ext cx="495300" cy="476250"/>
          </a:xfrm>
        </p:spPr>
        <p:txBody>
          <a:bodyPr/>
          <a:lstStyle/>
          <a:p>
            <a:pPr algn="r"/>
            <a:fld id="{687D7A59-36E2-48B9-B146-C1E59501F63F}" type="slidenum">
              <a:rPr lang="en-US" sz="1600" smtClean="0">
                <a:solidFill>
                  <a:schemeClr val="bg1">
                    <a:lumMod val="50000"/>
                    <a:lumOff val="50000"/>
                  </a:schemeClr>
                </a:solidFill>
                <a:latin typeface="Zawgyi-One" pitchFamily="34" charset="0"/>
                <a:cs typeface="Zawgyi-One" pitchFamily="34" charset="0"/>
              </a:rPr>
              <a:pPr algn="r"/>
              <a:t>6</a:t>
            </a:fld>
            <a:endParaRPr lang="en-US" sz="1600" dirty="0">
              <a:solidFill>
                <a:schemeClr val="bg1">
                  <a:lumMod val="50000"/>
                  <a:lumOff val="50000"/>
                </a:schemeClr>
              </a:solidFill>
              <a:latin typeface="Zawgyi-One" pitchFamily="34" charset="0"/>
              <a:cs typeface="Zawgyi-One" pitchFamily="34" charset="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642"/>
            <a:ext cx="1097280" cy="10995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440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42" y="274638"/>
            <a:ext cx="8915400" cy="1143000"/>
          </a:xfrm>
        </p:spPr>
        <p:txBody>
          <a:bodyPr/>
          <a:lstStyle/>
          <a:p>
            <a:pPr algn="ctr"/>
            <a:r>
              <a:rPr lang="en-US" cap="small" dirty="0" smtClean="0"/>
              <a:t>Channels for Filing Grievances</a:t>
            </a:r>
            <a:endParaRPr lang="en-US" cap="smal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6408" y="1720973"/>
            <a:ext cx="8741664" cy="5084064"/>
          </a:xfrm>
        </p:spPr>
        <p:txBody>
          <a:bodyPr/>
          <a:lstStyle/>
          <a:p>
            <a:r>
              <a:rPr lang="en-US" dirty="0" smtClean="0"/>
              <a:t>Suggestion Box</a:t>
            </a:r>
          </a:p>
          <a:p>
            <a:r>
              <a:rPr lang="en-US" dirty="0" smtClean="0"/>
              <a:t>Telephone</a:t>
            </a:r>
          </a:p>
          <a:p>
            <a:r>
              <a:rPr lang="en-US" dirty="0" smtClean="0"/>
              <a:t>Electrical Media( Email, Facebook etc..)</a:t>
            </a:r>
          </a:p>
          <a:p>
            <a:r>
              <a:rPr lang="en-US" dirty="0" smtClean="0"/>
              <a:t>Community Meeting</a:t>
            </a:r>
          </a:p>
          <a:p>
            <a:r>
              <a:rPr lang="en-US" dirty="0" smtClean="0"/>
              <a:t>Grievance </a:t>
            </a:r>
            <a:r>
              <a:rPr lang="en-US" dirty="0" err="1" smtClean="0"/>
              <a:t>Focals</a:t>
            </a:r>
            <a:endParaRPr lang="en-US" dirty="0" smtClean="0"/>
          </a:p>
          <a:p>
            <a:r>
              <a:rPr lang="en-US" dirty="0" smtClean="0"/>
              <a:t>In Person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642"/>
            <a:ext cx="1097280" cy="1099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 descr="C:\Users\Lenovo\Desktop\zd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9377" y="3752092"/>
            <a:ext cx="2425970" cy="1828800"/>
          </a:xfrm>
          <a:prstGeom prst="rect">
            <a:avLst/>
          </a:prstGeom>
          <a:noFill/>
        </p:spPr>
      </p:pic>
      <p:pic>
        <p:nvPicPr>
          <p:cNvPr id="8" name="Picture 2" descr="C:\Users\Lenovo\Desktop\cd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77331" y="1417638"/>
            <a:ext cx="2314911" cy="15145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927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588" y="274638"/>
            <a:ext cx="8915400" cy="1143000"/>
          </a:xfrm>
        </p:spPr>
        <p:txBody>
          <a:bodyPr/>
          <a:lstStyle/>
          <a:p>
            <a:r>
              <a:rPr lang="en-US" cap="small" dirty="0"/>
              <a:t>Channels for Filing Grievances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026" name="Picture 2" descr="F:\Nyi\P60616-085236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1417639"/>
            <a:ext cx="4110038" cy="257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5657300"/>
              </p:ext>
            </p:extLst>
          </p:nvPr>
        </p:nvGraphicFramePr>
        <p:xfrm>
          <a:off x="7572221" y="4085301"/>
          <a:ext cx="1873046" cy="2271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Acrobat Document" r:id="rId5" imgW="3185086" imgH="4526246" progId="AcroExch.Document.7">
                  <p:embed/>
                </p:oleObj>
              </mc:Choice>
              <mc:Fallback>
                <p:oleObj name="Acrobat Document" r:id="rId5" imgW="3185086" imgH="4526246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572221" y="4085301"/>
                        <a:ext cx="1873046" cy="22712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76" name="Picture 28" descr="C:\Users\User\Desktop\New folder (2)\IMG_20170518_132216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44" y="1417637"/>
            <a:ext cx="3952565" cy="257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7" name="Picture 29" descr="F:\GrievanceEnvelope-1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44" y="4129548"/>
            <a:ext cx="3082409" cy="222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F:\GrievanceEnvelope-2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85" y="4129547"/>
            <a:ext cx="3111911" cy="222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80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42" y="274638"/>
            <a:ext cx="8915400" cy="1143000"/>
          </a:xfrm>
        </p:spPr>
        <p:txBody>
          <a:bodyPr>
            <a:normAutofit/>
          </a:bodyPr>
          <a:lstStyle/>
          <a:p>
            <a:pPr algn="ctr"/>
            <a:r>
              <a:rPr lang="en-US" cap="small" dirty="0" smtClean="0"/>
              <a:t>Confidentiality</a:t>
            </a:r>
            <a:endParaRPr lang="en-US" cap="smal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6408" y="1417638"/>
            <a:ext cx="8535834" cy="5387399"/>
          </a:xfrm>
        </p:spPr>
        <p:txBody>
          <a:bodyPr>
            <a:normAutofit/>
          </a:bodyPr>
          <a:lstStyle/>
          <a:p>
            <a:r>
              <a:rPr lang="en-US" dirty="0" smtClean="0"/>
              <a:t>Grievances are disclosed publicly, but no one who files a grievance is identified unless they self-identify.  The identity of all those who have filed grievances is treated with confidentially. 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cs typeface="Zawgyi-One" panose="020B0604030504040204" pitchFamily="34" charset="0"/>
              </a:rPr>
              <a:t>If the complainant is known, the grievance focal person communicates the action to her/him.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cs typeface="Zawgyi-One" panose="020B0604030504040204" pitchFamily="34" charset="0"/>
              </a:rPr>
              <a:t>If the action is considered unsatisfactory, the complainant may file a new grievance.</a:t>
            </a:r>
            <a:r>
              <a:rPr lang="en-US" dirty="0" smtClean="0"/>
              <a:t> 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There is no charge for filing a grievance.</a:t>
            </a:r>
            <a:endParaRPr lang="en-US" dirty="0" smtClean="0">
              <a:cs typeface="Zawgyi-One" panose="020B0604030504040204" pitchFamily="34" charset="0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642"/>
            <a:ext cx="1097280" cy="10995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694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12684</TotalTime>
  <Words>921</Words>
  <Application>Microsoft Office PowerPoint</Application>
  <PresentationFormat>A4 Paper (210x297 mm)</PresentationFormat>
  <Paragraphs>173</Paragraphs>
  <Slides>25</Slides>
  <Notes>18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Acrobat Document</vt:lpstr>
      <vt:lpstr>Ministry of Agriculture, Livestock and Irrigation Department of Rural Development Myanmar National Community Driven Development     Grievance Handling Mechanism 5-June-2017</vt:lpstr>
      <vt:lpstr>   </vt:lpstr>
      <vt:lpstr>Grievance and Accountability</vt:lpstr>
      <vt:lpstr>GHM in NCDDP</vt:lpstr>
      <vt:lpstr>Principles</vt:lpstr>
      <vt:lpstr>Who can make grievances?</vt:lpstr>
      <vt:lpstr>Channels for Filing Grievances</vt:lpstr>
      <vt:lpstr>Channels for Filing Grievances</vt:lpstr>
      <vt:lpstr>Confidentiality</vt:lpstr>
      <vt:lpstr>Grievance Training</vt:lpstr>
      <vt:lpstr>Group Work </vt:lpstr>
      <vt:lpstr>Grievance Training at Village Tract Level</vt:lpstr>
      <vt:lpstr>Time frame</vt:lpstr>
      <vt:lpstr>Documentation</vt:lpstr>
      <vt:lpstr>Process</vt:lpstr>
      <vt:lpstr>Grievance Categories</vt:lpstr>
      <vt:lpstr>Code of Conduct – 5 Dos</vt:lpstr>
      <vt:lpstr>Code of Conduct – 5 Don’ts</vt:lpstr>
      <vt:lpstr>Sanctions</vt:lpstr>
      <vt:lpstr>     International Support Mission(ISM)  visited to Pinlebu Township, Kyauk Inn Kone Village for Grievance Assement (2017)</vt:lpstr>
      <vt:lpstr>ISM  meet VPSC members and villagers at Pinlebu Township for Grievance Assement(2017)</vt:lpstr>
      <vt:lpstr>All Cycle grievance letter Received and resolved </vt:lpstr>
      <vt:lpstr>All Cycle grievance letter Received and resolved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Grievance Handling Mechanism  Concept Training</dc:title>
  <dc:creator>apple</dc:creator>
  <cp:lastModifiedBy>User</cp:lastModifiedBy>
  <cp:revision>927</cp:revision>
  <cp:lastPrinted>2016-10-21T10:10:31Z</cp:lastPrinted>
  <dcterms:created xsi:type="dcterms:W3CDTF">2013-09-27T04:59:01Z</dcterms:created>
  <dcterms:modified xsi:type="dcterms:W3CDTF">2017-06-04T04:03:27Z</dcterms:modified>
</cp:coreProperties>
</file>