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handoutMasterIdLst>
    <p:handoutMasterId r:id="rId18"/>
  </p:handoutMasterIdLst>
  <p:sldIdLst>
    <p:sldId id="256" r:id="rId2"/>
    <p:sldId id="272" r:id="rId3"/>
    <p:sldId id="273" r:id="rId4"/>
    <p:sldId id="257" r:id="rId5"/>
    <p:sldId id="261" r:id="rId6"/>
    <p:sldId id="258" r:id="rId7"/>
    <p:sldId id="262" r:id="rId8"/>
    <p:sldId id="269" r:id="rId9"/>
    <p:sldId id="274" r:id="rId10"/>
    <p:sldId id="263" r:id="rId11"/>
    <p:sldId id="264" r:id="rId12"/>
    <p:sldId id="271"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65094" autoAdjust="0"/>
  </p:normalViewPr>
  <p:slideViewPr>
    <p:cSldViewPr snapToGrid="0">
      <p:cViewPr varScale="1">
        <p:scale>
          <a:sx n="60" d="100"/>
          <a:sy n="60" d="100"/>
        </p:scale>
        <p:origin x="16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C3542-EF38-E049-BDF9-167667D81BFB}" type="doc">
      <dgm:prSet loTypeId="urn:microsoft.com/office/officeart/2005/8/layout/matrix1" loCatId="" qsTypeId="urn:microsoft.com/office/officeart/2005/8/quickstyle/simple5" qsCatId="simple" csTypeId="urn:microsoft.com/office/officeart/2005/8/colors/colorful1" csCatId="colorful" phldr="1"/>
      <dgm:spPr/>
      <dgm:t>
        <a:bodyPr/>
        <a:lstStyle/>
        <a:p>
          <a:endParaRPr lang="en-US"/>
        </a:p>
      </dgm:t>
    </dgm:pt>
    <dgm:pt modelId="{8CB01B8E-25B3-4747-AE60-F6BCEE70B93F}">
      <dgm:prSet custT="1"/>
      <dgm:spPr/>
      <dgm:t>
        <a:bodyPr/>
        <a:lstStyle/>
        <a:p>
          <a:pPr rtl="0"/>
          <a:r>
            <a:rPr lang="en-US" sz="3200" b="1" dirty="0" smtClean="0"/>
            <a:t>4 research teams immersed in the field for 14 months</a:t>
          </a:r>
          <a:endParaRPr lang="en-US" sz="3200" b="1" dirty="0"/>
        </a:p>
      </dgm:t>
    </dgm:pt>
    <dgm:pt modelId="{F3CDA7D1-CBA8-CD4E-9FBD-0B1DFEAE9BDF}" type="parTrans" cxnId="{6D7B3D3B-F437-D24A-9E70-8F16AA86B404}">
      <dgm:prSet/>
      <dgm:spPr/>
      <dgm:t>
        <a:bodyPr/>
        <a:lstStyle/>
        <a:p>
          <a:endParaRPr lang="en-US" sz="2400"/>
        </a:p>
      </dgm:t>
    </dgm:pt>
    <dgm:pt modelId="{BB1E7583-BE82-124F-831F-388E09A22FCF}" type="sibTrans" cxnId="{6D7B3D3B-F437-D24A-9E70-8F16AA86B404}">
      <dgm:prSet/>
      <dgm:spPr/>
      <dgm:t>
        <a:bodyPr/>
        <a:lstStyle/>
        <a:p>
          <a:endParaRPr lang="en-US" sz="2400"/>
        </a:p>
      </dgm:t>
    </dgm:pt>
    <dgm:pt modelId="{85FA2DEE-B3EB-1B4E-BC9E-18B344C07557}">
      <dgm:prSet custT="1"/>
      <dgm:spPr/>
      <dgm:t>
        <a:bodyPr/>
        <a:lstStyle/>
        <a:p>
          <a:pPr rtl="0"/>
          <a:r>
            <a:rPr lang="en-US" sz="3600" dirty="0" smtClean="0"/>
            <a:t>FGDs and KII</a:t>
          </a:r>
          <a:endParaRPr lang="en-US" sz="3600" dirty="0"/>
        </a:p>
      </dgm:t>
    </dgm:pt>
    <dgm:pt modelId="{242AC673-CD80-CE42-8BBB-BDF6A27227F4}" type="parTrans" cxnId="{7C43232C-A5CD-564D-8C3E-412BE3652403}">
      <dgm:prSet/>
      <dgm:spPr/>
      <dgm:t>
        <a:bodyPr/>
        <a:lstStyle/>
        <a:p>
          <a:endParaRPr lang="en-US" sz="2400"/>
        </a:p>
      </dgm:t>
    </dgm:pt>
    <dgm:pt modelId="{1103C250-32A3-9340-985C-A159242E222A}" type="sibTrans" cxnId="{7C43232C-A5CD-564D-8C3E-412BE3652403}">
      <dgm:prSet/>
      <dgm:spPr/>
      <dgm:t>
        <a:bodyPr/>
        <a:lstStyle/>
        <a:p>
          <a:endParaRPr lang="en-US" sz="2400"/>
        </a:p>
      </dgm:t>
    </dgm:pt>
    <dgm:pt modelId="{F457649B-C3D7-D94B-A94B-6ED3C16C4FB3}">
      <dgm:prSet custT="1"/>
      <dgm:spPr/>
      <dgm:t>
        <a:bodyPr/>
        <a:lstStyle/>
        <a:p>
          <a:pPr rtl="0"/>
          <a:r>
            <a:rPr lang="en-US" sz="3200" dirty="0" smtClean="0"/>
            <a:t>Review of secondary data, Minutes of Meetings &amp; </a:t>
          </a:r>
          <a:br>
            <a:rPr lang="en-US" sz="3200" dirty="0" smtClean="0"/>
          </a:br>
          <a:r>
            <a:rPr lang="en-US" sz="3200" dirty="0" smtClean="0"/>
            <a:t>recall interviews</a:t>
          </a:r>
          <a:endParaRPr lang="en-US" sz="3200" dirty="0"/>
        </a:p>
      </dgm:t>
    </dgm:pt>
    <dgm:pt modelId="{B80E7DF9-2681-B349-A7BC-572ADABF0D63}" type="parTrans" cxnId="{BA13E2EC-0A52-8C4C-A9D3-C35EA8572802}">
      <dgm:prSet/>
      <dgm:spPr/>
      <dgm:t>
        <a:bodyPr/>
        <a:lstStyle/>
        <a:p>
          <a:endParaRPr lang="en-US" sz="2400"/>
        </a:p>
      </dgm:t>
    </dgm:pt>
    <dgm:pt modelId="{BF5621CF-BD74-6546-A45A-747490BF33C8}" type="sibTrans" cxnId="{BA13E2EC-0A52-8C4C-A9D3-C35EA8572802}">
      <dgm:prSet/>
      <dgm:spPr/>
      <dgm:t>
        <a:bodyPr/>
        <a:lstStyle/>
        <a:p>
          <a:endParaRPr lang="en-US" sz="2400"/>
        </a:p>
      </dgm:t>
    </dgm:pt>
    <dgm:pt modelId="{88642411-9CC5-BA47-819D-317BB55920F6}">
      <dgm:prSet custT="1"/>
      <dgm:spPr/>
      <dgm:t>
        <a:bodyPr/>
        <a:lstStyle/>
        <a:p>
          <a:pPr rtl="0"/>
          <a:r>
            <a:rPr lang="en-US" sz="3600" dirty="0" smtClean="0"/>
            <a:t>Participant observation</a:t>
          </a:r>
          <a:endParaRPr lang="en-US" sz="3600" dirty="0"/>
        </a:p>
      </dgm:t>
    </dgm:pt>
    <dgm:pt modelId="{022C7CF2-2386-8445-9370-E30A5E9BE83A}" type="parTrans" cxnId="{0E9C62EF-B0B3-4D47-AC6A-88B4080A22EE}">
      <dgm:prSet/>
      <dgm:spPr/>
      <dgm:t>
        <a:bodyPr/>
        <a:lstStyle/>
        <a:p>
          <a:endParaRPr lang="en-US" sz="2400"/>
        </a:p>
      </dgm:t>
    </dgm:pt>
    <dgm:pt modelId="{24C939B2-5C57-0B4B-858D-73643173E665}" type="sibTrans" cxnId="{0E9C62EF-B0B3-4D47-AC6A-88B4080A22EE}">
      <dgm:prSet/>
      <dgm:spPr/>
      <dgm:t>
        <a:bodyPr/>
        <a:lstStyle/>
        <a:p>
          <a:endParaRPr lang="en-US" sz="2400"/>
        </a:p>
      </dgm:t>
    </dgm:pt>
    <dgm:pt modelId="{5B960E43-F7B0-3740-B89D-EB2DA526F396}">
      <dgm:prSet custT="1"/>
      <dgm:spPr/>
      <dgm:t>
        <a:bodyPr/>
        <a:lstStyle/>
        <a:p>
          <a:pPr rtl="0"/>
          <a:r>
            <a:rPr lang="en-US" sz="3600" dirty="0" smtClean="0"/>
            <a:t>Participatory social mapping</a:t>
          </a:r>
          <a:endParaRPr lang="en-US" sz="3600" dirty="0"/>
        </a:p>
      </dgm:t>
    </dgm:pt>
    <dgm:pt modelId="{2228D909-1735-FB49-B59F-1FA5A14024DB}" type="parTrans" cxnId="{998BCB80-6621-1849-B710-6CE9475C569F}">
      <dgm:prSet/>
      <dgm:spPr/>
      <dgm:t>
        <a:bodyPr/>
        <a:lstStyle/>
        <a:p>
          <a:endParaRPr lang="en-US" sz="2400"/>
        </a:p>
      </dgm:t>
    </dgm:pt>
    <dgm:pt modelId="{3A47AB2F-9B7E-4745-9916-F4F2D188C9E0}" type="sibTrans" cxnId="{998BCB80-6621-1849-B710-6CE9475C569F}">
      <dgm:prSet/>
      <dgm:spPr/>
      <dgm:t>
        <a:bodyPr/>
        <a:lstStyle/>
        <a:p>
          <a:endParaRPr lang="en-US" sz="2400"/>
        </a:p>
      </dgm:t>
    </dgm:pt>
    <dgm:pt modelId="{78A536BB-4E3E-9E4B-951D-00320B64296A}" type="pres">
      <dgm:prSet presAssocID="{BFEC3542-EF38-E049-BDF9-167667D81BFB}" presName="diagram" presStyleCnt="0">
        <dgm:presLayoutVars>
          <dgm:chMax val="1"/>
          <dgm:dir/>
          <dgm:animLvl val="ctr"/>
          <dgm:resizeHandles val="exact"/>
        </dgm:presLayoutVars>
      </dgm:prSet>
      <dgm:spPr/>
      <dgm:t>
        <a:bodyPr/>
        <a:lstStyle/>
        <a:p>
          <a:endParaRPr lang="en-US"/>
        </a:p>
      </dgm:t>
    </dgm:pt>
    <dgm:pt modelId="{CCE2F018-AC5E-B845-8789-496B38BB8DF1}" type="pres">
      <dgm:prSet presAssocID="{BFEC3542-EF38-E049-BDF9-167667D81BFB}" presName="matrix" presStyleCnt="0"/>
      <dgm:spPr/>
    </dgm:pt>
    <dgm:pt modelId="{A06A3B5C-2F8B-EE4F-B5CB-E178B1FF2D69}" type="pres">
      <dgm:prSet presAssocID="{BFEC3542-EF38-E049-BDF9-167667D81BFB}" presName="tile1" presStyleLbl="node1" presStyleIdx="0" presStyleCnt="4"/>
      <dgm:spPr/>
      <dgm:t>
        <a:bodyPr/>
        <a:lstStyle/>
        <a:p>
          <a:endParaRPr lang="en-US"/>
        </a:p>
      </dgm:t>
    </dgm:pt>
    <dgm:pt modelId="{56CC1950-9BB5-224A-AC64-2253EB6B62B4}" type="pres">
      <dgm:prSet presAssocID="{BFEC3542-EF38-E049-BDF9-167667D81BFB}" presName="tile1text" presStyleLbl="node1" presStyleIdx="0" presStyleCnt="4">
        <dgm:presLayoutVars>
          <dgm:chMax val="0"/>
          <dgm:chPref val="0"/>
          <dgm:bulletEnabled val="1"/>
        </dgm:presLayoutVars>
      </dgm:prSet>
      <dgm:spPr/>
      <dgm:t>
        <a:bodyPr/>
        <a:lstStyle/>
        <a:p>
          <a:endParaRPr lang="en-US"/>
        </a:p>
      </dgm:t>
    </dgm:pt>
    <dgm:pt modelId="{7966207A-AB99-F344-B6DD-F1E84A2A96C7}" type="pres">
      <dgm:prSet presAssocID="{BFEC3542-EF38-E049-BDF9-167667D81BFB}" presName="tile2" presStyleLbl="node1" presStyleIdx="1" presStyleCnt="4"/>
      <dgm:spPr/>
      <dgm:t>
        <a:bodyPr/>
        <a:lstStyle/>
        <a:p>
          <a:endParaRPr lang="en-US"/>
        </a:p>
      </dgm:t>
    </dgm:pt>
    <dgm:pt modelId="{8B754431-ABC1-1345-892D-440A65FD8F0F}" type="pres">
      <dgm:prSet presAssocID="{BFEC3542-EF38-E049-BDF9-167667D81BFB}" presName="tile2text" presStyleLbl="node1" presStyleIdx="1" presStyleCnt="4">
        <dgm:presLayoutVars>
          <dgm:chMax val="0"/>
          <dgm:chPref val="0"/>
          <dgm:bulletEnabled val="1"/>
        </dgm:presLayoutVars>
      </dgm:prSet>
      <dgm:spPr/>
      <dgm:t>
        <a:bodyPr/>
        <a:lstStyle/>
        <a:p>
          <a:endParaRPr lang="en-US"/>
        </a:p>
      </dgm:t>
    </dgm:pt>
    <dgm:pt modelId="{1186BD42-CC83-EA4C-A445-34AB2AE6FB1A}" type="pres">
      <dgm:prSet presAssocID="{BFEC3542-EF38-E049-BDF9-167667D81BFB}" presName="tile3" presStyleLbl="node1" presStyleIdx="2" presStyleCnt="4"/>
      <dgm:spPr/>
      <dgm:t>
        <a:bodyPr/>
        <a:lstStyle/>
        <a:p>
          <a:endParaRPr lang="en-US"/>
        </a:p>
      </dgm:t>
    </dgm:pt>
    <dgm:pt modelId="{26E71F89-FFFE-5440-9A68-0B41A57E7E4A}" type="pres">
      <dgm:prSet presAssocID="{BFEC3542-EF38-E049-BDF9-167667D81BFB}" presName="tile3text" presStyleLbl="node1" presStyleIdx="2" presStyleCnt="4">
        <dgm:presLayoutVars>
          <dgm:chMax val="0"/>
          <dgm:chPref val="0"/>
          <dgm:bulletEnabled val="1"/>
        </dgm:presLayoutVars>
      </dgm:prSet>
      <dgm:spPr/>
      <dgm:t>
        <a:bodyPr/>
        <a:lstStyle/>
        <a:p>
          <a:endParaRPr lang="en-US"/>
        </a:p>
      </dgm:t>
    </dgm:pt>
    <dgm:pt modelId="{45116711-BD6F-4843-86A8-7A4D16D6C84D}" type="pres">
      <dgm:prSet presAssocID="{BFEC3542-EF38-E049-BDF9-167667D81BFB}" presName="tile4" presStyleLbl="node1" presStyleIdx="3" presStyleCnt="4"/>
      <dgm:spPr/>
      <dgm:t>
        <a:bodyPr/>
        <a:lstStyle/>
        <a:p>
          <a:endParaRPr lang="en-US"/>
        </a:p>
      </dgm:t>
    </dgm:pt>
    <dgm:pt modelId="{F1292361-060D-1F44-8318-7A5DC9EDC79C}" type="pres">
      <dgm:prSet presAssocID="{BFEC3542-EF38-E049-BDF9-167667D81BFB}" presName="tile4text" presStyleLbl="node1" presStyleIdx="3" presStyleCnt="4">
        <dgm:presLayoutVars>
          <dgm:chMax val="0"/>
          <dgm:chPref val="0"/>
          <dgm:bulletEnabled val="1"/>
        </dgm:presLayoutVars>
      </dgm:prSet>
      <dgm:spPr/>
      <dgm:t>
        <a:bodyPr/>
        <a:lstStyle/>
        <a:p>
          <a:endParaRPr lang="en-US"/>
        </a:p>
      </dgm:t>
    </dgm:pt>
    <dgm:pt modelId="{29D66D19-1F55-604B-AA71-B86D5331D6A5}" type="pres">
      <dgm:prSet presAssocID="{BFEC3542-EF38-E049-BDF9-167667D81BFB}" presName="centerTile" presStyleLbl="fgShp" presStyleIdx="0" presStyleCnt="1" custScaleX="176101">
        <dgm:presLayoutVars>
          <dgm:chMax val="0"/>
          <dgm:chPref val="0"/>
        </dgm:presLayoutVars>
      </dgm:prSet>
      <dgm:spPr/>
      <dgm:t>
        <a:bodyPr/>
        <a:lstStyle/>
        <a:p>
          <a:endParaRPr lang="en-US"/>
        </a:p>
      </dgm:t>
    </dgm:pt>
  </dgm:ptLst>
  <dgm:cxnLst>
    <dgm:cxn modelId="{998BCB80-6621-1849-B710-6CE9475C569F}" srcId="{8CB01B8E-25B3-4747-AE60-F6BCEE70B93F}" destId="{5B960E43-F7B0-3740-B89D-EB2DA526F396}" srcOrd="0" destOrd="0" parTransId="{2228D909-1735-FB49-B59F-1FA5A14024DB}" sibTransId="{3A47AB2F-9B7E-4745-9916-F4F2D188C9E0}"/>
    <dgm:cxn modelId="{BA13E2EC-0A52-8C4C-A9D3-C35EA8572802}" srcId="{8CB01B8E-25B3-4747-AE60-F6BCEE70B93F}" destId="{F457649B-C3D7-D94B-A94B-6ED3C16C4FB3}" srcOrd="3" destOrd="0" parTransId="{B80E7DF9-2681-B349-A7BC-572ADABF0D63}" sibTransId="{BF5621CF-BD74-6546-A45A-747490BF33C8}"/>
    <dgm:cxn modelId="{316B2DE9-206C-2A4C-ADA0-0A2854E8174D}" type="presOf" srcId="{F457649B-C3D7-D94B-A94B-6ED3C16C4FB3}" destId="{F1292361-060D-1F44-8318-7A5DC9EDC79C}" srcOrd="1" destOrd="0" presId="urn:microsoft.com/office/officeart/2005/8/layout/matrix1"/>
    <dgm:cxn modelId="{DD0B5CC4-F790-F74F-8D77-C213385662DE}" type="presOf" srcId="{88642411-9CC5-BA47-819D-317BB55920F6}" destId="{26E71F89-FFFE-5440-9A68-0B41A57E7E4A}" srcOrd="1" destOrd="0" presId="urn:microsoft.com/office/officeart/2005/8/layout/matrix1"/>
    <dgm:cxn modelId="{3D3B2D89-7E9B-2F4A-879D-49FBE78BD183}" type="presOf" srcId="{BFEC3542-EF38-E049-BDF9-167667D81BFB}" destId="{78A536BB-4E3E-9E4B-951D-00320B64296A}" srcOrd="0" destOrd="0" presId="urn:microsoft.com/office/officeart/2005/8/layout/matrix1"/>
    <dgm:cxn modelId="{745C074B-5E94-1045-9BEC-A02B2334CE83}" type="presOf" srcId="{85FA2DEE-B3EB-1B4E-BC9E-18B344C07557}" destId="{7966207A-AB99-F344-B6DD-F1E84A2A96C7}" srcOrd="0" destOrd="0" presId="urn:microsoft.com/office/officeart/2005/8/layout/matrix1"/>
    <dgm:cxn modelId="{EB7A92F6-F5A3-2141-9AD7-E1DE9DE89052}" type="presOf" srcId="{85FA2DEE-B3EB-1B4E-BC9E-18B344C07557}" destId="{8B754431-ABC1-1345-892D-440A65FD8F0F}" srcOrd="1" destOrd="0" presId="urn:microsoft.com/office/officeart/2005/8/layout/matrix1"/>
    <dgm:cxn modelId="{7C43232C-A5CD-564D-8C3E-412BE3652403}" srcId="{8CB01B8E-25B3-4747-AE60-F6BCEE70B93F}" destId="{85FA2DEE-B3EB-1B4E-BC9E-18B344C07557}" srcOrd="1" destOrd="0" parTransId="{242AC673-CD80-CE42-8BBB-BDF6A27227F4}" sibTransId="{1103C250-32A3-9340-985C-A159242E222A}"/>
    <dgm:cxn modelId="{15D7A2B2-6852-674E-BD3F-38A2335DF8E1}" type="presOf" srcId="{88642411-9CC5-BA47-819D-317BB55920F6}" destId="{1186BD42-CC83-EA4C-A445-34AB2AE6FB1A}" srcOrd="0" destOrd="0" presId="urn:microsoft.com/office/officeart/2005/8/layout/matrix1"/>
    <dgm:cxn modelId="{623EF89F-B986-0E40-9A8F-E9E589CD54BA}" type="presOf" srcId="{5B960E43-F7B0-3740-B89D-EB2DA526F396}" destId="{A06A3B5C-2F8B-EE4F-B5CB-E178B1FF2D69}" srcOrd="0" destOrd="0" presId="urn:microsoft.com/office/officeart/2005/8/layout/matrix1"/>
    <dgm:cxn modelId="{6D7B3D3B-F437-D24A-9E70-8F16AA86B404}" srcId="{BFEC3542-EF38-E049-BDF9-167667D81BFB}" destId="{8CB01B8E-25B3-4747-AE60-F6BCEE70B93F}" srcOrd="0" destOrd="0" parTransId="{F3CDA7D1-CBA8-CD4E-9FBD-0B1DFEAE9BDF}" sibTransId="{BB1E7583-BE82-124F-831F-388E09A22FCF}"/>
    <dgm:cxn modelId="{5D154AF4-EBDC-E442-BC6C-718BCB8A1173}" type="presOf" srcId="{F457649B-C3D7-D94B-A94B-6ED3C16C4FB3}" destId="{45116711-BD6F-4843-86A8-7A4D16D6C84D}" srcOrd="0" destOrd="0" presId="urn:microsoft.com/office/officeart/2005/8/layout/matrix1"/>
    <dgm:cxn modelId="{9E000165-93A1-BF42-9385-3ACB022CA74B}" type="presOf" srcId="{8CB01B8E-25B3-4747-AE60-F6BCEE70B93F}" destId="{29D66D19-1F55-604B-AA71-B86D5331D6A5}" srcOrd="0" destOrd="0" presId="urn:microsoft.com/office/officeart/2005/8/layout/matrix1"/>
    <dgm:cxn modelId="{0E9C62EF-B0B3-4D47-AC6A-88B4080A22EE}" srcId="{8CB01B8E-25B3-4747-AE60-F6BCEE70B93F}" destId="{88642411-9CC5-BA47-819D-317BB55920F6}" srcOrd="2" destOrd="0" parTransId="{022C7CF2-2386-8445-9370-E30A5E9BE83A}" sibTransId="{24C939B2-5C57-0B4B-858D-73643173E665}"/>
    <dgm:cxn modelId="{48EB416B-D121-4046-8198-437079442D8D}" type="presOf" srcId="{5B960E43-F7B0-3740-B89D-EB2DA526F396}" destId="{56CC1950-9BB5-224A-AC64-2253EB6B62B4}" srcOrd="1" destOrd="0" presId="urn:microsoft.com/office/officeart/2005/8/layout/matrix1"/>
    <dgm:cxn modelId="{685D7FEA-0097-D446-93A1-DDEC0FEF889B}" type="presParOf" srcId="{78A536BB-4E3E-9E4B-951D-00320B64296A}" destId="{CCE2F018-AC5E-B845-8789-496B38BB8DF1}" srcOrd="0" destOrd="0" presId="urn:microsoft.com/office/officeart/2005/8/layout/matrix1"/>
    <dgm:cxn modelId="{2E6A8F6B-BAA5-7F43-801C-92FA52F0F2BB}" type="presParOf" srcId="{CCE2F018-AC5E-B845-8789-496B38BB8DF1}" destId="{A06A3B5C-2F8B-EE4F-B5CB-E178B1FF2D69}" srcOrd="0" destOrd="0" presId="urn:microsoft.com/office/officeart/2005/8/layout/matrix1"/>
    <dgm:cxn modelId="{3B936866-36AE-D84D-B0EA-CD1001B7138E}" type="presParOf" srcId="{CCE2F018-AC5E-B845-8789-496B38BB8DF1}" destId="{56CC1950-9BB5-224A-AC64-2253EB6B62B4}" srcOrd="1" destOrd="0" presId="urn:microsoft.com/office/officeart/2005/8/layout/matrix1"/>
    <dgm:cxn modelId="{33387888-03EC-7D49-848B-E7D1B554E65F}" type="presParOf" srcId="{CCE2F018-AC5E-B845-8789-496B38BB8DF1}" destId="{7966207A-AB99-F344-B6DD-F1E84A2A96C7}" srcOrd="2" destOrd="0" presId="urn:microsoft.com/office/officeart/2005/8/layout/matrix1"/>
    <dgm:cxn modelId="{0868517C-C1AF-BB4A-8C03-DFFD2C5A5A41}" type="presParOf" srcId="{CCE2F018-AC5E-B845-8789-496B38BB8DF1}" destId="{8B754431-ABC1-1345-892D-440A65FD8F0F}" srcOrd="3" destOrd="0" presId="urn:microsoft.com/office/officeart/2005/8/layout/matrix1"/>
    <dgm:cxn modelId="{CBC66791-8D7A-AC46-9DC5-2D407F41446B}" type="presParOf" srcId="{CCE2F018-AC5E-B845-8789-496B38BB8DF1}" destId="{1186BD42-CC83-EA4C-A445-34AB2AE6FB1A}" srcOrd="4" destOrd="0" presId="urn:microsoft.com/office/officeart/2005/8/layout/matrix1"/>
    <dgm:cxn modelId="{2B13D64C-5656-534B-9ABE-294942A912E6}" type="presParOf" srcId="{CCE2F018-AC5E-B845-8789-496B38BB8DF1}" destId="{26E71F89-FFFE-5440-9A68-0B41A57E7E4A}" srcOrd="5" destOrd="0" presId="urn:microsoft.com/office/officeart/2005/8/layout/matrix1"/>
    <dgm:cxn modelId="{F70CC0B5-5407-6043-8F3C-F57EF330CA56}" type="presParOf" srcId="{CCE2F018-AC5E-B845-8789-496B38BB8DF1}" destId="{45116711-BD6F-4843-86A8-7A4D16D6C84D}" srcOrd="6" destOrd="0" presId="urn:microsoft.com/office/officeart/2005/8/layout/matrix1"/>
    <dgm:cxn modelId="{6735C97F-2EE5-3944-A777-18D4E07767FF}" type="presParOf" srcId="{CCE2F018-AC5E-B845-8789-496B38BB8DF1}" destId="{F1292361-060D-1F44-8318-7A5DC9EDC79C}" srcOrd="7" destOrd="0" presId="urn:microsoft.com/office/officeart/2005/8/layout/matrix1"/>
    <dgm:cxn modelId="{FFFF3183-637A-9A49-A601-31EE0C9C25F9}" type="presParOf" srcId="{78A536BB-4E3E-9E4B-951D-00320B64296A}" destId="{29D66D19-1F55-604B-AA71-B86D5331D6A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7505D9-C0C6-4F95-A5ED-2EBAD49ACB95}" type="datetimeFigureOut">
              <a:rPr lang="en-US" smtClean="0"/>
              <a:t>11/30/2016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59F8D-58AD-43E4-A171-724601EC4388}" type="slidenum">
              <a:rPr lang="en-US" smtClean="0"/>
              <a:t>‹#›</a:t>
            </a:fld>
            <a:endParaRPr lang="en-US"/>
          </a:p>
        </p:txBody>
      </p:sp>
    </p:spTree>
    <p:extLst>
      <p:ext uri="{BB962C8B-B14F-4D97-AF65-F5344CB8AC3E}">
        <p14:creationId xmlns:p14="http://schemas.microsoft.com/office/powerpoint/2010/main" val="4100796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B69C8-C56C-4141-AD06-B2D94124C1AF}" type="datetimeFigureOut">
              <a:rPr lang="en-US" smtClean="0"/>
              <a:t>11/30/2016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62CD8-FF9E-984A-8D39-FC7BC1EA3646}" type="slidenum">
              <a:rPr lang="en-US" smtClean="0"/>
              <a:t>‹#›</a:t>
            </a:fld>
            <a:endParaRPr lang="en-US"/>
          </a:p>
        </p:txBody>
      </p:sp>
    </p:spTree>
    <p:extLst>
      <p:ext uri="{BB962C8B-B14F-4D97-AF65-F5344CB8AC3E}">
        <p14:creationId xmlns:p14="http://schemas.microsoft.com/office/powerpoint/2010/main" val="518583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62CD8-FF9E-984A-8D39-FC7BC1EA3646}" type="slidenum">
              <a:rPr lang="en-US" smtClean="0"/>
              <a:t>1</a:t>
            </a:fld>
            <a:endParaRPr lang="en-US"/>
          </a:p>
        </p:txBody>
      </p:sp>
    </p:spTree>
    <p:extLst>
      <p:ext uri="{BB962C8B-B14F-4D97-AF65-F5344CB8AC3E}">
        <p14:creationId xmlns:p14="http://schemas.microsoft.com/office/powerpoint/2010/main" val="422908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some of the targeted sites were located in remote areas, and required field teams that could speak the local dialects, it was difficult to find experienced researchers to carry out the work.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 immersion in the field was key to allow them to gather all the necessary information, it also provided the challenge of keeping inexperienced researchers neutral and objective in their analyses and avoiding their tendency to intervene in the processes, as they got acquainted with NCDDP field staff and communities.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Regular coaching and weekly reporting to the research coordinators helped to address these challenges.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Closer supervision of the two research coordinators, as well as the World Bank’s team, was therefore crucial. We conducted at least four rounds of supervision missions, providing in-site training to the PE coordinators and field teams.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methodology also</a:t>
            </a:r>
            <a:r>
              <a:rPr lang="en-US" sz="1200" kern="1200" baseline="0" dirty="0" smtClean="0">
                <a:solidFill>
                  <a:schemeClr val="tx1"/>
                </a:solidFill>
                <a:effectLst/>
                <a:latin typeface="+mn-lt"/>
                <a:ea typeface="+mn-ea"/>
                <a:cs typeface="+mn-cs"/>
              </a:rPr>
              <a:t> included</a:t>
            </a:r>
            <a:r>
              <a:rPr lang="en-US" sz="1200" kern="1200" dirty="0" smtClean="0">
                <a:solidFill>
                  <a:schemeClr val="tx1"/>
                </a:solidFill>
                <a:effectLst/>
                <a:latin typeface="+mn-lt"/>
                <a:ea typeface="+mn-ea"/>
                <a:cs typeface="+mn-cs"/>
              </a:rPr>
              <a:t> periodic meetings between the research team and DSWD; quarterly reports and presentations; and </a:t>
            </a:r>
            <a:r>
              <a:rPr lang="en-US" sz="1200" b="1" kern="1200" dirty="0" smtClean="0">
                <a:solidFill>
                  <a:schemeClr val="tx1"/>
                </a:solidFill>
                <a:effectLst/>
                <a:latin typeface="+mn-lt"/>
                <a:ea typeface="+mn-ea"/>
                <a:cs typeface="+mn-cs"/>
              </a:rPr>
              <a:t>DSWD periodical discussions of the findings with its regional teams a</a:t>
            </a:r>
            <a:r>
              <a:rPr lang="en-US" sz="1200" kern="1200" dirty="0" smtClean="0">
                <a:solidFill>
                  <a:schemeClr val="tx1"/>
                </a:solidFill>
                <a:effectLst/>
                <a:latin typeface="+mn-lt"/>
                <a:ea typeface="+mn-ea"/>
                <a:cs typeface="+mn-cs"/>
              </a:rPr>
              <a:t>s part of a broader process where regions meet to discuss implementation and propose adjustments.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Used participant observation of all activities</a:t>
            </a:r>
          </a:p>
          <a:p>
            <a:r>
              <a:rPr lang="en-US" dirty="0" smtClean="0"/>
              <a:t>Risk of </a:t>
            </a:r>
            <a:r>
              <a:rPr lang="en-US" b="1" dirty="0" smtClean="0"/>
              <a:t>“the Hawthorne Effect” </a:t>
            </a:r>
            <a:r>
              <a:rPr lang="en-US" dirty="0" smtClean="0"/>
              <a:t>(the bias caused by the presence of observers around) </a:t>
            </a:r>
          </a:p>
          <a:p>
            <a:r>
              <a:rPr lang="en-US" b="1" dirty="0" smtClean="0"/>
              <a:t>“Blinding or double blinding” </a:t>
            </a:r>
            <a:r>
              <a:rPr lang="en-US" dirty="0" smtClean="0"/>
              <a:t>was</a:t>
            </a:r>
            <a:r>
              <a:rPr lang="en-US" b="1" dirty="0" smtClean="0"/>
              <a:t> </a:t>
            </a:r>
            <a:r>
              <a:rPr lang="en-US" dirty="0" smtClean="0"/>
              <a:t>not possible to do and therefore not tried in the 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7162CD8-FF9E-984A-8D39-FC7BC1EA3646}" type="slidenum">
              <a:rPr lang="en-US" smtClean="0"/>
              <a:t>10</a:t>
            </a:fld>
            <a:endParaRPr lang="en-US"/>
          </a:p>
        </p:txBody>
      </p:sp>
    </p:spTree>
    <p:extLst>
      <p:ext uri="{BB962C8B-B14F-4D97-AF65-F5344CB8AC3E}">
        <p14:creationId xmlns:p14="http://schemas.microsoft.com/office/powerpoint/2010/main" val="264007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General</a:t>
            </a:r>
            <a:r>
              <a:rPr lang="en-US" sz="1200" kern="1200" baseline="0" dirty="0" smtClean="0">
                <a:solidFill>
                  <a:schemeClr val="tx1"/>
                </a:solidFill>
                <a:effectLst/>
                <a:latin typeface="+mn-lt"/>
                <a:ea typeface="+mn-ea"/>
                <a:cs typeface="+mn-cs"/>
              </a:rPr>
              <a:t> 10 day training provided to all teams but this was not sufficient to make staff fully “proficient” on project procedures. Specific training on IP facilitation and facilitation in conflict affected areas was needed/not provided</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Particular hard time completing technical specifications of subprojects and providing adequate budgetary allocation for subproject specifications. Since the roll out of NCDDP in the disaster areas was also fast, some forms and specification were being changed by DSWD throughout preparation, which added to the confusion and delays.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solidFill>
                  <a:schemeClr val="accent1">
                    <a:lumMod val="50000"/>
                  </a:schemeClr>
                </a:solidFill>
              </a:rPr>
              <a:t>San </a:t>
            </a:r>
            <a:r>
              <a:rPr lang="en-US" dirty="0" err="1" smtClean="0">
                <a:solidFill>
                  <a:schemeClr val="accent1">
                    <a:lumMod val="50000"/>
                  </a:schemeClr>
                </a:solidFill>
              </a:rPr>
              <a:t>Remigio</a:t>
            </a:r>
            <a:endParaRPr lang="en-US" dirty="0" smtClean="0">
              <a:solidFill>
                <a:schemeClr val="accent1">
                  <a:lumMod val="50000"/>
                </a:schemeClr>
              </a:solidFill>
            </a:endParaRPr>
          </a:p>
          <a:p>
            <a:r>
              <a:rPr lang="en-US" sz="2800" dirty="0" smtClean="0"/>
              <a:t>Alternative formula modified the 50% damages allocation focusing on social service facilities common to all in order to arrive at equitable grant allocations for all barangays. </a:t>
            </a:r>
          </a:p>
          <a:p>
            <a:r>
              <a:rPr lang="en-US" sz="2800" dirty="0" smtClean="0"/>
              <a:t>Priority needs are identified by letting </a:t>
            </a:r>
            <a:r>
              <a:rPr lang="en-US" sz="2800" dirty="0" err="1" smtClean="0"/>
              <a:t>sitios</a:t>
            </a:r>
            <a:r>
              <a:rPr lang="en-US" sz="2800" dirty="0" smtClean="0"/>
              <a:t>/</a:t>
            </a:r>
            <a:r>
              <a:rPr lang="en-US" sz="2800" dirty="0" err="1" smtClean="0"/>
              <a:t>puroks</a:t>
            </a:r>
            <a:r>
              <a:rPr lang="en-US" sz="2800" dirty="0" smtClean="0"/>
              <a:t> group themselves and agree on their priority needs during BA1. </a:t>
            </a:r>
          </a:p>
          <a:p>
            <a:r>
              <a:rPr lang="en-US" sz="2800" dirty="0" smtClean="0"/>
              <a:t>Each </a:t>
            </a:r>
            <a:r>
              <a:rPr lang="en-US" sz="2800" dirty="0" err="1" smtClean="0"/>
              <a:t>sitio</a:t>
            </a:r>
            <a:r>
              <a:rPr lang="en-US" sz="2800" dirty="0" smtClean="0"/>
              <a:t> and </a:t>
            </a:r>
            <a:r>
              <a:rPr lang="en-US" sz="2800" dirty="0" err="1" smtClean="0"/>
              <a:t>purok</a:t>
            </a:r>
            <a:r>
              <a:rPr lang="en-US" sz="2800" dirty="0" smtClean="0"/>
              <a:t> proposed their needs to the whole BA1 assembly.  The whole community voted on the </a:t>
            </a:r>
            <a:r>
              <a:rPr lang="en-US" sz="2800" dirty="0" err="1" smtClean="0"/>
              <a:t>sitio</a:t>
            </a:r>
            <a:r>
              <a:rPr lang="en-US" sz="2800" dirty="0" smtClean="0"/>
              <a:t> or </a:t>
            </a:r>
            <a:r>
              <a:rPr lang="en-US" sz="2800" dirty="0" err="1" smtClean="0"/>
              <a:t>purok</a:t>
            </a:r>
            <a:r>
              <a:rPr lang="en-US" sz="2800" dirty="0" smtClean="0"/>
              <a:t> needs.       </a:t>
            </a:r>
          </a:p>
          <a:p>
            <a:endParaRPr lang="en-US" sz="3200" dirty="0" smtClean="0"/>
          </a:p>
          <a:p>
            <a:r>
              <a:rPr lang="en-US" dirty="0" err="1" smtClean="0">
                <a:solidFill>
                  <a:srgbClr val="405B03"/>
                </a:solidFill>
              </a:rPr>
              <a:t>Tanauan</a:t>
            </a:r>
            <a:endParaRPr lang="en-US" dirty="0" smtClean="0">
              <a:solidFill>
                <a:srgbClr val="405B03"/>
              </a:solidFill>
            </a:endParaRPr>
          </a:p>
          <a:p>
            <a:r>
              <a:rPr lang="en-US" dirty="0" smtClean="0"/>
              <a:t>The proposed SP rehabilitation of barangay chapel and construction of socio-cultural center was prioritized during BA1.</a:t>
            </a:r>
          </a:p>
          <a:p>
            <a:r>
              <a:rPr lang="en-US" b="1" dirty="0" smtClean="0"/>
              <a:t>No guidance in DROM relative to the possibility that barangay chapel needed an exemption memo from DSWD as it was included in the negative list of regular CEAC. </a:t>
            </a:r>
          </a:p>
          <a:p>
            <a:r>
              <a:rPr lang="en-US" dirty="0" smtClean="0"/>
              <a:t>Exemption memo from DSWD referred to San </a:t>
            </a:r>
            <a:r>
              <a:rPr lang="en-US" dirty="0" err="1" smtClean="0"/>
              <a:t>Roque</a:t>
            </a:r>
            <a:r>
              <a:rPr lang="en-US" dirty="0" smtClean="0"/>
              <a:t> proposed SP not as Barangay Chapel but as place of congregation and therefore qualified for ACEAC SP. </a:t>
            </a:r>
          </a:p>
          <a:p>
            <a:r>
              <a:rPr lang="en-US" dirty="0" err="1" smtClean="0">
                <a:solidFill>
                  <a:srgbClr val="405B03"/>
                </a:solidFill>
              </a:rPr>
              <a:t>Tanauan</a:t>
            </a:r>
            <a:endParaRPr lang="en-US" dirty="0" smtClean="0">
              <a:solidFill>
                <a:srgbClr val="405B03"/>
              </a:solidFill>
            </a:endParaRPr>
          </a:p>
          <a:p>
            <a:r>
              <a:rPr lang="en-US" dirty="0" smtClean="0"/>
              <a:t>Carry-over  of Committees and CVs from previous KC-NCDDP project modalities</a:t>
            </a:r>
          </a:p>
          <a:p>
            <a:r>
              <a:rPr lang="en-US" dirty="0" smtClean="0"/>
              <a:t>Scheduling and prioritization of various modalities led to “freeze” or “hold” order of NCDDP so the ACT could focus on MCC, alleviating the pressure on ACT and CVs and the community</a:t>
            </a:r>
          </a:p>
          <a:p>
            <a:pPr lvl="2"/>
            <a:endParaRPr lang="en-US" dirty="0" smtClean="0"/>
          </a:p>
          <a:p>
            <a:pPr lvl="2"/>
            <a:endParaRPr lang="en-US" dirty="0" smtClean="0"/>
          </a:p>
          <a:p>
            <a:pPr lvl="2"/>
            <a:endParaRPr lang="en-US" dirty="0" smtClean="0"/>
          </a:p>
          <a:p>
            <a:pPr lvl="2"/>
            <a:endParaRPr lang="en-US" dirty="0" smtClean="0"/>
          </a:p>
          <a:p>
            <a:endParaRPr lang="en-US" dirty="0" smtClean="0"/>
          </a:p>
          <a:p>
            <a:r>
              <a:rPr lang="en-US" dirty="0" smtClean="0">
                <a:solidFill>
                  <a:srgbClr val="405B03"/>
                </a:solidFill>
              </a:rPr>
              <a:t>4. </a:t>
            </a:r>
            <a:r>
              <a:rPr lang="en-US" dirty="0" err="1" smtClean="0">
                <a:solidFill>
                  <a:srgbClr val="405B03"/>
                </a:solidFill>
              </a:rPr>
              <a:t>Tapaz</a:t>
            </a:r>
            <a:endParaRPr lang="en-US" dirty="0" smtClean="0">
              <a:solidFill>
                <a:srgbClr val="405B03"/>
              </a:solidFill>
            </a:endParaRPr>
          </a:p>
          <a:p>
            <a:r>
              <a:rPr lang="en-US" dirty="0" smtClean="0"/>
              <a:t>The  ACT during social preparation stage had no AC so MAC was doing the work of AC.  </a:t>
            </a:r>
          </a:p>
          <a:p>
            <a:r>
              <a:rPr lang="en-US" dirty="0" smtClean="0"/>
              <a:t>AC was hired after the first stage of ACEAC implementation.</a:t>
            </a:r>
          </a:p>
          <a:p>
            <a:r>
              <a:rPr lang="en-US" dirty="0" err="1" smtClean="0"/>
              <a:t>Brgy</a:t>
            </a:r>
            <a:r>
              <a:rPr lang="en-US" dirty="0" smtClean="0"/>
              <a:t> Captain of </a:t>
            </a:r>
            <a:r>
              <a:rPr lang="en-US" dirty="0" err="1" smtClean="0"/>
              <a:t>Brgy</a:t>
            </a:r>
            <a:r>
              <a:rPr lang="en-US" dirty="0" smtClean="0"/>
              <a:t> of Libertad initiated a meeting with </a:t>
            </a:r>
            <a:r>
              <a:rPr lang="en-US" dirty="0" err="1" smtClean="0"/>
              <a:t>Brgy</a:t>
            </a:r>
            <a:r>
              <a:rPr lang="en-US" dirty="0" smtClean="0"/>
              <a:t> Captains of Wright and </a:t>
            </a:r>
            <a:r>
              <a:rPr lang="en-US" dirty="0" err="1" smtClean="0"/>
              <a:t>Katipunan</a:t>
            </a:r>
            <a:r>
              <a:rPr lang="en-US" dirty="0" smtClean="0"/>
              <a:t> to propose a joint SP.  </a:t>
            </a:r>
          </a:p>
          <a:p>
            <a:r>
              <a:rPr lang="en-US" dirty="0" smtClean="0"/>
              <a:t>The lead barangay of the joint SPs is identified based on the proximity of barangay to the proposed SP</a:t>
            </a:r>
          </a:p>
          <a:p>
            <a:pPr lvl="2"/>
            <a:endParaRPr lang="en-US" dirty="0" smtClean="0"/>
          </a:p>
          <a:p>
            <a:endParaRPr lang="en-US" dirty="0" smtClean="0"/>
          </a:p>
          <a:p>
            <a:r>
              <a:rPr lang="en-US" dirty="0" smtClean="0">
                <a:solidFill>
                  <a:srgbClr val="405B03"/>
                </a:solidFill>
              </a:rPr>
              <a:t>4. </a:t>
            </a:r>
            <a:r>
              <a:rPr lang="en-US" dirty="0" err="1" smtClean="0">
                <a:solidFill>
                  <a:srgbClr val="405B03"/>
                </a:solidFill>
              </a:rPr>
              <a:t>Tapaz</a:t>
            </a:r>
            <a:endParaRPr lang="en-US" dirty="0" smtClean="0"/>
          </a:p>
          <a:p>
            <a:r>
              <a:rPr lang="en-US" dirty="0" smtClean="0"/>
              <a:t>Technical and budgetary reasons cited as reasons for choosing the SP and not priority needs of the community.</a:t>
            </a:r>
          </a:p>
          <a:p>
            <a:r>
              <a:rPr lang="en-US" dirty="0" smtClean="0"/>
              <a:t>Innovations include:</a:t>
            </a:r>
          </a:p>
          <a:p>
            <a:pPr lvl="1"/>
            <a:r>
              <a:rPr lang="en-US" dirty="0" smtClean="0"/>
              <a:t>Combined membership from the 3 barangays of BAC, BSPMC, and other CVs and committees; </a:t>
            </a:r>
          </a:p>
          <a:p>
            <a:pPr lvl="1"/>
            <a:r>
              <a:rPr lang="en-US" dirty="0" smtClean="0"/>
              <a:t>Conducting a special PDW in Barangay Libertad to accommodate CVs and committee members from </a:t>
            </a:r>
            <a:r>
              <a:rPr lang="en-US" dirty="0" err="1" smtClean="0"/>
              <a:t>Brgys</a:t>
            </a:r>
            <a:r>
              <a:rPr lang="en-US" dirty="0" smtClean="0"/>
              <a:t> Wright and </a:t>
            </a:r>
            <a:r>
              <a:rPr lang="en-US" dirty="0" err="1" smtClean="0"/>
              <a:t>Katipunan</a:t>
            </a:r>
            <a:r>
              <a:rPr lang="en-US" dirty="0" smtClean="0"/>
              <a:t> who were not invited to attend the municipal PDW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162CD8-FF9E-984A-8D39-FC7BC1EA3646}" type="slidenum">
              <a:rPr lang="en-US" smtClean="0"/>
              <a:t>11</a:t>
            </a:fld>
            <a:endParaRPr lang="en-US"/>
          </a:p>
        </p:txBody>
      </p:sp>
    </p:spTree>
    <p:extLst>
      <p:ext uri="{BB962C8B-B14F-4D97-AF65-F5344CB8AC3E}">
        <p14:creationId xmlns:p14="http://schemas.microsoft.com/office/powerpoint/2010/main" val="366914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solidFill>
                  <a:schemeClr val="accent1">
                    <a:lumMod val="50000"/>
                  </a:schemeClr>
                </a:solidFill>
              </a:rPr>
              <a:t>LGU</a:t>
            </a:r>
            <a:r>
              <a:rPr lang="en-US" b="1" baseline="0" dirty="0" smtClean="0">
                <a:solidFill>
                  <a:schemeClr val="accent1">
                    <a:lumMod val="50000"/>
                  </a:schemeClr>
                </a:solidFill>
              </a:rPr>
              <a:t> engagement/support: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Some barangays were strongly supported by their respective municipal governments, particularly in San </a:t>
            </a:r>
            <a:r>
              <a:rPr lang="en-US" sz="1200" b="1" kern="1200" dirty="0" err="1" smtClean="0">
                <a:solidFill>
                  <a:schemeClr val="tx1"/>
                </a:solidFill>
                <a:effectLst/>
                <a:latin typeface="+mn-lt"/>
                <a:ea typeface="+mn-ea"/>
                <a:cs typeface="+mn-cs"/>
              </a:rPr>
              <a:t>Remigio</a:t>
            </a:r>
            <a:r>
              <a:rPr lang="en-US" sz="1200" b="1" kern="1200" dirty="0" smtClean="0">
                <a:solidFill>
                  <a:schemeClr val="tx1"/>
                </a:solidFill>
                <a:effectLst/>
                <a:latin typeface="+mn-lt"/>
                <a:ea typeface="+mn-ea"/>
                <a:cs typeface="+mn-cs"/>
              </a:rPr>
              <a:t> and </a:t>
            </a:r>
            <a:r>
              <a:rPr lang="en-US" sz="1200" b="1" kern="1200" dirty="0" err="1" smtClean="0">
                <a:solidFill>
                  <a:schemeClr val="tx1"/>
                </a:solidFill>
                <a:effectLst/>
                <a:latin typeface="+mn-lt"/>
                <a:ea typeface="+mn-ea"/>
                <a:cs typeface="+mn-cs"/>
              </a:rPr>
              <a:t>Tanauan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LGUs provided technical and financial support.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San </a:t>
            </a:r>
            <a:r>
              <a:rPr lang="en-US" sz="1200" b="1" kern="1200" dirty="0" err="1" smtClean="0">
                <a:solidFill>
                  <a:schemeClr val="tx1"/>
                </a:solidFill>
                <a:effectLst/>
                <a:latin typeface="+mn-lt"/>
                <a:ea typeface="+mn-ea"/>
                <a:cs typeface="+mn-cs"/>
              </a:rPr>
              <a:t>Remigio</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LGU constructed a KC-NCDDP building next to the municipal hall, complete with office furniture, equipment, and supplies solely for the use of ACT. In addition, the LGU hired 10 MCTs to work full-time in the KC-NCDDP ACEAC Project and to support the ACT. The municipal LGU and the DSWD-hired teams worked in close coordination with each other.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 </a:t>
            </a:r>
            <a:r>
              <a:rPr lang="en-US" sz="1200" b="1" kern="1200" dirty="0" err="1" smtClean="0">
                <a:solidFill>
                  <a:schemeClr val="tx1"/>
                </a:solidFill>
                <a:effectLst/>
                <a:latin typeface="+mn-lt"/>
                <a:ea typeface="+mn-ea"/>
                <a:cs typeface="+mn-cs"/>
              </a:rPr>
              <a:t>Tanauan</a:t>
            </a:r>
            <a:r>
              <a:rPr lang="en-US" sz="1200" kern="1200" dirty="0" smtClean="0">
                <a:solidFill>
                  <a:schemeClr val="tx1"/>
                </a:solidFill>
                <a:effectLst/>
                <a:latin typeface="+mn-lt"/>
                <a:ea typeface="+mn-ea"/>
                <a:cs typeface="+mn-cs"/>
              </a:rPr>
              <a:t>, the LCE </a:t>
            </a:r>
            <a:r>
              <a:rPr lang="en-US" sz="1200" b="1" kern="1200" dirty="0" smtClean="0">
                <a:solidFill>
                  <a:schemeClr val="tx1"/>
                </a:solidFill>
                <a:effectLst/>
                <a:latin typeface="+mn-lt"/>
                <a:ea typeface="+mn-ea"/>
                <a:cs typeface="+mn-cs"/>
              </a:rPr>
              <a:t>designated and seconded several regular employees of the LGU to work full-time in support of ACT in </a:t>
            </a:r>
            <a:r>
              <a:rPr lang="en-US" sz="1200" kern="1200" dirty="0" smtClean="0">
                <a:solidFill>
                  <a:schemeClr val="tx1"/>
                </a:solidFill>
                <a:effectLst/>
                <a:latin typeface="+mn-lt"/>
                <a:ea typeface="+mn-ea"/>
                <a:cs typeface="+mn-cs"/>
              </a:rPr>
              <a:t>implementing the ACEAC sub-projects. They were reassigned from their regular functions to work full-time as counterpart for ACT.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Marabut</a:t>
            </a:r>
            <a:r>
              <a:rPr lang="en-US" sz="1200" kern="1200" dirty="0" smtClean="0">
                <a:solidFill>
                  <a:schemeClr val="tx1"/>
                </a:solidFill>
                <a:effectLst/>
                <a:latin typeface="+mn-lt"/>
                <a:ea typeface="+mn-ea"/>
                <a:cs typeface="+mn-cs"/>
              </a:rPr>
              <a:t>, the LCE committed to support implementation of all DSWD projects. However, the 11 MCT members designated as ACT counterpart continue to work as full time LGU personnel, with additional MCT functions.  </a:t>
            </a:r>
          </a:p>
          <a:p>
            <a:pPr marL="0" indent="0">
              <a:buNone/>
            </a:pPr>
            <a:endParaRPr lang="en-US" dirty="0" smtClean="0">
              <a:solidFill>
                <a:schemeClr val="accent1">
                  <a:lumMod val="50000"/>
                </a:schemeClr>
              </a:solidFill>
            </a:endParaRPr>
          </a:p>
          <a:p>
            <a:pPr marL="228600" indent="-228600">
              <a:buAutoNum type="arabicPeriod"/>
            </a:pPr>
            <a:r>
              <a:rPr lang="en-US" dirty="0" smtClean="0">
                <a:solidFill>
                  <a:schemeClr val="accent1">
                    <a:lumMod val="50000"/>
                  </a:schemeClr>
                </a:solidFill>
              </a:rPr>
              <a:t>San </a:t>
            </a:r>
            <a:r>
              <a:rPr lang="en-US" dirty="0" err="1" smtClean="0">
                <a:solidFill>
                  <a:schemeClr val="accent1">
                    <a:lumMod val="50000"/>
                  </a:schemeClr>
                </a:solidFill>
              </a:rPr>
              <a:t>Remigio</a:t>
            </a:r>
            <a:r>
              <a:rPr lang="en-US" dirty="0" smtClean="0">
                <a:solidFill>
                  <a:schemeClr val="accent1">
                    <a:lumMod val="50000"/>
                  </a:schemeClr>
                </a:solidFill>
              </a:rPr>
              <a:t>:</a:t>
            </a:r>
            <a:r>
              <a:rPr lang="en-US" baseline="0" dirty="0" smtClean="0">
                <a:solidFill>
                  <a:schemeClr val="accent1">
                    <a:lumMod val="50000"/>
                  </a:schemeClr>
                </a:solidFill>
              </a:rPr>
              <a:t> </a:t>
            </a:r>
            <a:r>
              <a:rPr lang="en-US" sz="2800" dirty="0" smtClean="0"/>
              <a:t>Priority needs are identified by letting </a:t>
            </a:r>
            <a:r>
              <a:rPr lang="en-US" sz="2800" dirty="0" err="1" smtClean="0"/>
              <a:t>sitios</a:t>
            </a:r>
            <a:r>
              <a:rPr lang="en-US" sz="2800" dirty="0" smtClean="0"/>
              <a:t>/</a:t>
            </a:r>
            <a:r>
              <a:rPr lang="en-US" sz="2800" dirty="0" err="1" smtClean="0"/>
              <a:t>puroks</a:t>
            </a:r>
            <a:r>
              <a:rPr lang="en-US" sz="2800" dirty="0" smtClean="0"/>
              <a:t> group themselves and agree on their priority needs during BA1. </a:t>
            </a:r>
          </a:p>
          <a:p>
            <a:r>
              <a:rPr lang="en-US" sz="2800" dirty="0" smtClean="0"/>
              <a:t>Each </a:t>
            </a:r>
            <a:r>
              <a:rPr lang="en-US" sz="2800" dirty="0" err="1" smtClean="0"/>
              <a:t>sitio</a:t>
            </a:r>
            <a:r>
              <a:rPr lang="en-US" sz="2800" dirty="0" smtClean="0"/>
              <a:t> and </a:t>
            </a:r>
            <a:r>
              <a:rPr lang="en-US" sz="2800" dirty="0" err="1" smtClean="0"/>
              <a:t>purok</a:t>
            </a:r>
            <a:r>
              <a:rPr lang="en-US" sz="2800" dirty="0" smtClean="0"/>
              <a:t> proposed their needs to the whole BA1 assembly.  The whole community voted on the </a:t>
            </a:r>
            <a:r>
              <a:rPr lang="en-US" sz="2800" dirty="0" err="1" smtClean="0"/>
              <a:t>sitio</a:t>
            </a:r>
            <a:r>
              <a:rPr lang="en-US" sz="2800" dirty="0" smtClean="0"/>
              <a:t> or </a:t>
            </a:r>
            <a:r>
              <a:rPr lang="en-US" sz="2800" dirty="0" err="1" smtClean="0"/>
              <a:t>purok</a:t>
            </a:r>
            <a:r>
              <a:rPr lang="en-US" sz="2800" dirty="0" smtClean="0"/>
              <a:t> needs.</a:t>
            </a:r>
          </a:p>
          <a:p>
            <a:endParaRPr lang="en-US" sz="2800" dirty="0" smtClean="0"/>
          </a:p>
          <a:p>
            <a:r>
              <a:rPr lang="en-US" dirty="0" smtClean="0">
                <a:solidFill>
                  <a:srgbClr val="405B03"/>
                </a:solidFill>
              </a:rPr>
              <a:t>3. </a:t>
            </a:r>
            <a:r>
              <a:rPr lang="en-US" dirty="0" err="1" smtClean="0">
                <a:solidFill>
                  <a:srgbClr val="405B03"/>
                </a:solidFill>
              </a:rPr>
              <a:t>Tanauan</a:t>
            </a:r>
            <a:endParaRPr lang="en-US" dirty="0" smtClean="0">
              <a:solidFill>
                <a:srgbClr val="405B03"/>
              </a:solidFill>
            </a:endParaRPr>
          </a:p>
          <a:p>
            <a:r>
              <a:rPr lang="en-US" dirty="0" smtClean="0"/>
              <a:t>The proposed SP rehabilitation of barangay chapel and construction of socio-cultural center was prioritized during BA1.</a:t>
            </a:r>
          </a:p>
          <a:p>
            <a:r>
              <a:rPr lang="en-US" dirty="0" smtClean="0"/>
              <a:t>No guidance in DROM relative to the possibility that barangay chapel needed an exemption memo from DSWD as it was included in the negative list of regular CEAC. </a:t>
            </a:r>
          </a:p>
          <a:p>
            <a:r>
              <a:rPr lang="en-US" dirty="0" smtClean="0"/>
              <a:t>Exemption memo from DSWD referred to San </a:t>
            </a:r>
            <a:r>
              <a:rPr lang="en-US" dirty="0" err="1" smtClean="0"/>
              <a:t>Roque</a:t>
            </a:r>
            <a:r>
              <a:rPr lang="en-US" dirty="0" smtClean="0"/>
              <a:t> proposed SP not as Barangay Chapel but as place of congregation and therefore qualified for ACEAC SP. </a:t>
            </a:r>
          </a:p>
          <a:p>
            <a:r>
              <a:rPr lang="en-US" dirty="0" smtClean="0"/>
              <a:t>Carry-over  of Committees and CVs from previous KC-NCDDP project modalities</a:t>
            </a:r>
          </a:p>
          <a:p>
            <a:r>
              <a:rPr lang="en-US" dirty="0" smtClean="0"/>
              <a:t>Scheduling and prioritization of various modalities  lead to “freeze” or “hold” order of NCDDP so the ACT could focus on other projects such as MCC, alleviating the pressure on ACT and CVs and the community, </a:t>
            </a:r>
            <a:r>
              <a:rPr lang="en-US" smtClean="0"/>
              <a:t>but delaying NCDDP</a:t>
            </a:r>
            <a:endParaRPr lang="en-US" dirty="0" smtClean="0"/>
          </a:p>
          <a:p>
            <a:pPr lvl="2"/>
            <a:endParaRPr lang="en-US" dirty="0" smtClean="0"/>
          </a:p>
          <a:p>
            <a:pPr lvl="2"/>
            <a:endParaRPr lang="en-US" dirty="0" smtClean="0"/>
          </a:p>
          <a:p>
            <a:endParaRPr lang="en-US" dirty="0" smtClean="0"/>
          </a:p>
          <a:p>
            <a:r>
              <a:rPr lang="en-US" dirty="0" smtClean="0">
                <a:solidFill>
                  <a:srgbClr val="405B03"/>
                </a:solidFill>
              </a:rPr>
              <a:t>4. </a:t>
            </a:r>
            <a:r>
              <a:rPr lang="en-US" dirty="0" err="1" smtClean="0">
                <a:solidFill>
                  <a:srgbClr val="405B03"/>
                </a:solidFill>
              </a:rPr>
              <a:t>Tapaz</a:t>
            </a:r>
            <a:endParaRPr lang="en-US" dirty="0" smtClean="0">
              <a:solidFill>
                <a:srgbClr val="405B03"/>
              </a:solidFill>
            </a:endParaRPr>
          </a:p>
          <a:p>
            <a:r>
              <a:rPr lang="en-US" dirty="0" smtClean="0"/>
              <a:t>The  ACT during social preparation stage had no AC so MAC was doing the work of AC.  </a:t>
            </a:r>
          </a:p>
          <a:p>
            <a:r>
              <a:rPr lang="en-US" dirty="0" smtClean="0"/>
              <a:t>AC was hired after the first stage of ACEAC implementation.</a:t>
            </a:r>
          </a:p>
          <a:p>
            <a:r>
              <a:rPr lang="en-US" dirty="0" err="1" smtClean="0"/>
              <a:t>Brgy</a:t>
            </a:r>
            <a:r>
              <a:rPr lang="en-US" dirty="0" smtClean="0"/>
              <a:t> Captain of </a:t>
            </a:r>
            <a:r>
              <a:rPr lang="en-US" dirty="0" err="1" smtClean="0"/>
              <a:t>Brgy</a:t>
            </a:r>
            <a:r>
              <a:rPr lang="en-US" dirty="0" smtClean="0"/>
              <a:t> of Libertad initiated a meeting with </a:t>
            </a:r>
            <a:r>
              <a:rPr lang="en-US" dirty="0" err="1" smtClean="0"/>
              <a:t>Brgy</a:t>
            </a:r>
            <a:r>
              <a:rPr lang="en-US" dirty="0" smtClean="0"/>
              <a:t> Captains of Wright and </a:t>
            </a:r>
            <a:r>
              <a:rPr lang="en-US" dirty="0" err="1" smtClean="0"/>
              <a:t>Katipunan</a:t>
            </a:r>
            <a:r>
              <a:rPr lang="en-US" dirty="0" smtClean="0"/>
              <a:t> to propose a joint SP.  </a:t>
            </a:r>
          </a:p>
          <a:p>
            <a:r>
              <a:rPr lang="en-US" dirty="0" smtClean="0"/>
              <a:t>The lead barangay of the joint SPs is identified based on the proximity of barangay to the proposed SP</a:t>
            </a:r>
          </a:p>
          <a:p>
            <a:r>
              <a:rPr lang="en-US" sz="1200" b="1" kern="1200" dirty="0" smtClean="0">
                <a:solidFill>
                  <a:schemeClr val="tx1"/>
                </a:solidFill>
                <a:effectLst/>
                <a:latin typeface="+mn-lt"/>
                <a:ea typeface="+mn-ea"/>
                <a:cs typeface="+mn-cs"/>
              </a:rPr>
              <a:t>13 upland barangays allegedly influenced by LCE, ACT, and MCT to do a joint subproject, i.e., a farm -to-market road; TF and MCT instrumental in convincing </a:t>
            </a:r>
            <a:r>
              <a:rPr lang="en-US" sz="1200" b="1" kern="1200" dirty="0" err="1" smtClean="0">
                <a:solidFill>
                  <a:schemeClr val="tx1"/>
                </a:solidFill>
                <a:effectLst/>
                <a:latin typeface="+mn-lt"/>
                <a:ea typeface="+mn-ea"/>
                <a:cs typeface="+mn-cs"/>
              </a:rPr>
              <a:t>Roxas</a:t>
            </a:r>
            <a:r>
              <a:rPr lang="en-US" sz="1200" b="1" kern="1200" dirty="0" smtClean="0">
                <a:solidFill>
                  <a:schemeClr val="tx1"/>
                </a:solidFill>
                <a:effectLst/>
                <a:latin typeface="+mn-lt"/>
                <a:ea typeface="+mn-ea"/>
                <a:cs typeface="+mn-cs"/>
              </a:rPr>
              <a:t> 8 to prioritize solar street lights in favor of water system and road improvement despite these two subprojects ranking as first and second priority, while street lights ranked third in list of priorities. Technical and budgetary reasons cited as reasons for choosing the streetlights as priority.</a:t>
            </a:r>
            <a:r>
              <a:rPr lang="en-US" b="1" dirty="0" smtClean="0">
                <a:effectLst/>
              </a:rPr>
              <a:t> </a:t>
            </a:r>
            <a:endParaRPr lang="en-US" b="1" dirty="0" smtClean="0"/>
          </a:p>
          <a:p>
            <a:pPr lvl="2"/>
            <a:endParaRPr lang="en-US" dirty="0" smtClean="0"/>
          </a:p>
          <a:p>
            <a:endParaRPr lang="en-US" dirty="0" smtClean="0"/>
          </a:p>
          <a:p>
            <a:r>
              <a:rPr lang="en-US" dirty="0" smtClean="0">
                <a:solidFill>
                  <a:srgbClr val="405B03"/>
                </a:solidFill>
              </a:rPr>
              <a:t>4. </a:t>
            </a:r>
            <a:r>
              <a:rPr lang="en-US" dirty="0" err="1" smtClean="0">
                <a:solidFill>
                  <a:srgbClr val="405B03"/>
                </a:solidFill>
              </a:rPr>
              <a:t>Tapaz</a:t>
            </a:r>
            <a:endParaRPr lang="en-US" dirty="0" smtClean="0"/>
          </a:p>
          <a:p>
            <a:r>
              <a:rPr lang="en-US" dirty="0" smtClean="0"/>
              <a:t>Technical and budgetary reasons cited as reasons for choosing the SP and not priority needs of the community.</a:t>
            </a:r>
          </a:p>
          <a:p>
            <a:r>
              <a:rPr lang="en-US" dirty="0" smtClean="0"/>
              <a:t>Innovations include:</a:t>
            </a:r>
          </a:p>
          <a:p>
            <a:pPr lvl="1"/>
            <a:r>
              <a:rPr lang="en-US" dirty="0" smtClean="0"/>
              <a:t>Combined membership from the 3 barangays of BAC, BSPMC, and other CVs and committees; </a:t>
            </a:r>
          </a:p>
          <a:p>
            <a:pPr lvl="1"/>
            <a:r>
              <a:rPr lang="en-US" dirty="0" smtClean="0"/>
              <a:t>Conducting a special PDW in Barangay Libertad to accommodate CVs and committee members from </a:t>
            </a:r>
            <a:r>
              <a:rPr lang="en-US" dirty="0" err="1" smtClean="0"/>
              <a:t>Brgys</a:t>
            </a:r>
            <a:r>
              <a:rPr lang="en-US" dirty="0" smtClean="0"/>
              <a:t> Wright and </a:t>
            </a:r>
            <a:r>
              <a:rPr lang="en-US" dirty="0" err="1" smtClean="0"/>
              <a:t>Katipunan</a:t>
            </a:r>
            <a:r>
              <a:rPr lang="en-US" dirty="0" smtClean="0"/>
              <a:t> who were not invited to attend the municipal PDW</a:t>
            </a:r>
          </a:p>
          <a:p>
            <a:endParaRPr lang="en-US" dirty="0"/>
          </a:p>
        </p:txBody>
      </p:sp>
      <p:sp>
        <p:nvSpPr>
          <p:cNvPr id="4" name="Slide Number Placeholder 3"/>
          <p:cNvSpPr>
            <a:spLocks noGrp="1"/>
          </p:cNvSpPr>
          <p:nvPr>
            <p:ph type="sldNum" sz="quarter" idx="10"/>
          </p:nvPr>
        </p:nvSpPr>
        <p:spPr/>
        <p:txBody>
          <a:bodyPr/>
          <a:lstStyle/>
          <a:p>
            <a:fld id="{87162CD8-FF9E-984A-8D39-FC7BC1EA3646}" type="slidenum">
              <a:rPr lang="en-US" smtClean="0"/>
              <a:t>12</a:t>
            </a:fld>
            <a:endParaRPr lang="en-US"/>
          </a:p>
        </p:txBody>
      </p:sp>
    </p:spTree>
    <p:extLst>
      <p:ext uri="{BB962C8B-B14F-4D97-AF65-F5344CB8AC3E}">
        <p14:creationId xmlns:p14="http://schemas.microsoft.com/office/powerpoint/2010/main" val="173025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62CD8-FF9E-984A-8D39-FC7BC1EA3646}" type="slidenum">
              <a:rPr lang="en-US" smtClean="0"/>
              <a:t>13</a:t>
            </a:fld>
            <a:endParaRPr lang="en-US"/>
          </a:p>
        </p:txBody>
      </p:sp>
    </p:spTree>
    <p:extLst>
      <p:ext uri="{BB962C8B-B14F-4D97-AF65-F5344CB8AC3E}">
        <p14:creationId xmlns:p14="http://schemas.microsoft.com/office/powerpoint/2010/main" val="4177512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62CD8-FF9E-984A-8D39-FC7BC1EA3646}" type="slidenum">
              <a:rPr lang="en-US" smtClean="0"/>
              <a:t>14</a:t>
            </a:fld>
            <a:endParaRPr lang="en-US"/>
          </a:p>
        </p:txBody>
      </p:sp>
    </p:spTree>
    <p:extLst>
      <p:ext uri="{BB962C8B-B14F-4D97-AF65-F5344CB8AC3E}">
        <p14:creationId xmlns:p14="http://schemas.microsoft.com/office/powerpoint/2010/main" val="28933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62CD8-FF9E-984A-8D39-FC7BC1EA3646}" type="slidenum">
              <a:rPr lang="en-US" smtClean="0"/>
              <a:t>15</a:t>
            </a:fld>
            <a:endParaRPr lang="en-US"/>
          </a:p>
        </p:txBody>
      </p:sp>
    </p:spTree>
    <p:extLst>
      <p:ext uri="{BB962C8B-B14F-4D97-AF65-F5344CB8AC3E}">
        <p14:creationId xmlns:p14="http://schemas.microsoft.com/office/powerpoint/2010/main" val="57315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62CD8-FF9E-984A-8D39-FC7BC1EA3646}" type="slidenum">
              <a:rPr lang="en-US" smtClean="0"/>
              <a:t>2</a:t>
            </a:fld>
            <a:endParaRPr lang="en-US"/>
          </a:p>
        </p:txBody>
      </p:sp>
    </p:spTree>
    <p:extLst>
      <p:ext uri="{BB962C8B-B14F-4D97-AF65-F5344CB8AC3E}">
        <p14:creationId xmlns:p14="http://schemas.microsoft.com/office/powerpoint/2010/main" val="405993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PH"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CBE61D-B76F-4D1D-95FB-A58C799833F6}" type="slidenum">
              <a:rPr lang="en-US" smtClean="0"/>
              <a:pPr/>
              <a:t>3</a:t>
            </a:fld>
            <a:endParaRPr lang="en-US" dirty="0"/>
          </a:p>
        </p:txBody>
      </p:sp>
    </p:spTree>
    <p:extLst>
      <p:ext uri="{BB962C8B-B14F-4D97-AF65-F5344CB8AC3E}">
        <p14:creationId xmlns:p14="http://schemas.microsoft.com/office/powerpoint/2010/main" val="210476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62CD8-FF9E-984A-8D39-FC7BC1EA3646}" type="slidenum">
              <a:rPr lang="en-US" smtClean="0"/>
              <a:t>4</a:t>
            </a:fld>
            <a:endParaRPr lang="en-US"/>
          </a:p>
        </p:txBody>
      </p:sp>
    </p:spTree>
    <p:extLst>
      <p:ext uri="{BB962C8B-B14F-4D97-AF65-F5344CB8AC3E}">
        <p14:creationId xmlns:p14="http://schemas.microsoft.com/office/powerpoint/2010/main" val="226282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62CD8-FF9E-984A-8D39-FC7BC1EA3646}" type="slidenum">
              <a:rPr lang="en-US" smtClean="0"/>
              <a:t>5</a:t>
            </a:fld>
            <a:endParaRPr lang="en-US"/>
          </a:p>
        </p:txBody>
      </p:sp>
    </p:spTree>
    <p:extLst>
      <p:ext uri="{BB962C8B-B14F-4D97-AF65-F5344CB8AC3E}">
        <p14:creationId xmlns:p14="http://schemas.microsoft.com/office/powerpoint/2010/main" val="95694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162CD8-FF9E-984A-8D39-FC7BC1EA3646}" type="slidenum">
              <a:rPr lang="en-US" smtClean="0"/>
              <a:t>6</a:t>
            </a:fld>
            <a:endParaRPr lang="en-US"/>
          </a:p>
        </p:txBody>
      </p:sp>
    </p:spTree>
    <p:extLst>
      <p:ext uri="{BB962C8B-B14F-4D97-AF65-F5344CB8AC3E}">
        <p14:creationId xmlns:p14="http://schemas.microsoft.com/office/powerpoint/2010/main" val="295004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the main objectives of a process evaluation in the CDD case, the sampling for site selection is purposeful and </a:t>
            </a:r>
            <a:r>
              <a:rPr lang="en-US" sz="1200" b="1" kern="1200" dirty="0" smtClean="0">
                <a:solidFill>
                  <a:schemeClr val="tx1"/>
                </a:solidFill>
                <a:effectLst/>
                <a:latin typeface="+mn-lt"/>
                <a:ea typeface="+mn-ea"/>
                <a:cs typeface="+mn-cs"/>
              </a:rPr>
              <a:t>focuses on key features of the areas selected that could potentially influence implementation</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NCDDP case</a:t>
            </a:r>
            <a:r>
              <a:rPr lang="en-US" sz="1200" b="1" kern="1200" dirty="0" smtClean="0">
                <a:solidFill>
                  <a:schemeClr val="tx1"/>
                </a:solidFill>
                <a:effectLst/>
                <a:latin typeface="+mn-lt"/>
                <a:ea typeface="+mn-ea"/>
                <a:cs typeface="+mn-cs"/>
              </a:rPr>
              <a:t>, all of the areas are disaster affected</a:t>
            </a:r>
            <a:r>
              <a:rPr lang="en-US" sz="1200" kern="1200" dirty="0" smtClean="0">
                <a:solidFill>
                  <a:schemeClr val="tx1"/>
                </a:solidFill>
                <a:effectLst/>
                <a:latin typeface="+mn-lt"/>
                <a:ea typeface="+mn-ea"/>
                <a:cs typeface="+mn-cs"/>
              </a:rPr>
              <a:t>, since the research focuses on assessing the implementation of the fast tracked disaster risk response procedures;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included the variation </a:t>
            </a:r>
            <a:r>
              <a:rPr lang="en-US" sz="1200" b="1" kern="1200" dirty="0" smtClean="0">
                <a:solidFill>
                  <a:schemeClr val="tx1"/>
                </a:solidFill>
                <a:effectLst/>
                <a:latin typeface="+mn-lt"/>
                <a:ea typeface="+mn-ea"/>
                <a:cs typeface="+mn-cs"/>
              </a:rPr>
              <a:t>of areas with or without CDD experience</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and included remote areas with </a:t>
            </a:r>
            <a:r>
              <a:rPr lang="en-US" sz="1200" b="1" kern="1200" dirty="0" smtClean="0">
                <a:solidFill>
                  <a:schemeClr val="tx1"/>
                </a:solidFill>
                <a:effectLst/>
                <a:latin typeface="+mn-lt"/>
                <a:ea typeface="+mn-ea"/>
                <a:cs typeface="+mn-cs"/>
              </a:rPr>
              <a:t>indigenous peoples populations or the presence of conflict, factors</a:t>
            </a:r>
            <a:r>
              <a:rPr lang="en-US" sz="1200" b="1" kern="1200" baseline="0" dirty="0" smtClean="0">
                <a:solidFill>
                  <a:schemeClr val="tx1"/>
                </a:solidFill>
                <a:effectLst/>
                <a:latin typeface="+mn-lt"/>
                <a:ea typeface="+mn-ea"/>
                <a:cs typeface="+mn-cs"/>
              </a:rPr>
              <a:t> that could also influence pace of implementation</a:t>
            </a:r>
            <a:r>
              <a:rPr lang="en-US" sz="1200" kern="1200" dirty="0" smtClean="0">
                <a:solidFill>
                  <a:schemeClr val="tx1"/>
                </a:solidFill>
                <a:effectLst/>
                <a:latin typeface="+mn-lt"/>
                <a:ea typeface="+mn-ea"/>
                <a:cs typeface="+mn-cs"/>
              </a:rPr>
              <a:t>. The team expected that in experienced and more accessible areas, implementation would be smoother.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162CD8-FF9E-984A-8D39-FC7BC1EA3646}" type="slidenum">
              <a:rPr lang="en-US" smtClean="0"/>
              <a:t>7</a:t>
            </a:fld>
            <a:endParaRPr lang="en-US"/>
          </a:p>
        </p:txBody>
      </p:sp>
    </p:spTree>
    <p:extLst>
      <p:ext uri="{BB962C8B-B14F-4D97-AF65-F5344CB8AC3E}">
        <p14:creationId xmlns:p14="http://schemas.microsoft.com/office/powerpoint/2010/main" val="168090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Qualitative participatory approach</a:t>
            </a:r>
          </a:p>
          <a:p>
            <a:pPr lvl="1"/>
            <a:r>
              <a:rPr lang="en-US" sz="2200" dirty="0" smtClean="0"/>
              <a:t>4 research teams immersed in the field for 14 months</a:t>
            </a:r>
          </a:p>
          <a:p>
            <a:pPr lvl="2"/>
            <a:r>
              <a:rPr lang="en-US" sz="2200" dirty="0" smtClean="0"/>
              <a:t>participatory social mapping</a:t>
            </a:r>
          </a:p>
          <a:p>
            <a:pPr lvl="2"/>
            <a:r>
              <a:rPr lang="en-US" sz="2200" dirty="0" smtClean="0"/>
              <a:t>participant observation in all ACEAC stages/activities and community meetings</a:t>
            </a:r>
          </a:p>
          <a:p>
            <a:pPr lvl="2"/>
            <a:r>
              <a:rPr lang="en-US" sz="2200" dirty="0" smtClean="0"/>
              <a:t>FGDs with community beneficiaries, KIIs with multiple key stakeholders</a:t>
            </a:r>
          </a:p>
          <a:p>
            <a:endParaRPr lang="en-US" dirty="0"/>
          </a:p>
        </p:txBody>
      </p:sp>
      <p:sp>
        <p:nvSpPr>
          <p:cNvPr id="4" name="Slide Number Placeholder 3"/>
          <p:cNvSpPr>
            <a:spLocks noGrp="1"/>
          </p:cNvSpPr>
          <p:nvPr>
            <p:ph type="sldNum" sz="quarter" idx="10"/>
          </p:nvPr>
        </p:nvSpPr>
        <p:spPr/>
        <p:txBody>
          <a:bodyPr/>
          <a:lstStyle/>
          <a:p>
            <a:fld id="{87162CD8-FF9E-984A-8D39-FC7BC1EA3646}" type="slidenum">
              <a:rPr lang="en-US" smtClean="0"/>
              <a:t>8</a:t>
            </a:fld>
            <a:endParaRPr lang="en-US"/>
          </a:p>
        </p:txBody>
      </p:sp>
    </p:spTree>
    <p:extLst>
      <p:ext uri="{BB962C8B-B14F-4D97-AF65-F5344CB8AC3E}">
        <p14:creationId xmlns:p14="http://schemas.microsoft.com/office/powerpoint/2010/main" val="199141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62CD8-FF9E-984A-8D39-FC7BC1EA3646}" type="slidenum">
              <a:rPr lang="en-US" smtClean="0"/>
              <a:t>9</a:t>
            </a:fld>
            <a:endParaRPr lang="en-US"/>
          </a:p>
        </p:txBody>
      </p:sp>
    </p:spTree>
    <p:extLst>
      <p:ext uri="{BB962C8B-B14F-4D97-AF65-F5344CB8AC3E}">
        <p14:creationId xmlns:p14="http://schemas.microsoft.com/office/powerpoint/2010/main" val="410965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C196F9-BE87-453E-89A5-216606D1E8EA}" type="datetime1">
              <a:rPr lang="en-US" smtClean="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166821-C7A3-48EC-B7A5-7DC3DC68B049}" type="datetime1">
              <a:rPr lang="en-US" smtClean="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2B629D1-A2A1-4777-98A2-0348367B8DE1}" type="datetime1">
              <a:rPr lang="en-US" smtClean="0"/>
              <a:t>11/30/2016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507217" y="307475"/>
            <a:ext cx="11213472"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64040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894214-BD07-4FE7-9AA7-AB65B4200D38}" type="datetime1">
              <a:rPr lang="en-US" smtClean="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CB10955-2067-42EC-A106-7024A3C00846}" type="datetime1">
              <a:rPr lang="en-US" smtClean="0"/>
              <a:t>11/30/2016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1732A-E534-4AD0-AAE2-E59EA33D329E}" type="datetime1">
              <a:rPr lang="en-US" smtClean="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0CD2A5-09C0-4518-8DBC-E1F2B7D6A785}" type="datetime1">
              <a:rPr lang="en-US" smtClean="0"/>
              <a:t>11/30/2016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6F3FFB-27B0-4373-9270-6A109EB48A85}" type="datetime1">
              <a:rPr lang="en-US" smtClean="0"/>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8AEB6-6132-40BC-B131-1EED9077C833}" type="datetime1">
              <a:rPr lang="en-US" smtClean="0"/>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9DA6A-AE6B-4E11-A3A9-B11C2C531C2B}" type="datetime1">
              <a:rPr lang="en-US" smtClean="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642FD-DF34-4B61-8E44-91C5DCFA7112}" type="datetime1">
              <a:rPr lang="en-US" smtClean="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BC2045B-3288-4052-80AA-C7E9B3812823}" type="datetime1">
              <a:rPr lang="en-US" smtClean="0"/>
              <a:t>11/30/2016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qualitative research methodologies </a:t>
            </a:r>
            <a:r>
              <a:rPr lang="en-US" sz="3600" dirty="0" smtClean="0">
                <a:solidFill>
                  <a:srgbClr val="C00000"/>
                </a:solidFill>
              </a:rPr>
              <a:t>improving quality of CDD operations</a:t>
            </a:r>
            <a:endParaRPr lang="en-US" sz="3600" dirty="0">
              <a:solidFill>
                <a:srgbClr val="C00000"/>
              </a:solidFill>
            </a:endParaRPr>
          </a:p>
        </p:txBody>
      </p:sp>
      <p:sp>
        <p:nvSpPr>
          <p:cNvPr id="3" name="Subtitle 2"/>
          <p:cNvSpPr>
            <a:spLocks noGrp="1"/>
          </p:cNvSpPr>
          <p:nvPr>
            <p:ph type="subTitle" idx="1"/>
          </p:nvPr>
        </p:nvSpPr>
        <p:spPr/>
        <p:txBody>
          <a:bodyPr>
            <a:normAutofit/>
          </a:bodyPr>
          <a:lstStyle/>
          <a:p>
            <a:r>
              <a:rPr lang="en-US" sz="2800" dirty="0" smtClean="0"/>
              <a:t>Philippines, National Community Driven Development Program</a:t>
            </a:r>
            <a:endParaRPr lang="en-US" sz="2800" dirty="0"/>
          </a:p>
        </p:txBody>
      </p:sp>
    </p:spTree>
    <p:extLst>
      <p:ext uri="{BB962C8B-B14F-4D97-AF65-F5344CB8AC3E}">
        <p14:creationId xmlns:p14="http://schemas.microsoft.com/office/powerpoint/2010/main" val="104532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66"/>
            <a:ext cx="9784080" cy="1508760"/>
          </a:xfrm>
        </p:spPr>
        <p:txBody>
          <a:bodyPr/>
          <a:lstStyle/>
          <a:p>
            <a:r>
              <a:rPr lang="en-US" dirty="0"/>
              <a:t>Process </a:t>
            </a:r>
            <a:r>
              <a:rPr lang="en-US" dirty="0" smtClean="0"/>
              <a:t>evaluation</a:t>
            </a:r>
            <a:br>
              <a:rPr lang="en-US" dirty="0" smtClean="0"/>
            </a:br>
            <a:r>
              <a:rPr lang="en-US" sz="3600" dirty="0" smtClean="0">
                <a:solidFill>
                  <a:srgbClr val="C00000"/>
                </a:solidFill>
              </a:rPr>
              <a:t>Methodology</a:t>
            </a:r>
            <a:endParaRPr lang="en-US" sz="3600" dirty="0">
              <a:solidFill>
                <a:srgbClr val="C00000"/>
              </a:solidFill>
            </a:endParaRPr>
          </a:p>
        </p:txBody>
      </p:sp>
      <p:sp>
        <p:nvSpPr>
          <p:cNvPr id="3" name="Content Placeholder 2"/>
          <p:cNvSpPr>
            <a:spLocks noGrp="1"/>
          </p:cNvSpPr>
          <p:nvPr>
            <p:ph idx="1"/>
          </p:nvPr>
        </p:nvSpPr>
        <p:spPr>
          <a:xfrm>
            <a:off x="692700" y="2011680"/>
            <a:ext cx="10794574" cy="4206240"/>
          </a:xfrm>
        </p:spPr>
        <p:txBody>
          <a:bodyPr>
            <a:noAutofit/>
          </a:bodyPr>
          <a:lstStyle/>
          <a:p>
            <a:r>
              <a:rPr lang="en-US" sz="2400" dirty="0" smtClean="0"/>
              <a:t>Remote areas: lack of experienced researchers for field immersion</a:t>
            </a:r>
          </a:p>
          <a:p>
            <a:pPr lvl="1"/>
            <a:r>
              <a:rPr lang="en-US" dirty="0" smtClean="0"/>
              <a:t>Need for additional training/supervision</a:t>
            </a:r>
          </a:p>
          <a:p>
            <a:pPr lvl="1"/>
            <a:r>
              <a:rPr lang="en-US" dirty="0" smtClean="0"/>
              <a:t>Impact on quality of the initial analysis (detailed </a:t>
            </a:r>
            <a:r>
              <a:rPr lang="en-US" dirty="0"/>
              <a:t>field </a:t>
            </a:r>
            <a:r>
              <a:rPr lang="en-US" dirty="0" smtClean="0"/>
              <a:t>notes/generalizations) </a:t>
            </a:r>
          </a:p>
          <a:p>
            <a:pPr lvl="1"/>
            <a:r>
              <a:rPr lang="en-US" dirty="0" smtClean="0"/>
              <a:t>Ensuring researchers maintain neutrality</a:t>
            </a:r>
          </a:p>
          <a:p>
            <a:pPr lvl="1">
              <a:buFont typeface="Wingdings" charset="2"/>
              <a:buChar char="Ø"/>
            </a:pPr>
            <a:endParaRPr lang="en-US" dirty="0" smtClean="0"/>
          </a:p>
          <a:p>
            <a:pPr lvl="1">
              <a:buFont typeface="Wingdings" panose="05000000000000000000" pitchFamily="2" charset="2"/>
              <a:buChar char="Ø"/>
            </a:pPr>
            <a:r>
              <a:rPr lang="en-US" sz="2400" dirty="0" smtClean="0"/>
              <a:t>Regular coaching</a:t>
            </a:r>
          </a:p>
          <a:p>
            <a:pPr lvl="1">
              <a:buFont typeface="Wingdings" charset="2"/>
              <a:buChar char="Ø"/>
            </a:pPr>
            <a:r>
              <a:rPr lang="en-US" sz="2400" dirty="0" smtClean="0"/>
              <a:t>Several rounds of progress reports to discuss how information was being processed and analyzed </a:t>
            </a:r>
          </a:p>
          <a:p>
            <a:pPr lvl="1">
              <a:buFont typeface="Wingdings" charset="2"/>
              <a:buChar char="Ø"/>
            </a:pPr>
            <a:r>
              <a:rPr lang="en-US" sz="2400" dirty="0" smtClean="0"/>
              <a:t>Close supervision (to provide guidance on qualitative research methods)</a:t>
            </a:r>
            <a:endParaRPr lang="en-US" sz="2400" dirty="0"/>
          </a:p>
          <a:p>
            <a:pPr lvl="1">
              <a:buFont typeface="Wingdings" charset="2"/>
              <a:buChar char="Ø"/>
            </a:pPr>
            <a:r>
              <a:rPr lang="en-US" sz="2400" dirty="0" smtClean="0"/>
              <a:t>Feedback sessions with DSWD to de-brief periodically on key findings</a:t>
            </a:r>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4012429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917"/>
            <a:ext cx="9784080" cy="1508760"/>
          </a:xfrm>
        </p:spPr>
        <p:txBody>
          <a:bodyPr/>
          <a:lstStyle/>
          <a:p>
            <a:r>
              <a:rPr lang="en-US" dirty="0" smtClean="0"/>
              <a:t>Some selected Findings</a:t>
            </a:r>
            <a:br>
              <a:rPr lang="en-US" dirty="0" smtClean="0"/>
            </a:br>
            <a:r>
              <a:rPr lang="en-US" sz="3600" dirty="0" smtClean="0">
                <a:solidFill>
                  <a:srgbClr val="C00000"/>
                </a:solidFill>
              </a:rPr>
              <a:t>Systems and procedures</a:t>
            </a:r>
            <a:endParaRPr lang="en-US" sz="3600" dirty="0">
              <a:solidFill>
                <a:srgbClr val="C00000"/>
              </a:solidFill>
            </a:endParaRPr>
          </a:p>
        </p:txBody>
      </p:sp>
      <p:sp>
        <p:nvSpPr>
          <p:cNvPr id="3" name="Content Placeholder 2"/>
          <p:cNvSpPr>
            <a:spLocks noGrp="1"/>
          </p:cNvSpPr>
          <p:nvPr>
            <p:ph idx="1"/>
          </p:nvPr>
        </p:nvSpPr>
        <p:spPr>
          <a:xfrm>
            <a:off x="288625" y="2011680"/>
            <a:ext cx="11140924" cy="4206240"/>
          </a:xfrm>
        </p:spPr>
        <p:txBody>
          <a:bodyPr>
            <a:normAutofit/>
          </a:bodyPr>
          <a:lstStyle/>
          <a:p>
            <a:pPr marL="0" indent="0">
              <a:buNone/>
            </a:pPr>
            <a:endParaRPr lang="en-US" b="1" dirty="0"/>
          </a:p>
          <a:p>
            <a:pPr marL="457200" lvl="2"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234940027"/>
              </p:ext>
            </p:extLst>
          </p:nvPr>
        </p:nvGraphicFramePr>
        <p:xfrm>
          <a:off x="0" y="1845124"/>
          <a:ext cx="12192000" cy="5012875"/>
        </p:xfrm>
        <a:graphic>
          <a:graphicData uri="http://schemas.openxmlformats.org/drawingml/2006/table">
            <a:tbl>
              <a:tblPr firstRow="1" bandRow="1">
                <a:tableStyleId>{5C22544A-7EE6-4342-B048-85BDC9FD1C3A}</a:tableStyleId>
              </a:tblPr>
              <a:tblGrid>
                <a:gridCol w="2791093"/>
                <a:gridCol w="9400907"/>
              </a:tblGrid>
              <a:tr h="385167">
                <a:tc>
                  <a:txBody>
                    <a:bodyPr/>
                    <a:lstStyle/>
                    <a:p>
                      <a:r>
                        <a:rPr lang="en-US" dirty="0" smtClean="0"/>
                        <a:t>Focus</a:t>
                      </a:r>
                      <a:r>
                        <a:rPr lang="en-US" baseline="0" dirty="0" smtClean="0"/>
                        <a:t> area</a:t>
                      </a:r>
                      <a:endParaRPr lang="en-US" dirty="0"/>
                    </a:p>
                  </a:txBody>
                  <a:tcPr/>
                </a:tc>
                <a:tc>
                  <a:txBody>
                    <a:bodyPr/>
                    <a:lstStyle/>
                    <a:p>
                      <a:r>
                        <a:rPr lang="en-US" dirty="0" smtClean="0"/>
                        <a:t>Key issues</a:t>
                      </a:r>
                      <a:endParaRPr lang="en-US" dirty="0"/>
                    </a:p>
                  </a:txBody>
                  <a:tcPr/>
                </a:tc>
              </a:tr>
              <a:tr h="385167">
                <a:tc>
                  <a:txBody>
                    <a:bodyPr/>
                    <a:lstStyle/>
                    <a:p>
                      <a:r>
                        <a:rPr lang="en-US" b="1" dirty="0" smtClean="0"/>
                        <a:t>Training and staffing</a:t>
                      </a:r>
                      <a:endParaRPr lang="en-US" b="1" dirty="0"/>
                    </a:p>
                  </a:txBody>
                  <a:tcPr/>
                </a:tc>
                <a:tc>
                  <a:txBody>
                    <a:bodyPr/>
                    <a:lstStyle/>
                    <a:p>
                      <a:r>
                        <a:rPr lang="en-US" dirty="0" smtClean="0"/>
                        <a:t>Additional</a:t>
                      </a:r>
                      <a:r>
                        <a:rPr lang="en-US" baseline="0" dirty="0" smtClean="0"/>
                        <a:t> training needed for front line teams (IP/Conflict)</a:t>
                      </a:r>
                      <a:endParaRPr lang="en-US" dirty="0"/>
                    </a:p>
                  </a:txBody>
                  <a:tcPr/>
                </a:tc>
              </a:tr>
              <a:tr h="385167">
                <a:tc>
                  <a:txBody>
                    <a:bodyPr/>
                    <a:lstStyle/>
                    <a:p>
                      <a:endParaRPr lang="en-US" dirty="0"/>
                    </a:p>
                  </a:txBody>
                  <a:tcPr/>
                </a:tc>
                <a:tc>
                  <a:txBody>
                    <a:bodyPr/>
                    <a:lstStyle/>
                    <a:p>
                      <a:r>
                        <a:rPr lang="en-US" dirty="0" smtClean="0"/>
                        <a:t>Tendency</a:t>
                      </a:r>
                      <a:r>
                        <a:rPr lang="en-US" baseline="0" dirty="0" smtClean="0"/>
                        <a:t> for facilitators to steer communities to less technically complex Sub-Projects</a:t>
                      </a:r>
                      <a:endParaRPr lang="en-US" dirty="0"/>
                    </a:p>
                  </a:txBody>
                  <a:tcPr/>
                </a:tc>
              </a:tr>
              <a:tr h="674043">
                <a:tc>
                  <a:txBody>
                    <a:bodyPr/>
                    <a:lstStyle/>
                    <a:p>
                      <a:endParaRPr lang="en-US" b="1" dirty="0"/>
                    </a:p>
                  </a:txBody>
                  <a:tcPr/>
                </a:tc>
                <a:tc>
                  <a:txBody>
                    <a:bodyPr/>
                    <a:lstStyle/>
                    <a:p>
                      <a:r>
                        <a:rPr lang="en-US" dirty="0" smtClean="0"/>
                        <a:t>Community volunteers</a:t>
                      </a:r>
                      <a:r>
                        <a:rPr lang="en-US" baseline="0" dirty="0" smtClean="0"/>
                        <a:t> require closer orientation on procedures </a:t>
                      </a:r>
                    </a:p>
                    <a:p>
                      <a:r>
                        <a:rPr lang="en-US" baseline="0" dirty="0" smtClean="0"/>
                        <a:t>Intensive support by Community Facilitators needed</a:t>
                      </a:r>
                      <a:endParaRPr lang="en-US" dirty="0"/>
                    </a:p>
                  </a:txBody>
                  <a:tcPr/>
                </a:tc>
              </a:tr>
              <a:tr h="674043">
                <a:tc>
                  <a:txBody>
                    <a:bodyPr/>
                    <a:lstStyle/>
                    <a:p>
                      <a:endParaRPr lang="en-US" b="1" dirty="0"/>
                    </a:p>
                  </a:txBody>
                  <a:tcPr/>
                </a:tc>
                <a:tc>
                  <a:txBody>
                    <a:bodyPr/>
                    <a:lstStyle/>
                    <a:p>
                      <a:r>
                        <a:rPr lang="en-US" dirty="0" smtClean="0"/>
                        <a:t>Mentoring by experienced</a:t>
                      </a:r>
                      <a:r>
                        <a:rPr lang="en-US" baseline="0" dirty="0" smtClean="0"/>
                        <a:t> staff helpful but tendency to replicate older process (KALAHI-CIDSS)</a:t>
                      </a:r>
                    </a:p>
                    <a:p>
                      <a:r>
                        <a:rPr lang="en-US" baseline="0" dirty="0" smtClean="0"/>
                        <a:t>Overload of staff working on multiple CDD projects (e.g. </a:t>
                      </a:r>
                      <a:r>
                        <a:rPr lang="en-US" baseline="0" dirty="0" err="1" smtClean="0"/>
                        <a:t>Tanauan</a:t>
                      </a:r>
                      <a:r>
                        <a:rPr lang="en-US" baseline="0" dirty="0" smtClean="0"/>
                        <a:t>)</a:t>
                      </a:r>
                      <a:endParaRPr lang="en-US" dirty="0"/>
                    </a:p>
                  </a:txBody>
                  <a:tcPr/>
                </a:tc>
              </a:tr>
              <a:tr h="962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Guidance on procedures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understanding of basic</a:t>
                      </a:r>
                      <a:r>
                        <a:rPr lang="en-US" baseline="0" dirty="0" smtClean="0"/>
                        <a:t> processes and of new approach to calculate community grant (but… in SR </a:t>
                      </a:r>
                      <a:r>
                        <a:rPr lang="en-US" sz="1800" baseline="0" dirty="0" smtClean="0"/>
                        <a:t>alternative</a:t>
                      </a:r>
                      <a:r>
                        <a:rPr lang="en-US" sz="1800" dirty="0" smtClean="0"/>
                        <a:t> formula modified the 50% damages allocation focusing on social service facilities common to all in order to arrive at equitable grant allocations for all barangays)</a:t>
                      </a:r>
                      <a:endParaRPr lang="en-US" dirty="0"/>
                    </a:p>
                  </a:txBody>
                  <a:tcPr/>
                </a:tc>
              </a:tr>
              <a:tr h="962919">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Preparation</a:t>
                      </a:r>
                      <a:r>
                        <a:rPr lang="en-US" baseline="0" dirty="0" smtClean="0"/>
                        <a:t> of budgets and technical specifications for Sub-Projects was challenging multiple revisions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Exemption list not well understood</a:t>
                      </a:r>
                      <a:r>
                        <a:rPr lang="en-US" baseline="0" dirty="0"/>
                        <a:t> </a:t>
                      </a:r>
                      <a:r>
                        <a:rPr lang="en-US" baseline="0" dirty="0" smtClean="0"/>
                        <a:t>(e.g. chapel in </a:t>
                      </a:r>
                      <a:r>
                        <a:rPr lang="en-US" baseline="0" dirty="0" err="1" smtClean="0"/>
                        <a:t>Tanauan</a:t>
                      </a:r>
                      <a:r>
                        <a:rPr lang="en-US" baseline="0" dirty="0" smtClean="0"/>
                        <a:t>)</a:t>
                      </a:r>
                    </a:p>
                  </a:txBody>
                  <a:tcPr/>
                </a:tc>
              </a:tr>
              <a:tr h="58345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Implementation</a:t>
                      </a:r>
                      <a:r>
                        <a:rPr lang="en-US" b="1" baseline="0" dirty="0" smtClean="0"/>
                        <a:t> time-frame was not reduced as intended </a:t>
                      </a:r>
                      <a:endParaRPr lang="en-US" b="1" dirty="0"/>
                    </a:p>
                  </a:txBody>
                  <a:tcPr/>
                </a:tc>
              </a:tr>
            </a:tbl>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933907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736"/>
            <a:ext cx="12192000" cy="1508760"/>
          </a:xfrm>
        </p:spPr>
        <p:txBody>
          <a:bodyPr>
            <a:normAutofit fontScale="90000"/>
          </a:bodyPr>
          <a:lstStyle/>
          <a:p>
            <a:r>
              <a:rPr lang="en-US" dirty="0"/>
              <a:t>Process </a:t>
            </a:r>
            <a:r>
              <a:rPr lang="en-US" dirty="0" smtClean="0"/>
              <a:t>evaluation</a:t>
            </a:r>
            <a:br>
              <a:rPr lang="en-US" dirty="0" smtClean="0"/>
            </a:br>
            <a:r>
              <a:rPr lang="en-US" sz="3600" dirty="0" smtClean="0">
                <a:solidFill>
                  <a:srgbClr val="C00000"/>
                </a:solidFill>
              </a:rPr>
              <a:t>Community participation and engagement with local government </a:t>
            </a:r>
            <a:endParaRPr lang="en-US" sz="3600"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43325167"/>
              </p:ext>
            </p:extLst>
          </p:nvPr>
        </p:nvGraphicFramePr>
        <p:xfrm>
          <a:off x="569595" y="2242820"/>
          <a:ext cx="11052810" cy="3672840"/>
        </p:xfrm>
        <a:graphic>
          <a:graphicData uri="http://schemas.openxmlformats.org/drawingml/2006/table">
            <a:tbl>
              <a:tblPr firstRow="1" bandRow="1">
                <a:tableStyleId>{5C22544A-7EE6-4342-B048-85BDC9FD1C3A}</a:tableStyleId>
              </a:tblPr>
              <a:tblGrid>
                <a:gridCol w="3497581"/>
                <a:gridCol w="7555229"/>
              </a:tblGrid>
              <a:tr h="0">
                <a:tc>
                  <a:txBody>
                    <a:bodyPr/>
                    <a:lstStyle/>
                    <a:p>
                      <a:r>
                        <a:rPr lang="en-US" dirty="0" smtClean="0"/>
                        <a:t>Focus</a:t>
                      </a:r>
                      <a:r>
                        <a:rPr lang="en-US" baseline="0" dirty="0" smtClean="0"/>
                        <a:t> area</a:t>
                      </a:r>
                      <a:endParaRPr lang="en-US" dirty="0"/>
                    </a:p>
                  </a:txBody>
                  <a:tcPr/>
                </a:tc>
                <a:tc>
                  <a:txBody>
                    <a:bodyPr/>
                    <a:lstStyle/>
                    <a:p>
                      <a:r>
                        <a:rPr lang="en-US" dirty="0" smtClean="0"/>
                        <a:t>Key issues</a:t>
                      </a:r>
                      <a:endParaRPr lang="en-US" dirty="0"/>
                    </a:p>
                  </a:txBody>
                  <a:tcPr/>
                </a:tc>
              </a:tr>
              <a:tr h="370840">
                <a:tc>
                  <a:txBody>
                    <a:bodyPr/>
                    <a:lstStyle/>
                    <a:p>
                      <a:r>
                        <a:rPr lang="en-US" b="1" dirty="0" smtClean="0"/>
                        <a:t>Community participation</a:t>
                      </a:r>
                      <a:endParaRPr lang="en-US" b="1" dirty="0"/>
                    </a:p>
                  </a:txBody>
                  <a:tcPr/>
                </a:tc>
                <a:tc>
                  <a:txBody>
                    <a:bodyPr/>
                    <a:lstStyle/>
                    <a:p>
                      <a:r>
                        <a:rPr lang="en-US" dirty="0" smtClean="0"/>
                        <a:t>High participation</a:t>
                      </a:r>
                      <a:r>
                        <a:rPr lang="en-US" baseline="0" dirty="0" smtClean="0"/>
                        <a:t> rates (including female participation)</a:t>
                      </a:r>
                      <a:endParaRPr lang="en-US" dirty="0"/>
                    </a:p>
                  </a:txBody>
                  <a:tcPr/>
                </a:tc>
              </a:tr>
              <a:tr h="370840">
                <a:tc>
                  <a:txBody>
                    <a:bodyPr/>
                    <a:lstStyle/>
                    <a:p>
                      <a:endParaRPr lang="en-US" dirty="0"/>
                    </a:p>
                  </a:txBody>
                  <a:tcPr/>
                </a:tc>
                <a:tc>
                  <a:txBody>
                    <a:bodyPr/>
                    <a:lstStyle/>
                    <a:p>
                      <a:r>
                        <a:rPr lang="en-US" dirty="0" smtClean="0"/>
                        <a:t>Facilitation</a:t>
                      </a:r>
                      <a:r>
                        <a:rPr lang="en-US" baseline="0" dirty="0" smtClean="0"/>
                        <a:t> and community mobilization approaches with good results (remote areas)</a:t>
                      </a:r>
                      <a:endParaRPr lang="en-US" dirty="0"/>
                    </a:p>
                  </a:txBody>
                  <a:tcPr/>
                </a:tc>
              </a:tr>
              <a:tr h="370840">
                <a:tc>
                  <a:txBody>
                    <a:bodyPr/>
                    <a:lstStyle/>
                    <a:p>
                      <a:r>
                        <a:rPr lang="en-US" b="1" dirty="0" smtClean="0"/>
                        <a:t>Linkages with Local</a:t>
                      </a:r>
                      <a:r>
                        <a:rPr lang="en-US" b="1" baseline="0" dirty="0" smtClean="0"/>
                        <a:t> Governments</a:t>
                      </a:r>
                      <a:endParaRPr lang="en-US" b="1" dirty="0"/>
                    </a:p>
                  </a:txBody>
                  <a:tcPr/>
                </a:tc>
                <a:tc>
                  <a:txBody>
                    <a:bodyPr/>
                    <a:lstStyle/>
                    <a:p>
                      <a:r>
                        <a:rPr lang="en-US" dirty="0" smtClean="0"/>
                        <a:t>More than whether community</a:t>
                      </a:r>
                      <a:r>
                        <a:rPr lang="en-US" baseline="0" dirty="0" smtClean="0"/>
                        <a:t> was old/new to the process, municipal capacity and engagement impacted quality and pace of implementation</a:t>
                      </a:r>
                      <a:endParaRPr lang="en-US" dirty="0"/>
                    </a:p>
                  </a:txBody>
                  <a:tcPr/>
                </a:tc>
              </a:tr>
              <a:tr h="370840">
                <a:tc>
                  <a:txBody>
                    <a:bodyPr/>
                    <a:lstStyle/>
                    <a:p>
                      <a:endParaRPr lang="en-US"/>
                    </a:p>
                  </a:txBody>
                  <a:tcPr/>
                </a:tc>
                <a:tc>
                  <a:txBody>
                    <a:bodyPr/>
                    <a:lstStyle/>
                    <a:p>
                      <a:r>
                        <a:rPr lang="en-US" dirty="0" smtClean="0"/>
                        <a:t>Some municipalities/Mayors</a:t>
                      </a:r>
                      <a:r>
                        <a:rPr lang="en-US" baseline="0" dirty="0" smtClean="0"/>
                        <a:t> influencing community decision making and choice of Sub-Projects (e.g. </a:t>
                      </a:r>
                      <a:r>
                        <a:rPr lang="en-US" baseline="0" dirty="0" err="1" smtClean="0"/>
                        <a:t>Tapaz</a:t>
                      </a:r>
                      <a:r>
                        <a:rPr lang="en-US" baseline="0" dirty="0" smtClean="0"/>
                        <a:t> pushing for 13 </a:t>
                      </a:r>
                      <a:r>
                        <a:rPr lang="en-US" baseline="0" dirty="0" err="1" smtClean="0"/>
                        <a:t>bgy</a:t>
                      </a:r>
                      <a:r>
                        <a:rPr lang="en-US" baseline="0" dirty="0" smtClean="0"/>
                        <a:t> joint project)</a:t>
                      </a:r>
                    </a:p>
                    <a:p>
                      <a:endParaRPr lang="en-US" dirty="0"/>
                    </a:p>
                  </a:txBody>
                  <a:tcPr/>
                </a:tc>
              </a:tr>
              <a:tr h="370840">
                <a:tc>
                  <a:txBody>
                    <a:bodyPr/>
                    <a:lstStyle/>
                    <a:p>
                      <a:r>
                        <a:rPr lang="en-US" b="1" dirty="0" smtClean="0"/>
                        <a:t>Grievance</a:t>
                      </a:r>
                      <a:r>
                        <a:rPr lang="en-US" b="1" baseline="0" dirty="0" smtClean="0"/>
                        <a:t> Redress</a:t>
                      </a:r>
                      <a:endParaRPr lang="en-US" b="1" dirty="0"/>
                    </a:p>
                  </a:txBody>
                  <a:tcPr/>
                </a:tc>
                <a:tc>
                  <a:txBody>
                    <a:bodyPr/>
                    <a:lstStyle/>
                    <a:p>
                      <a:r>
                        <a:rPr lang="en-US" dirty="0" smtClean="0"/>
                        <a:t>System is in place</a:t>
                      </a:r>
                      <a:endParaRPr lang="en-US" dirty="0"/>
                    </a:p>
                  </a:txBody>
                  <a:tcPr/>
                </a:tc>
              </a:tr>
              <a:tr h="370840">
                <a:tc>
                  <a:txBody>
                    <a:bodyPr/>
                    <a:lstStyle/>
                    <a:p>
                      <a:endParaRPr lang="en-US"/>
                    </a:p>
                  </a:txBody>
                  <a:tcPr/>
                </a:tc>
                <a:tc>
                  <a:txBody>
                    <a:bodyPr/>
                    <a:lstStyle/>
                    <a:p>
                      <a:r>
                        <a:rPr lang="en-US" dirty="0" smtClean="0"/>
                        <a:t>Awarenes</a:t>
                      </a:r>
                      <a:r>
                        <a:rPr lang="en-US" baseline="0" dirty="0" smtClean="0"/>
                        <a:t>s of how it works/feedback is provided needs to be improved</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4218755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66"/>
            <a:ext cx="9784080" cy="1508760"/>
          </a:xfrm>
        </p:spPr>
        <p:txBody>
          <a:bodyPr>
            <a:normAutofit/>
          </a:bodyPr>
          <a:lstStyle/>
          <a:p>
            <a:r>
              <a:rPr lang="en-US" dirty="0"/>
              <a:t>Process </a:t>
            </a:r>
            <a:r>
              <a:rPr lang="en-US" dirty="0" smtClean="0"/>
              <a:t>evaluation</a:t>
            </a:r>
            <a:br>
              <a:rPr lang="en-US" dirty="0" smtClean="0"/>
            </a:br>
            <a:r>
              <a:rPr lang="en-US" sz="3600" dirty="0" smtClean="0">
                <a:solidFill>
                  <a:srgbClr val="C00000"/>
                </a:solidFill>
              </a:rPr>
              <a:t>operational modifications</a:t>
            </a:r>
            <a:endParaRPr lang="en-US" sz="3600"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9955273"/>
              </p:ext>
            </p:extLst>
          </p:nvPr>
        </p:nvGraphicFramePr>
        <p:xfrm>
          <a:off x="375285" y="2139950"/>
          <a:ext cx="11052810" cy="3754120"/>
        </p:xfrm>
        <a:graphic>
          <a:graphicData uri="http://schemas.openxmlformats.org/drawingml/2006/table">
            <a:tbl>
              <a:tblPr firstRow="1" bandRow="1">
                <a:tableStyleId>{5C22544A-7EE6-4342-B048-85BDC9FD1C3A}</a:tableStyleId>
              </a:tblPr>
              <a:tblGrid>
                <a:gridCol w="2310765"/>
                <a:gridCol w="8742045"/>
              </a:tblGrid>
              <a:tr h="0">
                <a:tc>
                  <a:txBody>
                    <a:bodyPr/>
                    <a:lstStyle/>
                    <a:p>
                      <a:r>
                        <a:rPr lang="en-US" dirty="0" smtClean="0"/>
                        <a:t>Focus</a:t>
                      </a:r>
                      <a:r>
                        <a:rPr lang="en-US" baseline="0" dirty="0" smtClean="0"/>
                        <a:t> area</a:t>
                      </a:r>
                      <a:endParaRPr lang="en-US" dirty="0"/>
                    </a:p>
                  </a:txBody>
                  <a:tcPr/>
                </a:tc>
                <a:tc>
                  <a:txBody>
                    <a:bodyPr/>
                    <a:lstStyle/>
                    <a:p>
                      <a:r>
                        <a:rPr lang="en-US" dirty="0" smtClean="0"/>
                        <a:t>Key recommendations</a:t>
                      </a:r>
                      <a:endParaRPr lang="en-US" dirty="0"/>
                    </a:p>
                  </a:txBody>
                  <a:tcPr/>
                </a:tc>
              </a:tr>
              <a:tr h="370840">
                <a:tc>
                  <a:txBody>
                    <a:bodyPr/>
                    <a:lstStyle/>
                    <a:p>
                      <a:r>
                        <a:rPr lang="en-US" b="1" dirty="0" smtClean="0"/>
                        <a:t>Procedures</a:t>
                      </a:r>
                      <a:endParaRPr lang="en-US" b="1" dirty="0"/>
                    </a:p>
                  </a:txBody>
                  <a:tcPr/>
                </a:tc>
                <a:tc>
                  <a:txBody>
                    <a:bodyPr/>
                    <a:lstStyle/>
                    <a:p>
                      <a:r>
                        <a:rPr lang="en-US" dirty="0" smtClean="0"/>
                        <a:t>Simplification of processing requirements</a:t>
                      </a:r>
                      <a:r>
                        <a:rPr lang="en-US" baseline="0" dirty="0" smtClean="0"/>
                        <a:t>/documents to be submitted with SP proposals</a:t>
                      </a:r>
                    </a:p>
                    <a:p>
                      <a:r>
                        <a:rPr lang="en-US" baseline="0" dirty="0" smtClean="0"/>
                        <a:t>(including on different certificates on environmental impacts)</a:t>
                      </a:r>
                    </a:p>
                    <a:p>
                      <a:endParaRPr lang="en-US" baseline="0" dirty="0" smtClean="0"/>
                    </a:p>
                    <a:p>
                      <a:r>
                        <a:rPr lang="en-US" baseline="0" dirty="0" smtClean="0"/>
                        <a:t>Requirements are too “heavy” for disaster response</a:t>
                      </a:r>
                    </a:p>
                  </a:txBody>
                  <a:tcPr/>
                </a:tc>
              </a:tr>
              <a:tr h="370840">
                <a:tc>
                  <a:txBody>
                    <a:bodyPr/>
                    <a:lstStyle/>
                    <a:p>
                      <a:endParaRPr lang="en-US" dirty="0"/>
                    </a:p>
                  </a:txBody>
                  <a:tcPr/>
                </a:tc>
                <a:tc>
                  <a:txBody>
                    <a:bodyPr/>
                    <a:lstStyle/>
                    <a:p>
                      <a:r>
                        <a:rPr lang="en-US" dirty="0" smtClean="0"/>
                        <a:t>Revised</a:t>
                      </a:r>
                      <a:r>
                        <a:rPr lang="en-US" baseline="0" dirty="0" smtClean="0"/>
                        <a:t> DROM manual: (i) clearer guidance; and </a:t>
                      </a:r>
                    </a:p>
                    <a:p>
                      <a:r>
                        <a:rPr lang="en-US" baseline="0" dirty="0" smtClean="0"/>
                        <a:t>                                                  (ii) “scenarios” for facilitators</a:t>
                      </a:r>
                      <a:endParaRPr lang="en-US" dirty="0"/>
                    </a:p>
                  </a:txBody>
                  <a:tcPr/>
                </a:tc>
              </a:tr>
              <a:tr h="370840">
                <a:tc>
                  <a:txBody>
                    <a:bodyPr/>
                    <a:lstStyle/>
                    <a:p>
                      <a:endParaRPr lang="en-US" dirty="0"/>
                    </a:p>
                  </a:txBody>
                  <a:tcPr/>
                </a:tc>
                <a:tc>
                  <a:txBody>
                    <a:bodyPr/>
                    <a:lstStyle/>
                    <a:p>
                      <a:r>
                        <a:rPr lang="en-US" dirty="0" smtClean="0"/>
                        <a:t>Focusing</a:t>
                      </a:r>
                      <a:r>
                        <a:rPr lang="en-US" baseline="0" dirty="0" smtClean="0"/>
                        <a:t> on IP and Conflict modules in future cycles</a:t>
                      </a:r>
                      <a:endParaRPr lang="en-US" dirty="0"/>
                    </a:p>
                  </a:txBody>
                  <a:tcPr/>
                </a:tc>
              </a:tr>
              <a:tr h="370840">
                <a:tc>
                  <a:txBody>
                    <a:bodyPr/>
                    <a:lstStyle/>
                    <a:p>
                      <a:r>
                        <a:rPr lang="en-US" b="1" dirty="0" smtClean="0"/>
                        <a:t>Staffing and training</a:t>
                      </a:r>
                      <a:endParaRPr lang="en-US" b="1" dirty="0"/>
                    </a:p>
                  </a:txBody>
                  <a:tcPr/>
                </a:tc>
                <a:tc>
                  <a:txBody>
                    <a:bodyPr/>
                    <a:lstStyle/>
                    <a:p>
                      <a:r>
                        <a:rPr lang="en-US" dirty="0" smtClean="0"/>
                        <a:t>Refresher</a:t>
                      </a:r>
                      <a:r>
                        <a:rPr lang="en-US" baseline="0" dirty="0" smtClean="0"/>
                        <a:t> courses</a:t>
                      </a:r>
                    </a:p>
                    <a:p>
                      <a:r>
                        <a:rPr lang="en-US" baseline="0" dirty="0" smtClean="0"/>
                        <a:t>Breaking training down into smaller modules/timing of delivery</a:t>
                      </a:r>
                    </a:p>
                    <a:p>
                      <a:r>
                        <a:rPr lang="en-US" baseline="0" dirty="0" smtClean="0"/>
                        <a:t>Training municipal teams as well as project teams</a:t>
                      </a:r>
                    </a:p>
                    <a:p>
                      <a:r>
                        <a:rPr lang="en-US" baseline="0" dirty="0" smtClean="0"/>
                        <a:t>Further reviewing the ratio of facilitators/technical staff</a:t>
                      </a:r>
                    </a:p>
                  </a:txBody>
                  <a:tcPr/>
                </a:tc>
              </a:tr>
            </a:tbl>
          </a:graphicData>
        </a:graphic>
      </p:graphicFrame>
      <p:sp>
        <p:nvSpPr>
          <p:cNvPr id="6" name="Slide Number Placeholder 5"/>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93390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306"/>
            <a:ext cx="9784080" cy="1508760"/>
          </a:xfrm>
        </p:spPr>
        <p:txBody>
          <a:bodyPr/>
          <a:lstStyle/>
          <a:p>
            <a:r>
              <a:rPr lang="en-US" dirty="0"/>
              <a:t>Process </a:t>
            </a:r>
            <a:r>
              <a:rPr lang="en-US" dirty="0" smtClean="0"/>
              <a:t>evaluation</a:t>
            </a:r>
            <a:br>
              <a:rPr lang="en-US" dirty="0" smtClean="0"/>
            </a:br>
            <a:r>
              <a:rPr lang="en-US" sz="3600" dirty="0" smtClean="0">
                <a:solidFill>
                  <a:srgbClr val="C00000"/>
                </a:solidFill>
              </a:rPr>
              <a:t>questions for cycle 2 &amp;3</a:t>
            </a:r>
            <a:endParaRPr lang="en-US" sz="3600" dirty="0">
              <a:solidFill>
                <a:srgbClr val="C00000"/>
              </a:solidFill>
            </a:endParaRPr>
          </a:p>
        </p:txBody>
      </p:sp>
      <p:sp>
        <p:nvSpPr>
          <p:cNvPr id="3" name="Content Placeholder 2"/>
          <p:cNvSpPr>
            <a:spLocks noGrp="1"/>
          </p:cNvSpPr>
          <p:nvPr>
            <p:ph idx="1"/>
          </p:nvPr>
        </p:nvSpPr>
        <p:spPr>
          <a:xfrm>
            <a:off x="519525" y="2011680"/>
            <a:ext cx="7035705" cy="4206240"/>
          </a:xfrm>
        </p:spPr>
        <p:txBody>
          <a:bodyPr>
            <a:normAutofit/>
          </a:bodyPr>
          <a:lstStyle/>
          <a:p>
            <a:pPr>
              <a:buFont typeface="Wingdings" panose="05000000000000000000" pitchFamily="2" charset="2"/>
              <a:buChar char="§"/>
            </a:pPr>
            <a:r>
              <a:rPr lang="en-US" dirty="0"/>
              <a:t> </a:t>
            </a:r>
            <a:r>
              <a:rPr lang="en-US" dirty="0" smtClean="0"/>
              <a:t>Inclusion of vulnerable groups </a:t>
            </a:r>
          </a:p>
          <a:p>
            <a:pPr>
              <a:buFont typeface="Wingdings" panose="05000000000000000000" pitchFamily="2" charset="2"/>
              <a:buChar char="§"/>
            </a:pPr>
            <a:r>
              <a:rPr lang="en-US" dirty="0"/>
              <a:t> </a:t>
            </a:r>
            <a:r>
              <a:rPr lang="en-US" dirty="0" smtClean="0"/>
              <a:t>Transitioning from disaster recovery to “regular” sub-project cycle</a:t>
            </a:r>
          </a:p>
          <a:p>
            <a:pPr>
              <a:buFont typeface="Wingdings" panose="05000000000000000000" pitchFamily="2" charset="2"/>
              <a:buChar char="§"/>
            </a:pPr>
            <a:r>
              <a:rPr lang="en-US" dirty="0" smtClean="0"/>
              <a:t> NCDDP implementation in conflict affected areas</a:t>
            </a:r>
          </a:p>
          <a:p>
            <a:pPr marL="0" indent="0">
              <a:buNone/>
            </a:pPr>
            <a:endParaRPr lang="en-US" dirty="0" smtClean="0"/>
          </a:p>
          <a:p>
            <a:pPr marL="0" indent="0">
              <a:buNone/>
            </a:pPr>
            <a:endParaRPr lang="en-US" dirty="0" smtClean="0"/>
          </a:p>
        </p:txBody>
      </p:sp>
      <p:pic>
        <p:nvPicPr>
          <p:cNvPr id="6" name="Picture 5"/>
          <p:cNvPicPr>
            <a:picLocks noChangeAspect="1"/>
          </p:cNvPicPr>
          <p:nvPr/>
        </p:nvPicPr>
        <p:blipFill>
          <a:blip r:embed="rId3"/>
          <a:stretch>
            <a:fillRect/>
          </a:stretch>
        </p:blipFill>
        <p:spPr>
          <a:xfrm>
            <a:off x="7264016" y="2941730"/>
            <a:ext cx="4019048" cy="3276190"/>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393390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44543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344"/>
            <a:ext cx="8410104" cy="773723"/>
          </a:xfrm>
        </p:spPr>
        <p:txBody>
          <a:bodyPr/>
          <a:lstStyle/>
          <a:p>
            <a:r>
              <a:rPr lang="en-US" sz="3200" dirty="0" smtClean="0">
                <a:solidFill>
                  <a:srgbClr val="C00000"/>
                </a:solidFill>
              </a:rPr>
              <a:t>PHILIPPINES – NATIONAL CDD PROJECT</a:t>
            </a:r>
            <a:endParaRPr lang="en-US" sz="3200" dirty="0">
              <a:solidFill>
                <a:srgbClr val="C00000"/>
              </a:solidFill>
            </a:endParaRPr>
          </a:p>
        </p:txBody>
      </p:sp>
      <p:sp>
        <p:nvSpPr>
          <p:cNvPr id="8" name="Content Placeholder 7"/>
          <p:cNvSpPr>
            <a:spLocks noGrp="1"/>
          </p:cNvSpPr>
          <p:nvPr>
            <p:ph sz="half" idx="11"/>
          </p:nvPr>
        </p:nvSpPr>
        <p:spPr>
          <a:xfrm>
            <a:off x="6699204" y="1965960"/>
            <a:ext cx="4913675" cy="4617720"/>
          </a:xfrm>
        </p:spPr>
        <p:txBody>
          <a:bodyPr>
            <a:normAutofit fontScale="62500" lnSpcReduction="20000"/>
          </a:bodyPr>
          <a:lstStyle/>
          <a:p>
            <a:pPr marL="457200" indent="-457200">
              <a:buFont typeface="Wingdings" panose="05000000000000000000" pitchFamily="2" charset="2"/>
              <a:buChar char="§"/>
            </a:pPr>
            <a:r>
              <a:rPr lang="en-US" sz="3000" dirty="0" smtClean="0">
                <a:solidFill>
                  <a:schemeClr val="tx1"/>
                </a:solidFill>
              </a:rPr>
              <a:t>Long-term engagement (2002)</a:t>
            </a:r>
          </a:p>
          <a:p>
            <a:pPr marL="457200" indent="-457200">
              <a:buFont typeface="Wingdings" panose="05000000000000000000" pitchFamily="2" charset="2"/>
              <a:buChar char="§"/>
            </a:pPr>
            <a:r>
              <a:rPr lang="en-US" sz="3000" dirty="0" smtClean="0">
                <a:solidFill>
                  <a:schemeClr val="tx1"/>
                </a:solidFill>
              </a:rPr>
              <a:t>$1 bn. Program, covering over 50% of the country (2014-2019)</a:t>
            </a:r>
          </a:p>
          <a:p>
            <a:pPr marL="457200" indent="-457200">
              <a:buFont typeface="Wingdings" panose="05000000000000000000" pitchFamily="2" charset="2"/>
              <a:buChar char="§"/>
            </a:pPr>
            <a:r>
              <a:rPr lang="en-US" sz="3000" dirty="0" smtClean="0">
                <a:solidFill>
                  <a:schemeClr val="tx1"/>
                </a:solidFill>
              </a:rPr>
              <a:t>Targeted at municipal level (poverty + disaster)</a:t>
            </a:r>
          </a:p>
          <a:p>
            <a:pPr marL="457200" indent="-457200">
              <a:buFont typeface="Wingdings" panose="05000000000000000000" pitchFamily="2" charset="2"/>
              <a:buChar char="§"/>
            </a:pPr>
            <a:r>
              <a:rPr lang="en-US" sz="3000" dirty="0" smtClean="0">
                <a:solidFill>
                  <a:schemeClr val="tx1"/>
                </a:solidFill>
              </a:rPr>
              <a:t>Mostly supports community access to services/basic infrastructure such as school classrooms, health centers, day care centers, water supply systems, etc. </a:t>
            </a:r>
          </a:p>
          <a:p>
            <a:pPr marL="457200" indent="-457200">
              <a:buFont typeface="Wingdings" panose="05000000000000000000" pitchFamily="2" charset="2"/>
              <a:buChar char="§"/>
            </a:pPr>
            <a:r>
              <a:rPr lang="en-US" sz="3000" dirty="0" smtClean="0">
                <a:solidFill>
                  <a:schemeClr val="tx1"/>
                </a:solidFill>
              </a:rPr>
              <a:t>New features – Disaster Response</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955067"/>
            <a:ext cx="4834890" cy="5713823"/>
          </a:xfrm>
          <a:prstGeom prst="rect">
            <a:avLst/>
          </a:prstGeom>
        </p:spPr>
      </p:pic>
      <p:sp>
        <p:nvSpPr>
          <p:cNvPr id="6" name="Slide Number Placeholder 5"/>
          <p:cNvSpPr>
            <a:spLocks noGrp="1"/>
          </p:cNvSpPr>
          <p:nvPr>
            <p:ph type="sldNum" sz="quarter" idx="15"/>
          </p:nvPr>
        </p:nvSpPr>
        <p:spPr/>
        <p:txBody>
          <a:bodyPr/>
          <a:lstStyle/>
          <a:p>
            <a:pPr>
              <a:defRPr/>
            </a:pPr>
            <a:endParaRPr lang="en-US" dirty="0"/>
          </a:p>
        </p:txBody>
      </p:sp>
    </p:spTree>
    <p:extLst>
      <p:ext uri="{BB962C8B-B14F-4D97-AF65-F5344CB8AC3E}">
        <p14:creationId xmlns:p14="http://schemas.microsoft.com/office/powerpoint/2010/main" val="1223472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971799" y="457200"/>
            <a:ext cx="7661564" cy="624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dirty="0">
              <a:latin typeface="Franklin Gothic Book" pitchFamily="34" charset="0"/>
            </a:endParaRPr>
          </a:p>
        </p:txBody>
      </p:sp>
      <p:sp>
        <p:nvSpPr>
          <p:cNvPr id="6" name="Content Placeholder 5"/>
          <p:cNvSpPr>
            <a:spLocks noGrp="1"/>
          </p:cNvSpPr>
          <p:nvPr>
            <p:ph idx="1"/>
          </p:nvPr>
        </p:nvSpPr>
        <p:spPr>
          <a:xfrm>
            <a:off x="687531" y="1965960"/>
            <a:ext cx="4994910" cy="5299710"/>
          </a:xfrm>
          <a:ln>
            <a:noFill/>
          </a:ln>
        </p:spPr>
        <p:txBody>
          <a:bodyPr>
            <a:normAutofit/>
          </a:bodyPr>
          <a:lstStyle/>
          <a:p>
            <a:pPr marL="457200" indent="-457200">
              <a:lnSpc>
                <a:spcPct val="120000"/>
              </a:lnSpc>
              <a:spcBef>
                <a:spcPts val="0"/>
              </a:spcBef>
              <a:spcAft>
                <a:spcPts val="0"/>
              </a:spcAft>
              <a:defRPr/>
            </a:pPr>
            <a:r>
              <a:rPr lang="en-US" dirty="0" smtClean="0">
                <a:solidFill>
                  <a:schemeClr val="tx1">
                    <a:lumMod val="85000"/>
                    <a:lumOff val="15000"/>
                  </a:schemeClr>
                </a:solidFill>
                <a:cs typeface="Aharoni" pitchFamily="2" charset="-79"/>
              </a:rPr>
              <a:t>Facilitated community mobilization</a:t>
            </a:r>
          </a:p>
          <a:p>
            <a:pPr marL="457200" indent="-457200">
              <a:lnSpc>
                <a:spcPct val="120000"/>
              </a:lnSpc>
              <a:spcBef>
                <a:spcPts val="0"/>
              </a:spcBef>
              <a:spcAft>
                <a:spcPts val="0"/>
              </a:spcAft>
              <a:defRPr/>
            </a:pPr>
            <a:r>
              <a:rPr lang="en-US" dirty="0" smtClean="0">
                <a:solidFill>
                  <a:schemeClr val="tx1">
                    <a:lumMod val="85000"/>
                    <a:lumOff val="15000"/>
                  </a:schemeClr>
                </a:solidFill>
                <a:cs typeface="Aharoni" pitchFamily="2" charset="-79"/>
              </a:rPr>
              <a:t>Community prioritization of projects</a:t>
            </a:r>
          </a:p>
          <a:p>
            <a:pPr marL="457200" indent="-457200">
              <a:lnSpc>
                <a:spcPct val="120000"/>
              </a:lnSpc>
              <a:spcBef>
                <a:spcPts val="0"/>
              </a:spcBef>
              <a:spcAft>
                <a:spcPts val="0"/>
              </a:spcAft>
              <a:defRPr/>
            </a:pPr>
            <a:r>
              <a:rPr lang="en-US" dirty="0">
                <a:solidFill>
                  <a:schemeClr val="tx1">
                    <a:lumMod val="85000"/>
                    <a:lumOff val="15000"/>
                  </a:schemeClr>
                </a:solidFill>
                <a:cs typeface="Aharoni" pitchFamily="2" charset="-79"/>
              </a:rPr>
              <a:t>O</a:t>
            </a:r>
            <a:r>
              <a:rPr lang="en-US" dirty="0" smtClean="0">
                <a:solidFill>
                  <a:schemeClr val="tx1">
                    <a:lumMod val="85000"/>
                    <a:lumOff val="15000"/>
                  </a:schemeClr>
                </a:solidFill>
                <a:cs typeface="Aharoni" pitchFamily="2" charset="-79"/>
              </a:rPr>
              <a:t>pen </a:t>
            </a:r>
            <a:r>
              <a:rPr lang="en-US" dirty="0">
                <a:solidFill>
                  <a:schemeClr val="tx1">
                    <a:lumMod val="85000"/>
                    <a:lumOff val="15000"/>
                  </a:schemeClr>
                </a:solidFill>
                <a:cs typeface="Aharoni" pitchFamily="2" charset="-79"/>
              </a:rPr>
              <a:t>menu system of projects (with a negative list of ineligible activities</a:t>
            </a:r>
            <a:r>
              <a:rPr lang="en-US" dirty="0" smtClean="0">
                <a:solidFill>
                  <a:schemeClr val="tx1">
                    <a:lumMod val="85000"/>
                    <a:lumOff val="15000"/>
                  </a:schemeClr>
                </a:solidFill>
                <a:cs typeface="Aharoni" pitchFamily="2" charset="-79"/>
              </a:rPr>
              <a:t>).</a:t>
            </a:r>
            <a:endParaRPr lang="en-US" dirty="0">
              <a:solidFill>
                <a:schemeClr val="tx1">
                  <a:lumMod val="85000"/>
                  <a:lumOff val="15000"/>
                </a:schemeClr>
              </a:solidFill>
              <a:cs typeface="Aharoni" pitchFamily="2" charset="-79"/>
            </a:endParaRPr>
          </a:p>
          <a:p>
            <a:pPr marL="457200" indent="-457200">
              <a:lnSpc>
                <a:spcPct val="120000"/>
              </a:lnSpc>
              <a:spcBef>
                <a:spcPts val="0"/>
              </a:spcBef>
              <a:spcAft>
                <a:spcPts val="0"/>
              </a:spcAft>
              <a:defRPr/>
            </a:pPr>
            <a:r>
              <a:rPr lang="en-US" dirty="0">
                <a:solidFill>
                  <a:schemeClr val="tx1">
                    <a:lumMod val="85000"/>
                    <a:lumOff val="15000"/>
                  </a:schemeClr>
                </a:solidFill>
                <a:cs typeface="Aharoni" pitchFamily="2" charset="-79"/>
              </a:rPr>
              <a:t>Direct </a:t>
            </a:r>
            <a:r>
              <a:rPr lang="en-US" dirty="0" smtClean="0">
                <a:solidFill>
                  <a:schemeClr val="tx1">
                    <a:lumMod val="85000"/>
                    <a:lumOff val="15000"/>
                  </a:schemeClr>
                </a:solidFill>
                <a:cs typeface="Aharoni" pitchFamily="2" charset="-79"/>
              </a:rPr>
              <a:t>fund release to community accounts</a:t>
            </a:r>
          </a:p>
          <a:p>
            <a:pPr marL="457200" indent="-457200">
              <a:lnSpc>
                <a:spcPct val="120000"/>
              </a:lnSpc>
              <a:spcBef>
                <a:spcPts val="0"/>
              </a:spcBef>
              <a:spcAft>
                <a:spcPts val="0"/>
              </a:spcAft>
              <a:defRPr/>
            </a:pPr>
            <a:r>
              <a:rPr lang="en-US" dirty="0" smtClean="0">
                <a:solidFill>
                  <a:schemeClr val="tx1">
                    <a:lumMod val="85000"/>
                    <a:lumOff val="15000"/>
                  </a:schemeClr>
                </a:solidFill>
                <a:cs typeface="Aharoni" pitchFamily="2" charset="-79"/>
              </a:rPr>
              <a:t>Community management of funds, procurement, and implementation of projects</a:t>
            </a:r>
            <a:endParaRPr lang="en-US" dirty="0">
              <a:solidFill>
                <a:schemeClr val="tx1">
                  <a:lumMod val="85000"/>
                  <a:lumOff val="15000"/>
                </a:schemeClr>
              </a:solidFill>
              <a:cs typeface="Aharoni" pitchFamily="2" charset="-79"/>
            </a:endParaRPr>
          </a:p>
        </p:txBody>
      </p:sp>
      <p:sp>
        <p:nvSpPr>
          <p:cNvPr id="2" name="Title 1"/>
          <p:cNvSpPr>
            <a:spLocks noGrp="1"/>
          </p:cNvSpPr>
          <p:nvPr>
            <p:ph type="title"/>
          </p:nvPr>
        </p:nvSpPr>
        <p:spPr>
          <a:xfrm>
            <a:off x="0" y="135586"/>
            <a:ext cx="9784080" cy="1508760"/>
          </a:xfrm>
        </p:spPr>
        <p:txBody>
          <a:bodyPr/>
          <a:lstStyle/>
          <a:p>
            <a:r>
              <a:rPr lang="en-US" dirty="0"/>
              <a:t>Philippines – national CDD Project</a:t>
            </a:r>
            <a:br>
              <a:rPr lang="en-US" dirty="0"/>
            </a:br>
            <a:r>
              <a:rPr lang="en-US" dirty="0" smtClean="0">
                <a:solidFill>
                  <a:srgbClr val="C00000"/>
                </a:solidFill>
              </a:rPr>
              <a:t>Sub-project cycle</a:t>
            </a:r>
            <a:endParaRPr lang="en-US" dirty="0"/>
          </a:p>
        </p:txBody>
      </p:sp>
      <p:pic>
        <p:nvPicPr>
          <p:cNvPr id="8" name="Picture 7"/>
          <p:cNvPicPr>
            <a:picLocks noChangeAspect="1"/>
          </p:cNvPicPr>
          <p:nvPr/>
        </p:nvPicPr>
        <p:blipFill>
          <a:blip r:embed="rId3"/>
          <a:stretch>
            <a:fillRect/>
          </a:stretch>
        </p:blipFill>
        <p:spPr>
          <a:xfrm>
            <a:off x="6487477" y="2166316"/>
            <a:ext cx="5114925" cy="4057650"/>
          </a:xfrm>
          <a:prstGeom prst="rect">
            <a:avLst/>
          </a:prstGeom>
        </p:spPr>
      </p:pic>
      <p:sp>
        <p:nvSpPr>
          <p:cNvPr id="9" name="Slide Number Placeholder 8"/>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36905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306"/>
            <a:ext cx="9784080" cy="1508760"/>
          </a:xfrm>
        </p:spPr>
        <p:txBody>
          <a:bodyPr>
            <a:normAutofit/>
          </a:bodyPr>
          <a:lstStyle/>
          <a:p>
            <a:r>
              <a:rPr lang="en-US" sz="3600" dirty="0" smtClean="0"/>
              <a:t>Assessing implementation quality</a:t>
            </a:r>
            <a:br>
              <a:rPr lang="en-US" sz="3600" dirty="0" smtClean="0"/>
            </a:br>
            <a:r>
              <a:rPr lang="en-US" sz="3600" dirty="0" smtClean="0">
                <a:solidFill>
                  <a:srgbClr val="C00000"/>
                </a:solidFill>
              </a:rPr>
              <a:t>What questions</a:t>
            </a:r>
            <a:endParaRPr lang="en-US" sz="3600" dirty="0">
              <a:solidFill>
                <a:srgbClr val="C00000"/>
              </a:solidFill>
            </a:endParaRPr>
          </a:p>
        </p:txBody>
      </p:sp>
      <p:sp>
        <p:nvSpPr>
          <p:cNvPr id="3" name="Content Placeholder 2"/>
          <p:cNvSpPr>
            <a:spLocks noGrp="1"/>
          </p:cNvSpPr>
          <p:nvPr>
            <p:ph idx="1"/>
          </p:nvPr>
        </p:nvSpPr>
        <p:spPr>
          <a:xfrm>
            <a:off x="6540729" y="2057400"/>
            <a:ext cx="4934991" cy="4206240"/>
          </a:xfrm>
        </p:spPr>
        <p:txBody>
          <a:bodyPr>
            <a:normAutofit fontScale="92500" lnSpcReduction="20000"/>
          </a:bodyPr>
          <a:lstStyle/>
          <a:p>
            <a:pPr>
              <a:buFont typeface="Wingdings" panose="05000000000000000000" pitchFamily="2" charset="2"/>
              <a:buChar char="§"/>
            </a:pPr>
            <a:r>
              <a:rPr lang="en-US" sz="2800" dirty="0" smtClean="0"/>
              <a:t> Expansion of the program with new staff and functions at all levels</a:t>
            </a:r>
          </a:p>
          <a:p>
            <a:pPr>
              <a:buFont typeface="Wingdings" panose="05000000000000000000" pitchFamily="2" charset="2"/>
              <a:buChar char="§"/>
            </a:pPr>
            <a:r>
              <a:rPr lang="en-US" sz="2800" dirty="0"/>
              <a:t> </a:t>
            </a:r>
            <a:r>
              <a:rPr lang="en-US" sz="2800" dirty="0" smtClean="0"/>
              <a:t>Response to typhoon Haiyan accelerating implementation</a:t>
            </a:r>
          </a:p>
          <a:p>
            <a:pPr>
              <a:buFont typeface="Wingdings" panose="05000000000000000000" pitchFamily="2" charset="2"/>
              <a:buChar char="§"/>
            </a:pPr>
            <a:r>
              <a:rPr lang="en-US" sz="2800" dirty="0"/>
              <a:t> </a:t>
            </a:r>
            <a:r>
              <a:rPr lang="en-US" sz="2800" dirty="0" smtClean="0"/>
              <a:t>Basic training before roll-out</a:t>
            </a:r>
          </a:p>
          <a:p>
            <a:pPr marL="0" indent="0">
              <a:buNone/>
            </a:pPr>
            <a:endParaRPr lang="en-US" sz="2800" dirty="0" smtClean="0"/>
          </a:p>
          <a:p>
            <a:pPr>
              <a:buFont typeface="Wingdings" panose="05000000000000000000" pitchFamily="2" charset="2"/>
              <a:buChar char="Ø"/>
            </a:pPr>
            <a:r>
              <a:rPr lang="en-US" sz="2800" b="1" dirty="0"/>
              <a:t> </a:t>
            </a:r>
            <a:r>
              <a:rPr lang="en-US" sz="2800" b="1" dirty="0" smtClean="0"/>
              <a:t>Is quality being maintained with expansion?</a:t>
            </a:r>
          </a:p>
          <a:p>
            <a:pPr>
              <a:buFont typeface="Wingdings" panose="05000000000000000000" pitchFamily="2" charset="2"/>
              <a:buChar char="Ø"/>
            </a:pPr>
            <a:r>
              <a:rPr lang="en-US" sz="2800" b="1" dirty="0"/>
              <a:t> </a:t>
            </a:r>
            <a:r>
              <a:rPr lang="en-US" sz="2800" b="1" dirty="0" smtClean="0"/>
              <a:t>What systems may require strengthening</a:t>
            </a:r>
          </a:p>
          <a:p>
            <a:pPr marL="228600" lvl="1" indent="0">
              <a:buNone/>
            </a:pPr>
            <a:endParaRPr lang="en-US" sz="2600" dirty="0"/>
          </a:p>
        </p:txBody>
      </p:sp>
      <p:pic>
        <p:nvPicPr>
          <p:cNvPr id="4" name="Picture 3" descr="IMG_9858.jpg"/>
          <p:cNvPicPr>
            <a:picLocks noChangeAspect="1"/>
          </p:cNvPicPr>
          <p:nvPr/>
        </p:nvPicPr>
        <p:blipFill rotWithShape="1">
          <a:blip r:embed="rId3">
            <a:extLst>
              <a:ext uri="{28A0092B-C50C-407E-A947-70E740481C1C}">
                <a14:useLocalDpi xmlns:a14="http://schemas.microsoft.com/office/drawing/2010/main" val="0"/>
              </a:ext>
            </a:extLst>
          </a:blip>
          <a:srcRect t="17819" r="13876" b="2506"/>
          <a:stretch/>
        </p:blipFill>
        <p:spPr>
          <a:xfrm>
            <a:off x="780009" y="2280902"/>
            <a:ext cx="3597681" cy="3759236"/>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74097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736"/>
            <a:ext cx="9784080" cy="1508760"/>
          </a:xfrm>
        </p:spPr>
        <p:txBody>
          <a:bodyPr>
            <a:normAutofit/>
          </a:bodyPr>
          <a:lstStyle/>
          <a:p>
            <a:r>
              <a:rPr lang="en-US" sz="3600" dirty="0" smtClean="0"/>
              <a:t>Assessing implementation quality</a:t>
            </a:r>
            <a:br>
              <a:rPr lang="en-US" sz="3600" dirty="0" smtClean="0"/>
            </a:br>
            <a:r>
              <a:rPr lang="en-US" sz="3600" dirty="0" smtClean="0">
                <a:solidFill>
                  <a:srgbClr val="C00000"/>
                </a:solidFill>
              </a:rPr>
              <a:t>What questions</a:t>
            </a:r>
            <a:endParaRPr lang="en-US" sz="3600" dirty="0">
              <a:solidFill>
                <a:srgbClr val="C00000"/>
              </a:solidFill>
            </a:endParaRPr>
          </a:p>
        </p:txBody>
      </p:sp>
      <p:sp>
        <p:nvSpPr>
          <p:cNvPr id="3" name="Content Placeholder 2"/>
          <p:cNvSpPr>
            <a:spLocks noGrp="1"/>
          </p:cNvSpPr>
          <p:nvPr>
            <p:ph idx="1"/>
          </p:nvPr>
        </p:nvSpPr>
        <p:spPr>
          <a:xfrm>
            <a:off x="528549" y="2077112"/>
            <a:ext cx="4420641" cy="4206240"/>
          </a:xfrm>
        </p:spPr>
        <p:txBody>
          <a:bodyPr>
            <a:normAutofit/>
          </a:bodyPr>
          <a:lstStyle/>
          <a:p>
            <a:pPr>
              <a:buFont typeface="Wingdings" panose="05000000000000000000" pitchFamily="2" charset="2"/>
              <a:buChar char="§"/>
            </a:pPr>
            <a:r>
              <a:rPr lang="en-US" sz="2800" dirty="0" smtClean="0"/>
              <a:t> New disaster response modality introduced in Haiyan affected areas</a:t>
            </a:r>
          </a:p>
          <a:p>
            <a:pPr>
              <a:buFont typeface="Wingdings" panose="05000000000000000000" pitchFamily="2" charset="2"/>
              <a:buChar char="§"/>
            </a:pPr>
            <a:r>
              <a:rPr lang="en-US" sz="2800" dirty="0"/>
              <a:t> </a:t>
            </a:r>
            <a:r>
              <a:rPr lang="en-US" sz="2800" dirty="0" smtClean="0"/>
              <a:t>New accelerated procedures and guidelines</a:t>
            </a:r>
          </a:p>
          <a:p>
            <a:pPr marL="0" indent="0">
              <a:buNone/>
            </a:pPr>
            <a:endParaRPr lang="en-US" sz="2800" dirty="0" smtClean="0"/>
          </a:p>
          <a:p>
            <a:pPr>
              <a:buFont typeface="Wingdings" panose="05000000000000000000" pitchFamily="2" charset="2"/>
              <a:buChar char="Ø"/>
            </a:pPr>
            <a:r>
              <a:rPr lang="en-US" sz="2800" b="1" dirty="0"/>
              <a:t> </a:t>
            </a:r>
            <a:r>
              <a:rPr lang="en-US" sz="2800" b="1" dirty="0" smtClean="0"/>
              <a:t>Is the new modality well adapted to context/needs?</a:t>
            </a:r>
          </a:p>
          <a:p>
            <a:pPr marL="228600" lvl="1" indent="0">
              <a:buNone/>
            </a:pPr>
            <a:endParaRPr lang="en-US" sz="26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710" y="2201056"/>
            <a:ext cx="5962650" cy="3958352"/>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83851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736"/>
            <a:ext cx="9784080" cy="1508760"/>
          </a:xfrm>
        </p:spPr>
        <p:txBody>
          <a:bodyPr/>
          <a:lstStyle/>
          <a:p>
            <a:r>
              <a:rPr lang="en-US" dirty="0"/>
              <a:t>Assessing implementation quality</a:t>
            </a:r>
            <a:br>
              <a:rPr lang="en-US" dirty="0"/>
            </a:br>
            <a:r>
              <a:rPr lang="en-US" dirty="0" smtClean="0">
                <a:solidFill>
                  <a:srgbClr val="C00000"/>
                </a:solidFill>
              </a:rPr>
              <a:t>HOW?</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a:t> </a:t>
            </a:r>
            <a:r>
              <a:rPr lang="en-US" sz="2800" dirty="0" smtClean="0"/>
              <a:t>Multiple sub-projects (14,000 in Cycle 1)</a:t>
            </a:r>
          </a:p>
          <a:p>
            <a:pPr>
              <a:buFont typeface="Wingdings" panose="05000000000000000000" pitchFamily="2" charset="2"/>
              <a:buChar char="§"/>
            </a:pPr>
            <a:r>
              <a:rPr lang="en-US" sz="2800" dirty="0" smtClean="0"/>
              <a:t>Assessing </a:t>
            </a:r>
            <a:r>
              <a:rPr lang="en-US" sz="2800" b="1" dirty="0" smtClean="0"/>
              <a:t>quality</a:t>
            </a:r>
            <a:r>
              <a:rPr lang="en-US" sz="2800" dirty="0" smtClean="0"/>
              <a:t> of the implementation process</a:t>
            </a:r>
          </a:p>
          <a:p>
            <a:pPr>
              <a:buFont typeface="Wingdings" panose="05000000000000000000" pitchFamily="2" charset="2"/>
              <a:buChar char="§"/>
            </a:pPr>
            <a:r>
              <a:rPr lang="en-US" sz="2800" b="1" dirty="0" smtClean="0"/>
              <a:t>Timely information </a:t>
            </a:r>
            <a:r>
              <a:rPr lang="en-US" sz="2800" dirty="0" smtClean="0"/>
              <a:t>to make changes to operational guidelines</a:t>
            </a:r>
          </a:p>
          <a:p>
            <a:pPr marL="0" indent="0">
              <a:buNone/>
            </a:pPr>
            <a:endParaRPr lang="en-US" sz="2800" dirty="0" smtClean="0"/>
          </a:p>
          <a:p>
            <a:pPr>
              <a:buFont typeface="Wingdings" panose="05000000000000000000" pitchFamily="2" charset="2"/>
              <a:buChar char="Ø"/>
            </a:pPr>
            <a:r>
              <a:rPr lang="en-US" sz="2800" dirty="0" smtClean="0"/>
              <a:t> </a:t>
            </a:r>
            <a:r>
              <a:rPr lang="en-US" sz="2800" b="1" dirty="0" smtClean="0"/>
              <a:t>Qualitative research approaches/real-time observation</a:t>
            </a:r>
          </a:p>
          <a:p>
            <a:pPr>
              <a:buFont typeface="Wingdings" panose="05000000000000000000" pitchFamily="2" charset="2"/>
              <a:buChar char="Ø"/>
            </a:pPr>
            <a:r>
              <a:rPr lang="en-US" sz="2800" b="1" dirty="0"/>
              <a:t> </a:t>
            </a:r>
            <a:r>
              <a:rPr lang="en-US" sz="2800" b="1" dirty="0" smtClean="0"/>
              <a:t>Periodic feedback to Department of Social Welfare</a:t>
            </a:r>
          </a:p>
          <a:p>
            <a:pPr>
              <a:buFont typeface="Wingdings" panose="05000000000000000000" pitchFamily="2" charset="2"/>
              <a:buChar char="Ø"/>
            </a:pPr>
            <a:r>
              <a:rPr lang="en-US" sz="2800" b="1" dirty="0" smtClean="0"/>
              <a:t> Used to review guidelines and manuals</a:t>
            </a:r>
            <a:endParaRPr lang="en-US" sz="2800" b="1" dirty="0"/>
          </a:p>
        </p:txBody>
      </p:sp>
      <p:sp>
        <p:nvSpPr>
          <p:cNvPr id="4" name="Slide Number Placeholder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582173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306"/>
            <a:ext cx="9784080" cy="1508760"/>
          </a:xfrm>
        </p:spPr>
        <p:txBody>
          <a:bodyPr>
            <a:normAutofit/>
          </a:bodyPr>
          <a:lstStyle/>
          <a:p>
            <a:r>
              <a:rPr lang="en-US" sz="3600" dirty="0" smtClean="0"/>
              <a:t>Process evaluation</a:t>
            </a:r>
            <a:br>
              <a:rPr lang="en-US" sz="3600" dirty="0" smtClean="0"/>
            </a:br>
            <a:r>
              <a:rPr lang="en-US" sz="3600" dirty="0" smtClean="0">
                <a:solidFill>
                  <a:srgbClr val="C00000"/>
                </a:solidFill>
              </a:rPr>
              <a:t>Methodology</a:t>
            </a:r>
            <a:endParaRPr lang="en-US" sz="3600" dirty="0"/>
          </a:p>
        </p:txBody>
      </p:sp>
      <p:sp>
        <p:nvSpPr>
          <p:cNvPr id="3" name="Content Placeholder 2"/>
          <p:cNvSpPr>
            <a:spLocks noGrp="1"/>
          </p:cNvSpPr>
          <p:nvPr>
            <p:ph idx="1"/>
          </p:nvPr>
        </p:nvSpPr>
        <p:spPr>
          <a:xfrm>
            <a:off x="577251" y="2011680"/>
            <a:ext cx="6080365" cy="3915402"/>
          </a:xfrm>
        </p:spPr>
        <p:txBody>
          <a:bodyPr>
            <a:noAutofit/>
          </a:bodyPr>
          <a:lstStyle/>
          <a:p>
            <a:r>
              <a:rPr lang="en-US" sz="2800" dirty="0"/>
              <a:t>Site selection: </a:t>
            </a:r>
            <a:r>
              <a:rPr lang="en-US" sz="2800" b="1" dirty="0" smtClean="0"/>
              <a:t>4 </a:t>
            </a:r>
            <a:r>
              <a:rPr lang="en-US" sz="2800" b="1" dirty="0"/>
              <a:t>municipalities/ 8 communities</a:t>
            </a:r>
            <a:r>
              <a:rPr lang="en-US" sz="2800" dirty="0"/>
              <a:t> targeted during the 1</a:t>
            </a:r>
            <a:r>
              <a:rPr lang="en-US" sz="2800" baseline="30000" dirty="0"/>
              <a:t>st</a:t>
            </a:r>
            <a:r>
              <a:rPr lang="en-US" sz="2800" dirty="0"/>
              <a:t> year of </a:t>
            </a:r>
            <a:r>
              <a:rPr lang="en-US" sz="2800" dirty="0" smtClean="0"/>
              <a:t>implementation</a:t>
            </a:r>
            <a:endParaRPr lang="en-US" sz="2800" dirty="0"/>
          </a:p>
          <a:p>
            <a:pPr lvl="1"/>
            <a:endParaRPr lang="en-US" sz="2800" dirty="0" smtClean="0"/>
          </a:p>
          <a:p>
            <a:pPr lvl="1">
              <a:buFont typeface="Wingdings" charset="2"/>
              <a:buChar char="Ø"/>
            </a:pPr>
            <a:r>
              <a:rPr lang="en-US" sz="2800" dirty="0" smtClean="0"/>
              <a:t> 4  with previous </a:t>
            </a:r>
            <a:r>
              <a:rPr lang="en-US" sz="2800" dirty="0"/>
              <a:t>KC </a:t>
            </a:r>
            <a:r>
              <a:rPr lang="en-US" sz="2800" dirty="0" smtClean="0"/>
              <a:t>experience</a:t>
            </a:r>
          </a:p>
          <a:p>
            <a:pPr lvl="1">
              <a:buFont typeface="Wingdings" charset="2"/>
              <a:buChar char="Ø"/>
            </a:pPr>
            <a:r>
              <a:rPr lang="en-US" sz="2800" dirty="0" smtClean="0"/>
              <a:t> 4 </a:t>
            </a:r>
            <a:r>
              <a:rPr lang="en-US" sz="2800" dirty="0"/>
              <a:t>new </a:t>
            </a:r>
            <a:r>
              <a:rPr lang="en-US" sz="2800" dirty="0" smtClean="0"/>
              <a:t>areas</a:t>
            </a:r>
          </a:p>
          <a:p>
            <a:pPr marL="228600" lvl="1" indent="0">
              <a:buNone/>
            </a:pPr>
            <a:endParaRPr lang="en-US" sz="2800" dirty="0"/>
          </a:p>
          <a:p>
            <a:pPr>
              <a:buFont typeface="Wingdings" panose="05000000000000000000" pitchFamily="2" charset="2"/>
              <a:buChar char="§"/>
            </a:pPr>
            <a:r>
              <a:rPr lang="en-US" sz="3000" dirty="0" smtClean="0"/>
              <a:t> </a:t>
            </a:r>
            <a:r>
              <a:rPr lang="en-US" sz="2800" dirty="0" smtClean="0"/>
              <a:t>Important to be aware of the limitations of the methodology</a:t>
            </a:r>
          </a:p>
          <a:p>
            <a:pPr lvl="1">
              <a:buFont typeface="Wingdings" charset="2"/>
              <a:buChar char="Ø"/>
            </a:pPr>
            <a:endParaRPr lang="en-US" sz="2200" dirty="0"/>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8634450"/>
              </p:ext>
            </p:extLst>
          </p:nvPr>
        </p:nvGraphicFramePr>
        <p:xfrm>
          <a:off x="6273800" y="2117998"/>
          <a:ext cx="5715000" cy="4252850"/>
        </p:xfrm>
        <a:graphic>
          <a:graphicData uri="http://schemas.openxmlformats.org/drawingml/2006/table">
            <a:tbl>
              <a:tblPr firstRow="1" firstCol="1" bandRow="1">
                <a:tableStyleId>{5C22544A-7EE6-4342-B048-85BDC9FD1C3A}</a:tableStyleId>
              </a:tblPr>
              <a:tblGrid>
                <a:gridCol w="2870200"/>
                <a:gridCol w="2844800"/>
              </a:tblGrid>
              <a:tr h="308352">
                <a:tc>
                  <a:txBody>
                    <a:bodyPr/>
                    <a:lstStyle/>
                    <a:p>
                      <a:pPr marL="0" marR="0">
                        <a:lnSpc>
                          <a:spcPct val="107000"/>
                        </a:lnSpc>
                        <a:spcBef>
                          <a:spcPts val="0"/>
                        </a:spcBef>
                        <a:spcAft>
                          <a:spcPts val="0"/>
                        </a:spcAft>
                      </a:pPr>
                      <a:r>
                        <a:rPr lang="en-US" sz="2400" dirty="0">
                          <a:effectLst/>
                        </a:rPr>
                        <a:t>Old KALAHI municipalities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smtClean="0">
                          <a:effectLst/>
                        </a:rPr>
                        <a:t>Municipalities </a:t>
                      </a:r>
                      <a:r>
                        <a:rPr lang="en-US" sz="2400" dirty="0">
                          <a:effectLst/>
                        </a:rPr>
                        <a:t>new to the program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76237">
                <a:tc>
                  <a:txBody>
                    <a:bodyPr/>
                    <a:lstStyle/>
                    <a:p>
                      <a:pPr marL="0" marR="0">
                        <a:lnSpc>
                          <a:spcPct val="107000"/>
                        </a:lnSpc>
                        <a:spcBef>
                          <a:spcPts val="0"/>
                        </a:spcBef>
                        <a:spcAft>
                          <a:spcPts val="0"/>
                        </a:spcAft>
                      </a:pPr>
                      <a:r>
                        <a:rPr lang="en-US" sz="2400" dirty="0" err="1">
                          <a:solidFill>
                            <a:schemeClr val="tx1"/>
                          </a:solidFill>
                          <a:effectLst/>
                        </a:rPr>
                        <a:t>Tanauan</a:t>
                      </a:r>
                      <a:r>
                        <a:rPr lang="en-US" sz="2400" dirty="0">
                          <a:solidFill>
                            <a:schemeClr val="tx1"/>
                          </a:solidFill>
                          <a:effectLst/>
                        </a:rPr>
                        <a:t>, Leyte</a:t>
                      </a:r>
                    </a:p>
                    <a:p>
                      <a:pPr marL="0" marR="0">
                        <a:lnSpc>
                          <a:spcPct val="107000"/>
                        </a:lnSpc>
                        <a:spcBef>
                          <a:spcPts val="0"/>
                        </a:spcBef>
                        <a:spcAft>
                          <a:spcPts val="0"/>
                        </a:spcAft>
                      </a:pPr>
                      <a:r>
                        <a:rPr lang="en-US" sz="2400" dirty="0">
                          <a:solidFill>
                            <a:schemeClr val="tx1"/>
                          </a:solidFill>
                          <a:effectLst/>
                        </a:rPr>
                        <a:t> </a:t>
                      </a:r>
                    </a:p>
                    <a:p>
                      <a:pPr marL="342900" marR="0" lvl="0" indent="-342900">
                        <a:lnSpc>
                          <a:spcPct val="107000"/>
                        </a:lnSpc>
                        <a:spcBef>
                          <a:spcPts val="0"/>
                        </a:spcBef>
                        <a:spcAft>
                          <a:spcPts val="0"/>
                        </a:spcAft>
                        <a:buFont typeface="Symbol" panose="05050102010706020507" pitchFamily="18" charset="2"/>
                        <a:buChar char=""/>
                      </a:pPr>
                      <a:r>
                        <a:rPr lang="en-US" sz="2400" b="0" dirty="0" err="1">
                          <a:solidFill>
                            <a:schemeClr val="tx1"/>
                          </a:solidFill>
                          <a:effectLst/>
                        </a:rPr>
                        <a:t>Amantillo</a:t>
                      </a:r>
                      <a:r>
                        <a:rPr lang="en-US" sz="2400" b="0" dirty="0">
                          <a:solidFill>
                            <a:schemeClr val="tx1"/>
                          </a:solidFill>
                          <a:effectLst/>
                        </a:rPr>
                        <a:t> </a:t>
                      </a:r>
                    </a:p>
                    <a:p>
                      <a:pPr marL="342900" marR="0" lvl="0" indent="-342900">
                        <a:lnSpc>
                          <a:spcPct val="107000"/>
                        </a:lnSpc>
                        <a:spcBef>
                          <a:spcPts val="0"/>
                        </a:spcBef>
                        <a:spcAft>
                          <a:spcPts val="0"/>
                        </a:spcAft>
                        <a:buFont typeface="Symbol" panose="05050102010706020507" pitchFamily="18" charset="2"/>
                        <a:buChar char=""/>
                      </a:pPr>
                      <a:r>
                        <a:rPr lang="en-US" sz="2400" b="0" dirty="0" err="1">
                          <a:solidFill>
                            <a:schemeClr val="tx1"/>
                          </a:solidFill>
                          <a:effectLst/>
                        </a:rPr>
                        <a:t>Logero</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err="1">
                          <a:solidFill>
                            <a:schemeClr val="tx1"/>
                          </a:solidFill>
                          <a:effectLst/>
                        </a:rPr>
                        <a:t>Marabut</a:t>
                      </a:r>
                      <a:r>
                        <a:rPr lang="en-US" sz="2400" b="1" dirty="0">
                          <a:solidFill>
                            <a:schemeClr val="tx1"/>
                          </a:solidFill>
                          <a:effectLst/>
                        </a:rPr>
                        <a:t>, Western Samar </a:t>
                      </a:r>
                    </a:p>
                    <a:p>
                      <a:pPr marL="0" marR="0">
                        <a:lnSpc>
                          <a:spcPct val="107000"/>
                        </a:lnSpc>
                        <a:spcBef>
                          <a:spcPts val="0"/>
                        </a:spcBef>
                        <a:spcAft>
                          <a:spcPts val="0"/>
                        </a:spcAft>
                      </a:pPr>
                      <a:r>
                        <a:rPr lang="en-US" sz="2400" dirty="0">
                          <a:solidFill>
                            <a:schemeClr val="tx1"/>
                          </a:solidFill>
                          <a:effectLst/>
                        </a:rPr>
                        <a:t> </a:t>
                      </a:r>
                    </a:p>
                    <a:p>
                      <a:pPr marL="342900" marR="0" lvl="0" indent="-342900">
                        <a:lnSpc>
                          <a:spcPct val="107000"/>
                        </a:lnSpc>
                        <a:spcBef>
                          <a:spcPts val="0"/>
                        </a:spcBef>
                        <a:spcAft>
                          <a:spcPts val="0"/>
                        </a:spcAft>
                        <a:buFont typeface="Symbol" panose="05050102010706020507" pitchFamily="18" charset="2"/>
                        <a:buChar char=""/>
                      </a:pPr>
                      <a:r>
                        <a:rPr lang="en-US" sz="2400" dirty="0" err="1">
                          <a:solidFill>
                            <a:schemeClr val="tx1"/>
                          </a:solidFill>
                          <a:effectLst/>
                        </a:rPr>
                        <a:t>Toong</a:t>
                      </a:r>
                      <a:endParaRPr lang="en-US" sz="2400" dirty="0">
                        <a:solidFill>
                          <a:schemeClr val="tx1"/>
                        </a:solidFill>
                        <a:effectLst/>
                      </a:endParaRPr>
                    </a:p>
                    <a:p>
                      <a:pPr marL="342900" marR="0" lvl="0" indent="-342900">
                        <a:lnSpc>
                          <a:spcPct val="107000"/>
                        </a:lnSpc>
                        <a:spcBef>
                          <a:spcPts val="0"/>
                        </a:spcBef>
                        <a:spcAft>
                          <a:spcPts val="0"/>
                        </a:spcAft>
                        <a:buFont typeface="Symbol" panose="05050102010706020507" pitchFamily="18" charset="2"/>
                        <a:buChar char=""/>
                      </a:pPr>
                      <a:r>
                        <a:rPr lang="en-US" sz="2400" dirty="0" err="1">
                          <a:solidFill>
                            <a:schemeClr val="tx1"/>
                          </a:solidFill>
                          <a:effectLst/>
                        </a:rPr>
                        <a:t>Tacup</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r>
              <a:tr h="1276237">
                <a:tc>
                  <a:txBody>
                    <a:bodyPr/>
                    <a:lstStyle/>
                    <a:p>
                      <a:pPr marL="0" marR="0">
                        <a:lnSpc>
                          <a:spcPct val="107000"/>
                        </a:lnSpc>
                        <a:spcBef>
                          <a:spcPts val="0"/>
                        </a:spcBef>
                        <a:spcAft>
                          <a:spcPts val="0"/>
                        </a:spcAft>
                      </a:pPr>
                      <a:r>
                        <a:rPr lang="en-US" sz="2400" dirty="0" err="1">
                          <a:solidFill>
                            <a:schemeClr val="tx1"/>
                          </a:solidFill>
                          <a:effectLst/>
                        </a:rPr>
                        <a:t>Tapaz</a:t>
                      </a:r>
                      <a:r>
                        <a:rPr lang="en-US" sz="2400" dirty="0">
                          <a:solidFill>
                            <a:schemeClr val="tx1"/>
                          </a:solidFill>
                          <a:effectLst/>
                        </a:rPr>
                        <a:t>, </a:t>
                      </a:r>
                      <a:r>
                        <a:rPr lang="en-US" sz="2400" dirty="0" err="1">
                          <a:solidFill>
                            <a:schemeClr val="tx1"/>
                          </a:solidFill>
                          <a:effectLst/>
                        </a:rPr>
                        <a:t>Capiz</a:t>
                      </a:r>
                      <a:endParaRPr lang="en-US" sz="2400" dirty="0">
                        <a:solidFill>
                          <a:schemeClr val="tx1"/>
                        </a:solidFill>
                        <a:effectLst/>
                      </a:endParaRPr>
                    </a:p>
                    <a:p>
                      <a:pPr marL="0" marR="0">
                        <a:lnSpc>
                          <a:spcPct val="107000"/>
                        </a:lnSpc>
                        <a:spcBef>
                          <a:spcPts val="0"/>
                        </a:spcBef>
                        <a:spcAft>
                          <a:spcPts val="0"/>
                        </a:spcAft>
                      </a:pPr>
                      <a:r>
                        <a:rPr lang="en-US" sz="2400" dirty="0">
                          <a:solidFill>
                            <a:schemeClr val="tx1"/>
                          </a:solidFill>
                          <a:effectLst/>
                        </a:rPr>
                        <a:t> </a:t>
                      </a:r>
                    </a:p>
                    <a:p>
                      <a:pPr marL="342900" marR="0" lvl="0" indent="-342900">
                        <a:lnSpc>
                          <a:spcPct val="107000"/>
                        </a:lnSpc>
                        <a:spcBef>
                          <a:spcPts val="0"/>
                        </a:spcBef>
                        <a:spcAft>
                          <a:spcPts val="0"/>
                        </a:spcAft>
                        <a:buFont typeface="Symbol" panose="05050102010706020507" pitchFamily="18" charset="2"/>
                        <a:buChar char=""/>
                      </a:pPr>
                      <a:r>
                        <a:rPr lang="en-US" sz="2400" b="0" dirty="0">
                          <a:solidFill>
                            <a:schemeClr val="tx1"/>
                          </a:solidFill>
                          <a:effectLst/>
                        </a:rPr>
                        <a:t>San Roque</a:t>
                      </a:r>
                    </a:p>
                    <a:p>
                      <a:pPr marL="342900" marR="0" lvl="0" indent="-342900">
                        <a:lnSpc>
                          <a:spcPct val="107000"/>
                        </a:lnSpc>
                        <a:spcBef>
                          <a:spcPts val="0"/>
                        </a:spcBef>
                        <a:spcAft>
                          <a:spcPts val="0"/>
                        </a:spcAft>
                        <a:buFont typeface="Symbol" panose="05050102010706020507" pitchFamily="18" charset="2"/>
                        <a:buChar char=""/>
                      </a:pPr>
                      <a:r>
                        <a:rPr lang="en-US" sz="2400" b="0" dirty="0" err="1">
                          <a:solidFill>
                            <a:schemeClr val="tx1"/>
                          </a:solidFill>
                          <a:effectLst/>
                        </a:rPr>
                        <a:t>Atipolo</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solidFill>
                            <a:schemeClr val="tx1"/>
                          </a:solidFill>
                          <a:effectLst/>
                        </a:rPr>
                        <a:t>San </a:t>
                      </a:r>
                      <a:r>
                        <a:rPr lang="en-US" sz="2400" b="1" dirty="0" err="1">
                          <a:solidFill>
                            <a:schemeClr val="tx1"/>
                          </a:solidFill>
                          <a:effectLst/>
                        </a:rPr>
                        <a:t>Remigio</a:t>
                      </a:r>
                      <a:r>
                        <a:rPr lang="en-US" sz="2400" b="1" dirty="0">
                          <a:solidFill>
                            <a:schemeClr val="tx1"/>
                          </a:solidFill>
                          <a:effectLst/>
                        </a:rPr>
                        <a:t>, Cebu</a:t>
                      </a:r>
                    </a:p>
                    <a:p>
                      <a:pPr marL="0" marR="0">
                        <a:lnSpc>
                          <a:spcPct val="107000"/>
                        </a:lnSpc>
                        <a:spcBef>
                          <a:spcPts val="0"/>
                        </a:spcBef>
                        <a:spcAft>
                          <a:spcPts val="0"/>
                        </a:spcAft>
                      </a:pPr>
                      <a:r>
                        <a:rPr lang="en-US" sz="2400" dirty="0">
                          <a:solidFill>
                            <a:schemeClr val="tx1"/>
                          </a:solidFill>
                          <a:effectLst/>
                        </a:rPr>
                        <a:t> </a:t>
                      </a:r>
                    </a:p>
                    <a:p>
                      <a:pPr marL="342900" marR="0" lvl="0" indent="-342900">
                        <a:lnSpc>
                          <a:spcPct val="107000"/>
                        </a:lnSpc>
                        <a:spcBef>
                          <a:spcPts val="0"/>
                        </a:spcBef>
                        <a:spcAft>
                          <a:spcPts val="0"/>
                        </a:spcAft>
                        <a:buFont typeface="Symbol" panose="05050102010706020507" pitchFamily="18" charset="2"/>
                        <a:buChar char=""/>
                      </a:pPr>
                      <a:r>
                        <a:rPr lang="en-US" sz="2400" dirty="0" err="1">
                          <a:solidFill>
                            <a:schemeClr val="tx1"/>
                          </a:solidFill>
                          <a:effectLst/>
                        </a:rPr>
                        <a:t>Roxas</a:t>
                      </a:r>
                      <a:r>
                        <a:rPr lang="en-US" sz="2400" dirty="0">
                          <a:solidFill>
                            <a:schemeClr val="tx1"/>
                          </a:solidFill>
                          <a:effectLst/>
                        </a:rPr>
                        <a:t> 8</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tx1"/>
                          </a:solidFill>
                          <a:effectLst/>
                        </a:rPr>
                        <a:t>Libertad</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r>
            </a:tbl>
          </a:graphicData>
        </a:graphic>
      </p:graphicFrame>
    </p:spTree>
    <p:extLst>
      <p:ext uri="{BB962C8B-B14F-4D97-AF65-F5344CB8AC3E}">
        <p14:creationId xmlns:p14="http://schemas.microsoft.com/office/powerpoint/2010/main" val="86723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736"/>
            <a:ext cx="9784080" cy="1508760"/>
          </a:xfrm>
        </p:spPr>
        <p:txBody>
          <a:bodyPr>
            <a:normAutofit fontScale="90000"/>
          </a:bodyPr>
          <a:lstStyle/>
          <a:p>
            <a:r>
              <a:rPr lang="en-US" dirty="0"/>
              <a:t>Process evaluation</a:t>
            </a:r>
            <a:br>
              <a:rPr lang="en-US" dirty="0"/>
            </a:br>
            <a:r>
              <a:rPr lang="en-US" dirty="0" smtClean="0">
                <a:solidFill>
                  <a:srgbClr val="C00000"/>
                </a:solidFill>
              </a:rPr>
              <a:t>Methodology – qualitative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2102357"/>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988328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736"/>
            <a:ext cx="9784080" cy="1508760"/>
          </a:xfrm>
        </p:spPr>
        <p:txBody>
          <a:bodyPr>
            <a:normAutofit fontScale="90000"/>
          </a:bodyPr>
          <a:lstStyle/>
          <a:p>
            <a:r>
              <a:rPr lang="en-US" dirty="0"/>
              <a:t>Process evaluation</a:t>
            </a:r>
            <a:br>
              <a:rPr lang="en-US" dirty="0"/>
            </a:br>
            <a:r>
              <a:rPr lang="en-US" dirty="0" smtClean="0">
                <a:solidFill>
                  <a:srgbClr val="C00000"/>
                </a:solidFill>
              </a:rPr>
              <a:t>Methodology – qualitative approach</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6548236"/>
              </p:ext>
            </p:extLst>
          </p:nvPr>
        </p:nvGraphicFramePr>
        <p:xfrm>
          <a:off x="0" y="1616856"/>
          <a:ext cx="12192000" cy="5241148"/>
        </p:xfrm>
        <a:graphic>
          <a:graphicData uri="http://schemas.openxmlformats.org/drawingml/2006/table">
            <a:tbl>
              <a:tblPr firstRow="1" bandRow="1">
                <a:tableStyleId>{5C22544A-7EE6-4342-B048-85BDC9FD1C3A}</a:tableStyleId>
              </a:tblPr>
              <a:tblGrid>
                <a:gridCol w="2686465"/>
                <a:gridCol w="9505535"/>
              </a:tblGrid>
              <a:tr h="389617">
                <a:tc>
                  <a:txBody>
                    <a:bodyPr/>
                    <a:lstStyle/>
                    <a:p>
                      <a:r>
                        <a:rPr lang="en-US" dirty="0" smtClean="0"/>
                        <a:t>Key areas of focus</a:t>
                      </a:r>
                      <a:endParaRPr lang="en-US" dirty="0"/>
                    </a:p>
                  </a:txBody>
                  <a:tcPr/>
                </a:tc>
                <a:tc>
                  <a:txBody>
                    <a:bodyPr/>
                    <a:lstStyle/>
                    <a:p>
                      <a:r>
                        <a:rPr lang="en-US" dirty="0" smtClean="0"/>
                        <a:t>Main questions (examples)</a:t>
                      </a:r>
                      <a:endParaRPr lang="en-US" dirty="0"/>
                    </a:p>
                  </a:txBody>
                  <a:tcPr/>
                </a:tc>
              </a:tr>
              <a:tr h="389617">
                <a:tc>
                  <a:txBody>
                    <a:bodyPr/>
                    <a:lstStyle/>
                    <a:p>
                      <a:r>
                        <a:rPr lang="en-US" b="1" dirty="0" smtClean="0"/>
                        <a:t>Social Preparation </a:t>
                      </a:r>
                      <a:endParaRPr lang="en-US" b="1" dirty="0"/>
                    </a:p>
                  </a:txBody>
                  <a:tcPr/>
                </a:tc>
                <a:tc>
                  <a:txBody>
                    <a:bodyPr/>
                    <a:lstStyle/>
                    <a:p>
                      <a:r>
                        <a:rPr lang="en-US" dirty="0" smtClean="0"/>
                        <a:t>Information about the project at community level</a:t>
                      </a:r>
                      <a:endParaRPr lang="en-US" dirty="0"/>
                    </a:p>
                  </a:txBody>
                  <a:tcPr/>
                </a:tc>
              </a:tr>
              <a:tr h="389617">
                <a:tc>
                  <a:txBody>
                    <a:bodyPr/>
                    <a:lstStyle/>
                    <a:p>
                      <a:endParaRPr lang="en-US" dirty="0"/>
                    </a:p>
                  </a:txBody>
                  <a:tcPr/>
                </a:tc>
                <a:tc>
                  <a:txBody>
                    <a:bodyPr/>
                    <a:lstStyle/>
                    <a:p>
                      <a:r>
                        <a:rPr lang="en-US" dirty="0" smtClean="0"/>
                        <a:t>Collection of data on disaster</a:t>
                      </a:r>
                      <a:r>
                        <a:rPr lang="en-US" baseline="0" dirty="0" smtClean="0"/>
                        <a:t> impacts</a:t>
                      </a:r>
                      <a:endParaRPr lang="en-US" dirty="0"/>
                    </a:p>
                  </a:txBody>
                  <a:tcPr/>
                </a:tc>
              </a:tr>
              <a:tr h="389617">
                <a:tc>
                  <a:txBody>
                    <a:bodyPr/>
                    <a:lstStyle/>
                    <a:p>
                      <a:endParaRPr lang="en-US" dirty="0"/>
                    </a:p>
                  </a:txBody>
                  <a:tcPr/>
                </a:tc>
                <a:tc>
                  <a:txBody>
                    <a:bodyPr/>
                    <a:lstStyle/>
                    <a:p>
                      <a:r>
                        <a:rPr lang="en-US" dirty="0" smtClean="0"/>
                        <a:t>Selection of community</a:t>
                      </a:r>
                      <a:r>
                        <a:rPr lang="en-US" baseline="0" dirty="0" smtClean="0"/>
                        <a:t> volunteers (in old and new areas)</a:t>
                      </a:r>
                      <a:endParaRPr lang="en-US" dirty="0"/>
                    </a:p>
                  </a:txBody>
                  <a:tcPr/>
                </a:tc>
              </a:tr>
              <a:tr h="389617">
                <a:tc>
                  <a:txBody>
                    <a:bodyPr/>
                    <a:lstStyle/>
                    <a:p>
                      <a:endParaRPr lang="en-US" dirty="0"/>
                    </a:p>
                  </a:txBody>
                  <a:tcPr/>
                </a:tc>
                <a:tc>
                  <a:txBody>
                    <a:bodyPr/>
                    <a:lstStyle/>
                    <a:p>
                      <a:r>
                        <a:rPr lang="en-US" dirty="0" smtClean="0"/>
                        <a:t>Grievance redress system</a:t>
                      </a:r>
                      <a:endParaRPr lang="en-US" dirty="0"/>
                    </a:p>
                  </a:txBody>
                  <a:tcPr/>
                </a:tc>
              </a:tr>
              <a:tr h="389617">
                <a:tc>
                  <a:txBody>
                    <a:bodyPr/>
                    <a:lstStyle/>
                    <a:p>
                      <a:r>
                        <a:rPr lang="en-US" b="1" dirty="0" smtClean="0"/>
                        <a:t>Prioritization</a:t>
                      </a:r>
                      <a:endParaRPr lang="en-US" b="1" dirty="0"/>
                    </a:p>
                  </a:txBody>
                  <a:tcPr/>
                </a:tc>
                <a:tc>
                  <a:txBody>
                    <a:bodyPr/>
                    <a:lstStyle/>
                    <a:p>
                      <a:r>
                        <a:rPr lang="en-US" dirty="0" smtClean="0"/>
                        <a:t>Process followed and level</a:t>
                      </a:r>
                      <a:r>
                        <a:rPr lang="en-US" baseline="0" dirty="0" smtClean="0"/>
                        <a:t> of community engagement</a:t>
                      </a:r>
                      <a:endParaRPr lang="en-US" dirty="0"/>
                    </a:p>
                  </a:txBody>
                  <a:tcPr/>
                </a:tc>
              </a:tr>
              <a:tr h="389617">
                <a:tc>
                  <a:txBody>
                    <a:bodyPr/>
                    <a:lstStyle/>
                    <a:p>
                      <a:endParaRPr lang="en-US"/>
                    </a:p>
                  </a:txBody>
                  <a:tcPr/>
                </a:tc>
                <a:tc>
                  <a:txBody>
                    <a:bodyPr/>
                    <a:lstStyle/>
                    <a:p>
                      <a:r>
                        <a:rPr lang="en-US" dirty="0" smtClean="0"/>
                        <a:t>Influencing</a:t>
                      </a:r>
                      <a:r>
                        <a:rPr lang="en-US" baseline="0" dirty="0" smtClean="0"/>
                        <a:t> decision-making and the role of local governments (in old and new areas)</a:t>
                      </a:r>
                      <a:endParaRPr lang="en-US" dirty="0"/>
                    </a:p>
                  </a:txBody>
                  <a:tcPr/>
                </a:tc>
              </a:tr>
              <a:tr h="672489">
                <a:tc>
                  <a:txBody>
                    <a:bodyPr/>
                    <a:lstStyle/>
                    <a:p>
                      <a:r>
                        <a:rPr lang="en-US" b="1" dirty="0" smtClean="0"/>
                        <a:t>Sub-project</a:t>
                      </a:r>
                      <a:r>
                        <a:rPr lang="en-US" b="1" baseline="0" dirty="0" smtClean="0"/>
                        <a:t> development</a:t>
                      </a:r>
                      <a:endParaRPr lang="en-US" b="1" dirty="0"/>
                    </a:p>
                  </a:txBody>
                  <a:tcPr/>
                </a:tc>
                <a:tc>
                  <a:txBody>
                    <a:bodyPr/>
                    <a:lstStyle/>
                    <a:p>
                      <a:r>
                        <a:rPr lang="en-US" dirty="0" smtClean="0"/>
                        <a:t>Technical</a:t>
                      </a:r>
                      <a:r>
                        <a:rPr lang="en-US" baseline="0" dirty="0" smtClean="0"/>
                        <a:t> support provided, role of engineering team and time required for reviews</a:t>
                      </a:r>
                      <a:endParaRPr lang="en-US" dirty="0"/>
                    </a:p>
                  </a:txBody>
                  <a:tcPr/>
                </a:tc>
              </a:tr>
              <a:tr h="389617">
                <a:tc>
                  <a:txBody>
                    <a:bodyPr/>
                    <a:lstStyle/>
                    <a:p>
                      <a:endParaRPr lang="en-US" b="1" dirty="0"/>
                    </a:p>
                  </a:txBody>
                  <a:tcPr/>
                </a:tc>
                <a:tc>
                  <a:txBody>
                    <a:bodyPr/>
                    <a:lstStyle/>
                    <a:p>
                      <a:r>
                        <a:rPr lang="en-US" dirty="0" smtClean="0"/>
                        <a:t>Training of volunteers</a:t>
                      </a:r>
                      <a:r>
                        <a:rPr lang="en-US" baseline="0" dirty="0" smtClean="0"/>
                        <a:t> and clarity of procedures</a:t>
                      </a:r>
                      <a:endParaRPr lang="en-US" dirty="0"/>
                    </a:p>
                  </a:txBody>
                  <a:tcPr/>
                </a:tc>
              </a:tr>
              <a:tr h="389617">
                <a:tc>
                  <a:txBody>
                    <a:bodyPr/>
                    <a:lstStyle/>
                    <a:p>
                      <a:r>
                        <a:rPr lang="en-US" b="1" dirty="0" smtClean="0"/>
                        <a:t>Implementation</a:t>
                      </a:r>
                      <a:endParaRPr lang="en-US" b="1" dirty="0"/>
                    </a:p>
                  </a:txBody>
                  <a:tcPr/>
                </a:tc>
                <a:tc>
                  <a:txBody>
                    <a:bodyPr/>
                    <a:lstStyle/>
                    <a:p>
                      <a:r>
                        <a:rPr lang="en-US" dirty="0" smtClean="0"/>
                        <a:t>Selection</a:t>
                      </a:r>
                      <a:r>
                        <a:rPr lang="en-US" baseline="0" dirty="0" smtClean="0"/>
                        <a:t> of participants for paid labor component</a:t>
                      </a:r>
                      <a:endParaRPr lang="en-US" dirty="0"/>
                    </a:p>
                  </a:txBody>
                  <a:tcPr/>
                </a:tc>
              </a:tr>
              <a:tr h="389617">
                <a:tc>
                  <a:txBody>
                    <a:bodyPr/>
                    <a:lstStyle/>
                    <a:p>
                      <a:endParaRPr lang="en-US" b="1" dirty="0"/>
                    </a:p>
                  </a:txBody>
                  <a:tcPr/>
                </a:tc>
                <a:tc>
                  <a:txBody>
                    <a:bodyPr/>
                    <a:lstStyle/>
                    <a:p>
                      <a:r>
                        <a:rPr lang="en-US" dirty="0" smtClean="0"/>
                        <a:t>Supervision and ensuring quality of construction/Operation</a:t>
                      </a:r>
                      <a:r>
                        <a:rPr lang="en-US" baseline="0" dirty="0" smtClean="0"/>
                        <a:t> and maintenance arrangements</a:t>
                      </a:r>
                      <a:endParaRPr lang="en-US" dirty="0"/>
                    </a:p>
                  </a:txBody>
                  <a:tcPr/>
                </a:tc>
              </a:tr>
              <a:tr h="672489">
                <a:tc>
                  <a:txBody>
                    <a:bodyPr/>
                    <a:lstStyle/>
                    <a:p>
                      <a:r>
                        <a:rPr lang="en-US" b="1" dirty="0" smtClean="0"/>
                        <a:t>Institutional</a:t>
                      </a:r>
                      <a:r>
                        <a:rPr lang="en-US" b="1" baseline="0" dirty="0" smtClean="0"/>
                        <a:t> set-up and capacity building </a:t>
                      </a:r>
                      <a:endParaRPr lang="en-US" b="1" dirty="0"/>
                    </a:p>
                  </a:txBody>
                  <a:tcPr/>
                </a:tc>
                <a:tc>
                  <a:txBody>
                    <a:bodyPr/>
                    <a:lstStyle/>
                    <a:p>
                      <a:r>
                        <a:rPr lang="en-US" dirty="0" smtClean="0"/>
                        <a:t>Quality of facilitation</a:t>
                      </a:r>
                      <a:r>
                        <a:rPr lang="en-US" baseline="0" dirty="0" smtClean="0"/>
                        <a:t> and engineering support</a:t>
                      </a:r>
                    </a:p>
                    <a:p>
                      <a:r>
                        <a:rPr lang="en-US" baseline="0" dirty="0" smtClean="0"/>
                        <a:t>Role of the municipal teams and involvement of municipalities, local government</a:t>
                      </a:r>
                      <a:endParaRPr lang="en-US" dirty="0"/>
                    </a:p>
                  </a:txBody>
                  <a:tcPr/>
                </a:tc>
              </a:tr>
            </a:tbl>
          </a:graphicData>
        </a:graphic>
      </p:graphicFrame>
    </p:spTree>
    <p:extLst>
      <p:ext uri="{BB962C8B-B14F-4D97-AF65-F5344CB8AC3E}">
        <p14:creationId xmlns:p14="http://schemas.microsoft.com/office/powerpoint/2010/main" val="26771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1507</TotalTime>
  <Words>2299</Words>
  <Application>Microsoft Office PowerPoint</Application>
  <PresentationFormat>Widescreen</PresentationFormat>
  <Paragraphs>255</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Aharoni</vt:lpstr>
      <vt:lpstr>Andes ExtraLight</vt:lpstr>
      <vt:lpstr>Arial</vt:lpstr>
      <vt:lpstr>Calibri</vt:lpstr>
      <vt:lpstr>Corbel</vt:lpstr>
      <vt:lpstr>Franklin Gothic Book</vt:lpstr>
      <vt:lpstr>Symbol</vt:lpstr>
      <vt:lpstr>Times New Roman</vt:lpstr>
      <vt:lpstr>Wingdings</vt:lpstr>
      <vt:lpstr>Banded</vt:lpstr>
      <vt:lpstr>qualitative research methodologies improving quality of CDD operations</vt:lpstr>
      <vt:lpstr>PHILIPPINES – NATIONAL CDD PROJECT</vt:lpstr>
      <vt:lpstr>Philippines – national CDD Project Sub-project cycle</vt:lpstr>
      <vt:lpstr>Assessing implementation quality What questions</vt:lpstr>
      <vt:lpstr>Assessing implementation quality What questions</vt:lpstr>
      <vt:lpstr>Assessing implementation quality HOW?</vt:lpstr>
      <vt:lpstr>Process evaluation Methodology</vt:lpstr>
      <vt:lpstr>Process evaluation Methodology – qualitative approach</vt:lpstr>
      <vt:lpstr>Process evaluation Methodology – qualitative approach</vt:lpstr>
      <vt:lpstr>Process evaluation Methodology</vt:lpstr>
      <vt:lpstr>Some selected Findings Systems and procedures</vt:lpstr>
      <vt:lpstr>Process evaluation Community participation and engagement with local government </vt:lpstr>
      <vt:lpstr>Process evaluation operational modifications</vt:lpstr>
      <vt:lpstr>Process evaluation questions for cycle 2 &amp;3</vt:lpstr>
      <vt:lpstr>Thank you</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qualitative research methodologies to improve quality of CDD operations</dc:title>
  <dc:creator>UNICEF</dc:creator>
  <cp:lastModifiedBy>Sean Bradley</cp:lastModifiedBy>
  <cp:revision>72</cp:revision>
  <cp:lastPrinted>2016-04-13T13:00:36Z</cp:lastPrinted>
  <dcterms:created xsi:type="dcterms:W3CDTF">2016-04-11T07:22:43Z</dcterms:created>
  <dcterms:modified xsi:type="dcterms:W3CDTF">2016-11-30T18:43:34Z</dcterms:modified>
</cp:coreProperties>
</file>