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93" r:id="rId2"/>
    <p:sldId id="291" r:id="rId3"/>
    <p:sldId id="296" r:id="rId4"/>
    <p:sldId id="295" r:id="rId5"/>
    <p:sldId id="268" r:id="rId6"/>
    <p:sldId id="286" r:id="rId7"/>
    <p:sldId id="270" r:id="rId8"/>
    <p:sldId id="298" r:id="rId9"/>
    <p:sldId id="257" r:id="rId10"/>
    <p:sldId id="274"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7" autoAdjust="0"/>
    <p:restoredTop sz="90421" autoAdjust="0"/>
  </p:normalViewPr>
  <p:slideViewPr>
    <p:cSldViewPr snapToGrid="0">
      <p:cViewPr varScale="1">
        <p:scale>
          <a:sx n="83" d="100"/>
          <a:sy n="83" d="100"/>
        </p:scale>
        <p:origin x="858"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504C36-F4FD-4C5C-BCAD-314073295578}" type="datetimeFigureOut">
              <a:rPr lang="en-US" smtClean="0"/>
              <a:t>11/27/2016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6D16B7-B7CC-4E95-A701-AC4E963E8A1B}" type="slidenum">
              <a:rPr lang="en-US" smtClean="0"/>
              <a:t>‹#›</a:t>
            </a:fld>
            <a:endParaRPr lang="en-US"/>
          </a:p>
        </p:txBody>
      </p:sp>
    </p:spTree>
    <p:extLst>
      <p:ext uri="{BB962C8B-B14F-4D97-AF65-F5344CB8AC3E}">
        <p14:creationId xmlns:p14="http://schemas.microsoft.com/office/powerpoint/2010/main" val="4243526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Unprecedented WB involvement in drafting of the Law!</a:t>
            </a:r>
          </a:p>
          <a:p>
            <a:pPr marL="171450" indent="-171450">
              <a:buFont typeface="Arial" panose="020B0604020202020204" pitchFamily="34" charset="0"/>
              <a:buChar char="•"/>
            </a:pPr>
            <a:r>
              <a:rPr lang="en-US" dirty="0" smtClean="0"/>
              <a:t>Also try to see the “so-what” of implementing CDD principles in VL in terms of impacts</a:t>
            </a:r>
            <a:r>
              <a:rPr lang="en-US" baseline="0" dirty="0" smtClean="0"/>
              <a:t> felt by the communities and local governments – cannot conduct IE since the implementation of VL was conducted all at once in the whole country</a:t>
            </a:r>
            <a:endParaRPr lang="en-US" dirty="0" smtClean="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F76D16B7-B7CC-4E95-A701-AC4E963E8A1B}" type="slidenum">
              <a:rPr lang="en-US" smtClean="0"/>
              <a:t>4</a:t>
            </a:fld>
            <a:endParaRPr lang="en-US"/>
          </a:p>
        </p:txBody>
      </p:sp>
    </p:spTree>
    <p:extLst>
      <p:ext uri="{BB962C8B-B14F-4D97-AF65-F5344CB8AC3E}">
        <p14:creationId xmlns:p14="http://schemas.microsoft.com/office/powerpoint/2010/main" val="1765834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Locations</a:t>
            </a:r>
            <a:r>
              <a:rPr lang="en-US" baseline="0" dirty="0" smtClean="0"/>
              <a:t> follow another longitudinal study – the Local Level Institutions </a:t>
            </a:r>
            <a:endParaRPr lang="en-US" dirty="0"/>
          </a:p>
        </p:txBody>
      </p:sp>
      <p:sp>
        <p:nvSpPr>
          <p:cNvPr id="4" name="Slide Number Placeholder 3"/>
          <p:cNvSpPr>
            <a:spLocks noGrp="1"/>
          </p:cNvSpPr>
          <p:nvPr>
            <p:ph type="sldNum" sz="quarter" idx="10"/>
          </p:nvPr>
        </p:nvSpPr>
        <p:spPr/>
        <p:txBody>
          <a:bodyPr/>
          <a:lstStyle/>
          <a:p>
            <a:fld id="{F76D16B7-B7CC-4E95-A701-AC4E963E8A1B}" type="slidenum">
              <a:rPr lang="en-US" smtClean="0"/>
              <a:t>7</a:t>
            </a:fld>
            <a:endParaRPr lang="en-US"/>
          </a:p>
        </p:txBody>
      </p:sp>
    </p:spTree>
    <p:extLst>
      <p:ext uri="{BB962C8B-B14F-4D97-AF65-F5344CB8AC3E}">
        <p14:creationId xmlns:p14="http://schemas.microsoft.com/office/powerpoint/2010/main" val="18523513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Locations</a:t>
            </a:r>
            <a:r>
              <a:rPr lang="en-US" baseline="0" dirty="0" smtClean="0"/>
              <a:t> follow another longitudinal study – the Local Level Institutions </a:t>
            </a:r>
            <a:endParaRPr lang="en-US" dirty="0"/>
          </a:p>
        </p:txBody>
      </p:sp>
      <p:sp>
        <p:nvSpPr>
          <p:cNvPr id="4" name="Slide Number Placeholder 3"/>
          <p:cNvSpPr>
            <a:spLocks noGrp="1"/>
          </p:cNvSpPr>
          <p:nvPr>
            <p:ph type="sldNum" sz="quarter" idx="10"/>
          </p:nvPr>
        </p:nvSpPr>
        <p:spPr/>
        <p:txBody>
          <a:bodyPr/>
          <a:lstStyle/>
          <a:p>
            <a:fld id="{F76D16B7-B7CC-4E95-A701-AC4E963E8A1B}" type="slidenum">
              <a:rPr lang="en-US" smtClean="0"/>
              <a:t>8</a:t>
            </a:fld>
            <a:endParaRPr lang="en-US"/>
          </a:p>
        </p:txBody>
      </p:sp>
    </p:spTree>
    <p:extLst>
      <p:ext uri="{BB962C8B-B14F-4D97-AF65-F5344CB8AC3E}">
        <p14:creationId xmlns:p14="http://schemas.microsoft.com/office/powerpoint/2010/main" val="35441184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907DE4D-A164-46D5-8F03-B09D4CD32D83}"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860550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DE4D-A164-46D5-8F03-B09D4CD32D83}"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2486671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DE4D-A164-46D5-8F03-B09D4CD32D83}"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23826523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907DE4D-A164-46D5-8F03-B09D4CD32D83}"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2584333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907DE4D-A164-46D5-8F03-B09D4CD32D83}" type="datetimeFigureOut">
              <a:rPr lang="en-US" smtClean="0"/>
              <a:t>11/27/2016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126874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907DE4D-A164-46D5-8F03-B09D4CD32D83}"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3458513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907DE4D-A164-46D5-8F03-B09D4CD32D83}" type="datetimeFigureOut">
              <a:rPr lang="en-US" smtClean="0"/>
              <a:t>11/27/2016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535351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907DE4D-A164-46D5-8F03-B09D4CD32D83}" type="datetimeFigureOut">
              <a:rPr lang="en-US" smtClean="0"/>
              <a:t>11/27/2016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285403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07DE4D-A164-46D5-8F03-B09D4CD32D83}" type="datetimeFigureOut">
              <a:rPr lang="en-US" smtClean="0"/>
              <a:t>11/27/2016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92782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7DE4D-A164-46D5-8F03-B09D4CD32D83}"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3515022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907DE4D-A164-46D5-8F03-B09D4CD32D83}" type="datetimeFigureOut">
              <a:rPr lang="en-US" smtClean="0"/>
              <a:t>11/27/2016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28AB37-DF17-439E-A176-4E694D664C0B}" type="slidenum">
              <a:rPr lang="en-US" smtClean="0"/>
              <a:t>‹#›</a:t>
            </a:fld>
            <a:endParaRPr lang="en-US"/>
          </a:p>
        </p:txBody>
      </p:sp>
    </p:spTree>
    <p:extLst>
      <p:ext uri="{BB962C8B-B14F-4D97-AF65-F5344CB8AC3E}">
        <p14:creationId xmlns:p14="http://schemas.microsoft.com/office/powerpoint/2010/main" val="1900706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07DE4D-A164-46D5-8F03-B09D4CD32D83}" type="datetimeFigureOut">
              <a:rPr lang="en-US" smtClean="0"/>
              <a:t>11/27/2016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28AB37-DF17-439E-A176-4E694D664C0B}" type="slidenum">
              <a:rPr lang="en-US" smtClean="0"/>
              <a:t>‹#›</a:t>
            </a:fld>
            <a:endParaRPr lang="en-US"/>
          </a:p>
        </p:txBody>
      </p:sp>
    </p:spTree>
    <p:extLst>
      <p:ext uri="{BB962C8B-B14F-4D97-AF65-F5344CB8AC3E}">
        <p14:creationId xmlns:p14="http://schemas.microsoft.com/office/powerpoint/2010/main" val="18596683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0" y="0"/>
            <a:ext cx="12192000" cy="6858000"/>
          </a:xfrm>
          <a:prstGeom prst="rect">
            <a:avLst/>
          </a:prstGeom>
        </p:spPr>
      </p:pic>
      <p:sp>
        <p:nvSpPr>
          <p:cNvPr id="3" name="Title 1"/>
          <p:cNvSpPr txBox="1">
            <a:spLocks/>
          </p:cNvSpPr>
          <p:nvPr/>
        </p:nvSpPr>
        <p:spPr>
          <a:xfrm>
            <a:off x="1601117" y="947450"/>
            <a:ext cx="9592019" cy="281432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800" b="1" dirty="0" smtClean="0">
                <a:solidFill>
                  <a:srgbClr val="FFFF00"/>
                </a:solidFill>
                <a:latin typeface="Calibri Light" panose="020F0302020204030204" pitchFamily="34" charset="0"/>
              </a:rPr>
              <a:t>“Sentinel Villages” – Observing Village Governance and Community Empowerment under the Village Law in Indonesia</a:t>
            </a:r>
            <a:endParaRPr lang="en-US" sz="4800" b="1" dirty="0">
              <a:solidFill>
                <a:srgbClr val="FFFF00"/>
              </a:solidFill>
              <a:latin typeface="Calibri Light" panose="020F0302020204030204" pitchFamily="34" charset="0"/>
            </a:endParaRPr>
          </a:p>
        </p:txBody>
      </p:sp>
    </p:spTree>
    <p:extLst>
      <p:ext uri="{BB962C8B-B14F-4D97-AF65-F5344CB8AC3E}">
        <p14:creationId xmlns:p14="http://schemas.microsoft.com/office/powerpoint/2010/main" val="957282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dirty="0" smtClean="0">
                <a:solidFill>
                  <a:srgbClr val="00B0F0"/>
                </a:solidFill>
              </a:rPr>
              <a:t>Timeline</a:t>
            </a:r>
            <a:endParaRPr lang="en-US" dirty="0"/>
          </a:p>
        </p:txBody>
      </p:sp>
      <p:pic>
        <p:nvPicPr>
          <p:cNvPr id="4" name="Picture 3"/>
          <p:cNvPicPr>
            <a:picLocks noChangeAspect="1"/>
          </p:cNvPicPr>
          <p:nvPr/>
        </p:nvPicPr>
        <p:blipFill>
          <a:blip r:embed="rId2"/>
          <a:stretch>
            <a:fillRect/>
          </a:stretch>
        </p:blipFill>
        <p:spPr>
          <a:xfrm>
            <a:off x="598170" y="6020593"/>
            <a:ext cx="2585791" cy="611187"/>
          </a:xfrm>
          <a:prstGeom prst="rect">
            <a:avLst/>
          </a:prstGeom>
        </p:spPr>
      </p:pic>
      <p:graphicFrame>
        <p:nvGraphicFramePr>
          <p:cNvPr id="7" name="Content Placeholder 6"/>
          <p:cNvGraphicFramePr>
            <a:graphicFrameLocks noGrp="1"/>
          </p:cNvGraphicFramePr>
          <p:nvPr>
            <p:ph idx="1"/>
            <p:extLst>
              <p:ext uri="{D42A27DB-BD31-4B8C-83A1-F6EECF244321}">
                <p14:modId xmlns:p14="http://schemas.microsoft.com/office/powerpoint/2010/main" val="3481381957"/>
              </p:ext>
            </p:extLst>
          </p:nvPr>
        </p:nvGraphicFramePr>
        <p:xfrm>
          <a:off x="838200" y="1825625"/>
          <a:ext cx="10515600" cy="2225040"/>
        </p:xfrm>
        <a:graphic>
          <a:graphicData uri="http://schemas.openxmlformats.org/drawingml/2006/table">
            <a:tbl>
              <a:tblPr firstRow="1" bandRow="1">
                <a:tableStyleId>{5C22544A-7EE6-4342-B048-85BDC9FD1C3A}</a:tableStyleId>
              </a:tblPr>
              <a:tblGrid>
                <a:gridCol w="5257800"/>
                <a:gridCol w="5257800"/>
              </a:tblGrid>
              <a:tr h="370840">
                <a:tc>
                  <a:txBody>
                    <a:bodyPr/>
                    <a:lstStyle/>
                    <a:p>
                      <a:r>
                        <a:rPr lang="en-US" dirty="0" smtClean="0"/>
                        <a:t>Time</a:t>
                      </a:r>
                      <a:endParaRPr lang="en-US" dirty="0"/>
                    </a:p>
                  </a:txBody>
                  <a:tcPr/>
                </a:tc>
                <a:tc>
                  <a:txBody>
                    <a:bodyPr/>
                    <a:lstStyle/>
                    <a:p>
                      <a:r>
                        <a:rPr lang="en-US" dirty="0" smtClean="0"/>
                        <a:t>Activities</a:t>
                      </a:r>
                      <a:endParaRPr lang="en-US" dirty="0"/>
                    </a:p>
                  </a:txBody>
                  <a:tcPr/>
                </a:tc>
              </a:tr>
              <a:tr h="370840">
                <a:tc>
                  <a:txBody>
                    <a:bodyPr/>
                    <a:lstStyle/>
                    <a:p>
                      <a:r>
                        <a:rPr lang="en-US" dirty="0" smtClean="0"/>
                        <a:t>September – October 2015</a:t>
                      </a:r>
                      <a:endParaRPr lang="en-US" dirty="0"/>
                    </a:p>
                  </a:txBody>
                  <a:tcPr/>
                </a:tc>
                <a:tc>
                  <a:txBody>
                    <a:bodyPr/>
                    <a:lstStyle/>
                    <a:p>
                      <a:r>
                        <a:rPr lang="en-US" dirty="0" smtClean="0"/>
                        <a:t>Baseline qualitative</a:t>
                      </a:r>
                      <a:endParaRPr lang="en-US" dirty="0"/>
                    </a:p>
                  </a:txBody>
                  <a:tcPr/>
                </a:tc>
              </a:tr>
              <a:tr h="370840">
                <a:tc>
                  <a:txBody>
                    <a:bodyPr/>
                    <a:lstStyle/>
                    <a:p>
                      <a:r>
                        <a:rPr lang="en-US" dirty="0" smtClean="0"/>
                        <a:t>March</a:t>
                      </a:r>
                      <a:r>
                        <a:rPr lang="en-US" baseline="0" dirty="0" smtClean="0"/>
                        <a:t> – April 2016</a:t>
                      </a:r>
                      <a:endParaRPr lang="en-US" dirty="0"/>
                    </a:p>
                  </a:txBody>
                  <a:tcPr/>
                </a:tc>
                <a:tc>
                  <a:txBody>
                    <a:bodyPr/>
                    <a:lstStyle/>
                    <a:p>
                      <a:r>
                        <a:rPr lang="en-US" dirty="0" smtClean="0"/>
                        <a:t>Baseline quantitative</a:t>
                      </a:r>
                      <a:endParaRPr lang="en-US" dirty="0"/>
                    </a:p>
                  </a:txBody>
                  <a:tcPr/>
                </a:tc>
              </a:tr>
              <a:tr h="370840">
                <a:tc>
                  <a:txBody>
                    <a:bodyPr/>
                    <a:lstStyle/>
                    <a:p>
                      <a:r>
                        <a:rPr lang="en-US" dirty="0" smtClean="0"/>
                        <a:t>September 2015 – June 2017</a:t>
                      </a:r>
                      <a:endParaRPr lang="en-US" dirty="0"/>
                    </a:p>
                  </a:txBody>
                  <a:tcPr/>
                </a:tc>
                <a:tc>
                  <a:txBody>
                    <a:bodyPr/>
                    <a:lstStyle/>
                    <a:p>
                      <a:r>
                        <a:rPr lang="en-US" dirty="0" smtClean="0"/>
                        <a:t>Ongoing process monitoring</a:t>
                      </a:r>
                      <a:endParaRPr lang="en-US" dirty="0"/>
                    </a:p>
                  </a:txBody>
                  <a:tcPr/>
                </a:tc>
              </a:tr>
              <a:tr h="370840">
                <a:tc>
                  <a:txBody>
                    <a:bodyPr/>
                    <a:lstStyle/>
                    <a:p>
                      <a:r>
                        <a:rPr lang="en-US" dirty="0" smtClean="0"/>
                        <a:t>March – April</a:t>
                      </a:r>
                      <a:r>
                        <a:rPr lang="en-US" baseline="0" dirty="0" smtClean="0"/>
                        <a:t> 2017</a:t>
                      </a:r>
                      <a:endParaRPr lang="en-US" dirty="0"/>
                    </a:p>
                  </a:txBody>
                  <a:tcPr/>
                </a:tc>
                <a:tc>
                  <a:txBody>
                    <a:bodyPr/>
                    <a:lstStyle/>
                    <a:p>
                      <a:r>
                        <a:rPr lang="en-US" dirty="0" err="1" smtClean="0"/>
                        <a:t>Endline</a:t>
                      </a:r>
                      <a:r>
                        <a:rPr lang="en-US" dirty="0" smtClean="0"/>
                        <a:t> quantitative</a:t>
                      </a:r>
                      <a:endParaRPr lang="en-US" dirty="0"/>
                    </a:p>
                  </a:txBody>
                  <a:tcPr/>
                </a:tc>
              </a:tr>
              <a:tr h="370840">
                <a:tc>
                  <a:txBody>
                    <a:bodyPr/>
                    <a:lstStyle/>
                    <a:p>
                      <a:r>
                        <a:rPr lang="en-US" dirty="0" smtClean="0"/>
                        <a:t>September – October</a:t>
                      </a:r>
                      <a:r>
                        <a:rPr lang="en-US" baseline="0" dirty="0" smtClean="0"/>
                        <a:t> 2017</a:t>
                      </a:r>
                      <a:endParaRPr lang="en-US" dirty="0"/>
                    </a:p>
                  </a:txBody>
                  <a:tcPr/>
                </a:tc>
                <a:tc>
                  <a:txBody>
                    <a:bodyPr/>
                    <a:lstStyle/>
                    <a:p>
                      <a:r>
                        <a:rPr lang="en-US" dirty="0" err="1" smtClean="0"/>
                        <a:t>Endline</a:t>
                      </a:r>
                      <a:r>
                        <a:rPr lang="en-US" dirty="0" smtClean="0"/>
                        <a:t> qualitative</a:t>
                      </a:r>
                      <a:endParaRPr lang="en-US" dirty="0"/>
                    </a:p>
                  </a:txBody>
                  <a:tcPr/>
                </a:tc>
              </a:tr>
            </a:tbl>
          </a:graphicData>
        </a:graphic>
      </p:graphicFrame>
    </p:spTree>
    <p:extLst>
      <p:ext uri="{BB962C8B-B14F-4D97-AF65-F5344CB8AC3E}">
        <p14:creationId xmlns:p14="http://schemas.microsoft.com/office/powerpoint/2010/main" val="2311980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a:solidFill>
                  <a:srgbClr val="00B0F0"/>
                </a:solidFill>
              </a:rPr>
              <a:t>The </a:t>
            </a:r>
            <a:r>
              <a:rPr lang="en-US" sz="4000" b="1" dirty="0" smtClean="0">
                <a:solidFill>
                  <a:srgbClr val="00B0F0"/>
                </a:solidFill>
              </a:rPr>
              <a:t>Indonesia Village </a:t>
            </a:r>
            <a:r>
              <a:rPr lang="en-US" sz="4000" b="1" dirty="0">
                <a:solidFill>
                  <a:srgbClr val="00B0F0"/>
                </a:solidFill>
              </a:rPr>
              <a:t>Law builds on 16 years of CDD and extends decentralization to </a:t>
            </a:r>
            <a:r>
              <a:rPr lang="en-US" sz="4000" b="1" dirty="0" smtClean="0">
                <a:solidFill>
                  <a:srgbClr val="00B0F0"/>
                </a:solidFill>
              </a:rPr>
              <a:t>villages</a:t>
            </a:r>
            <a:endParaRPr lang="en-US" sz="4000" b="1" dirty="0">
              <a:solidFill>
                <a:srgbClr val="00B0F0"/>
              </a:solidFill>
            </a:endParaRPr>
          </a:p>
        </p:txBody>
      </p:sp>
      <p:sp>
        <p:nvSpPr>
          <p:cNvPr id="3" name="Content Placeholder 2"/>
          <p:cNvSpPr>
            <a:spLocks noGrp="1"/>
          </p:cNvSpPr>
          <p:nvPr>
            <p:ph idx="1"/>
          </p:nvPr>
        </p:nvSpPr>
        <p:spPr>
          <a:xfrm>
            <a:off x="838200" y="1562735"/>
            <a:ext cx="10515600" cy="4351338"/>
          </a:xfrm>
        </p:spPr>
        <p:txBody>
          <a:bodyPr>
            <a:normAutofit lnSpcReduction="10000"/>
          </a:bodyPr>
          <a:lstStyle/>
          <a:p>
            <a:r>
              <a:rPr lang="en-US" dirty="0"/>
              <a:t>KDP 1998-2007: response to financial crisis in post authoritarian context</a:t>
            </a:r>
          </a:p>
          <a:p>
            <a:pPr lvl="1"/>
            <a:r>
              <a:rPr lang="en-US" dirty="0"/>
              <a:t>Cushion impact: money to villages, citizen voice and choice in their own development</a:t>
            </a:r>
          </a:p>
          <a:p>
            <a:r>
              <a:rPr lang="en-US" dirty="0"/>
              <a:t>PNPM 2008-2014:  national scale up </a:t>
            </a:r>
          </a:p>
          <a:p>
            <a:r>
              <a:rPr lang="en-US" dirty="0"/>
              <a:t>PNPM </a:t>
            </a:r>
            <a:r>
              <a:rPr lang="en-US" dirty="0" err="1"/>
              <a:t>Generasi</a:t>
            </a:r>
            <a:r>
              <a:rPr lang="en-US" dirty="0"/>
              <a:t> 2008-2017: pilot to reach specific health and education MDGs</a:t>
            </a:r>
          </a:p>
          <a:p>
            <a:r>
              <a:rPr lang="en-US" dirty="0"/>
              <a:t>Results: 12% consumption gain for poor HHs, productive infrastructure (135 </a:t>
            </a:r>
            <a:r>
              <a:rPr lang="en-US" dirty="0" err="1"/>
              <a:t>ths</a:t>
            </a:r>
            <a:r>
              <a:rPr lang="en-US" dirty="0"/>
              <a:t> km roads), health (decrease in malnutrition), education (increased school attendance), +65 million employment days</a:t>
            </a:r>
          </a:p>
          <a:p>
            <a:endParaRPr lang="en-US" dirty="0"/>
          </a:p>
        </p:txBody>
      </p:sp>
      <p:pic>
        <p:nvPicPr>
          <p:cNvPr id="4" name="Picture 3"/>
          <p:cNvPicPr>
            <a:picLocks noChangeAspect="1"/>
          </p:cNvPicPr>
          <p:nvPr/>
        </p:nvPicPr>
        <p:blipFill>
          <a:blip r:embed="rId2"/>
          <a:stretch>
            <a:fillRect/>
          </a:stretch>
        </p:blipFill>
        <p:spPr>
          <a:xfrm>
            <a:off x="586740" y="6006306"/>
            <a:ext cx="2585791" cy="611187"/>
          </a:xfrm>
          <a:prstGeom prst="rect">
            <a:avLst/>
          </a:prstGeom>
        </p:spPr>
      </p:pic>
    </p:spTree>
    <p:extLst>
      <p:ext uri="{BB962C8B-B14F-4D97-AF65-F5344CB8AC3E}">
        <p14:creationId xmlns:p14="http://schemas.microsoft.com/office/powerpoint/2010/main" val="39855625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B0F0"/>
                </a:solidFill>
              </a:rPr>
              <a:t>Village Law bring in massive scale – both in # of villages and $ of village transfers</a:t>
            </a:r>
            <a:endParaRPr lang="en-US" sz="4000" b="1" dirty="0">
              <a:solidFill>
                <a:srgbClr val="00B0F0"/>
              </a:solidFill>
            </a:endParaRPr>
          </a:p>
        </p:txBody>
      </p:sp>
      <p:pic>
        <p:nvPicPr>
          <p:cNvPr id="4" name="Picture 3"/>
          <p:cNvPicPr>
            <a:picLocks noChangeAspect="1"/>
          </p:cNvPicPr>
          <p:nvPr/>
        </p:nvPicPr>
        <p:blipFill>
          <a:blip r:embed="rId2"/>
          <a:stretch>
            <a:fillRect/>
          </a:stretch>
        </p:blipFill>
        <p:spPr>
          <a:xfrm>
            <a:off x="586740" y="6006306"/>
            <a:ext cx="2585791" cy="611187"/>
          </a:xfrm>
          <a:prstGeom prst="rect">
            <a:avLst/>
          </a:prstGeom>
        </p:spPr>
      </p:pic>
      <p:pic>
        <p:nvPicPr>
          <p:cNvPr id="6" name="Content Placeholder 5"/>
          <p:cNvPicPr>
            <a:picLocks noGrp="1" noChangeAspect="1"/>
          </p:cNvPicPr>
          <p:nvPr>
            <p:ph idx="1"/>
          </p:nvPr>
        </p:nvPicPr>
        <p:blipFill>
          <a:blip r:embed="rId3"/>
          <a:stretch>
            <a:fillRect/>
          </a:stretch>
        </p:blipFill>
        <p:spPr>
          <a:xfrm>
            <a:off x="586739" y="2220823"/>
            <a:ext cx="5452681" cy="2749989"/>
          </a:xfrm>
          <a:prstGeom prst="rect">
            <a:avLst/>
          </a:prstGeom>
        </p:spPr>
      </p:pic>
      <p:pic>
        <p:nvPicPr>
          <p:cNvPr id="7" name="Picture 6"/>
          <p:cNvPicPr>
            <a:picLocks noChangeAspect="1"/>
          </p:cNvPicPr>
          <p:nvPr/>
        </p:nvPicPr>
        <p:blipFill>
          <a:blip r:embed="rId4"/>
          <a:stretch>
            <a:fillRect/>
          </a:stretch>
        </p:blipFill>
        <p:spPr>
          <a:xfrm>
            <a:off x="6096000" y="1952119"/>
            <a:ext cx="5075104" cy="3099438"/>
          </a:xfrm>
          <a:prstGeom prst="rect">
            <a:avLst/>
          </a:prstGeom>
        </p:spPr>
      </p:pic>
    </p:spTree>
    <p:extLst>
      <p:ext uri="{BB962C8B-B14F-4D97-AF65-F5344CB8AC3E}">
        <p14:creationId xmlns:p14="http://schemas.microsoft.com/office/powerpoint/2010/main" val="36824320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B0F0"/>
                </a:solidFill>
              </a:rPr>
              <a:t>Why this study?</a:t>
            </a:r>
            <a:endParaRPr lang="en-US" sz="4000" b="1" dirty="0">
              <a:solidFill>
                <a:srgbClr val="00B0F0"/>
              </a:solidFill>
            </a:endParaRPr>
          </a:p>
        </p:txBody>
      </p:sp>
      <p:sp>
        <p:nvSpPr>
          <p:cNvPr id="3" name="Content Placeholder 2"/>
          <p:cNvSpPr>
            <a:spLocks noGrp="1"/>
          </p:cNvSpPr>
          <p:nvPr>
            <p:ph idx="1"/>
          </p:nvPr>
        </p:nvSpPr>
        <p:spPr>
          <a:xfrm>
            <a:off x="838200" y="1562735"/>
            <a:ext cx="10515600" cy="4351338"/>
          </a:xfrm>
        </p:spPr>
        <p:txBody>
          <a:bodyPr>
            <a:normAutofit fontScale="92500"/>
          </a:bodyPr>
          <a:lstStyle/>
          <a:p>
            <a:r>
              <a:rPr lang="en-US" dirty="0" smtClean="0"/>
              <a:t>VL as “continuation” of CDD – participation, transparency, accountability</a:t>
            </a:r>
          </a:p>
          <a:p>
            <a:r>
              <a:rPr lang="en-US" dirty="0" smtClean="0"/>
              <a:t>KDP and PNPM </a:t>
            </a:r>
            <a:r>
              <a:rPr lang="en-US" dirty="0" smtClean="0"/>
              <a:t>has not </a:t>
            </a:r>
            <a:r>
              <a:rPr lang="en-US" dirty="0" smtClean="0"/>
              <a:t>affected </a:t>
            </a:r>
            <a:r>
              <a:rPr lang="en-US" dirty="0" smtClean="0"/>
              <a:t>governance at </a:t>
            </a:r>
            <a:r>
              <a:rPr lang="en-US" dirty="0" smtClean="0"/>
              <a:t>district and village levels: </a:t>
            </a:r>
            <a:endParaRPr lang="en-US" dirty="0"/>
          </a:p>
          <a:p>
            <a:pPr lvl="1"/>
            <a:r>
              <a:rPr lang="en-US" dirty="0" smtClean="0"/>
              <a:t>Operating outside of government system for &gt; 15 years (!)</a:t>
            </a:r>
          </a:p>
          <a:p>
            <a:pPr lvl="1"/>
            <a:r>
              <a:rPr lang="en-US" dirty="0" smtClean="0"/>
              <a:t>Very inward looking (“PTO-minded”)</a:t>
            </a:r>
          </a:p>
          <a:p>
            <a:pPr lvl="1"/>
            <a:r>
              <a:rPr lang="en-US" dirty="0" smtClean="0"/>
              <a:t>Seen as “project” by village government and community</a:t>
            </a:r>
          </a:p>
          <a:p>
            <a:pPr lvl="1"/>
            <a:r>
              <a:rPr lang="en-US" dirty="0" smtClean="0"/>
              <a:t>Small size of village funds at that time – not worth to try implement any kind of good governance practices </a:t>
            </a:r>
            <a:endParaRPr lang="en-US" dirty="0" smtClean="0"/>
          </a:p>
          <a:p>
            <a:r>
              <a:rPr lang="en-US" dirty="0" smtClean="0"/>
              <a:t>Opportunity to observe directly at district &amp; village levels for the first 2 years of VL implementation whether the CDD principles are being followed and if so how/why</a:t>
            </a:r>
            <a:endParaRPr lang="en-US" dirty="0"/>
          </a:p>
        </p:txBody>
      </p:sp>
      <p:pic>
        <p:nvPicPr>
          <p:cNvPr id="4" name="Picture 3"/>
          <p:cNvPicPr>
            <a:picLocks noChangeAspect="1"/>
          </p:cNvPicPr>
          <p:nvPr/>
        </p:nvPicPr>
        <p:blipFill>
          <a:blip r:embed="rId3"/>
          <a:stretch>
            <a:fillRect/>
          </a:stretch>
        </p:blipFill>
        <p:spPr>
          <a:xfrm>
            <a:off x="586740" y="6006306"/>
            <a:ext cx="2585791" cy="611187"/>
          </a:xfrm>
          <a:prstGeom prst="rect">
            <a:avLst/>
          </a:prstGeom>
        </p:spPr>
      </p:pic>
    </p:spTree>
    <p:extLst>
      <p:ext uri="{BB962C8B-B14F-4D97-AF65-F5344CB8AC3E}">
        <p14:creationId xmlns:p14="http://schemas.microsoft.com/office/powerpoint/2010/main" val="3856763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B0F0"/>
                </a:solidFill>
              </a:rPr>
              <a:t>“CDD Principles” </a:t>
            </a:r>
            <a:r>
              <a:rPr lang="en-US" sz="4000" b="1" dirty="0" smtClean="0">
                <a:solidFill>
                  <a:srgbClr val="00B0F0"/>
                </a:solidFill>
              </a:rPr>
              <a:t>in Village Law (1)</a:t>
            </a:r>
            <a:endParaRPr lang="en-US" sz="4000" b="1" dirty="0">
              <a:solidFill>
                <a:srgbClr val="00B0F0"/>
              </a:solidFill>
            </a:endParaRPr>
          </a:p>
        </p:txBody>
      </p:sp>
      <p:sp>
        <p:nvSpPr>
          <p:cNvPr id="3" name="Content Placeholder 2"/>
          <p:cNvSpPr>
            <a:spLocks noGrp="1"/>
          </p:cNvSpPr>
          <p:nvPr>
            <p:ph idx="1"/>
          </p:nvPr>
        </p:nvSpPr>
        <p:spPr>
          <a:xfrm>
            <a:off x="838200" y="1562735"/>
            <a:ext cx="10515600" cy="4351338"/>
          </a:xfrm>
        </p:spPr>
        <p:txBody>
          <a:bodyPr>
            <a:normAutofit/>
          </a:bodyPr>
          <a:lstStyle/>
          <a:p>
            <a:r>
              <a:rPr lang="en-US" dirty="0"/>
              <a:t>Participation: </a:t>
            </a:r>
          </a:p>
          <a:p>
            <a:pPr lvl="1"/>
            <a:r>
              <a:rPr lang="en-US" dirty="0"/>
              <a:t>Article 3 – one of the main principles in </a:t>
            </a:r>
            <a:r>
              <a:rPr lang="en-US" dirty="0" smtClean="0"/>
              <a:t>village governance</a:t>
            </a:r>
            <a:endParaRPr lang="en-US" dirty="0"/>
          </a:p>
          <a:p>
            <a:pPr lvl="1"/>
            <a:r>
              <a:rPr lang="en-US" dirty="0" smtClean="0"/>
              <a:t>Article </a:t>
            </a:r>
            <a:r>
              <a:rPr lang="en-US" dirty="0"/>
              <a:t>54 – community representative in village </a:t>
            </a:r>
            <a:r>
              <a:rPr lang="en-US" dirty="0" smtClean="0"/>
              <a:t>forum</a:t>
            </a:r>
            <a:endParaRPr lang="en-US" dirty="0"/>
          </a:p>
          <a:p>
            <a:r>
              <a:rPr lang="en-US" dirty="0"/>
              <a:t>Transparency:</a:t>
            </a:r>
          </a:p>
          <a:p>
            <a:pPr lvl="1"/>
            <a:r>
              <a:rPr lang="en-US" dirty="0"/>
              <a:t>Article 27 – village head must provide written information to community on </a:t>
            </a:r>
            <a:r>
              <a:rPr lang="en-US" dirty="0" smtClean="0"/>
              <a:t>village administration </a:t>
            </a:r>
            <a:r>
              <a:rPr lang="en-US" dirty="0"/>
              <a:t>at the end of each fiscal year</a:t>
            </a:r>
          </a:p>
          <a:p>
            <a:pPr lvl="1"/>
            <a:r>
              <a:rPr lang="en-US" dirty="0"/>
              <a:t>Article 68 – community has right to ask and get information on village government </a:t>
            </a:r>
          </a:p>
          <a:p>
            <a:pPr lvl="1"/>
            <a:r>
              <a:rPr lang="en-US" dirty="0"/>
              <a:t>Article 82 – community has right to get information on village development planning and implementation; village government must inform community on </a:t>
            </a:r>
            <a:r>
              <a:rPr lang="en-US" dirty="0" smtClean="0"/>
              <a:t>various village planning documents and village budget</a:t>
            </a:r>
            <a:endParaRPr lang="en-US" dirty="0"/>
          </a:p>
        </p:txBody>
      </p:sp>
      <p:pic>
        <p:nvPicPr>
          <p:cNvPr id="4" name="Picture 3"/>
          <p:cNvPicPr>
            <a:picLocks noChangeAspect="1"/>
          </p:cNvPicPr>
          <p:nvPr/>
        </p:nvPicPr>
        <p:blipFill>
          <a:blip r:embed="rId2"/>
          <a:stretch>
            <a:fillRect/>
          </a:stretch>
        </p:blipFill>
        <p:spPr>
          <a:xfrm>
            <a:off x="586740" y="6006306"/>
            <a:ext cx="2585791" cy="611187"/>
          </a:xfrm>
          <a:prstGeom prst="rect">
            <a:avLst/>
          </a:prstGeom>
        </p:spPr>
      </p:pic>
    </p:spTree>
    <p:extLst>
      <p:ext uri="{BB962C8B-B14F-4D97-AF65-F5344CB8AC3E}">
        <p14:creationId xmlns:p14="http://schemas.microsoft.com/office/powerpoint/2010/main" val="14929023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000" b="1" dirty="0" smtClean="0">
                <a:solidFill>
                  <a:srgbClr val="00B0F0"/>
                </a:solidFill>
              </a:rPr>
              <a:t>“CDD Principles” </a:t>
            </a:r>
            <a:r>
              <a:rPr lang="en-US" sz="4000" b="1" dirty="0" smtClean="0">
                <a:solidFill>
                  <a:srgbClr val="00B0F0"/>
                </a:solidFill>
              </a:rPr>
              <a:t>in Village Law (2)</a:t>
            </a:r>
            <a:endParaRPr lang="en-US" sz="4000" b="1" dirty="0">
              <a:solidFill>
                <a:srgbClr val="00B0F0"/>
              </a:solidFill>
            </a:endParaRPr>
          </a:p>
        </p:txBody>
      </p:sp>
      <p:sp>
        <p:nvSpPr>
          <p:cNvPr id="3" name="Content Placeholder 2"/>
          <p:cNvSpPr>
            <a:spLocks noGrp="1"/>
          </p:cNvSpPr>
          <p:nvPr>
            <p:ph idx="1"/>
          </p:nvPr>
        </p:nvSpPr>
        <p:spPr>
          <a:xfrm>
            <a:off x="838200" y="1562735"/>
            <a:ext cx="10515600" cy="4351338"/>
          </a:xfrm>
        </p:spPr>
        <p:txBody>
          <a:bodyPr>
            <a:normAutofit/>
          </a:bodyPr>
          <a:lstStyle/>
          <a:p>
            <a:r>
              <a:rPr lang="en-US" dirty="0" smtClean="0"/>
              <a:t>Accountability: </a:t>
            </a:r>
            <a:endParaRPr lang="en-US" dirty="0"/>
          </a:p>
          <a:p>
            <a:pPr lvl="1"/>
            <a:r>
              <a:rPr lang="en-US" dirty="0" smtClean="0"/>
              <a:t>Article 68 – community has right to oversee/supervise village government activities, including in village development</a:t>
            </a:r>
          </a:p>
          <a:p>
            <a:pPr lvl="1"/>
            <a:r>
              <a:rPr lang="en-US" dirty="0" smtClean="0"/>
              <a:t>Article </a:t>
            </a:r>
            <a:r>
              <a:rPr lang="en-US" dirty="0"/>
              <a:t>82 – community has right to </a:t>
            </a:r>
            <a:r>
              <a:rPr lang="en-US" dirty="0" smtClean="0"/>
              <a:t>participate in </a:t>
            </a:r>
            <a:r>
              <a:rPr lang="en-US" dirty="0" smtClean="0"/>
              <a:t>village consultative forum </a:t>
            </a:r>
            <a:r>
              <a:rPr lang="en-US" dirty="0" smtClean="0"/>
              <a:t>to provide inputs/comments on village development </a:t>
            </a:r>
            <a:r>
              <a:rPr lang="en-US" dirty="0" smtClean="0"/>
              <a:t>reports prepared by the village government</a:t>
            </a:r>
            <a:endParaRPr lang="en-US" dirty="0"/>
          </a:p>
        </p:txBody>
      </p:sp>
      <p:pic>
        <p:nvPicPr>
          <p:cNvPr id="4" name="Picture 3"/>
          <p:cNvPicPr>
            <a:picLocks noChangeAspect="1"/>
          </p:cNvPicPr>
          <p:nvPr/>
        </p:nvPicPr>
        <p:blipFill>
          <a:blip r:embed="rId2"/>
          <a:stretch>
            <a:fillRect/>
          </a:stretch>
        </p:blipFill>
        <p:spPr>
          <a:xfrm>
            <a:off x="586740" y="6006306"/>
            <a:ext cx="2585791" cy="611187"/>
          </a:xfrm>
          <a:prstGeom prst="rect">
            <a:avLst/>
          </a:prstGeom>
        </p:spPr>
      </p:pic>
    </p:spTree>
    <p:extLst>
      <p:ext uri="{BB962C8B-B14F-4D97-AF65-F5344CB8AC3E}">
        <p14:creationId xmlns:p14="http://schemas.microsoft.com/office/powerpoint/2010/main" val="18325438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smtClean="0">
                <a:solidFill>
                  <a:srgbClr val="00B0F0"/>
                </a:solidFill>
              </a:rPr>
              <a:t>“Sentinel Villages” Study</a:t>
            </a:r>
            <a:endParaRPr lang="en-US" sz="4000" b="1" dirty="0">
              <a:solidFill>
                <a:srgbClr val="00B0F0"/>
              </a:solidFill>
            </a:endParaRPr>
          </a:p>
        </p:txBody>
      </p:sp>
      <p:sp>
        <p:nvSpPr>
          <p:cNvPr id="3" name="Content Placeholder 2"/>
          <p:cNvSpPr>
            <a:spLocks noGrp="1"/>
          </p:cNvSpPr>
          <p:nvPr>
            <p:ph idx="1"/>
          </p:nvPr>
        </p:nvSpPr>
        <p:spPr>
          <a:xfrm>
            <a:off x="838200" y="1071403"/>
            <a:ext cx="10515600" cy="5120640"/>
          </a:xfrm>
        </p:spPr>
        <p:txBody>
          <a:bodyPr>
            <a:normAutofit fontScale="92500" lnSpcReduction="10000"/>
          </a:bodyPr>
          <a:lstStyle/>
          <a:p>
            <a:r>
              <a:rPr lang="en-US" dirty="0" smtClean="0"/>
              <a:t>Observing the implementation of </a:t>
            </a:r>
            <a:r>
              <a:rPr lang="en-US" dirty="0" smtClean="0"/>
              <a:t>CDD </a:t>
            </a:r>
            <a:r>
              <a:rPr lang="en-US" dirty="0" smtClean="0"/>
              <a:t>principles in VL for 2 years (2015 – 2017) </a:t>
            </a:r>
          </a:p>
          <a:p>
            <a:r>
              <a:rPr lang="en-US" dirty="0" smtClean="0"/>
              <a:t>With intention to answer the questions of :</a:t>
            </a:r>
          </a:p>
          <a:p>
            <a:pPr lvl="1"/>
            <a:r>
              <a:rPr lang="en-US" dirty="0"/>
              <a:t>W</a:t>
            </a:r>
            <a:r>
              <a:rPr lang="en-US" dirty="0" smtClean="0"/>
              <a:t>hether adherence to good governance principles can help improve management of village resources to benefit community; and</a:t>
            </a:r>
          </a:p>
          <a:p>
            <a:pPr lvl="1"/>
            <a:r>
              <a:rPr lang="en-US" dirty="0" smtClean="0"/>
              <a:t>What are the factors that influence the practice of participation, transparency and accountability principles in VL</a:t>
            </a:r>
          </a:p>
          <a:p>
            <a:r>
              <a:rPr lang="en-US" dirty="0" smtClean="0"/>
              <a:t>Mixed-methods: </a:t>
            </a:r>
          </a:p>
          <a:p>
            <a:pPr lvl="1"/>
            <a:r>
              <a:rPr lang="en-US" dirty="0" smtClean="0"/>
              <a:t>quantitative (surveys of individual, households, village </a:t>
            </a:r>
            <a:r>
              <a:rPr lang="en-US" dirty="0" err="1" smtClean="0"/>
              <a:t>aparat</a:t>
            </a:r>
            <a:r>
              <a:rPr lang="en-US" dirty="0" smtClean="0"/>
              <a:t>, BPD members, village activist, health and education </a:t>
            </a:r>
            <a:r>
              <a:rPr lang="en-US" dirty="0" err="1" smtClean="0"/>
              <a:t>personnels</a:t>
            </a:r>
            <a:r>
              <a:rPr lang="en-US" dirty="0" smtClean="0"/>
              <a:t>); </a:t>
            </a:r>
          </a:p>
          <a:p>
            <a:pPr lvl="1"/>
            <a:r>
              <a:rPr lang="en-US" dirty="0" smtClean="0"/>
              <a:t>qualitative (FGDs, direct observation, in-depth interview); and </a:t>
            </a:r>
          </a:p>
          <a:p>
            <a:pPr lvl="1"/>
            <a:r>
              <a:rPr lang="en-US" dirty="0" smtClean="0"/>
              <a:t>process monitoring (field researchers stay in research areas for 18 months)</a:t>
            </a:r>
          </a:p>
          <a:p>
            <a:r>
              <a:rPr lang="en-US" dirty="0" smtClean="0"/>
              <a:t>Locations: 5 districts in 3 provinces (Jambi, Central Java, NTT); 112 villages for quantitative (random); and 10 villages for qualitative (purposive)</a:t>
            </a:r>
            <a:endParaRPr lang="en-US" dirty="0"/>
          </a:p>
          <a:p>
            <a:pPr marL="0" indent="0">
              <a:buNone/>
            </a:pPr>
            <a:endParaRPr lang="en-US" dirty="0"/>
          </a:p>
        </p:txBody>
      </p:sp>
      <p:pic>
        <p:nvPicPr>
          <p:cNvPr id="4" name="Picture 3"/>
          <p:cNvPicPr>
            <a:picLocks noChangeAspect="1"/>
          </p:cNvPicPr>
          <p:nvPr/>
        </p:nvPicPr>
        <p:blipFill>
          <a:blip r:embed="rId3"/>
          <a:stretch>
            <a:fillRect/>
          </a:stretch>
        </p:blipFill>
        <p:spPr>
          <a:xfrm>
            <a:off x="598170" y="6192043"/>
            <a:ext cx="2585791" cy="611187"/>
          </a:xfrm>
          <a:prstGeom prst="rect">
            <a:avLst/>
          </a:prstGeom>
        </p:spPr>
      </p:pic>
    </p:spTree>
    <p:extLst>
      <p:ext uri="{BB962C8B-B14F-4D97-AF65-F5344CB8AC3E}">
        <p14:creationId xmlns:p14="http://schemas.microsoft.com/office/powerpoint/2010/main" val="18472693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normAutofit/>
          </a:bodyPr>
          <a:lstStyle/>
          <a:p>
            <a:pPr algn="ctr"/>
            <a:r>
              <a:rPr lang="en-US" sz="4000" b="1" dirty="0" smtClean="0">
                <a:solidFill>
                  <a:srgbClr val="00B0F0"/>
                </a:solidFill>
              </a:rPr>
              <a:t>Quantitative Sampling Approach</a:t>
            </a:r>
            <a:endParaRPr lang="en-US" sz="4000" b="1" dirty="0">
              <a:solidFill>
                <a:srgbClr val="00B0F0"/>
              </a:solidFill>
            </a:endParaRPr>
          </a:p>
        </p:txBody>
      </p:sp>
      <p:sp>
        <p:nvSpPr>
          <p:cNvPr id="3" name="Content Placeholder 2"/>
          <p:cNvSpPr>
            <a:spLocks noGrp="1"/>
          </p:cNvSpPr>
          <p:nvPr>
            <p:ph idx="1"/>
          </p:nvPr>
        </p:nvSpPr>
        <p:spPr>
          <a:xfrm>
            <a:off x="838200" y="1325563"/>
            <a:ext cx="10515600" cy="4866480"/>
          </a:xfrm>
        </p:spPr>
        <p:txBody>
          <a:bodyPr>
            <a:normAutofit/>
          </a:bodyPr>
          <a:lstStyle/>
          <a:p>
            <a:pPr lvl="0">
              <a:lnSpc>
                <a:spcPct val="100000"/>
              </a:lnSpc>
              <a:spcBef>
                <a:spcPts val="0"/>
              </a:spcBef>
              <a:spcAft>
                <a:spcPts val="300"/>
              </a:spcAft>
            </a:pPr>
            <a:r>
              <a:rPr lang="en-US" sz="1900" dirty="0">
                <a:solidFill>
                  <a:prstClr val="black"/>
                </a:solidFill>
              </a:rPr>
              <a:t>Sampling approach: </a:t>
            </a:r>
          </a:p>
          <a:p>
            <a:pPr lvl="1">
              <a:lnSpc>
                <a:spcPct val="100000"/>
              </a:lnSpc>
              <a:spcBef>
                <a:spcPts val="0"/>
              </a:spcBef>
              <a:spcAft>
                <a:spcPts val="300"/>
              </a:spcAft>
            </a:pPr>
            <a:r>
              <a:rPr lang="en-US" sz="1500" dirty="0" smtClean="0">
                <a:solidFill>
                  <a:prstClr val="black"/>
                </a:solidFill>
              </a:rPr>
              <a:t>The </a:t>
            </a:r>
            <a:r>
              <a:rPr lang="en-US" sz="1500" dirty="0">
                <a:solidFill>
                  <a:prstClr val="black"/>
                </a:solidFill>
              </a:rPr>
              <a:t>survey based on initial calculations, will be conducted in 100 villages. The number of villages in each district is determined by the proportion of the total villages in each district. A total of 12 villages were added to oversample villages in </a:t>
            </a:r>
            <a:r>
              <a:rPr lang="en-US" sz="1500" dirty="0" err="1">
                <a:solidFill>
                  <a:prstClr val="black"/>
                </a:solidFill>
              </a:rPr>
              <a:t>Merangin</a:t>
            </a:r>
            <a:r>
              <a:rPr lang="en-US" sz="1500" dirty="0">
                <a:solidFill>
                  <a:prstClr val="black"/>
                </a:solidFill>
              </a:rPr>
              <a:t> and </a:t>
            </a:r>
            <a:r>
              <a:rPr lang="en-US" sz="1500" dirty="0" err="1">
                <a:solidFill>
                  <a:prstClr val="black"/>
                </a:solidFill>
              </a:rPr>
              <a:t>Ngada</a:t>
            </a:r>
            <a:r>
              <a:rPr lang="en-US" sz="1500" dirty="0">
                <a:solidFill>
                  <a:prstClr val="black"/>
                </a:solidFill>
              </a:rPr>
              <a:t>. </a:t>
            </a:r>
          </a:p>
          <a:p>
            <a:pPr lvl="1">
              <a:lnSpc>
                <a:spcPct val="100000"/>
              </a:lnSpc>
              <a:spcBef>
                <a:spcPts val="0"/>
              </a:spcBef>
              <a:spcAft>
                <a:spcPts val="300"/>
              </a:spcAft>
            </a:pPr>
            <a:r>
              <a:rPr lang="en-US" sz="1500" dirty="0">
                <a:solidFill>
                  <a:prstClr val="black"/>
                </a:solidFill>
              </a:rPr>
              <a:t>For logistical reasons, it was decided that a total of four villages will be visited within each </a:t>
            </a:r>
            <a:r>
              <a:rPr lang="en-US" sz="1500" dirty="0" err="1">
                <a:solidFill>
                  <a:prstClr val="black"/>
                </a:solidFill>
              </a:rPr>
              <a:t>kecamatan</a:t>
            </a:r>
            <a:r>
              <a:rPr lang="en-US" sz="1500" dirty="0">
                <a:solidFill>
                  <a:prstClr val="black"/>
                </a:solidFill>
              </a:rPr>
              <a:t> (sub-district). Consequently, adjustments in the numbers of villages per district were made to  ensure that the latter are multiples of four.</a:t>
            </a:r>
          </a:p>
          <a:p>
            <a:pPr lvl="1">
              <a:lnSpc>
                <a:spcPct val="100000"/>
              </a:lnSpc>
              <a:spcBef>
                <a:spcPts val="0"/>
              </a:spcBef>
              <a:spcAft>
                <a:spcPts val="300"/>
              </a:spcAft>
            </a:pPr>
            <a:r>
              <a:rPr lang="en-US" sz="1500" dirty="0" err="1">
                <a:solidFill>
                  <a:prstClr val="black"/>
                </a:solidFill>
              </a:rPr>
              <a:t>Kecamatans</a:t>
            </a:r>
            <a:r>
              <a:rPr lang="en-US" sz="1500" dirty="0">
                <a:solidFill>
                  <a:prstClr val="black"/>
                </a:solidFill>
              </a:rPr>
              <a:t> are randomly selected within each district. Within each </a:t>
            </a:r>
            <a:r>
              <a:rPr lang="en-US" sz="1500" dirty="0" err="1">
                <a:solidFill>
                  <a:prstClr val="black"/>
                </a:solidFill>
              </a:rPr>
              <a:t>kecamatan</a:t>
            </a:r>
            <a:r>
              <a:rPr lang="en-US" sz="1500" dirty="0">
                <a:solidFill>
                  <a:prstClr val="black"/>
                </a:solidFill>
              </a:rPr>
              <a:t>, four villages are randomly drawn. Subsequently, one </a:t>
            </a:r>
            <a:r>
              <a:rPr lang="en-US" sz="1500" dirty="0" err="1">
                <a:solidFill>
                  <a:prstClr val="black"/>
                </a:solidFill>
              </a:rPr>
              <a:t>dusun</a:t>
            </a:r>
            <a:r>
              <a:rPr lang="en-US" sz="1500" dirty="0">
                <a:solidFill>
                  <a:prstClr val="black"/>
                </a:solidFill>
              </a:rPr>
              <a:t> (hamlet) is randomly selected within each village. </a:t>
            </a:r>
          </a:p>
          <a:p>
            <a:pPr lvl="1">
              <a:lnSpc>
                <a:spcPct val="100000"/>
              </a:lnSpc>
              <a:spcBef>
                <a:spcPts val="0"/>
              </a:spcBef>
              <a:spcAft>
                <a:spcPts val="300"/>
              </a:spcAft>
            </a:pPr>
            <a:r>
              <a:rPr lang="en-US" sz="1500" dirty="0">
                <a:solidFill>
                  <a:prstClr val="black"/>
                </a:solidFill>
              </a:rPr>
              <a:t>Twenty households were randomly drawn based on the most recent list of households from hamlet heads. Two adult household respondents (one man and one woman) were selected based on some selection protocol.</a:t>
            </a:r>
          </a:p>
          <a:p>
            <a:pPr lvl="0">
              <a:lnSpc>
                <a:spcPct val="100000"/>
              </a:lnSpc>
              <a:spcBef>
                <a:spcPts val="0"/>
              </a:spcBef>
              <a:spcAft>
                <a:spcPts val="300"/>
              </a:spcAft>
            </a:pPr>
            <a:r>
              <a:rPr lang="en-US" sz="1900" dirty="0">
                <a:solidFill>
                  <a:prstClr val="black"/>
                </a:solidFill>
              </a:rPr>
              <a:t>Respondents:</a:t>
            </a:r>
          </a:p>
          <a:p>
            <a:pPr lvl="1">
              <a:lnSpc>
                <a:spcPct val="100000"/>
              </a:lnSpc>
              <a:spcBef>
                <a:spcPts val="0"/>
              </a:spcBef>
              <a:spcAft>
                <a:spcPts val="300"/>
              </a:spcAft>
            </a:pPr>
            <a:r>
              <a:rPr lang="en-US" sz="1500" dirty="0">
                <a:solidFill>
                  <a:prstClr val="black"/>
                </a:solidFill>
              </a:rPr>
              <a:t>2,240 households, comprising 1,841 households represented by two respondents and 399 households by one respondent</a:t>
            </a:r>
          </a:p>
          <a:p>
            <a:pPr lvl="1">
              <a:lnSpc>
                <a:spcPct val="100000"/>
              </a:lnSpc>
              <a:spcBef>
                <a:spcPts val="0"/>
              </a:spcBef>
              <a:spcAft>
                <a:spcPts val="300"/>
              </a:spcAft>
            </a:pPr>
            <a:r>
              <a:rPr lang="en-US" sz="1500" dirty="0">
                <a:solidFill>
                  <a:prstClr val="black"/>
                </a:solidFill>
              </a:rPr>
              <a:t>4,081 adult household member respondents, comprising 2,125 women and 1,956 men</a:t>
            </a:r>
          </a:p>
          <a:p>
            <a:pPr lvl="1">
              <a:lnSpc>
                <a:spcPct val="100000"/>
              </a:lnSpc>
              <a:spcBef>
                <a:spcPts val="0"/>
              </a:spcBef>
              <a:spcAft>
                <a:spcPts val="300"/>
              </a:spcAft>
            </a:pPr>
            <a:r>
              <a:rPr lang="en-US" sz="1500" dirty="0">
                <a:solidFill>
                  <a:prstClr val="black"/>
                </a:solidFill>
              </a:rPr>
              <a:t>112 Village Heads</a:t>
            </a:r>
          </a:p>
          <a:p>
            <a:pPr lvl="1">
              <a:lnSpc>
                <a:spcPct val="100000"/>
              </a:lnSpc>
              <a:spcBef>
                <a:spcPts val="0"/>
              </a:spcBef>
              <a:spcAft>
                <a:spcPts val="300"/>
              </a:spcAft>
            </a:pPr>
            <a:r>
              <a:rPr lang="en-US" sz="1500" dirty="0">
                <a:solidFill>
                  <a:prstClr val="black"/>
                </a:solidFill>
              </a:rPr>
              <a:t>112 BPD Heads</a:t>
            </a:r>
          </a:p>
          <a:p>
            <a:pPr lvl="1">
              <a:lnSpc>
                <a:spcPct val="100000"/>
              </a:lnSpc>
              <a:spcBef>
                <a:spcPts val="0"/>
              </a:spcBef>
              <a:spcAft>
                <a:spcPts val="300"/>
              </a:spcAft>
            </a:pPr>
            <a:r>
              <a:rPr lang="en-US" sz="1500" dirty="0">
                <a:solidFill>
                  <a:prstClr val="black"/>
                </a:solidFill>
              </a:rPr>
              <a:t>112 Hamlet Heads</a:t>
            </a:r>
          </a:p>
          <a:p>
            <a:pPr lvl="1">
              <a:lnSpc>
                <a:spcPct val="100000"/>
              </a:lnSpc>
              <a:spcBef>
                <a:spcPts val="0"/>
              </a:spcBef>
              <a:spcAft>
                <a:spcPts val="300"/>
              </a:spcAft>
            </a:pPr>
            <a:r>
              <a:rPr lang="en-US" sz="1500" dirty="0">
                <a:solidFill>
                  <a:prstClr val="black"/>
                </a:solidFill>
              </a:rPr>
              <a:t>222 community activists, 224 health sector workers, and 192 education sector workers</a:t>
            </a:r>
          </a:p>
          <a:p>
            <a:pPr marL="0" indent="0">
              <a:buNone/>
            </a:pPr>
            <a:endParaRPr lang="en-US" dirty="0"/>
          </a:p>
        </p:txBody>
      </p:sp>
      <p:pic>
        <p:nvPicPr>
          <p:cNvPr id="4" name="Picture 3"/>
          <p:cNvPicPr>
            <a:picLocks noChangeAspect="1"/>
          </p:cNvPicPr>
          <p:nvPr/>
        </p:nvPicPr>
        <p:blipFill>
          <a:blip r:embed="rId3"/>
          <a:stretch>
            <a:fillRect/>
          </a:stretch>
        </p:blipFill>
        <p:spPr>
          <a:xfrm>
            <a:off x="598170" y="6192043"/>
            <a:ext cx="2585791" cy="611187"/>
          </a:xfrm>
          <a:prstGeom prst="rect">
            <a:avLst/>
          </a:prstGeom>
        </p:spPr>
      </p:pic>
    </p:spTree>
    <p:extLst>
      <p:ext uri="{BB962C8B-B14F-4D97-AF65-F5344CB8AC3E}">
        <p14:creationId xmlns:p14="http://schemas.microsoft.com/office/powerpoint/2010/main" val="36202296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97540" cy="1325563"/>
          </a:xfrm>
        </p:spPr>
        <p:txBody>
          <a:bodyPr>
            <a:normAutofit/>
          </a:bodyPr>
          <a:lstStyle/>
          <a:p>
            <a:r>
              <a:rPr lang="en-US" sz="4000" b="1" dirty="0" smtClean="0">
                <a:solidFill>
                  <a:srgbClr val="00B0F0"/>
                </a:solidFill>
              </a:rPr>
              <a:t>Study Hypotheses</a:t>
            </a:r>
            <a:endParaRPr lang="en-US" sz="4000" b="1" dirty="0">
              <a:solidFill>
                <a:srgbClr val="00B0F0"/>
              </a:solidFill>
            </a:endParaRPr>
          </a:p>
        </p:txBody>
      </p:sp>
      <p:sp>
        <p:nvSpPr>
          <p:cNvPr id="3" name="Content Placeholder 2"/>
          <p:cNvSpPr>
            <a:spLocks noGrp="1"/>
          </p:cNvSpPr>
          <p:nvPr>
            <p:ph idx="1"/>
          </p:nvPr>
        </p:nvSpPr>
        <p:spPr>
          <a:xfrm>
            <a:off x="838200" y="1463041"/>
            <a:ext cx="10515600" cy="4674870"/>
          </a:xfrm>
        </p:spPr>
        <p:txBody>
          <a:bodyPr>
            <a:normAutofit lnSpcReduction="10000"/>
          </a:bodyPr>
          <a:lstStyle/>
          <a:p>
            <a:r>
              <a:rPr lang="en-US" dirty="0"/>
              <a:t>H1: Participation, information transparency, and accountability will remain low in the first year of implementation but will improve over time, especially </a:t>
            </a:r>
            <a:r>
              <a:rPr lang="en-US" dirty="0" smtClean="0"/>
              <a:t>when/where </a:t>
            </a:r>
            <a:r>
              <a:rPr lang="en-US" dirty="0"/>
              <a:t>facilitators and village council are active </a:t>
            </a:r>
          </a:p>
          <a:p>
            <a:r>
              <a:rPr lang="en-US" dirty="0"/>
              <a:t>H2: Improved participation, transparency and accountability will lead to more responsive village government (VG) over time, reflected in village fund allocation that corresponds to community’s needs and in higher satisfaction towards VG performance </a:t>
            </a:r>
          </a:p>
          <a:p>
            <a:r>
              <a:rPr lang="en-US" dirty="0"/>
              <a:t>H3: Participation, transparency, accountability and responsiveness of VG will be stronger in places where the community was actively involved in participatory development projects (such as PNPM) and where village council/other local </a:t>
            </a:r>
            <a:r>
              <a:rPr lang="en-US" dirty="0" smtClean="0"/>
              <a:t>institutions </a:t>
            </a:r>
            <a:r>
              <a:rPr lang="en-US" dirty="0"/>
              <a:t>were able to hold VG accountable in the past </a:t>
            </a:r>
          </a:p>
          <a:p>
            <a:pPr lvl="1"/>
            <a:endParaRPr lang="en-US" dirty="0"/>
          </a:p>
          <a:p>
            <a:pPr lvl="1"/>
            <a:endParaRPr lang="en-US" dirty="0"/>
          </a:p>
        </p:txBody>
      </p:sp>
      <p:pic>
        <p:nvPicPr>
          <p:cNvPr id="4" name="Picture 3"/>
          <p:cNvPicPr>
            <a:picLocks noChangeAspect="1"/>
          </p:cNvPicPr>
          <p:nvPr/>
        </p:nvPicPr>
        <p:blipFill>
          <a:blip r:embed="rId2"/>
          <a:stretch>
            <a:fillRect/>
          </a:stretch>
        </p:blipFill>
        <p:spPr>
          <a:xfrm>
            <a:off x="838200" y="5886450"/>
            <a:ext cx="2585791" cy="611187"/>
          </a:xfrm>
          <a:prstGeom prst="rect">
            <a:avLst/>
          </a:prstGeom>
        </p:spPr>
      </p:pic>
    </p:spTree>
    <p:extLst>
      <p:ext uri="{BB962C8B-B14F-4D97-AF65-F5344CB8AC3E}">
        <p14:creationId xmlns:p14="http://schemas.microsoft.com/office/powerpoint/2010/main" val="255190357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3657</TotalTime>
  <Words>971</Words>
  <Application>Microsoft Office PowerPoint</Application>
  <PresentationFormat>Widescreen</PresentationFormat>
  <Paragraphs>75</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PowerPoint Presentation</vt:lpstr>
      <vt:lpstr>The Indonesia Village Law builds on 16 years of CDD and extends decentralization to villages</vt:lpstr>
      <vt:lpstr>Village Law bring in massive scale – both in # of villages and $ of village transfers</vt:lpstr>
      <vt:lpstr>Why this study?</vt:lpstr>
      <vt:lpstr>“CDD Principles” in Village Law (1)</vt:lpstr>
      <vt:lpstr>“CDD Principles” in Village Law (2)</vt:lpstr>
      <vt:lpstr>“Sentinel Villages” Study</vt:lpstr>
      <vt:lpstr>Quantitative Sampling Approach</vt:lpstr>
      <vt:lpstr>Study Hypotheses</vt:lpstr>
      <vt:lpstr>Timeline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Hewat</dc:creator>
  <cp:lastModifiedBy>Lily Hoo</cp:lastModifiedBy>
  <cp:revision>89</cp:revision>
  <dcterms:created xsi:type="dcterms:W3CDTF">2016-05-09T04:11:14Z</dcterms:created>
  <dcterms:modified xsi:type="dcterms:W3CDTF">2016-11-26T20:14:56Z</dcterms:modified>
</cp:coreProperties>
</file>