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8" r:id="rId2"/>
    <p:sldId id="404" r:id="rId3"/>
    <p:sldId id="392" r:id="rId4"/>
    <p:sldId id="393" r:id="rId5"/>
    <p:sldId id="394" r:id="rId6"/>
    <p:sldId id="395" r:id="rId7"/>
    <p:sldId id="396" r:id="rId8"/>
    <p:sldId id="405" r:id="rId9"/>
    <p:sldId id="388" r:id="rId10"/>
    <p:sldId id="336" r:id="rId11"/>
    <p:sldId id="340" r:id="rId12"/>
    <p:sldId id="341" r:id="rId13"/>
    <p:sldId id="342" r:id="rId14"/>
    <p:sldId id="344" r:id="rId15"/>
    <p:sldId id="391" r:id="rId16"/>
    <p:sldId id="350" r:id="rId17"/>
    <p:sldId id="351" r:id="rId18"/>
    <p:sldId id="406" r:id="rId19"/>
    <p:sldId id="398" r:id="rId20"/>
    <p:sldId id="399" r:id="rId21"/>
    <p:sldId id="400" r:id="rId22"/>
    <p:sldId id="401" r:id="rId23"/>
    <p:sldId id="402" r:id="rId24"/>
    <p:sldId id="40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80" autoAdjust="0"/>
  </p:normalViewPr>
  <p:slideViewPr>
    <p:cSldViewPr snapToGrid="0" snapToObjects="1">
      <p:cViewPr varScale="1">
        <p:scale>
          <a:sx n="90" d="100"/>
          <a:sy n="90" d="100"/>
        </p:scale>
        <p:origin x="-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34" Type="http://schemas.openxmlformats.org/officeDocument/2006/relationships/customXml" Target="../customXml/item3.xml"/><Relationship Id="rId25" Type="http://schemas.openxmlformats.org/officeDocument/2006/relationships/slide" Target="slides/slide2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33" Type="http://schemas.openxmlformats.org/officeDocument/2006/relationships/customXml" Target="../customXml/item2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slide" Target="slides/slide23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customXml" Target="../customXml/item1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printerSettings" Target="printerSettings/printerSettings1.bin"/><Relationship Id="rId30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90DB5-A47E-4E0E-BD51-98B0DE79C10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</dgm:pt>
    <dgm:pt modelId="{2802ED2B-07DD-473C-A266-5DF2C351254F}">
      <dgm:prSet phldrT="[Text]"/>
      <dgm:spPr/>
      <dgm:t>
        <a:bodyPr/>
        <a:lstStyle/>
        <a:p>
          <a:r>
            <a:rPr lang="en-US" dirty="0" smtClean="0"/>
            <a:t>Community mobilization </a:t>
          </a:r>
        </a:p>
      </dgm:t>
    </dgm:pt>
    <dgm:pt modelId="{5156523D-A75C-45C9-BD43-AC29D29E9C0A}" type="parTrans" cxnId="{BE3FF34A-68D9-4D51-A8C2-BC1019274C76}">
      <dgm:prSet/>
      <dgm:spPr/>
      <dgm:t>
        <a:bodyPr/>
        <a:lstStyle/>
        <a:p>
          <a:endParaRPr lang="en-US"/>
        </a:p>
      </dgm:t>
    </dgm:pt>
    <dgm:pt modelId="{606A268D-8BB7-4EB8-BBDE-00C867E436E8}" type="sibTrans" cxnId="{BE3FF34A-68D9-4D51-A8C2-BC1019274C76}">
      <dgm:prSet/>
      <dgm:spPr/>
      <dgm:t>
        <a:bodyPr/>
        <a:lstStyle/>
        <a:p>
          <a:endParaRPr lang="en-US"/>
        </a:p>
      </dgm:t>
    </dgm:pt>
    <dgm:pt modelId="{E70924F6-2427-4D83-984F-21003C1B7155}">
      <dgm:prSet phldrT="[Text]"/>
      <dgm:spPr/>
      <dgm:t>
        <a:bodyPr/>
        <a:lstStyle/>
        <a:p>
          <a:r>
            <a:rPr lang="en-US" dirty="0" smtClean="0"/>
            <a:t>Community-led action</a:t>
          </a:r>
        </a:p>
      </dgm:t>
    </dgm:pt>
    <dgm:pt modelId="{777FE60D-614B-4D58-A55E-641C4E70A74F}" type="parTrans" cxnId="{C1B1C499-A9D0-4516-9112-2360D5435B4F}">
      <dgm:prSet/>
      <dgm:spPr/>
      <dgm:t>
        <a:bodyPr/>
        <a:lstStyle/>
        <a:p>
          <a:endParaRPr lang="en-US"/>
        </a:p>
      </dgm:t>
    </dgm:pt>
    <dgm:pt modelId="{750697D3-2254-4FEC-8405-D7D3B5E17670}" type="sibTrans" cxnId="{C1B1C499-A9D0-4516-9112-2360D5435B4F}">
      <dgm:prSet/>
      <dgm:spPr/>
      <dgm:t>
        <a:bodyPr/>
        <a:lstStyle/>
        <a:p>
          <a:endParaRPr lang="en-US"/>
        </a:p>
      </dgm:t>
    </dgm:pt>
    <dgm:pt modelId="{77DAE4DE-7821-4A56-A858-E014FA7F76BE}">
      <dgm:prSet/>
      <dgm:spPr/>
      <dgm:t>
        <a:bodyPr/>
        <a:lstStyle/>
        <a:p>
          <a:pPr defTabSz="9334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dirty="0" smtClean="0"/>
            <a:t>Forming working groups; </a:t>
          </a:r>
        </a:p>
        <a:p>
          <a:pPr marL="0" marR="0" indent="0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Mapping of local actors;</a:t>
          </a:r>
        </a:p>
        <a:p>
          <a:pPr marL="0" marR="0" indent="0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Identify action items needed;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Disseminate information and knowledge.</a:t>
          </a:r>
        </a:p>
      </dgm:t>
    </dgm:pt>
    <dgm:pt modelId="{C4E26FA6-54B2-46B6-9E92-914B9018C718}" type="parTrans" cxnId="{9444EF7D-7EF5-46DB-AA65-9FF559E8F1BF}">
      <dgm:prSet/>
      <dgm:spPr/>
      <dgm:t>
        <a:bodyPr/>
        <a:lstStyle/>
        <a:p>
          <a:endParaRPr lang="en-US"/>
        </a:p>
      </dgm:t>
    </dgm:pt>
    <dgm:pt modelId="{5418480E-CD42-478A-A1B9-E8CF482AAD03}" type="sibTrans" cxnId="{9444EF7D-7EF5-46DB-AA65-9FF559E8F1BF}">
      <dgm:prSet/>
      <dgm:spPr/>
      <dgm:t>
        <a:bodyPr/>
        <a:lstStyle/>
        <a:p>
          <a:endParaRPr lang="en-US"/>
        </a:p>
      </dgm:t>
    </dgm:pt>
    <dgm:pt modelId="{BB80BEE1-C87E-4BF2-9F9C-2993E3B932B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Organize mass events to attract actors and stakeholders;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Involve media;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Reporting.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3CF9BBD1-A041-4731-9B71-AB7CBFDDF202}" type="parTrans" cxnId="{4D0CF7CF-051F-422D-ACEB-E7771B35B6B7}">
      <dgm:prSet/>
      <dgm:spPr/>
      <dgm:t>
        <a:bodyPr/>
        <a:lstStyle/>
        <a:p>
          <a:endParaRPr lang="en-US"/>
        </a:p>
      </dgm:t>
    </dgm:pt>
    <dgm:pt modelId="{6D9ED952-7F97-4F6D-99FD-BFFF3EEC89FC}" type="sibTrans" cxnId="{4D0CF7CF-051F-422D-ACEB-E7771B35B6B7}">
      <dgm:prSet/>
      <dgm:spPr/>
      <dgm:t>
        <a:bodyPr/>
        <a:lstStyle/>
        <a:p>
          <a:endParaRPr lang="en-US"/>
        </a:p>
      </dgm:t>
    </dgm:pt>
    <dgm:pt modelId="{EC81A1FC-CABC-42F4-990F-2C00AEA8BEB4}">
      <dgm:prSet/>
      <dgm:spPr/>
      <dgm:t>
        <a:bodyPr/>
        <a:lstStyle/>
        <a:p>
          <a:r>
            <a:rPr lang="en-US" dirty="0" smtClean="0"/>
            <a:t>Awareness raising </a:t>
          </a:r>
          <a:endParaRPr lang="en-US" dirty="0"/>
        </a:p>
      </dgm:t>
    </dgm:pt>
    <dgm:pt modelId="{81FE139D-D302-4351-87B8-2783F4D659BC}" type="parTrans" cxnId="{C97D77A8-8335-4C2E-AA67-9D2B2A3A2C88}">
      <dgm:prSet/>
      <dgm:spPr/>
      <dgm:t>
        <a:bodyPr/>
        <a:lstStyle/>
        <a:p>
          <a:endParaRPr lang="en-US"/>
        </a:p>
      </dgm:t>
    </dgm:pt>
    <dgm:pt modelId="{527CC280-8642-4682-9B76-CF57C7F6C551}" type="sibTrans" cxnId="{C97D77A8-8335-4C2E-AA67-9D2B2A3A2C88}">
      <dgm:prSet/>
      <dgm:spPr/>
      <dgm:t>
        <a:bodyPr/>
        <a:lstStyle/>
        <a:p>
          <a:endParaRPr lang="en-US"/>
        </a:p>
      </dgm:t>
    </dgm:pt>
    <dgm:pt modelId="{FBC78AEE-E251-492E-865C-70104D169387}">
      <dgm:prSet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dirty="0" smtClean="0"/>
            <a:t>First dialogue;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Stakeholder mapping;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Community based needs assessment;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dirty="0" smtClean="0"/>
            <a:t>Capacity building  of stakeholders  on community development.</a:t>
          </a:r>
          <a:endParaRPr lang="en-US" sz="1200" dirty="0"/>
        </a:p>
      </dgm:t>
    </dgm:pt>
    <dgm:pt modelId="{5E69F527-9E87-4BEC-9120-CF68A9F621C2}" type="parTrans" cxnId="{78BDA979-747E-46DF-9545-B60F19215D18}">
      <dgm:prSet/>
      <dgm:spPr/>
      <dgm:t>
        <a:bodyPr/>
        <a:lstStyle/>
        <a:p>
          <a:endParaRPr lang="en-US"/>
        </a:p>
      </dgm:t>
    </dgm:pt>
    <dgm:pt modelId="{54B09CCC-C4DD-42BF-B132-ED988D71413A}" type="sibTrans" cxnId="{78BDA979-747E-46DF-9545-B60F19215D18}">
      <dgm:prSet/>
      <dgm:spPr/>
      <dgm:t>
        <a:bodyPr/>
        <a:lstStyle/>
        <a:p>
          <a:endParaRPr lang="en-US"/>
        </a:p>
      </dgm:t>
    </dgm:pt>
    <dgm:pt modelId="{9AAD3F04-39F3-47CA-A262-4BB721BD2152}" type="pres">
      <dgm:prSet presAssocID="{BD290DB5-A47E-4E0E-BD51-98B0DE79C10C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5697562-2073-43AA-A45B-B07BEADEF6F0}" type="pres">
      <dgm:prSet presAssocID="{EC81A1FC-CABC-42F4-990F-2C00AEA8BEB4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D31AD-1CCE-40E0-A2CB-77FE9FDB3DA0}" type="pres">
      <dgm:prSet presAssocID="{EC81A1FC-CABC-42F4-990F-2C00AEA8BEB4}" presName="childText1" presStyleLbl="solidAlignAcc1" presStyleIdx="0" presStyleCnt="3" custScaleX="96412" custScaleY="119373" custLinFactNeighborX="-1129" custLinFactNeighborY="98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AEFC8-EA5B-419E-BD12-75192448236E}" type="pres">
      <dgm:prSet presAssocID="{2802ED2B-07DD-473C-A266-5DF2C351254F}" presName="parentText2" presStyleLbl="node1" presStyleIdx="1" presStyleCnt="3" custLinFactNeighborX="-816" custLinFactNeighborY="-43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B2AA7-E0B5-4CB4-A351-6AA02EF68D95}" type="pres">
      <dgm:prSet presAssocID="{2802ED2B-07DD-473C-A266-5DF2C351254F}" presName="childText2" presStyleLbl="solidAlignAcc1" presStyleIdx="1" presStyleCnt="3" custScaleX="96113" custScaleY="107828" custLinFactNeighborX="-333" custLinFactNeighborY="22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D2184-F3FC-4935-BD53-7A2EAF7027D2}" type="pres">
      <dgm:prSet presAssocID="{E70924F6-2427-4D83-984F-21003C1B715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9BDAC-21B7-4358-97F7-E4C20E013EB6}" type="pres">
      <dgm:prSet presAssocID="{E70924F6-2427-4D83-984F-21003C1B7155}" presName="childText3" presStyleLbl="solidAlignAcc1" presStyleIdx="2" presStyleCnt="3" custScaleX="97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CF7CF-051F-422D-ACEB-E7771B35B6B7}" srcId="{E70924F6-2427-4D83-984F-21003C1B7155}" destId="{BB80BEE1-C87E-4BF2-9F9C-2993E3B932BE}" srcOrd="0" destOrd="0" parTransId="{3CF9BBD1-A041-4731-9B71-AB7CBFDDF202}" sibTransId="{6D9ED952-7F97-4F6D-99FD-BFFF3EEC89FC}"/>
    <dgm:cxn modelId="{BE3FF34A-68D9-4D51-A8C2-BC1019274C76}" srcId="{BD290DB5-A47E-4E0E-BD51-98B0DE79C10C}" destId="{2802ED2B-07DD-473C-A266-5DF2C351254F}" srcOrd="1" destOrd="0" parTransId="{5156523D-A75C-45C9-BD43-AC29D29E9C0A}" sibTransId="{606A268D-8BB7-4EB8-BBDE-00C867E436E8}"/>
    <dgm:cxn modelId="{7E9A8046-F98A-494B-8D4E-05B0ABDD47BE}" type="presOf" srcId="{EC81A1FC-CABC-42F4-990F-2C00AEA8BEB4}" destId="{65697562-2073-43AA-A45B-B07BEADEF6F0}" srcOrd="0" destOrd="0" presId="urn:microsoft.com/office/officeart/2009/3/layout/IncreasingArrowsProcess"/>
    <dgm:cxn modelId="{C1B1C499-A9D0-4516-9112-2360D5435B4F}" srcId="{BD290DB5-A47E-4E0E-BD51-98B0DE79C10C}" destId="{E70924F6-2427-4D83-984F-21003C1B7155}" srcOrd="2" destOrd="0" parTransId="{777FE60D-614B-4D58-A55E-641C4E70A74F}" sibTransId="{750697D3-2254-4FEC-8405-D7D3B5E17670}"/>
    <dgm:cxn modelId="{EF49E9BF-3E35-6047-9A89-1C178C38B805}" type="presOf" srcId="{2802ED2B-07DD-473C-A266-5DF2C351254F}" destId="{1E6AEFC8-EA5B-419E-BD12-75192448236E}" srcOrd="0" destOrd="0" presId="urn:microsoft.com/office/officeart/2009/3/layout/IncreasingArrowsProcess"/>
    <dgm:cxn modelId="{B2CCBD9F-20A3-534E-9709-88AF721A7493}" type="presOf" srcId="{BB80BEE1-C87E-4BF2-9F9C-2993E3B932BE}" destId="{05F9BDAC-21B7-4358-97F7-E4C20E013EB6}" srcOrd="0" destOrd="0" presId="urn:microsoft.com/office/officeart/2009/3/layout/IncreasingArrowsProcess"/>
    <dgm:cxn modelId="{CD7B0F6D-EA8B-BE4B-A3E5-D1399EB68535}" type="presOf" srcId="{77DAE4DE-7821-4A56-A858-E014FA7F76BE}" destId="{E3AB2AA7-E0B5-4CB4-A351-6AA02EF68D95}" srcOrd="0" destOrd="0" presId="urn:microsoft.com/office/officeart/2009/3/layout/IncreasingArrowsProcess"/>
    <dgm:cxn modelId="{ADC25C90-8FA9-7748-A88D-F52C500154CA}" type="presOf" srcId="{FBC78AEE-E251-492E-865C-70104D169387}" destId="{D17D31AD-1CCE-40E0-A2CB-77FE9FDB3DA0}" srcOrd="0" destOrd="0" presId="urn:microsoft.com/office/officeart/2009/3/layout/IncreasingArrowsProcess"/>
    <dgm:cxn modelId="{C97D77A8-8335-4C2E-AA67-9D2B2A3A2C88}" srcId="{BD290DB5-A47E-4E0E-BD51-98B0DE79C10C}" destId="{EC81A1FC-CABC-42F4-990F-2C00AEA8BEB4}" srcOrd="0" destOrd="0" parTransId="{81FE139D-D302-4351-87B8-2783F4D659BC}" sibTransId="{527CC280-8642-4682-9B76-CF57C7F6C551}"/>
    <dgm:cxn modelId="{78BDA979-747E-46DF-9545-B60F19215D18}" srcId="{EC81A1FC-CABC-42F4-990F-2C00AEA8BEB4}" destId="{FBC78AEE-E251-492E-865C-70104D169387}" srcOrd="0" destOrd="0" parTransId="{5E69F527-9E87-4BEC-9120-CF68A9F621C2}" sibTransId="{54B09CCC-C4DD-42BF-B132-ED988D71413A}"/>
    <dgm:cxn modelId="{91D35BBE-E87D-5D4E-B0AB-4DFB31D0700F}" type="presOf" srcId="{E70924F6-2427-4D83-984F-21003C1B7155}" destId="{BF3D2184-F3FC-4935-BD53-7A2EAF7027D2}" srcOrd="0" destOrd="0" presId="urn:microsoft.com/office/officeart/2009/3/layout/IncreasingArrowsProcess"/>
    <dgm:cxn modelId="{9444EF7D-7EF5-46DB-AA65-9FF559E8F1BF}" srcId="{2802ED2B-07DD-473C-A266-5DF2C351254F}" destId="{77DAE4DE-7821-4A56-A858-E014FA7F76BE}" srcOrd="0" destOrd="0" parTransId="{C4E26FA6-54B2-46B6-9E92-914B9018C718}" sibTransId="{5418480E-CD42-478A-A1B9-E8CF482AAD03}"/>
    <dgm:cxn modelId="{FA8124F5-CD72-B849-AA43-3E64EAF713E9}" type="presOf" srcId="{BD290DB5-A47E-4E0E-BD51-98B0DE79C10C}" destId="{9AAD3F04-39F3-47CA-A262-4BB721BD2152}" srcOrd="0" destOrd="0" presId="urn:microsoft.com/office/officeart/2009/3/layout/IncreasingArrowsProcess"/>
    <dgm:cxn modelId="{E0CCC71D-9528-EB47-9451-8285DF6D9144}" type="presParOf" srcId="{9AAD3F04-39F3-47CA-A262-4BB721BD2152}" destId="{65697562-2073-43AA-A45B-B07BEADEF6F0}" srcOrd="0" destOrd="0" presId="urn:microsoft.com/office/officeart/2009/3/layout/IncreasingArrowsProcess"/>
    <dgm:cxn modelId="{A2B98381-4B27-2E4D-B8BD-5E951903BA2F}" type="presParOf" srcId="{9AAD3F04-39F3-47CA-A262-4BB721BD2152}" destId="{D17D31AD-1CCE-40E0-A2CB-77FE9FDB3DA0}" srcOrd="1" destOrd="0" presId="urn:microsoft.com/office/officeart/2009/3/layout/IncreasingArrowsProcess"/>
    <dgm:cxn modelId="{C0353F98-BA20-F945-8551-248858B823B0}" type="presParOf" srcId="{9AAD3F04-39F3-47CA-A262-4BB721BD2152}" destId="{1E6AEFC8-EA5B-419E-BD12-75192448236E}" srcOrd="2" destOrd="0" presId="urn:microsoft.com/office/officeart/2009/3/layout/IncreasingArrowsProcess"/>
    <dgm:cxn modelId="{4EF17560-D7FF-214E-AF69-B67D28EBE180}" type="presParOf" srcId="{9AAD3F04-39F3-47CA-A262-4BB721BD2152}" destId="{E3AB2AA7-E0B5-4CB4-A351-6AA02EF68D95}" srcOrd="3" destOrd="0" presId="urn:microsoft.com/office/officeart/2009/3/layout/IncreasingArrowsProcess"/>
    <dgm:cxn modelId="{0FB5F3E1-6DE1-F343-882C-0C067338F6BD}" type="presParOf" srcId="{9AAD3F04-39F3-47CA-A262-4BB721BD2152}" destId="{BF3D2184-F3FC-4935-BD53-7A2EAF7027D2}" srcOrd="4" destOrd="0" presId="urn:microsoft.com/office/officeart/2009/3/layout/IncreasingArrowsProcess"/>
    <dgm:cxn modelId="{82EC17A2-A860-344D-B85F-C5C0137137FF}" type="presParOf" srcId="{9AAD3F04-39F3-47CA-A262-4BB721BD2152}" destId="{05F9BDAC-21B7-4358-97F7-E4C20E013EB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97562-2073-43AA-A45B-B07BEADEF6F0}">
      <dsp:nvSpPr>
        <dsp:cNvPr id="0" name=""/>
        <dsp:cNvSpPr/>
      </dsp:nvSpPr>
      <dsp:spPr>
        <a:xfrm>
          <a:off x="25820" y="343705"/>
          <a:ext cx="8903559" cy="12966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585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Awareness raising </a:t>
          </a:r>
          <a:endParaRPr lang="en-US" sz="2400" kern="1200" dirty="0"/>
        </a:p>
      </dsp:txBody>
      <dsp:txXfrm>
        <a:off x="25820" y="667879"/>
        <a:ext cx="8579385" cy="648349"/>
      </dsp:txXfrm>
    </dsp:sp>
    <dsp:sp modelId="{D17D31AD-1CCE-40E0-A2CB-77FE9FDB3DA0}">
      <dsp:nvSpPr>
        <dsp:cNvPr id="0" name=""/>
        <dsp:cNvSpPr/>
      </dsp:nvSpPr>
      <dsp:spPr>
        <a:xfrm>
          <a:off x="44056" y="1347180"/>
          <a:ext cx="2643902" cy="2981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/>
            <a:t>First dialogue;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Stakeholder mapping;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Community based needs assessment;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/>
            <a:t>Capacity building  of stakeholders  on community development.</a:t>
          </a:r>
          <a:endParaRPr lang="en-US" sz="1200" kern="1200" dirty="0"/>
        </a:p>
      </dsp:txBody>
      <dsp:txXfrm>
        <a:off x="44056" y="1347180"/>
        <a:ext cx="2643902" cy="2981838"/>
      </dsp:txXfrm>
    </dsp:sp>
    <dsp:sp modelId="{1E6AEFC8-EA5B-419E-BD12-75192448236E}">
      <dsp:nvSpPr>
        <dsp:cNvPr id="0" name=""/>
        <dsp:cNvSpPr/>
      </dsp:nvSpPr>
      <dsp:spPr>
        <a:xfrm>
          <a:off x="2717840" y="720075"/>
          <a:ext cx="6161263" cy="12966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585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Community mobilization </a:t>
          </a:r>
        </a:p>
      </dsp:txBody>
      <dsp:txXfrm>
        <a:off x="2717840" y="1044249"/>
        <a:ext cx="5837089" cy="648349"/>
      </dsp:txXfrm>
    </dsp:sp>
    <dsp:sp modelId="{E3AB2AA7-E0B5-4CB4-A351-6AA02EF68D95}">
      <dsp:nvSpPr>
        <dsp:cNvPr id="0" name=""/>
        <dsp:cNvSpPr/>
      </dsp:nvSpPr>
      <dsp:spPr>
        <a:xfrm>
          <a:off x="2812281" y="1733988"/>
          <a:ext cx="2635703" cy="26934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900" kern="1200" dirty="0" smtClean="0"/>
            <a:t>Forming working groups; </a:t>
          </a:r>
        </a:p>
        <a:p>
          <a:pPr marL="0" marR="0" lvl="0" indent="0" algn="l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900" kern="1200" dirty="0" smtClean="0"/>
            <a:t>Mapping of local actors;</a:t>
          </a:r>
        </a:p>
        <a:p>
          <a:pPr marL="0" marR="0" lvl="0" indent="0" algn="l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900" kern="1200" dirty="0" smtClean="0"/>
            <a:t>Identify action items needed;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900" kern="1200" dirty="0" smtClean="0"/>
            <a:t>Disseminate information and knowledge.</a:t>
          </a:r>
        </a:p>
      </dsp:txBody>
      <dsp:txXfrm>
        <a:off x="2812281" y="1733988"/>
        <a:ext cx="2635703" cy="2693453"/>
      </dsp:txXfrm>
    </dsp:sp>
    <dsp:sp modelId="{BF3D2184-F3FC-4935-BD53-7A2EAF7027D2}">
      <dsp:nvSpPr>
        <dsp:cNvPr id="0" name=""/>
        <dsp:cNvSpPr/>
      </dsp:nvSpPr>
      <dsp:spPr>
        <a:xfrm>
          <a:off x="5510412" y="1208170"/>
          <a:ext cx="3418966" cy="12966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585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Community-led action</a:t>
          </a:r>
        </a:p>
      </dsp:txBody>
      <dsp:txXfrm>
        <a:off x="5510412" y="1532344"/>
        <a:ext cx="3094792" cy="648349"/>
      </dsp:txXfrm>
    </dsp:sp>
    <dsp:sp modelId="{05F9BDAC-21B7-4358-97F7-E4C20E013EB6}">
      <dsp:nvSpPr>
        <dsp:cNvPr id="0" name=""/>
        <dsp:cNvSpPr/>
      </dsp:nvSpPr>
      <dsp:spPr>
        <a:xfrm>
          <a:off x="5551492" y="2208111"/>
          <a:ext cx="2660137" cy="2461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900" kern="1200" dirty="0" smtClean="0"/>
            <a:t>Organize mass events to attract actors and stakeholders;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900" kern="1200" dirty="0" smtClean="0"/>
            <a:t>Involve media;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900" kern="1200" dirty="0" smtClean="0"/>
            <a:t>Reporting.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5551492" y="2208111"/>
        <a:ext cx="2660137" cy="2461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/>
              </a:defRPr>
            </a:lvl1pPr>
          </a:lstStyle>
          <a:p>
            <a:fld id="{916B42E7-A96B-8A4F-A1C6-309FF6D07336}" type="datetimeFigureOut">
              <a:rPr lang="en-US" smtClean="0"/>
              <a:pPr/>
              <a:t>17-05-09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/>
              </a:defRPr>
            </a:lvl1pPr>
          </a:lstStyle>
          <a:p>
            <a:fld id="{9E0A646C-116B-444A-B162-242B7935E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2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Lucida San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Lucida San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Lucida San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Lucida San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Overall, participants agreed on the relevance of the findings and identified low access to information in the community as a key constraint </a:t>
            </a:r>
            <a:r>
              <a:rPr lang="en-US" dirty="0" err="1" smtClean="0"/>
              <a:t>consequencing</a:t>
            </a:r>
            <a:r>
              <a:rPr lang="en-US" dirty="0" smtClean="0"/>
              <a:t> lowest scores in the Social Cohesion Index – Dimension 1.1. Social Networks and Dimension 3.1. Solidarity and helpfulness.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E0C84-EF41-45B7-BEF4-C73CE06B7B3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88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Overall, participants agreed on the relevance of the findings and identified low access to information in the community as a key constraint </a:t>
            </a:r>
            <a:r>
              <a:rPr lang="en-US" dirty="0" err="1" smtClean="0"/>
              <a:t>consequencing</a:t>
            </a:r>
            <a:r>
              <a:rPr lang="en-US" dirty="0" smtClean="0"/>
              <a:t> lowest scores in the Social Cohesion Index – Dimension 1.1. Social Networks and Dimension 3.1. Solidarity and helpfulness.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E0C84-EF41-45B7-BEF4-C73CE06B7B3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88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671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/>
              </a:defRPr>
            </a:lvl1pPr>
          </a:lstStyle>
          <a:p>
            <a:fld id="{C50D2837-75B9-6344-95BB-64F961F5355F}" type="datetimeFigureOut">
              <a:rPr lang="en-US" smtClean="0"/>
              <a:pPr/>
              <a:t>17-05-09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32A1-2DEB-4247-A7BB-BFA4BC8A8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7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 marL="1143000" indent="-228600">
              <a:buFont typeface="Wingdings" charset="2"/>
              <a:buChar char="Ø"/>
              <a:defRPr sz="1800"/>
            </a:lvl3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/>
              </a:defRPr>
            </a:lvl1pPr>
          </a:lstStyle>
          <a:p>
            <a:fld id="{C50D2837-75B9-6344-95BB-64F961F5355F}" type="datetimeFigureOut">
              <a:rPr lang="en-US" smtClean="0"/>
              <a:pPr/>
              <a:t>17-05-09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32A1-2DEB-4247-A7BB-BFA4BC8A8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3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/>
              </a:defRPr>
            </a:lvl1pPr>
          </a:lstStyle>
          <a:p>
            <a:fld id="{C50D2837-75B9-6344-95BB-64F961F5355F}" type="datetimeFigureOut">
              <a:rPr lang="en-US" smtClean="0"/>
              <a:pPr/>
              <a:t>17-05-09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32A1-2DEB-4247-A7BB-BFA4BC8A8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/>
              </a:defRPr>
            </a:lvl1pPr>
          </a:lstStyle>
          <a:p>
            <a:fld id="{C50D2837-75B9-6344-95BB-64F961F5355F}" type="datetimeFigureOut">
              <a:rPr lang="en-US" smtClean="0"/>
              <a:pPr/>
              <a:t>17-05-09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32A1-2DEB-4247-A7BB-BFA4BC8A8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6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37600"/>
            <a:ext cx="8136904" cy="1071033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CF4DBD91-4E59-44D8-A0FC-FE2187F6560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504032" y="1628800"/>
            <a:ext cx="8135937" cy="4465637"/>
          </a:xfrm>
        </p:spPr>
        <p:txBody>
          <a:bodyPr/>
          <a:lstStyle>
            <a:lvl1pPr>
              <a:defRPr sz="2200"/>
            </a:lvl1pPr>
            <a:lvl2pPr marL="723900" indent="-368300">
              <a:buFont typeface="Symbol" panose="05050102010706020507" pitchFamily="18" charset="2"/>
              <a:buChar char="-"/>
              <a:defRPr sz="2000"/>
            </a:lvl2pPr>
            <a:lvl3pPr marL="1077913" indent="-354013">
              <a:buFont typeface="Symbol" panose="05050102010706020507" pitchFamily="18" charset="2"/>
              <a:buChar char="-"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3357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232000" y="3716338"/>
            <a:ext cx="4680000" cy="1800225"/>
          </a:xfrm>
        </p:spPr>
        <p:txBody>
          <a:bodyPr/>
          <a:lstStyle>
            <a:lvl1pPr marL="0" indent="0" algn="ctr">
              <a:defRPr>
                <a:solidFill>
                  <a:srgbClr val="4B5050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0013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5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0839"/>
            <a:ext cx="8229600" cy="5276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1630" y="6356350"/>
            <a:ext cx="595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/>
              </a:defRPr>
            </a:lvl1pPr>
          </a:lstStyle>
          <a:p>
            <a:fld id="{7C8A32A1-2DEB-4247-A7BB-BFA4BC8A89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1" r:id="rId5"/>
    <p:sldLayoutId id="214748366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Georgi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9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arslanbek.miiashev@akdn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ctrTitle"/>
          </p:nvPr>
        </p:nvSpPr>
        <p:spPr>
          <a:xfrm>
            <a:off x="549113" y="1127986"/>
            <a:ext cx="8058322" cy="90682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Georgia" charset="0"/>
                <a:ea typeface="MS PGothic" charset="0"/>
              </a:rPr>
              <a:t>Social Cohesion and Community-Driven Development in Fragile Environments:</a:t>
            </a:r>
            <a:br>
              <a:rPr lang="en-US" sz="3200" dirty="0">
                <a:latin typeface="Georgia" charset="0"/>
                <a:ea typeface="MS PGothic" charset="0"/>
              </a:rPr>
            </a:br>
            <a:r>
              <a:rPr lang="en-US" sz="3200" dirty="0">
                <a:latin typeface="Georgia" charset="0"/>
                <a:ea typeface="MS PGothic" charset="0"/>
              </a:rPr>
              <a:t>Lessons from Kyrgyz Republic and Beyond</a:t>
            </a:r>
            <a:endParaRPr lang="en-US" sz="3200" dirty="0">
              <a:latin typeface="Georgia" charset="0"/>
              <a:ea typeface="MS PGothic" charset="0"/>
            </a:endParaRPr>
          </a:p>
        </p:txBody>
      </p:sp>
      <p:sp>
        <p:nvSpPr>
          <p:cNvPr id="6147" name="Underrubrik 2"/>
          <p:cNvSpPr>
            <a:spLocks noGrp="1"/>
          </p:cNvSpPr>
          <p:nvPr>
            <p:ph type="subTitle" idx="1"/>
          </p:nvPr>
        </p:nvSpPr>
        <p:spPr>
          <a:xfrm>
            <a:off x="971550" y="3929705"/>
            <a:ext cx="7272338" cy="149649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Tilman </a:t>
            </a:r>
            <a:r>
              <a:rPr lang="en-US" sz="2400" dirty="0" err="1" smtClean="0">
                <a:solidFill>
                  <a:schemeClr val="tx1"/>
                </a:solidFill>
                <a:latin typeface="Georgia" charset="0"/>
                <a:ea typeface="MS PGothic" charset="0"/>
              </a:rPr>
              <a:t>Brueck</a:t>
            </a:r>
            <a:r>
              <a:rPr lang="en-US" sz="2400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ISDC 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Damir </a:t>
            </a:r>
            <a:r>
              <a:rPr lang="en-US" sz="2400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Esenaliev</a:t>
            </a:r>
            <a:r>
              <a:rPr lang="en-US" sz="2400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SIPRI</a:t>
            </a:r>
          </a:p>
          <a:p>
            <a:r>
              <a:rPr lang="en-US" dirty="0" err="1">
                <a:solidFill>
                  <a:schemeClr val="tx1"/>
                </a:solidFill>
                <a:latin typeface="Georgia" charset="0"/>
                <a:ea typeface="MS PGothic" charset="0"/>
              </a:rPr>
              <a:t>Arslanbek</a:t>
            </a:r>
            <a:r>
              <a:rPr lang="en-US" dirty="0">
                <a:solidFill>
                  <a:schemeClr val="tx1"/>
                </a:solidFill>
                <a:latin typeface="Georgia" charset="0"/>
                <a:ea typeface="MS PGothic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eorgia" charset="0"/>
                <a:ea typeface="MS PGothic" charset="0"/>
              </a:rPr>
              <a:t>Miiashev</a:t>
            </a:r>
            <a:r>
              <a:rPr lang="en-US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AKF Kyrgyzstan</a:t>
            </a:r>
            <a:endParaRPr lang="en-US" sz="2400" i="1" dirty="0" smtClean="0">
              <a:solidFill>
                <a:schemeClr val="tx1"/>
              </a:solidFill>
              <a:latin typeface="Georgia" charset="0"/>
              <a:ea typeface="MS PGothic" charset="0"/>
            </a:endParaRPr>
          </a:p>
          <a:p>
            <a:pPr eaLnBrk="1" hangingPunct="1"/>
            <a:endParaRPr lang="en-US" sz="400" dirty="0" smtClean="0">
              <a:solidFill>
                <a:schemeClr val="tx1"/>
              </a:solidFill>
              <a:latin typeface="Georgia" charset="0"/>
              <a:ea typeface="MS PGothic" charset="0"/>
            </a:endParaRP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10 </a:t>
            </a:r>
            <a:r>
              <a:rPr lang="en-US" sz="2400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May 2017 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Washington D.C. </a:t>
            </a:r>
            <a:endParaRPr lang="en-US" sz="2400" dirty="0">
              <a:solidFill>
                <a:schemeClr val="tx1"/>
              </a:solidFill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2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Domains, </a:t>
            </a:r>
            <a:r>
              <a:rPr lang="en-US" dirty="0" smtClean="0"/>
              <a:t>Nine Dimensions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DBD91-4E59-44D8-A0FC-FE2187F65603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9102"/>
            <a:ext cx="9096374" cy="4811625"/>
          </a:xfrm>
        </p:spPr>
      </p:pic>
    </p:spTree>
    <p:extLst>
      <p:ext uri="{BB962C8B-B14F-4D97-AF65-F5344CB8AC3E}">
        <p14:creationId xmlns:p14="http://schemas.microsoft.com/office/powerpoint/2010/main" val="28304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DBD91-4E59-44D8-A0FC-FE2187F6560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749" y="236265"/>
            <a:ext cx="812718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/>
            <a:r>
              <a:rPr lang="en-US" sz="2800" b="1" kern="0" dirty="0" smtClean="0">
                <a:latin typeface="Georgia"/>
                <a:ea typeface="+mj-ea"/>
                <a:cs typeface="+mj-cs"/>
              </a:rPr>
              <a:t>Steps of the Index Calculation</a:t>
            </a:r>
            <a:endParaRPr kumimoji="0" lang="en-US" sz="28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31601" y="1282973"/>
            <a:ext cx="6458128" cy="1164736"/>
          </a:xfrm>
          <a:prstGeom prst="roundRect">
            <a:avLst/>
          </a:prstGeom>
          <a:solidFill>
            <a:srgbClr val="4C7EE2"/>
          </a:solidFill>
          <a:ln>
            <a:solidFill>
              <a:srgbClr val="FFFFFE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E"/>
                </a:solidFill>
                <a:latin typeface="Georgia"/>
              </a:rPr>
              <a:t>Indicator </a:t>
            </a:r>
            <a:r>
              <a:rPr lang="en-US" sz="2800" dirty="0" smtClean="0">
                <a:solidFill>
                  <a:srgbClr val="FFFFFE"/>
                </a:solidFill>
                <a:latin typeface="Georgia"/>
              </a:rPr>
              <a:t>selection…</a:t>
            </a:r>
          </a:p>
          <a:p>
            <a:pPr algn="ctr"/>
            <a:r>
              <a:rPr lang="en-US" sz="2000" dirty="0" smtClean="0">
                <a:solidFill>
                  <a:srgbClr val="FFFFFE"/>
                </a:solidFill>
                <a:latin typeface="Georgia"/>
              </a:rPr>
              <a:t>…through face validity and exploratory factor analysis: </a:t>
            </a:r>
          </a:p>
          <a:p>
            <a:pPr algn="ctr"/>
            <a:r>
              <a:rPr lang="en-US" sz="2000" dirty="0" smtClean="0">
                <a:solidFill>
                  <a:srgbClr val="FFFFFE"/>
                </a:solidFill>
                <a:latin typeface="Georgia"/>
              </a:rPr>
              <a:t>42 indicators, 3-8 per dimension</a:t>
            </a:r>
            <a:endParaRPr lang="en-US" sz="2000" dirty="0">
              <a:solidFill>
                <a:srgbClr val="FFFFFE"/>
              </a:solidFill>
              <a:latin typeface="Georgi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07844" y="5003353"/>
            <a:ext cx="6452440" cy="852758"/>
          </a:xfrm>
          <a:prstGeom prst="roundRect">
            <a:avLst/>
          </a:prstGeom>
          <a:solidFill>
            <a:srgbClr val="4C7EE2"/>
          </a:solidFill>
          <a:ln>
            <a:solidFill>
              <a:srgbClr val="FFFFFE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E"/>
                </a:solidFill>
                <a:latin typeface="Georgia"/>
              </a:rPr>
              <a:t>Measurement </a:t>
            </a:r>
            <a:r>
              <a:rPr lang="en-US" sz="2800" dirty="0">
                <a:solidFill>
                  <a:srgbClr val="FFFFFE"/>
                </a:solidFill>
                <a:latin typeface="Georgia"/>
              </a:rPr>
              <a:t>of dimensions…</a:t>
            </a:r>
          </a:p>
          <a:p>
            <a:pPr algn="ctr"/>
            <a:r>
              <a:rPr lang="en-US" sz="2000" dirty="0" smtClean="0">
                <a:solidFill>
                  <a:srgbClr val="FFFFFE"/>
                </a:solidFill>
                <a:latin typeface="Georgia"/>
              </a:rPr>
              <a:t>…mean </a:t>
            </a:r>
            <a:r>
              <a:rPr lang="en-US" sz="2000" dirty="0">
                <a:solidFill>
                  <a:srgbClr val="FFFFFE"/>
                </a:solidFill>
                <a:latin typeface="Georgia"/>
              </a:rPr>
              <a:t>of respective indicators per dimension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05842" y="4642556"/>
            <a:ext cx="0" cy="360797"/>
          </a:xfrm>
          <a:prstGeom prst="straightConnector1">
            <a:avLst/>
          </a:prstGeom>
          <a:ln>
            <a:solidFill>
              <a:srgbClr val="4F81BD"/>
            </a:solidFill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7" name="Rounded Rectangle 6"/>
          <p:cNvSpPr/>
          <p:nvPr/>
        </p:nvSpPr>
        <p:spPr>
          <a:xfrm>
            <a:off x="1124068" y="3922477"/>
            <a:ext cx="6452440" cy="832967"/>
          </a:xfrm>
          <a:prstGeom prst="roundRect">
            <a:avLst/>
          </a:prstGeom>
          <a:solidFill>
            <a:srgbClr val="4C7EE2"/>
          </a:solidFill>
          <a:ln>
            <a:solidFill>
              <a:srgbClr val="FFFFFE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E"/>
                </a:solidFill>
                <a:latin typeface="Georgia"/>
              </a:rPr>
              <a:t>Aggregation from </a:t>
            </a:r>
            <a:r>
              <a:rPr lang="en-US" sz="2800" dirty="0" smtClean="0">
                <a:solidFill>
                  <a:srgbClr val="FFFFFE"/>
                </a:solidFill>
                <a:latin typeface="Georgia"/>
              </a:rPr>
              <a:t>individual level… </a:t>
            </a:r>
          </a:p>
          <a:p>
            <a:pPr algn="ctr"/>
            <a:r>
              <a:rPr lang="en-US" sz="2000" dirty="0" smtClean="0">
                <a:solidFill>
                  <a:srgbClr val="FFFFFE"/>
                </a:solidFill>
                <a:latin typeface="Georgia"/>
              </a:rPr>
              <a:t>…to village and sub-district levels</a:t>
            </a:r>
            <a:endParaRPr lang="en-US" sz="2000" dirty="0">
              <a:solidFill>
                <a:srgbClr val="FFFFFE"/>
              </a:solidFill>
              <a:latin typeface="Georgi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24069" y="2779889"/>
            <a:ext cx="6452440" cy="780846"/>
          </a:xfrm>
          <a:prstGeom prst="roundRect">
            <a:avLst/>
          </a:prstGeom>
          <a:solidFill>
            <a:srgbClr val="4C7EE2"/>
          </a:solidFill>
          <a:ln>
            <a:solidFill>
              <a:srgbClr val="FFFFFE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E"/>
                </a:solidFill>
                <a:latin typeface="Georgia"/>
              </a:rPr>
              <a:t>Scale standardization from 0 to 10</a:t>
            </a:r>
            <a:endParaRPr lang="en-US" sz="2800" dirty="0">
              <a:solidFill>
                <a:srgbClr val="FFFFFE"/>
              </a:solidFill>
              <a:latin typeface="Georgi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50289" y="2497667"/>
            <a:ext cx="5687" cy="282222"/>
          </a:xfrm>
          <a:prstGeom prst="straightConnector1">
            <a:avLst/>
          </a:prstGeom>
          <a:ln>
            <a:solidFill>
              <a:srgbClr val="4F81BD"/>
            </a:solidFill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70087" y="3643965"/>
            <a:ext cx="0" cy="250290"/>
          </a:xfrm>
          <a:prstGeom prst="straightConnector1">
            <a:avLst/>
          </a:prstGeom>
          <a:ln>
            <a:solidFill>
              <a:srgbClr val="4F81BD"/>
            </a:solidFill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79306"/>
              </p:ext>
            </p:extLst>
          </p:nvPr>
        </p:nvGraphicFramePr>
        <p:xfrm>
          <a:off x="2171329" y="6059465"/>
          <a:ext cx="4525470" cy="360040"/>
        </p:xfrm>
        <a:graphic>
          <a:graphicData uri="http://schemas.openxmlformats.org/drawingml/2006/table">
            <a:tbl>
              <a:tblPr/>
              <a:tblGrid>
                <a:gridCol w="905094"/>
                <a:gridCol w="905094"/>
                <a:gridCol w="905094"/>
                <a:gridCol w="905094"/>
                <a:gridCol w="905094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Georgia"/>
                          <a:cs typeface="Georgia"/>
                        </a:rPr>
                        <a:t>0 to 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Georgia"/>
                          <a:cs typeface="Georgia"/>
                        </a:rPr>
                        <a:t>&gt; 2 to 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Georgia"/>
                          <a:cs typeface="Georgia"/>
                        </a:rPr>
                        <a:t>&gt; 4 to 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Georgia"/>
                          <a:cs typeface="Georgia"/>
                        </a:rPr>
                        <a:t>&gt; 6 to 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Georgia"/>
                          <a:cs typeface="Georgia"/>
                        </a:rPr>
                        <a:t>&gt; 8 to 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70B4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0326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DBD91-4E59-44D8-A0FC-FE2187F6560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749" y="236265"/>
            <a:ext cx="8127181" cy="72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US" sz="2800" b="1" dirty="0" smtClean="0">
                <a:solidFill>
                  <a:srgbClr val="000000"/>
                </a:solidFill>
                <a:latin typeface="Georgia"/>
              </a:rPr>
              <a:t>Overall Index and Dimensions at Baseline</a:t>
            </a:r>
            <a:endParaRPr kumimoji="0" lang="en-US" sz="28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092280" y="6165304"/>
            <a:ext cx="1512168" cy="692696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981075"/>
            <a:ext cx="86106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quarter" idx="11"/>
          </p:nvPr>
        </p:nvSpPr>
        <p:spPr>
          <a:xfrm>
            <a:off x="504032" y="1332770"/>
            <a:ext cx="8135937" cy="4882468"/>
          </a:xfrm>
        </p:spPr>
        <p:txBody>
          <a:bodyPr/>
          <a:lstStyle/>
          <a:p>
            <a:r>
              <a:rPr lang="en-US" sz="2800" dirty="0"/>
              <a:t>Moderate levels of social </a:t>
            </a:r>
            <a:r>
              <a:rPr lang="en-US" sz="2800" dirty="0" smtClean="0"/>
              <a:t>cohesion in aggregate</a:t>
            </a:r>
          </a:p>
          <a:p>
            <a:r>
              <a:rPr lang="en-US" sz="2800" dirty="0" smtClean="0"/>
              <a:t>However, variation across domains and dimensions</a:t>
            </a:r>
            <a:endParaRPr lang="en-US" sz="2800" dirty="0"/>
          </a:p>
          <a:p>
            <a:pPr lvl="1"/>
            <a:r>
              <a:rPr lang="en-US" sz="2400" dirty="0" smtClean="0"/>
              <a:t>Highest </a:t>
            </a:r>
            <a:r>
              <a:rPr lang="en-US" sz="2400" dirty="0"/>
              <a:t>scores are in: </a:t>
            </a:r>
          </a:p>
          <a:p>
            <a:pPr lvl="2"/>
            <a:r>
              <a:rPr lang="en-US" sz="2400" dirty="0" smtClean="0"/>
              <a:t>Identification </a:t>
            </a:r>
          </a:p>
          <a:p>
            <a:pPr lvl="2"/>
            <a:r>
              <a:rPr lang="en-US" sz="2400" dirty="0" smtClean="0"/>
              <a:t>Acceptance </a:t>
            </a:r>
            <a:r>
              <a:rPr lang="en-US" sz="2400" dirty="0"/>
              <a:t>of </a:t>
            </a:r>
            <a:r>
              <a:rPr lang="en-US" sz="2400" dirty="0" smtClean="0"/>
              <a:t>diversity</a:t>
            </a:r>
          </a:p>
          <a:p>
            <a:pPr lvl="1"/>
            <a:r>
              <a:rPr lang="en-US" sz="2400" dirty="0"/>
              <a:t>Lowest scores are in: </a:t>
            </a:r>
          </a:p>
          <a:p>
            <a:pPr lvl="2"/>
            <a:r>
              <a:rPr lang="en-US" sz="2400" dirty="0"/>
              <a:t>Social</a:t>
            </a:r>
            <a:r>
              <a:rPr lang="de-DE" sz="2400" dirty="0"/>
              <a:t> </a:t>
            </a:r>
            <a:r>
              <a:rPr lang="en-US" sz="2400" dirty="0"/>
              <a:t>networks</a:t>
            </a:r>
          </a:p>
          <a:p>
            <a:pPr lvl="2"/>
            <a:r>
              <a:rPr lang="en-US" sz="2400" dirty="0"/>
              <a:t>Solidarity</a:t>
            </a:r>
            <a:r>
              <a:rPr lang="de-DE" sz="2400" dirty="0"/>
              <a:t> </a:t>
            </a:r>
            <a:r>
              <a:rPr lang="en-US" sz="2400" dirty="0"/>
              <a:t>and</a:t>
            </a:r>
            <a:r>
              <a:rPr lang="de-DE" sz="2400" dirty="0"/>
              <a:t> </a:t>
            </a:r>
            <a:r>
              <a:rPr lang="en-US" sz="2400" dirty="0" smtClean="0"/>
              <a:t>helpfulness </a:t>
            </a:r>
          </a:p>
          <a:p>
            <a:r>
              <a:rPr lang="en-US" sz="2600" dirty="0" smtClean="0"/>
              <a:t>These results led to fine tuning of the intervention</a:t>
            </a:r>
            <a:endParaRPr lang="en-US" sz="2600" dirty="0"/>
          </a:p>
          <a:p>
            <a:pPr lvl="2"/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DBD91-4E59-44D8-A0FC-FE2187F6560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749" y="236265"/>
            <a:ext cx="812718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US" sz="2800" b="1" dirty="0" smtClean="0">
                <a:solidFill>
                  <a:srgbClr val="000000"/>
                </a:solidFill>
                <a:latin typeface="Georgia"/>
              </a:rPr>
              <a:t>Overall Index and Dimensions at Baseline</a:t>
            </a:r>
            <a:endParaRPr kumimoji="0" lang="en-US" sz="28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3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092280" y="6165304"/>
            <a:ext cx="1512168" cy="692696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DBD91-4E59-44D8-A0FC-FE2187F6560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749" y="236265"/>
            <a:ext cx="8127181" cy="6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US" sz="2800" b="1" dirty="0" smtClean="0">
                <a:solidFill>
                  <a:srgbClr val="000000"/>
                </a:solidFill>
                <a:latin typeface="Georgia"/>
              </a:rPr>
              <a:t>Potential Determinants and Outcomes</a:t>
            </a:r>
            <a:endParaRPr kumimoji="0" lang="en-US" sz="28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23928" y="6103421"/>
            <a:ext cx="1512168" cy="692696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38163244"/>
              </p:ext>
            </p:extLst>
          </p:nvPr>
        </p:nvGraphicFramePr>
        <p:xfrm>
          <a:off x="468511" y="919748"/>
          <a:ext cx="8406548" cy="528978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27037"/>
                <a:gridCol w="1402798"/>
                <a:gridCol w="1076713"/>
              </a:tblGrid>
              <a:tr h="1202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 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Correlation with Social Cohesion Index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 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Georgia"/>
                        </a:rPr>
                        <a:t>r</a:t>
                      </a:r>
                      <a:endParaRPr lang="en-US" sz="2000" i="1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Georgia"/>
                        </a:rPr>
                        <a:t>p</a:t>
                      </a:r>
                      <a:endParaRPr lang="en-US" sz="2000" i="1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Proportion of community </a:t>
                      </a:r>
                      <a:r>
                        <a:rPr lang="en-US" sz="2000" dirty="0" smtClean="0">
                          <a:effectLst/>
                          <a:latin typeface="Georgia"/>
                        </a:rPr>
                        <a:t>population employed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0.573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***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01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Proportion of 16-17 year olds attending </a:t>
                      </a:r>
                      <a:r>
                        <a:rPr lang="en-US" sz="2000" dirty="0" smtClean="0">
                          <a:effectLst/>
                          <a:latin typeface="Georgia"/>
                        </a:rPr>
                        <a:t>school 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0.385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**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Number of languages of communication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0.495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***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Main routes to communities are </a:t>
                      </a:r>
                      <a:r>
                        <a:rPr lang="en-US" sz="2000" dirty="0" smtClean="0">
                          <a:effectLst/>
                          <a:latin typeface="Georgia"/>
                        </a:rPr>
                        <a:t>paved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0.343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*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Household size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0.319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*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Possession of a mobile phone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0.438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**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Communities with mobile phone service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0.399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**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Frequent disruption to electricity </a:t>
                      </a:r>
                      <a:r>
                        <a:rPr lang="en-US" sz="2000" dirty="0" smtClean="0">
                          <a:effectLst/>
                          <a:latin typeface="Georgia"/>
                        </a:rPr>
                        <a:t>in </a:t>
                      </a:r>
                      <a:r>
                        <a:rPr lang="en-US" sz="2000" dirty="0">
                          <a:effectLst/>
                          <a:latin typeface="Georgia"/>
                        </a:rPr>
                        <a:t>last 12 months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-0.346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*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Satisfaction with household’s standard of </a:t>
                      </a:r>
                      <a:r>
                        <a:rPr lang="en-US" sz="2000" dirty="0" smtClean="0">
                          <a:effectLst/>
                          <a:latin typeface="Georgia"/>
                        </a:rPr>
                        <a:t>living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0.480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***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Satisfaction with health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0.310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/>
                        </a:rPr>
                        <a:t>*</a:t>
                      </a:r>
                      <a:endParaRPr lang="en-US" sz="2000" dirty="0">
                        <a:solidFill>
                          <a:srgbClr val="204186"/>
                        </a:solidFill>
                        <a:effectLst/>
                        <a:latin typeface="Palatino Linotype"/>
                        <a:ea typeface="HGS明朝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DBD91-4E59-44D8-A0FC-FE2187F6560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749" y="282162"/>
            <a:ext cx="8127181" cy="55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US" sz="2800" b="1" dirty="0" smtClean="0">
                <a:solidFill>
                  <a:srgbClr val="000000"/>
                </a:solidFill>
                <a:latin typeface="Georgia"/>
              </a:rPr>
              <a:t>Index at baseline and midline</a:t>
            </a:r>
            <a:endParaRPr kumimoji="0" lang="en-US" sz="28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092280" y="6165304"/>
            <a:ext cx="1512168" cy="692696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749" y="903272"/>
            <a:ext cx="80646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Georgia"/>
                <a:cs typeface="Georgia"/>
              </a:rPr>
              <a:t>Overall increase in the index, from 6.4 to 7.0 in a </a:t>
            </a:r>
            <a:r>
              <a:rPr lang="en-US" sz="2400" dirty="0" smtClean="0">
                <a:latin typeface="Georgia"/>
                <a:cs typeface="Georgia"/>
              </a:rPr>
              <a:t>scale</a:t>
            </a:r>
            <a:endParaRPr lang="en-US" sz="2400" i="1" dirty="0">
              <a:latin typeface="Georgia"/>
              <a:cs typeface="Georgia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Georgia"/>
                <a:cs typeface="Georgia"/>
              </a:rPr>
              <a:t>All three domains and nine dimensions saw </a:t>
            </a:r>
            <a:r>
              <a:rPr lang="en-US" sz="2400" dirty="0" smtClean="0">
                <a:latin typeface="Georgia"/>
                <a:cs typeface="Georgia"/>
              </a:rPr>
              <a:t>improvement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Georgia"/>
                <a:cs typeface="Georgia"/>
              </a:rPr>
              <a:t>The control </a:t>
            </a:r>
            <a:r>
              <a:rPr lang="en-US" sz="2400" dirty="0">
                <a:latin typeface="Georgia"/>
                <a:cs typeface="Georgia"/>
              </a:rPr>
              <a:t>communities gained a little more than </a:t>
            </a:r>
            <a:r>
              <a:rPr lang="en-US" sz="2400" dirty="0" smtClean="0">
                <a:latin typeface="Georgia"/>
                <a:cs typeface="Georgia"/>
              </a:rPr>
              <a:t>the pilot </a:t>
            </a:r>
            <a:r>
              <a:rPr lang="en-US" sz="2400" dirty="0" smtClean="0">
                <a:latin typeface="Georgia"/>
                <a:cs typeface="Georgia"/>
              </a:rPr>
              <a:t>communities</a:t>
            </a:r>
            <a:endParaRPr lang="en-US" sz="2400" dirty="0">
              <a:latin typeface="Georgia"/>
              <a:cs typeface="Georg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221" y="2855414"/>
            <a:ext cx="6213663" cy="38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quarter" idx="11"/>
          </p:nvPr>
        </p:nvSpPr>
        <p:spPr>
          <a:xfrm>
            <a:off x="686153" y="1442552"/>
            <a:ext cx="7925594" cy="465188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400" dirty="0"/>
              <a:t>In </a:t>
            </a:r>
            <a:r>
              <a:rPr lang="en-GB" sz="2400" dirty="0" smtClean="0"/>
              <a:t>this research project</a:t>
            </a:r>
            <a:r>
              <a:rPr lang="en-GB" sz="2400" dirty="0"/>
              <a:t>, we test whether </a:t>
            </a:r>
            <a:r>
              <a:rPr lang="en-GB" sz="2400" dirty="0" smtClean="0"/>
              <a:t>and how</a:t>
            </a:r>
            <a:r>
              <a:rPr lang="en-GB" sz="2400" dirty="0" smtClean="0"/>
              <a:t> </a:t>
            </a:r>
            <a:r>
              <a:rPr lang="en-GB" sz="2400" dirty="0"/>
              <a:t>community driven development fosters social cohesion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The project </a:t>
            </a:r>
            <a:r>
              <a:rPr lang="en-GB" sz="2400" dirty="0"/>
              <a:t>uses </a:t>
            </a:r>
            <a:r>
              <a:rPr lang="en-GB" sz="2400" dirty="0" smtClean="0"/>
              <a:t>randomised </a:t>
            </a:r>
            <a:r>
              <a:rPr lang="en-GB" sz="2400" dirty="0"/>
              <a:t>experimental approach to </a:t>
            </a:r>
            <a:r>
              <a:rPr lang="en-GB" sz="2400" dirty="0" smtClean="0"/>
              <a:t>identify </a:t>
            </a:r>
            <a:r>
              <a:rPr lang="en-GB" sz="2400" dirty="0"/>
              <a:t>the </a:t>
            </a:r>
            <a:r>
              <a:rPr lang="en-GB" sz="2400" dirty="0" smtClean="0"/>
              <a:t>impact on social cohesion</a:t>
            </a:r>
            <a:endParaRPr lang="en-GB" sz="2400" dirty="0"/>
          </a:p>
          <a:p>
            <a:pPr>
              <a:spcBef>
                <a:spcPts val="1200"/>
              </a:spcBef>
            </a:pPr>
            <a:r>
              <a:rPr lang="en-GB" sz="2400" dirty="0" smtClean="0"/>
              <a:t>This social </a:t>
            </a:r>
            <a:r>
              <a:rPr lang="en-GB" sz="2400" dirty="0" smtClean="0"/>
              <a:t>cohesion index is </a:t>
            </a:r>
            <a:r>
              <a:rPr lang="en-GB" sz="2400" dirty="0" smtClean="0"/>
              <a:t>an innovative output </a:t>
            </a:r>
            <a:r>
              <a:rPr lang="en-GB" sz="2400" dirty="0" smtClean="0"/>
              <a:t>of the project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Has been helpful for programming in targeting specific dimensions</a:t>
            </a:r>
            <a:endParaRPr lang="en-GB" sz="2400" dirty="0" smtClean="0"/>
          </a:p>
          <a:p>
            <a:pPr>
              <a:spcBef>
                <a:spcPts val="1200"/>
              </a:spcBef>
            </a:pPr>
            <a:r>
              <a:rPr lang="en-GB" sz="2400" dirty="0" smtClean="0"/>
              <a:t>We will construct the </a:t>
            </a:r>
            <a:r>
              <a:rPr lang="en-GB" sz="2400" dirty="0"/>
              <a:t>index </a:t>
            </a:r>
            <a:r>
              <a:rPr lang="en-GB" sz="2400" dirty="0" smtClean="0"/>
              <a:t>at individual level </a:t>
            </a:r>
            <a:r>
              <a:rPr lang="en-GB" sz="2400" dirty="0" smtClean="0"/>
              <a:t>for the whole country using LiK 2016 data</a:t>
            </a:r>
            <a:endParaRPr lang="en-GB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DBD91-4E59-44D8-A0FC-FE2187F6560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14375" y="236265"/>
            <a:ext cx="795255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US" sz="3200" b="1" dirty="0" smtClean="0">
                <a:solidFill>
                  <a:srgbClr val="000000"/>
                </a:solidFill>
                <a:latin typeface="Georgia"/>
              </a:rPr>
              <a:t>Summary</a:t>
            </a:r>
            <a:endParaRPr kumimoji="0" lang="en-US" sz="32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6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7671" y="771934"/>
            <a:ext cx="8448889" cy="1959627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Thank you!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err="1">
                <a:solidFill>
                  <a:srgbClr val="000000"/>
                </a:solidFill>
              </a:rPr>
              <a:t>ucentralasia.org</a:t>
            </a:r>
            <a:r>
              <a:rPr lang="en-US" dirty="0">
                <a:solidFill>
                  <a:srgbClr val="000000"/>
                </a:solidFill>
              </a:rPr>
              <a:t>/Research/</a:t>
            </a:r>
            <a:r>
              <a:rPr lang="en-US" dirty="0" err="1">
                <a:solidFill>
                  <a:srgbClr val="000000"/>
                </a:solidFill>
              </a:rPr>
              <a:t>IPPA_Publications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923" y="2666082"/>
            <a:ext cx="2743625" cy="3872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435" y="2731561"/>
            <a:ext cx="2725718" cy="3806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81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ctrTitle"/>
          </p:nvPr>
        </p:nvSpPr>
        <p:spPr>
          <a:xfrm>
            <a:off x="549113" y="1974654"/>
            <a:ext cx="8058322" cy="906820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3600" dirty="0" smtClean="0">
                <a:latin typeface="Georgia" charset="0"/>
                <a:ea typeface="MS PGothic" charset="0"/>
              </a:rPr>
              <a:t>Part Three</a:t>
            </a:r>
            <a:r>
              <a:rPr lang="en-US" sz="3600" dirty="0" smtClean="0">
                <a:latin typeface="Georgia" charset="0"/>
                <a:ea typeface="MS PGothic" charset="0"/>
              </a:rPr>
              <a:t>: </a:t>
            </a:r>
            <a:br>
              <a:rPr lang="en-US" sz="3600" dirty="0" smtClean="0">
                <a:latin typeface="Georgia" charset="0"/>
                <a:ea typeface="MS PGothic" charset="0"/>
              </a:rPr>
            </a:br>
            <a:r>
              <a:rPr lang="en-US" sz="3600" dirty="0" smtClean="0">
                <a:latin typeface="Georgia" charset="0"/>
                <a:ea typeface="MS PGothic" charset="0"/>
              </a:rPr>
              <a:t>Programming Innovations</a:t>
            </a:r>
            <a:endParaRPr lang="en-US" sz="3600" b="1" dirty="0">
              <a:latin typeface="Georgia" charset="0"/>
              <a:ea typeface="MS PGothic" charset="0"/>
            </a:endParaRPr>
          </a:p>
        </p:txBody>
      </p:sp>
      <p:sp>
        <p:nvSpPr>
          <p:cNvPr id="6147" name="Underrubrik 2"/>
          <p:cNvSpPr>
            <a:spLocks noGrp="1"/>
          </p:cNvSpPr>
          <p:nvPr>
            <p:ph type="subTitle" idx="1"/>
          </p:nvPr>
        </p:nvSpPr>
        <p:spPr>
          <a:xfrm>
            <a:off x="971550" y="4338927"/>
            <a:ext cx="7272338" cy="1496490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Georgia" charset="0"/>
                <a:ea typeface="MS PGothic" charset="0"/>
              </a:rPr>
              <a:t>Arslanbek</a:t>
            </a:r>
            <a:r>
              <a:rPr lang="en-US" dirty="0">
                <a:solidFill>
                  <a:schemeClr val="tx1"/>
                </a:solidFill>
                <a:latin typeface="Georgia" charset="0"/>
                <a:ea typeface="MS PGothic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" charset="0"/>
                <a:ea typeface="MS PGothic" charset="0"/>
              </a:rPr>
              <a:t>Miiashev</a:t>
            </a:r>
            <a:r>
              <a:rPr lang="en-US" dirty="0">
                <a:solidFill>
                  <a:schemeClr val="tx1"/>
                </a:solidFill>
                <a:latin typeface="Georgia" charset="0"/>
                <a:ea typeface="MS PGothic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Georgia" charset="0"/>
                <a:ea typeface="MS PGothic" charset="0"/>
              </a:rPr>
              <a:t>AKF Kyrgyzstan</a:t>
            </a:r>
          </a:p>
        </p:txBody>
      </p:sp>
    </p:spTree>
    <p:extLst>
      <p:ext uri="{BB962C8B-B14F-4D97-AF65-F5344CB8AC3E}">
        <p14:creationId xmlns:p14="http://schemas.microsoft.com/office/powerpoint/2010/main" val="306624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196" y="0"/>
            <a:ext cx="8329612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cap="all" dirty="0">
                <a:latin typeface="MS UI Gothic" panose="020B0600070205080204" pitchFamily="34" charset="-128"/>
                <a:ea typeface="MS UI Gothic" panose="020B0600070205080204" pitchFamily="34" charset="-128"/>
              </a:rPr>
              <a:t>Community Driven Development</a:t>
            </a:r>
            <a:r>
              <a:rPr lang="en-US" sz="36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lang="en-US" sz="3600" b="1" cap="all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PLUS</a:t>
            </a:r>
            <a:endParaRPr lang="ru-RU" sz="3600" b="1" cap="all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grpSp>
        <p:nvGrpSpPr>
          <p:cNvPr id="5" name="Group 10"/>
          <p:cNvGrpSpPr/>
          <p:nvPr/>
        </p:nvGrpSpPr>
        <p:grpSpPr>
          <a:xfrm>
            <a:off x="0" y="38802"/>
            <a:ext cx="9144000" cy="1092151"/>
            <a:chOff x="-104598" y="332094"/>
            <a:chExt cx="9144000" cy="1092151"/>
          </a:xfrm>
        </p:grpSpPr>
        <p:pic>
          <p:nvPicPr>
            <p:cNvPr id="6" name="Picture 2" descr="E:\ARSLAN\МОИ ДОКИ\1. ТЕКУЧКА\SC project\2015\Info materials\BIR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026" y="332094"/>
              <a:ext cx="993576" cy="96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12"/>
            <p:cNvCxnSpPr/>
            <p:nvPr/>
          </p:nvCxnSpPr>
          <p:spPr>
            <a:xfrm>
              <a:off x="-104598" y="1424245"/>
              <a:ext cx="9144000" cy="0"/>
            </a:xfrm>
            <a:prstGeom prst="line">
              <a:avLst/>
            </a:prstGeom>
            <a:ln w="412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134076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CDD PLUS – </a:t>
            </a:r>
            <a:r>
              <a:rPr lang="en-US" sz="2000" dirty="0"/>
              <a:t>Creating micro community engagement processes within the CDD </a:t>
            </a:r>
            <a:r>
              <a:rPr lang="en-US" sz="2000" dirty="0" smtClean="0"/>
              <a:t>framework. </a:t>
            </a:r>
            <a:endParaRPr lang="en-US" sz="2000" dirty="0"/>
          </a:p>
        </p:txBody>
      </p:sp>
      <p:graphicFrame>
        <p:nvGraphicFramePr>
          <p:cNvPr id="12" name="Diagram 3"/>
          <p:cNvGraphicFramePr/>
          <p:nvPr>
            <p:extLst>
              <p:ext uri="{D42A27DB-BD31-4B8C-83A1-F6EECF244321}">
                <p14:modId xmlns:p14="http://schemas.microsoft.com/office/powerpoint/2010/main" val="3756130169"/>
              </p:ext>
            </p:extLst>
          </p:nvPr>
        </p:nvGraphicFramePr>
        <p:xfrm>
          <a:off x="94400" y="1844824"/>
          <a:ext cx="8955200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375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ctrTitle"/>
          </p:nvPr>
        </p:nvSpPr>
        <p:spPr>
          <a:xfrm>
            <a:off x="549113" y="2428064"/>
            <a:ext cx="8058322" cy="906820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3600" dirty="0" smtClean="0">
                <a:latin typeface="Georgia" charset="0"/>
                <a:ea typeface="MS PGothic" charset="0"/>
              </a:rPr>
              <a:t>Part One: Key Concepts </a:t>
            </a:r>
            <a:endParaRPr lang="en-US" sz="3600" b="1" dirty="0">
              <a:latin typeface="Georgia" charset="0"/>
              <a:ea typeface="MS PGothic" charset="0"/>
            </a:endParaRPr>
          </a:p>
        </p:txBody>
      </p:sp>
      <p:sp>
        <p:nvSpPr>
          <p:cNvPr id="6147" name="Underrubrik 2"/>
          <p:cNvSpPr>
            <a:spLocks noGrp="1"/>
          </p:cNvSpPr>
          <p:nvPr>
            <p:ph type="subTitle" idx="1"/>
          </p:nvPr>
        </p:nvSpPr>
        <p:spPr>
          <a:xfrm>
            <a:off x="971550" y="3590682"/>
            <a:ext cx="7272338" cy="149649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Tilman </a:t>
            </a:r>
            <a:r>
              <a:rPr lang="en-US" sz="2400" dirty="0" err="1" smtClean="0">
                <a:solidFill>
                  <a:schemeClr val="tx1"/>
                </a:solidFill>
                <a:latin typeface="Georgia" charset="0"/>
                <a:ea typeface="MS PGothic" charset="0"/>
              </a:rPr>
              <a:t>Brueck</a:t>
            </a:r>
            <a:r>
              <a:rPr lang="en-US" sz="2400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ISDC </a:t>
            </a:r>
          </a:p>
        </p:txBody>
      </p:sp>
    </p:spTree>
    <p:extLst>
      <p:ext uri="{BB962C8B-B14F-4D97-AF65-F5344CB8AC3E}">
        <p14:creationId xmlns:p14="http://schemas.microsoft.com/office/powerpoint/2010/main" val="56257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rslanbek.miashev\Google Диск\Social Cohesion Event DC\!Photos for USA visit\Social activities\2016-05-31_Osh_Kara-Tash_Charity Ac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-515" r="139" b="-515"/>
          <a:stretch/>
        </p:blipFill>
        <p:spPr bwMode="auto">
          <a:xfrm>
            <a:off x="2957285" y="2197944"/>
            <a:ext cx="3015593" cy="200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44" y="41510"/>
            <a:ext cx="8688800" cy="93921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b="1" cap="all" dirty="0" smtClean="0">
                <a:latin typeface="MS UI Gothic" pitchFamily="34" charset="-128"/>
                <a:ea typeface="MS UI Gothic" pitchFamily="34" charset="-128"/>
              </a:rPr>
              <a:t>Awareness raising</a:t>
            </a:r>
            <a:endParaRPr lang="ru-RU" sz="36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0096" y="1268759"/>
            <a:ext cx="9078408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Objective: </a:t>
            </a:r>
            <a:r>
              <a:rPr lang="en-US" sz="1800" dirty="0" smtClean="0">
                <a:solidFill>
                  <a:schemeClr val="bg1"/>
                </a:solidFill>
              </a:rPr>
              <a:t>Sensitize target groups on social cohesion issues and promote collective actions  </a:t>
            </a:r>
          </a:p>
        </p:txBody>
      </p:sp>
      <p:grpSp>
        <p:nvGrpSpPr>
          <p:cNvPr id="18" name="Group 10"/>
          <p:cNvGrpSpPr/>
          <p:nvPr/>
        </p:nvGrpSpPr>
        <p:grpSpPr>
          <a:xfrm>
            <a:off x="0" y="38802"/>
            <a:ext cx="9144000" cy="1092151"/>
            <a:chOff x="-104598" y="332094"/>
            <a:chExt cx="9144000" cy="1092151"/>
          </a:xfrm>
        </p:grpSpPr>
        <p:pic>
          <p:nvPicPr>
            <p:cNvPr id="21" name="Picture 2" descr="E:\ARSLAN\МОИ ДОКИ\1. ТЕКУЧКА\SC project\2015\Info materials\BIRG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026" y="332094"/>
              <a:ext cx="993576" cy="96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12"/>
            <p:cNvCxnSpPr/>
            <p:nvPr/>
          </p:nvCxnSpPr>
          <p:spPr>
            <a:xfrm>
              <a:off x="-104598" y="1424245"/>
              <a:ext cx="9144000" cy="0"/>
            </a:xfrm>
            <a:prstGeom prst="line">
              <a:avLst/>
            </a:prstGeom>
            <a:ln w="412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5972878" y="3670763"/>
            <a:ext cx="321688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Examples </a:t>
            </a:r>
            <a:r>
              <a:rPr lang="en-US" sz="2000" b="1" dirty="0"/>
              <a:t>of </a:t>
            </a:r>
            <a:r>
              <a:rPr lang="en-US" sz="2000" b="1" dirty="0" smtClean="0"/>
              <a:t>activities: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-Raise community awareness on local self-governance;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-Organize volunteer community services;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-Fundraising activities to support vulnerable groups;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-Enabling children’s access to local libraries .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084169" y="1698380"/>
            <a:ext cx="3024336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Bring together youth and formal institutions to identify actions to address social issues in their community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095" y="1694960"/>
            <a:ext cx="595258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Inputs</a:t>
            </a:r>
            <a:r>
              <a:rPr lang="en-US" dirty="0" smtClean="0"/>
              <a:t>: Presentation, Brainstorming, Community Mobilization </a:t>
            </a:r>
            <a:endParaRPr lang="en-US" dirty="0"/>
          </a:p>
        </p:txBody>
      </p:sp>
      <p:pic>
        <p:nvPicPr>
          <p:cNvPr id="4098" name="Picture 2" descr="C:\Users\arslanbek.miashev\Google Диск\Social Cohesion Event DC\!Photos for USA visit\Social activities\2016-03-26_Osh oblast_Aravan_Tepe-Korgon_Jointly Cleaning wor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" y="4365104"/>
            <a:ext cx="2943750" cy="19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" y="2204864"/>
            <a:ext cx="2963814" cy="198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96" y="4365103"/>
            <a:ext cx="3006370" cy="19625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785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44" y="41510"/>
            <a:ext cx="8688800" cy="93921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4000" b="1" cap="all" dirty="0" smtClean="0">
                <a:latin typeface="MS UI Gothic" pitchFamily="34" charset="-128"/>
                <a:ea typeface="MS UI Gothic" pitchFamily="34" charset="-128"/>
              </a:rPr>
              <a:t>Enabling </a:t>
            </a:r>
            <a:r>
              <a:rPr lang="en-US" sz="4000" b="1" cap="all" dirty="0" smtClean="0">
                <a:latin typeface="MS UI Gothic" pitchFamily="34" charset="-128"/>
                <a:ea typeface="MS UI Gothic" pitchFamily="34" charset="-128"/>
              </a:rPr>
              <a:t>children’s </a:t>
            </a:r>
            <a:r>
              <a:rPr lang="en-US" sz="4000" b="1" cap="all" dirty="0">
                <a:latin typeface="MS UI Gothic" pitchFamily="34" charset="-128"/>
                <a:ea typeface="MS UI Gothic" pitchFamily="34" charset="-128"/>
              </a:rPr>
              <a:t>access to local libraries 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6576" y="1340768"/>
            <a:ext cx="9091344" cy="5615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cap="all" dirty="0">
                <a:latin typeface="MS UI Gothic" pitchFamily="34" charset="-128"/>
                <a:ea typeface="MS UI Gothic" pitchFamily="34" charset="-128"/>
              </a:rPr>
              <a:t>Mobile </a:t>
            </a:r>
            <a:r>
              <a:rPr lang="en-US" sz="2000" b="1" cap="all" dirty="0" smtClean="0">
                <a:latin typeface="MS UI Gothic" pitchFamily="34" charset="-128"/>
                <a:ea typeface="MS UI Gothic" pitchFamily="34" charset="-128"/>
              </a:rPr>
              <a:t>library:  </a:t>
            </a:r>
            <a:r>
              <a:rPr lang="en-US" sz="2000" dirty="0" smtClean="0">
                <a:solidFill>
                  <a:schemeClr val="tx1"/>
                </a:solidFill>
              </a:rPr>
              <a:t>The idea is to </a:t>
            </a:r>
            <a:r>
              <a:rPr lang="en-US" sz="2000" dirty="0">
                <a:solidFill>
                  <a:schemeClr val="tx1"/>
                </a:solidFill>
              </a:rPr>
              <a:t>create a system to provide access to books for children from </a:t>
            </a:r>
            <a:r>
              <a:rPr lang="en-US" sz="2000" dirty="0" smtClean="0">
                <a:solidFill>
                  <a:schemeClr val="tx1"/>
                </a:solidFill>
              </a:rPr>
              <a:t>vulnerable children. </a:t>
            </a:r>
            <a:r>
              <a:rPr lang="en-US" sz="2000" b="1" cap="all" dirty="0" smtClean="0">
                <a:solidFill>
                  <a:schemeClr val="tx1"/>
                </a:solidFill>
                <a:latin typeface="MS UI Gothic" pitchFamily="34" charset="-128"/>
                <a:ea typeface="MS UI Gothic" pitchFamily="34" charset="-128"/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576" y="4581128"/>
            <a:ext cx="908220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OUTCOMES: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</a:t>
            </a:r>
            <a:r>
              <a:rPr lang="en-US" dirty="0"/>
              <a:t>involvement of young people and parents in </a:t>
            </a:r>
            <a:r>
              <a:rPr lang="en-US" dirty="0" smtClean="0"/>
              <a:t>the </a:t>
            </a:r>
            <a:r>
              <a:rPr lang="en-US" dirty="0"/>
              <a:t>live of the local </a:t>
            </a:r>
            <a:r>
              <a:rPr lang="en-US" dirty="0" smtClean="0"/>
              <a:t>community;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Reduced </a:t>
            </a:r>
            <a:r>
              <a:rPr lang="en-US" dirty="0"/>
              <a:t>number of conflicts between parents and </a:t>
            </a:r>
            <a:r>
              <a:rPr lang="en-US" dirty="0" smtClean="0"/>
              <a:t>teachers;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</a:t>
            </a:r>
            <a:r>
              <a:rPr lang="en-US" dirty="0"/>
              <a:t>social interaction and integration of vulnerable children and their parents into the </a:t>
            </a:r>
            <a:r>
              <a:rPr lang="en-US" dirty="0" smtClean="0"/>
              <a:t>community;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</a:t>
            </a:r>
            <a:r>
              <a:rPr lang="en-US" dirty="0"/>
              <a:t>interest in learning among students;</a:t>
            </a:r>
            <a:endParaRPr lang="ru-R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Promoted </a:t>
            </a:r>
            <a:r>
              <a:rPr lang="en-US" dirty="0"/>
              <a:t>popularity of reading, improved reading skills in </a:t>
            </a:r>
            <a:r>
              <a:rPr lang="en-US" dirty="0" smtClean="0"/>
              <a:t>children.</a:t>
            </a:r>
            <a:endParaRPr lang="ru-RU" dirty="0"/>
          </a:p>
        </p:txBody>
      </p:sp>
      <p:grpSp>
        <p:nvGrpSpPr>
          <p:cNvPr id="18" name="Group 10"/>
          <p:cNvGrpSpPr/>
          <p:nvPr/>
        </p:nvGrpSpPr>
        <p:grpSpPr>
          <a:xfrm>
            <a:off x="0" y="38802"/>
            <a:ext cx="9144000" cy="1092151"/>
            <a:chOff x="-104598" y="332094"/>
            <a:chExt cx="9144000" cy="1092151"/>
          </a:xfrm>
        </p:grpSpPr>
        <p:pic>
          <p:nvPicPr>
            <p:cNvPr id="21" name="Picture 2" descr="E:\ARSLAN\МОИ ДОКИ\1. ТЕКУЧКА\SC project\2015\Info materials\BIRG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026" y="332094"/>
              <a:ext cx="993576" cy="96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12"/>
            <p:cNvCxnSpPr/>
            <p:nvPr/>
          </p:nvCxnSpPr>
          <p:spPr>
            <a:xfrm>
              <a:off x="-104598" y="1424245"/>
              <a:ext cx="9144000" cy="0"/>
            </a:xfrm>
            <a:prstGeom prst="line">
              <a:avLst/>
            </a:prstGeom>
            <a:ln w="412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576" y="2523192"/>
            <a:ext cx="9082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Community stakeholders involved: </a:t>
            </a:r>
            <a:r>
              <a:rPr lang="en-US" dirty="0" smtClean="0"/>
              <a:t>School Parliament, parents, teachers, community volunteers, LSGs, and community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76" y="3284983"/>
            <a:ext cx="9082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OUTPUTS: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Book collection event </a:t>
            </a:r>
            <a:r>
              <a:rPr lang="en-US" dirty="0" smtClean="0"/>
              <a:t>organized;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163 books collected;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Separate </a:t>
            </a:r>
            <a:r>
              <a:rPr lang="en-US" dirty="0"/>
              <a:t>premise provided by </a:t>
            </a:r>
            <a:r>
              <a:rPr lang="en-US" dirty="0" smtClean="0"/>
              <a:t>school.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432" y="2024272"/>
            <a:ext cx="9091344" cy="369332"/>
          </a:xfrm>
          <a:prstGeom prst="rect">
            <a:avLst/>
          </a:prstGeom>
          <a:gradFill>
            <a:gsLst>
              <a:gs pos="50640">
                <a:srgbClr val="3670B6"/>
              </a:gs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Inputs</a:t>
            </a:r>
            <a:r>
              <a:rPr lang="en-US" dirty="0" smtClean="0"/>
              <a:t>: Community based needs assessment, awareness raising, crowd funding, networking </a:t>
            </a:r>
          </a:p>
        </p:txBody>
      </p:sp>
    </p:spTree>
    <p:extLst>
      <p:ext uri="{BB962C8B-B14F-4D97-AF65-F5344CB8AC3E}">
        <p14:creationId xmlns:p14="http://schemas.microsoft.com/office/powerpoint/2010/main" val="11696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41510"/>
            <a:ext cx="8697144" cy="93921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b="1" cap="all" dirty="0" smtClean="0">
                <a:latin typeface="MS UI Gothic" pitchFamily="34" charset="-128"/>
                <a:ea typeface="MS UI Gothic" pitchFamily="34" charset="-128"/>
              </a:rPr>
              <a:t>Forum theaters</a:t>
            </a:r>
            <a:endParaRPr lang="ru-RU" sz="36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0" y="1268760"/>
            <a:ext cx="9144000" cy="5615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“Theatre is a form of knowledge; it should and can also be a means of transforming society. Theater can help us build our future, rather than just waiting for it.” Augusto </a:t>
            </a:r>
            <a:r>
              <a:rPr lang="en-US" sz="2000" dirty="0" err="1" smtClean="0"/>
              <a:t>Boal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51579" y="3347598"/>
            <a:ext cx="48924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u="sng" dirty="0" smtClean="0">
                <a:solidFill>
                  <a:srgbClr val="0070C0"/>
                </a:solidFill>
              </a:rPr>
              <a:t>  </a:t>
            </a:r>
            <a:endParaRPr lang="en-US" sz="1500" b="1" dirty="0" smtClean="0">
              <a:solidFill>
                <a:srgbClr val="0070C0"/>
              </a:solidFill>
            </a:endParaRPr>
          </a:p>
        </p:txBody>
      </p:sp>
      <p:grpSp>
        <p:nvGrpSpPr>
          <p:cNvPr id="18" name="Group 10"/>
          <p:cNvGrpSpPr/>
          <p:nvPr/>
        </p:nvGrpSpPr>
        <p:grpSpPr>
          <a:xfrm>
            <a:off x="0" y="38802"/>
            <a:ext cx="9144000" cy="1092151"/>
            <a:chOff x="-104598" y="332094"/>
            <a:chExt cx="9144000" cy="1092151"/>
          </a:xfrm>
        </p:grpSpPr>
        <p:pic>
          <p:nvPicPr>
            <p:cNvPr id="21" name="Picture 2" descr="E:\ARSLAN\МОИ ДОКИ\1. ТЕКУЧКА\SC project\2015\Info materials\BIR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026" y="332094"/>
              <a:ext cx="993576" cy="96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12"/>
            <p:cNvCxnSpPr/>
            <p:nvPr/>
          </p:nvCxnSpPr>
          <p:spPr>
            <a:xfrm>
              <a:off x="-104598" y="1424245"/>
              <a:ext cx="9144000" cy="0"/>
            </a:xfrm>
            <a:prstGeom prst="line">
              <a:avLst/>
            </a:prstGeom>
            <a:ln w="412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35496" y="1870270"/>
            <a:ext cx="2139065" cy="253915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rgbClr val="0070C0"/>
                </a:solidFill>
              </a:rPr>
              <a:t>Forum theater</a:t>
            </a:r>
            <a:r>
              <a:rPr lang="en-US" sz="1600" u="sng" dirty="0" smtClean="0">
                <a:solidFill>
                  <a:srgbClr val="0070C0"/>
                </a:solidFill>
              </a:rPr>
              <a:t> is a recognized method to solve social problems, protect human rights, promote social justice, through dialogue, and raise community awareness of existing problems</a:t>
            </a:r>
            <a:endParaRPr lang="en-US" sz="1500" dirty="0" smtClean="0">
              <a:solidFill>
                <a:srgbClr val="0070C0"/>
              </a:solidFill>
            </a:endParaRPr>
          </a:p>
          <a:p>
            <a:r>
              <a:rPr lang="en-US" sz="1500" b="1" u="sng" dirty="0" smtClean="0">
                <a:solidFill>
                  <a:srgbClr val="0070C0"/>
                </a:solidFill>
              </a:rPr>
              <a:t>  </a:t>
            </a:r>
            <a:endParaRPr lang="en-US" sz="1500" b="1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arslanbek.miashev\Google Диск\Social Cohesion Event DC\!Photos for USA visit\Social activities\2017_03-15_Otuz-Adyr_Kara-Dobo_Traffic light_Initiatr and activist is giving inter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39" y="4409428"/>
            <a:ext cx="3672859" cy="24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1496" y="1985686"/>
            <a:ext cx="6794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"We have analyzed each of the problems in detail and decided to go with the road accident problem and the need to install a traffic </a:t>
            </a:r>
            <a:r>
              <a:rPr lang="en-US" i="1" dirty="0" smtClean="0"/>
              <a:t>light. </a:t>
            </a:r>
            <a:r>
              <a:rPr lang="ky-KG" i="1" dirty="0" smtClean="0"/>
              <a:t>In </a:t>
            </a:r>
            <a:r>
              <a:rPr lang="ky-KG" i="1" dirty="0"/>
              <a:t>fact, we wanted to draw the attention of </a:t>
            </a:r>
            <a:r>
              <a:rPr lang="en-US" i="1" dirty="0"/>
              <a:t>village </a:t>
            </a:r>
            <a:r>
              <a:rPr lang="ky-KG" i="1" dirty="0"/>
              <a:t>residents</a:t>
            </a:r>
            <a:r>
              <a:rPr lang="en-US" i="1" dirty="0"/>
              <a:t> to the necessity of some action on our part to be able to </a:t>
            </a:r>
            <a:r>
              <a:rPr lang="ky-KG" i="1" dirty="0"/>
              <a:t>solve this problem. </a:t>
            </a:r>
            <a:r>
              <a:rPr lang="en-US" i="1" dirty="0"/>
              <a:t>S</a:t>
            </a:r>
            <a:r>
              <a:rPr lang="ky-KG" i="1" dirty="0"/>
              <a:t>choolchildren are </a:t>
            </a:r>
            <a:r>
              <a:rPr lang="en-US" i="1" dirty="0"/>
              <a:t>at </a:t>
            </a:r>
            <a:r>
              <a:rPr lang="ky-KG" i="1" dirty="0"/>
              <a:t>particular risk</a:t>
            </a:r>
            <a:r>
              <a:rPr lang="en-US" i="1" dirty="0"/>
              <a:t> as they have to cross the road on their way to school; every one of them can get into an accident</a:t>
            </a:r>
            <a:r>
              <a:rPr lang="en-US" i="1" dirty="0" smtClean="0"/>
              <a:t>”.</a:t>
            </a:r>
          </a:p>
          <a:p>
            <a:pPr algn="r"/>
            <a:r>
              <a:rPr lang="en-US" i="1" dirty="0"/>
              <a:t>A young person, 17 years old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756551"/>
            <a:ext cx="45720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b="1" u="sng" dirty="0"/>
              <a:t>Steps: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Mapping of youth formal and informal </a:t>
            </a:r>
            <a:r>
              <a:rPr lang="en-US" dirty="0" smtClean="0"/>
              <a:t>groups;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Master </a:t>
            </a:r>
            <a:r>
              <a:rPr lang="en-US" dirty="0" smtClean="0"/>
              <a:t>class;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on forum </a:t>
            </a:r>
            <a:r>
              <a:rPr lang="en-US" dirty="0" smtClean="0"/>
              <a:t>theater;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</a:t>
            </a:r>
            <a:r>
              <a:rPr lang="en-US" dirty="0" smtClean="0"/>
              <a:t>performance.</a:t>
            </a:r>
            <a:r>
              <a:rPr lang="en-US" b="1" u="sng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878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lanbek.miashev\Desktop\pics\2016-06-22_форум-теа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46" y="4174659"/>
            <a:ext cx="4470258" cy="271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rslanbek.miashev\Google Диск\Social Cohesion Event DC\!Photos for USA visit\Social activities\2016-06-23_Osh oblast_Otuz-Adyr_Kara-Dobo_Forum-theatre on Traffic accidd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" y="4185940"/>
            <a:ext cx="4389978" cy="270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41510"/>
            <a:ext cx="8697144" cy="93921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b="1" cap="all" dirty="0" smtClean="0">
                <a:latin typeface="MS UI Gothic" pitchFamily="34" charset="-128"/>
                <a:ea typeface="MS UI Gothic" pitchFamily="34" charset="-128"/>
              </a:rPr>
              <a:t>Forum theaters</a:t>
            </a:r>
            <a:endParaRPr lang="ru-RU" sz="36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1845" y="1196752"/>
            <a:ext cx="9086659" cy="6422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Objective: </a:t>
            </a:r>
            <a:r>
              <a:rPr lang="en-US" sz="1800" dirty="0"/>
              <a:t>To create an opportunity for community to come together to discuss community problems and develop community-driven solutions</a:t>
            </a:r>
            <a:r>
              <a:rPr lang="en-US" sz="1800" b="1" u="sng" dirty="0" smtClean="0">
                <a:solidFill>
                  <a:schemeClr val="bg1"/>
                </a:solidFill>
              </a:rPr>
              <a:t> 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>
            <a:spLocks/>
          </p:cNvSpPr>
          <p:nvPr/>
        </p:nvSpPr>
        <p:spPr>
          <a:xfrm>
            <a:off x="21844" y="1854068"/>
            <a:ext cx="3229316" cy="230400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Community </a:t>
            </a:r>
            <a:r>
              <a:rPr lang="en-US" b="1" u="sng" dirty="0">
                <a:solidFill>
                  <a:schemeClr val="bg1"/>
                </a:solidFill>
              </a:rPr>
              <a:t>i</a:t>
            </a:r>
            <a:r>
              <a:rPr lang="en-US" b="1" u="sng" dirty="0" smtClean="0">
                <a:solidFill>
                  <a:schemeClr val="bg1"/>
                </a:solidFill>
              </a:rPr>
              <a:t>ssues </a:t>
            </a:r>
            <a:r>
              <a:rPr lang="en-US" b="1" u="sng" dirty="0">
                <a:solidFill>
                  <a:schemeClr val="bg1"/>
                </a:solidFill>
              </a:rPr>
              <a:t>d</a:t>
            </a:r>
            <a:r>
              <a:rPr lang="en-US" b="1" u="sng" dirty="0" smtClean="0">
                <a:solidFill>
                  <a:schemeClr val="bg1"/>
                </a:solidFill>
              </a:rPr>
              <a:t>iscussed: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1600" dirty="0" smtClean="0"/>
              <a:t>- Unequal access to natural resources;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Adverse </a:t>
            </a:r>
            <a:r>
              <a:rPr lang="en-US" sz="1600" dirty="0"/>
              <a:t>impact of migration for </a:t>
            </a:r>
            <a:r>
              <a:rPr lang="en-US" sz="1600" dirty="0" smtClean="0"/>
              <a:t>youth;</a:t>
            </a:r>
          </a:p>
          <a:p>
            <a:r>
              <a:rPr lang="en-US" sz="1600" dirty="0" smtClean="0"/>
              <a:t>-Early marriages; </a:t>
            </a:r>
          </a:p>
          <a:p>
            <a:r>
              <a:rPr lang="en-US" sz="1600" dirty="0" smtClean="0"/>
              <a:t>-Role </a:t>
            </a:r>
            <a:r>
              <a:rPr lang="en-US" sz="1600" dirty="0"/>
              <a:t>of </a:t>
            </a:r>
            <a:r>
              <a:rPr lang="en-US" sz="1600" dirty="0" smtClean="0"/>
              <a:t>local self-governance </a:t>
            </a:r>
            <a:r>
              <a:rPr lang="en-US" sz="1600" dirty="0"/>
              <a:t>and population in solving local </a:t>
            </a:r>
            <a:r>
              <a:rPr lang="en-US" sz="1600" dirty="0" smtClean="0"/>
              <a:t>issues.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51579" y="3347598"/>
            <a:ext cx="48924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u="sng" dirty="0" smtClean="0">
                <a:solidFill>
                  <a:srgbClr val="0070C0"/>
                </a:solidFill>
              </a:rPr>
              <a:t>  </a:t>
            </a:r>
            <a:endParaRPr lang="en-US" sz="1500" b="1" dirty="0" smtClean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2121" y="1839006"/>
            <a:ext cx="3456383" cy="2304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b="1" u="sng" dirty="0" smtClean="0"/>
              <a:t>Outcomes:</a:t>
            </a:r>
          </a:p>
          <a:p>
            <a:r>
              <a:rPr lang="en-GB" sz="1600" dirty="0" smtClean="0"/>
              <a:t>- Allowed </a:t>
            </a:r>
            <a:r>
              <a:rPr lang="en-GB" sz="1600" dirty="0"/>
              <a:t>youth to express their views on issues affecting social cohesion in their communities and </a:t>
            </a:r>
            <a:r>
              <a:rPr lang="en-GB" sz="1600" dirty="0" smtClean="0"/>
              <a:t>propose solutions; </a:t>
            </a:r>
          </a:p>
          <a:p>
            <a:r>
              <a:rPr lang="en-GB" sz="1600" dirty="0" smtClean="0"/>
              <a:t>-Informed local authorities on </a:t>
            </a:r>
            <a:r>
              <a:rPr lang="en-GB" sz="1600" dirty="0"/>
              <a:t>measures that can be implemented to consolidate social cohesion from a youth </a:t>
            </a:r>
            <a:r>
              <a:rPr lang="en-US" sz="1600" dirty="0" smtClean="0"/>
              <a:t>perspective.</a:t>
            </a:r>
            <a:endParaRPr lang="en-US" sz="1600" dirty="0"/>
          </a:p>
        </p:txBody>
      </p:sp>
      <p:grpSp>
        <p:nvGrpSpPr>
          <p:cNvPr id="18" name="Group 10"/>
          <p:cNvGrpSpPr/>
          <p:nvPr/>
        </p:nvGrpSpPr>
        <p:grpSpPr>
          <a:xfrm>
            <a:off x="0" y="38802"/>
            <a:ext cx="9144000" cy="1092151"/>
            <a:chOff x="-104598" y="332094"/>
            <a:chExt cx="9144000" cy="1092151"/>
          </a:xfrm>
        </p:grpSpPr>
        <p:pic>
          <p:nvPicPr>
            <p:cNvPr id="21" name="Picture 2" descr="E:\ARSLAN\МОИ ДОКИ\1. ТЕКУЧКА\SC project\2015\Info materials\BIRG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026" y="332094"/>
              <a:ext cx="993576" cy="96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12"/>
            <p:cNvCxnSpPr/>
            <p:nvPr/>
          </p:nvCxnSpPr>
          <p:spPr>
            <a:xfrm>
              <a:off x="-104598" y="1424245"/>
              <a:ext cx="9144000" cy="0"/>
            </a:xfrm>
            <a:prstGeom prst="line">
              <a:avLst/>
            </a:prstGeom>
            <a:ln w="412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3203848" y="1850256"/>
            <a:ext cx="2520280" cy="230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Outputs: </a:t>
            </a:r>
          </a:p>
          <a:p>
            <a:r>
              <a:rPr lang="en-US" dirty="0"/>
              <a:t>-</a:t>
            </a:r>
            <a:r>
              <a:rPr lang="en-US" sz="1600" dirty="0"/>
              <a:t>Use of social networks to mobilize </a:t>
            </a:r>
            <a:r>
              <a:rPr lang="en-US" sz="1600" dirty="0" smtClean="0"/>
              <a:t>funds;</a:t>
            </a:r>
            <a:endParaRPr lang="en-US" sz="1600" dirty="0"/>
          </a:p>
          <a:p>
            <a:r>
              <a:rPr lang="en-US" sz="1600" dirty="0"/>
              <a:t>-Technical assistance gained from </a:t>
            </a:r>
            <a:r>
              <a:rPr lang="en-US" sz="1600" dirty="0" smtClean="0"/>
              <a:t>government institutions;</a:t>
            </a:r>
            <a:endParaRPr lang="en-US" sz="1600" dirty="0"/>
          </a:p>
          <a:p>
            <a:r>
              <a:rPr lang="en-US" sz="1600" dirty="0" smtClean="0"/>
              <a:t>- More than USD 2,400 raised from Kyrgyz diaspora in Russia.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7894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457200" y="2929094"/>
            <a:ext cx="8229600" cy="2337123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</a:pPr>
            <a:endParaRPr lang="en-US" altLang="en-US" b="1" dirty="0" smtClean="0">
              <a:solidFill>
                <a:srgbClr val="006600"/>
              </a:solidFill>
              <a:latin typeface="+mj-lt"/>
            </a:endParaRPr>
          </a:p>
          <a:p>
            <a:pPr algn="ctr">
              <a:buNone/>
            </a:pPr>
            <a:r>
              <a:rPr lang="en-US" dirty="0" smtClean="0">
                <a:latin typeface="+mj-lt"/>
              </a:rPr>
              <a:t>Aga </a:t>
            </a:r>
            <a:r>
              <a:rPr lang="en-US" dirty="0">
                <a:latin typeface="+mj-lt"/>
              </a:rPr>
              <a:t>Khan </a:t>
            </a:r>
            <a:r>
              <a:rPr lang="en-US" dirty="0" smtClean="0">
                <a:latin typeface="+mj-lt"/>
              </a:rPr>
              <a:t>Foundation Kyrgyz Republic </a:t>
            </a:r>
            <a:endParaRPr lang="en-US" altLang="en-US" b="1" dirty="0" smtClean="0">
              <a:solidFill>
                <a:srgbClr val="006600"/>
              </a:solidFill>
              <a:latin typeface="+mj-lt"/>
            </a:endParaRPr>
          </a:p>
          <a:p>
            <a:pPr algn="ctr">
              <a:buFont typeface="Arial" charset="0"/>
              <a:buNone/>
            </a:pPr>
            <a:endParaRPr lang="en-US" b="1" dirty="0" smtClean="0">
              <a:latin typeface="+mj-lt"/>
            </a:endParaRPr>
          </a:p>
          <a:p>
            <a:pPr algn="ctr">
              <a:buFont typeface="Arial" charset="0"/>
              <a:buNone/>
            </a:pPr>
            <a:r>
              <a:rPr lang="en-US" b="1" dirty="0" smtClean="0">
                <a:latin typeface="+mj-lt"/>
              </a:rPr>
              <a:t>Arslanbek Miiashev</a:t>
            </a:r>
          </a:p>
          <a:p>
            <a:pPr algn="ctr">
              <a:buFont typeface="Arial" charset="0"/>
              <a:buNone/>
            </a:pPr>
            <a:r>
              <a:rPr lang="en-US" dirty="0" smtClean="0">
                <a:latin typeface="+mj-lt"/>
              </a:rPr>
              <a:t>Local Governance Program Manager</a:t>
            </a:r>
          </a:p>
          <a:p>
            <a:pPr algn="ctr">
              <a:buFont typeface="Arial" charset="0"/>
              <a:buNone/>
            </a:pPr>
            <a:r>
              <a:rPr lang="en-US" altLang="en-US" dirty="0" smtClean="0">
                <a:latin typeface="+mj-lt"/>
              </a:rPr>
              <a:t>E-mail: </a:t>
            </a:r>
            <a:r>
              <a:rPr lang="en-US" altLang="en-US" dirty="0" smtClean="0">
                <a:latin typeface="+mj-lt"/>
                <a:hlinkClick r:id="rId3"/>
              </a:rPr>
              <a:t>arslanbek.miiashev@akdn.org</a:t>
            </a:r>
            <a:endParaRPr lang="en-US" altLang="en-US" dirty="0" smtClean="0">
              <a:latin typeface="+mj-lt"/>
            </a:endParaRPr>
          </a:p>
          <a:p>
            <a:pPr algn="ctr">
              <a:buFont typeface="Arial" charset="0"/>
              <a:buNone/>
            </a:pPr>
            <a:endParaRPr lang="ru-RU" altLang="en-US" dirty="0" smtClean="0">
              <a:latin typeface="+mj-lt"/>
            </a:endParaRPr>
          </a:p>
          <a:p>
            <a:pPr>
              <a:buFont typeface="Arial" charset="0"/>
              <a:buNone/>
            </a:pPr>
            <a:endParaRPr lang="ru-RU" altLang="en-US" dirty="0" smtClean="0">
              <a:latin typeface="+mj-lt"/>
            </a:endParaRPr>
          </a:p>
          <a:p>
            <a:pPr eaLnBrk="1" hangingPunct="1">
              <a:buFont typeface="Arial" charset="0"/>
              <a:buNone/>
            </a:pPr>
            <a:endParaRPr lang="en-US" altLang="en-US" b="1" dirty="0" smtClean="0">
              <a:solidFill>
                <a:srgbClr val="003300"/>
              </a:solidFill>
              <a:latin typeface="+mj-lt"/>
            </a:endParaRPr>
          </a:p>
          <a:p>
            <a:pPr algn="ctr" eaLnBrk="1" hangingPunct="1">
              <a:buFont typeface="Arial" charset="0"/>
              <a:buNone/>
            </a:pPr>
            <a:r>
              <a:rPr lang="ru-RU" altLang="en-US" b="1" dirty="0" smtClean="0">
                <a:solidFill>
                  <a:srgbClr val="003300"/>
                </a:solidFill>
                <a:latin typeface="+mj-lt"/>
              </a:rPr>
              <a:t/>
            </a:r>
            <a:br>
              <a:rPr lang="ru-RU" altLang="en-US" b="1" dirty="0" smtClean="0">
                <a:solidFill>
                  <a:srgbClr val="003300"/>
                </a:solidFill>
                <a:latin typeface="+mj-lt"/>
              </a:rPr>
            </a:br>
            <a:r>
              <a:rPr lang="en-US" altLang="en-US" b="1" dirty="0" smtClean="0">
                <a:solidFill>
                  <a:srgbClr val="008000"/>
                </a:solidFill>
                <a:latin typeface="+mj-lt"/>
              </a:rPr>
              <a:t/>
            </a:r>
            <a:br>
              <a:rPr lang="en-US" altLang="en-US" b="1" dirty="0" smtClean="0">
                <a:solidFill>
                  <a:srgbClr val="008000"/>
                </a:solidFill>
                <a:latin typeface="+mj-lt"/>
              </a:rPr>
            </a:br>
            <a:r>
              <a:rPr lang="en-US" altLang="en-US" b="1" dirty="0" smtClean="0">
                <a:solidFill>
                  <a:srgbClr val="008000"/>
                </a:solidFill>
                <a:latin typeface="+mj-lt"/>
              </a:rPr>
              <a:t/>
            </a:r>
            <a:br>
              <a:rPr lang="en-US" altLang="en-US" b="1" dirty="0" smtClean="0">
                <a:solidFill>
                  <a:srgbClr val="008000"/>
                </a:solidFill>
                <a:latin typeface="+mj-lt"/>
              </a:rPr>
            </a:br>
            <a:r>
              <a:rPr lang="en-US" altLang="en-US" b="1" dirty="0" smtClean="0">
                <a:solidFill>
                  <a:srgbClr val="008000"/>
                </a:solidFill>
                <a:latin typeface="+mj-lt"/>
              </a:rPr>
              <a:t/>
            </a:r>
            <a:br>
              <a:rPr lang="en-US" altLang="en-US" b="1" dirty="0" smtClean="0">
                <a:solidFill>
                  <a:srgbClr val="008000"/>
                </a:solidFill>
                <a:latin typeface="+mj-lt"/>
              </a:rPr>
            </a:br>
            <a:r>
              <a:rPr lang="ru-RU" altLang="en-US" b="1" dirty="0" smtClean="0">
                <a:solidFill>
                  <a:srgbClr val="008000"/>
                </a:solidFill>
                <a:latin typeface="+mj-lt"/>
              </a:rPr>
              <a:t/>
            </a:r>
            <a:br>
              <a:rPr lang="ru-RU" altLang="en-US" b="1" dirty="0" smtClean="0">
                <a:solidFill>
                  <a:srgbClr val="008000"/>
                </a:solidFill>
                <a:latin typeface="+mj-lt"/>
              </a:rPr>
            </a:br>
            <a:endParaRPr lang="en-US" altLang="en-US" b="1" dirty="0" smtClean="0">
              <a:solidFill>
                <a:srgbClr val="008000"/>
              </a:solidFill>
              <a:latin typeface="+mj-lt"/>
            </a:endParaRPr>
          </a:p>
          <a:p>
            <a:pPr algn="ctr" eaLnBrk="1" hangingPunct="1">
              <a:buFont typeface="Arial" charset="0"/>
              <a:buNone/>
            </a:pPr>
            <a:endParaRPr lang="en-US" altLang="en-US" dirty="0" smtClean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2388" y="2060848"/>
            <a:ext cx="2619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0000"/>
                </a:solidFill>
                <a:latin typeface="Bodoni MT" pitchFamily="18" charset="0"/>
              </a:rPr>
              <a:t>Thank you</a:t>
            </a:r>
            <a:r>
              <a:rPr lang="ru-RU" altLang="en-US" sz="3600" b="1" dirty="0">
                <a:solidFill>
                  <a:srgbClr val="000000"/>
                </a:solidFill>
                <a:latin typeface="Arial Narrow" pitchFamily="34" charset="0"/>
              </a:rPr>
              <a:t>!</a:t>
            </a:r>
            <a:endParaRPr lang="en-US" altLang="en-US" sz="3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6761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CDD and </a:t>
            </a:r>
            <a:r>
              <a:rPr lang="en-US" sz="4000" b="1" dirty="0"/>
              <a:t>Social Cohesion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788956" y="3322919"/>
            <a:ext cx="2921940" cy="2485546"/>
            <a:chOff x="1788956" y="3322919"/>
            <a:chExt cx="2921940" cy="2485546"/>
          </a:xfrm>
        </p:grpSpPr>
        <p:sp>
          <p:nvSpPr>
            <p:cNvPr id="9" name="TextBox 8"/>
            <p:cNvSpPr txBox="1"/>
            <p:nvPr/>
          </p:nvSpPr>
          <p:spPr>
            <a:xfrm>
              <a:off x="3356139" y="5223689"/>
              <a:ext cx="1354757" cy="58477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Georgia"/>
                  <a:cs typeface="Georgia"/>
                </a:rPr>
                <a:t>SoCo</a:t>
              </a:r>
              <a:endParaRPr lang="en-US" sz="3200" dirty="0">
                <a:latin typeface="Georgia"/>
                <a:cs typeface="Georgia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788956" y="3322919"/>
              <a:ext cx="1301485" cy="19007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232091" y="2462481"/>
            <a:ext cx="7008798" cy="584776"/>
            <a:chOff x="1232091" y="2462481"/>
            <a:chExt cx="7008798" cy="584776"/>
          </a:xfrm>
        </p:grpSpPr>
        <p:sp>
          <p:nvSpPr>
            <p:cNvPr id="6" name="TextBox 5"/>
            <p:cNvSpPr txBox="1"/>
            <p:nvPr/>
          </p:nvSpPr>
          <p:spPr>
            <a:xfrm>
              <a:off x="1232091" y="2462481"/>
              <a:ext cx="1113729" cy="58477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Georgia"/>
                  <a:cs typeface="Georgia"/>
                </a:rPr>
                <a:t>CDD</a:t>
              </a:r>
              <a:endParaRPr lang="en-US" sz="3200" dirty="0">
                <a:latin typeface="Georgia"/>
                <a:cs typeface="Georgi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08917" y="2462481"/>
              <a:ext cx="2931972" cy="58477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Georgia"/>
                  <a:cs typeface="Georgia"/>
                </a:rPr>
                <a:t>D</a:t>
              </a:r>
              <a:r>
                <a:rPr lang="en-US" sz="3200" dirty="0" smtClean="0">
                  <a:latin typeface="Georgia"/>
                  <a:cs typeface="Georgia"/>
                </a:rPr>
                <a:t>evelopment</a:t>
              </a:r>
              <a:endParaRPr lang="en-US" sz="3200" dirty="0">
                <a:latin typeface="Georgia"/>
                <a:cs typeface="Georgia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439698" y="2754868"/>
              <a:ext cx="264158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 flipV="1">
            <a:off x="4710897" y="3356657"/>
            <a:ext cx="1666754" cy="1809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36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Social Cohesion:</a:t>
            </a:r>
            <a:r>
              <a:rPr lang="en-US" sz="4000" b="1" dirty="0"/>
              <a:t> </a:t>
            </a:r>
            <a:r>
              <a:rPr lang="en-US" sz="4000" b="1" dirty="0" smtClean="0"/>
              <a:t>National Level</a:t>
            </a:r>
            <a:endParaRPr lang="en-US" sz="4000" b="1" dirty="0"/>
          </a:p>
        </p:txBody>
      </p:sp>
      <p:sp>
        <p:nvSpPr>
          <p:cNvPr id="2" name="Freeform 1"/>
          <p:cNvSpPr/>
          <p:nvPr/>
        </p:nvSpPr>
        <p:spPr>
          <a:xfrm>
            <a:off x="451413" y="1979273"/>
            <a:ext cx="7662440" cy="4745620"/>
          </a:xfrm>
          <a:custGeom>
            <a:avLst/>
            <a:gdLst>
              <a:gd name="connsiteX0" fmla="*/ 6979534 w 8171726"/>
              <a:gd name="connsiteY0" fmla="*/ 729205 h 4919241"/>
              <a:gd name="connsiteX1" fmla="*/ 6979534 w 8171726"/>
              <a:gd name="connsiteY1" fmla="*/ 729205 h 4919241"/>
              <a:gd name="connsiteX2" fmla="*/ 6690167 w 8171726"/>
              <a:gd name="connsiteY2" fmla="*/ 729205 h 4919241"/>
              <a:gd name="connsiteX3" fmla="*/ 6609144 w 8171726"/>
              <a:gd name="connsiteY3" fmla="*/ 694481 h 4919241"/>
              <a:gd name="connsiteX4" fmla="*/ 6342926 w 8171726"/>
              <a:gd name="connsiteY4" fmla="*/ 613459 h 4919241"/>
              <a:gd name="connsiteX5" fmla="*/ 6250329 w 8171726"/>
              <a:gd name="connsiteY5" fmla="*/ 578735 h 4919241"/>
              <a:gd name="connsiteX6" fmla="*/ 5914663 w 8171726"/>
              <a:gd name="connsiteY6" fmla="*/ 462988 h 4919241"/>
              <a:gd name="connsiteX7" fmla="*/ 5741043 w 8171726"/>
              <a:gd name="connsiteY7" fmla="*/ 405114 h 4919241"/>
              <a:gd name="connsiteX8" fmla="*/ 5590572 w 8171726"/>
              <a:gd name="connsiteY8" fmla="*/ 347241 h 4919241"/>
              <a:gd name="connsiteX9" fmla="*/ 5451676 w 8171726"/>
              <a:gd name="connsiteY9" fmla="*/ 312517 h 4919241"/>
              <a:gd name="connsiteX10" fmla="*/ 5312779 w 8171726"/>
              <a:gd name="connsiteY10" fmla="*/ 266218 h 4919241"/>
              <a:gd name="connsiteX11" fmla="*/ 5185458 w 8171726"/>
              <a:gd name="connsiteY11" fmla="*/ 243069 h 4919241"/>
              <a:gd name="connsiteX12" fmla="*/ 5058136 w 8171726"/>
              <a:gd name="connsiteY12" fmla="*/ 208345 h 4919241"/>
              <a:gd name="connsiteX13" fmla="*/ 4942390 w 8171726"/>
              <a:gd name="connsiteY13" fmla="*/ 185195 h 4919241"/>
              <a:gd name="connsiteX14" fmla="*/ 4722471 w 8171726"/>
              <a:gd name="connsiteY14" fmla="*/ 127322 h 4919241"/>
              <a:gd name="connsiteX15" fmla="*/ 4548850 w 8171726"/>
              <a:gd name="connsiteY15" fmla="*/ 115747 h 4919241"/>
              <a:gd name="connsiteX16" fmla="*/ 4444678 w 8171726"/>
              <a:gd name="connsiteY16" fmla="*/ 104172 h 4919241"/>
              <a:gd name="connsiteX17" fmla="*/ 3900668 w 8171726"/>
              <a:gd name="connsiteY17" fmla="*/ 81023 h 4919241"/>
              <a:gd name="connsiteX18" fmla="*/ 3808071 w 8171726"/>
              <a:gd name="connsiteY18" fmla="*/ 69448 h 4919241"/>
              <a:gd name="connsiteX19" fmla="*/ 3703898 w 8171726"/>
              <a:gd name="connsiteY19" fmla="*/ 57874 h 4919241"/>
              <a:gd name="connsiteX20" fmla="*/ 3657600 w 8171726"/>
              <a:gd name="connsiteY20" fmla="*/ 46299 h 4919241"/>
              <a:gd name="connsiteX21" fmla="*/ 3553428 w 8171726"/>
              <a:gd name="connsiteY21" fmla="*/ 23150 h 4919241"/>
              <a:gd name="connsiteX22" fmla="*/ 3460830 w 8171726"/>
              <a:gd name="connsiteY22" fmla="*/ 11575 h 4919241"/>
              <a:gd name="connsiteX23" fmla="*/ 3391382 w 8171726"/>
              <a:gd name="connsiteY23" fmla="*/ 0 h 4919241"/>
              <a:gd name="connsiteX24" fmla="*/ 2882096 w 8171726"/>
              <a:gd name="connsiteY24" fmla="*/ 11575 h 4919241"/>
              <a:gd name="connsiteX25" fmla="*/ 2777924 w 8171726"/>
              <a:gd name="connsiteY25" fmla="*/ 69448 h 4919241"/>
              <a:gd name="connsiteX26" fmla="*/ 2708476 w 8171726"/>
              <a:gd name="connsiteY26" fmla="*/ 92598 h 4919241"/>
              <a:gd name="connsiteX27" fmla="*/ 2604303 w 8171726"/>
              <a:gd name="connsiteY27" fmla="*/ 150471 h 4919241"/>
              <a:gd name="connsiteX28" fmla="*/ 2500131 w 8171726"/>
              <a:gd name="connsiteY28" fmla="*/ 185195 h 4919241"/>
              <a:gd name="connsiteX29" fmla="*/ 2349660 w 8171726"/>
              <a:gd name="connsiteY29" fmla="*/ 231494 h 4919241"/>
              <a:gd name="connsiteX30" fmla="*/ 2013995 w 8171726"/>
              <a:gd name="connsiteY30" fmla="*/ 266218 h 4919241"/>
              <a:gd name="connsiteX31" fmla="*/ 1932972 w 8171726"/>
              <a:gd name="connsiteY31" fmla="*/ 277793 h 4919241"/>
              <a:gd name="connsiteX32" fmla="*/ 1574157 w 8171726"/>
              <a:gd name="connsiteY32" fmla="*/ 254643 h 4919241"/>
              <a:gd name="connsiteX33" fmla="*/ 1342663 w 8171726"/>
              <a:gd name="connsiteY33" fmla="*/ 185195 h 4919241"/>
              <a:gd name="connsiteX34" fmla="*/ 1284790 w 8171726"/>
              <a:gd name="connsiteY34" fmla="*/ 173621 h 4919241"/>
              <a:gd name="connsiteX35" fmla="*/ 1006997 w 8171726"/>
              <a:gd name="connsiteY35" fmla="*/ 185195 h 4919241"/>
              <a:gd name="connsiteX36" fmla="*/ 960698 w 8171726"/>
              <a:gd name="connsiteY36" fmla="*/ 208345 h 4919241"/>
              <a:gd name="connsiteX37" fmla="*/ 868101 w 8171726"/>
              <a:gd name="connsiteY37" fmla="*/ 277793 h 4919241"/>
              <a:gd name="connsiteX38" fmla="*/ 821802 w 8171726"/>
              <a:gd name="connsiteY38" fmla="*/ 335666 h 4919241"/>
              <a:gd name="connsiteX39" fmla="*/ 810228 w 8171726"/>
              <a:gd name="connsiteY39" fmla="*/ 370390 h 4919241"/>
              <a:gd name="connsiteX40" fmla="*/ 706055 w 8171726"/>
              <a:gd name="connsiteY40" fmla="*/ 474562 h 4919241"/>
              <a:gd name="connsiteX41" fmla="*/ 671331 w 8171726"/>
              <a:gd name="connsiteY41" fmla="*/ 486137 h 4919241"/>
              <a:gd name="connsiteX42" fmla="*/ 625033 w 8171726"/>
              <a:gd name="connsiteY42" fmla="*/ 497712 h 4919241"/>
              <a:gd name="connsiteX43" fmla="*/ 578734 w 8171726"/>
              <a:gd name="connsiteY43" fmla="*/ 520861 h 4919241"/>
              <a:gd name="connsiteX44" fmla="*/ 520860 w 8171726"/>
              <a:gd name="connsiteY44" fmla="*/ 532436 h 4919241"/>
              <a:gd name="connsiteX45" fmla="*/ 486136 w 8171726"/>
              <a:gd name="connsiteY45" fmla="*/ 544010 h 4919241"/>
              <a:gd name="connsiteX46" fmla="*/ 393539 w 8171726"/>
              <a:gd name="connsiteY46" fmla="*/ 567160 h 4919241"/>
              <a:gd name="connsiteX47" fmla="*/ 358815 w 8171726"/>
              <a:gd name="connsiteY47" fmla="*/ 578735 h 4919241"/>
              <a:gd name="connsiteX48" fmla="*/ 277792 w 8171726"/>
              <a:gd name="connsiteY48" fmla="*/ 613459 h 4919241"/>
              <a:gd name="connsiteX49" fmla="*/ 208344 w 8171726"/>
              <a:gd name="connsiteY49" fmla="*/ 636608 h 4919241"/>
              <a:gd name="connsiteX50" fmla="*/ 162045 w 8171726"/>
              <a:gd name="connsiteY50" fmla="*/ 671332 h 4919241"/>
              <a:gd name="connsiteX51" fmla="*/ 127321 w 8171726"/>
              <a:gd name="connsiteY51" fmla="*/ 694481 h 4919241"/>
              <a:gd name="connsiteX52" fmla="*/ 81022 w 8171726"/>
              <a:gd name="connsiteY52" fmla="*/ 740780 h 4919241"/>
              <a:gd name="connsiteX53" fmla="*/ 46298 w 8171726"/>
              <a:gd name="connsiteY53" fmla="*/ 775504 h 4919241"/>
              <a:gd name="connsiteX54" fmla="*/ 34724 w 8171726"/>
              <a:gd name="connsiteY54" fmla="*/ 810228 h 4919241"/>
              <a:gd name="connsiteX55" fmla="*/ 0 w 8171726"/>
              <a:gd name="connsiteY55" fmla="*/ 891251 h 4919241"/>
              <a:gd name="connsiteX56" fmla="*/ 23149 w 8171726"/>
              <a:gd name="connsiteY56" fmla="*/ 1388962 h 4919241"/>
              <a:gd name="connsiteX57" fmla="*/ 57873 w 8171726"/>
              <a:gd name="connsiteY57" fmla="*/ 1469985 h 4919241"/>
              <a:gd name="connsiteX58" fmla="*/ 104172 w 8171726"/>
              <a:gd name="connsiteY58" fmla="*/ 1539433 h 4919241"/>
              <a:gd name="connsiteX59" fmla="*/ 150471 w 8171726"/>
              <a:gd name="connsiteY59" fmla="*/ 1620456 h 4919241"/>
              <a:gd name="connsiteX60" fmla="*/ 300941 w 8171726"/>
              <a:gd name="connsiteY60" fmla="*/ 1759352 h 4919241"/>
              <a:gd name="connsiteX61" fmla="*/ 358815 w 8171726"/>
              <a:gd name="connsiteY61" fmla="*/ 1805651 h 4919241"/>
              <a:gd name="connsiteX62" fmla="*/ 393539 w 8171726"/>
              <a:gd name="connsiteY62" fmla="*/ 1817226 h 4919241"/>
              <a:gd name="connsiteX63" fmla="*/ 451412 w 8171726"/>
              <a:gd name="connsiteY63" fmla="*/ 1851950 h 4919241"/>
              <a:gd name="connsiteX64" fmla="*/ 486136 w 8171726"/>
              <a:gd name="connsiteY64" fmla="*/ 1875099 h 4919241"/>
              <a:gd name="connsiteX65" fmla="*/ 555584 w 8171726"/>
              <a:gd name="connsiteY65" fmla="*/ 1898248 h 4919241"/>
              <a:gd name="connsiteX66" fmla="*/ 682906 w 8171726"/>
              <a:gd name="connsiteY66" fmla="*/ 1944547 h 4919241"/>
              <a:gd name="connsiteX67" fmla="*/ 740779 w 8171726"/>
              <a:gd name="connsiteY67" fmla="*/ 1967697 h 4919241"/>
              <a:gd name="connsiteX68" fmla="*/ 775503 w 8171726"/>
              <a:gd name="connsiteY68" fmla="*/ 1979271 h 4919241"/>
              <a:gd name="connsiteX69" fmla="*/ 821802 w 8171726"/>
              <a:gd name="connsiteY69" fmla="*/ 2002421 h 4919241"/>
              <a:gd name="connsiteX70" fmla="*/ 856526 w 8171726"/>
              <a:gd name="connsiteY70" fmla="*/ 2013995 h 4919241"/>
              <a:gd name="connsiteX71" fmla="*/ 949124 w 8171726"/>
              <a:gd name="connsiteY71" fmla="*/ 2048719 h 4919241"/>
              <a:gd name="connsiteX72" fmla="*/ 1030146 w 8171726"/>
              <a:gd name="connsiteY72" fmla="*/ 2083443 h 4919241"/>
              <a:gd name="connsiteX73" fmla="*/ 1076445 w 8171726"/>
              <a:gd name="connsiteY73" fmla="*/ 2106593 h 4919241"/>
              <a:gd name="connsiteX74" fmla="*/ 1134319 w 8171726"/>
              <a:gd name="connsiteY74" fmla="*/ 2118167 h 4919241"/>
              <a:gd name="connsiteX75" fmla="*/ 1226916 w 8171726"/>
              <a:gd name="connsiteY75" fmla="*/ 2152891 h 4919241"/>
              <a:gd name="connsiteX76" fmla="*/ 1273215 w 8171726"/>
              <a:gd name="connsiteY76" fmla="*/ 2164466 h 4919241"/>
              <a:gd name="connsiteX77" fmla="*/ 1319514 w 8171726"/>
              <a:gd name="connsiteY77" fmla="*/ 2187616 h 4919241"/>
              <a:gd name="connsiteX78" fmla="*/ 1377387 w 8171726"/>
              <a:gd name="connsiteY78" fmla="*/ 2199190 h 4919241"/>
              <a:gd name="connsiteX79" fmla="*/ 1458410 w 8171726"/>
              <a:gd name="connsiteY79" fmla="*/ 2222340 h 4919241"/>
              <a:gd name="connsiteX80" fmla="*/ 1527858 w 8171726"/>
              <a:gd name="connsiteY80" fmla="*/ 2245489 h 4919241"/>
              <a:gd name="connsiteX81" fmla="*/ 1597306 w 8171726"/>
              <a:gd name="connsiteY81" fmla="*/ 2257064 h 4919241"/>
              <a:gd name="connsiteX82" fmla="*/ 1701478 w 8171726"/>
              <a:gd name="connsiteY82" fmla="*/ 2291788 h 4919241"/>
              <a:gd name="connsiteX83" fmla="*/ 1840374 w 8171726"/>
              <a:gd name="connsiteY83" fmla="*/ 2314937 h 4919241"/>
              <a:gd name="connsiteX84" fmla="*/ 1909822 w 8171726"/>
              <a:gd name="connsiteY84" fmla="*/ 2338086 h 4919241"/>
              <a:gd name="connsiteX85" fmla="*/ 1944546 w 8171726"/>
              <a:gd name="connsiteY85" fmla="*/ 2349661 h 4919241"/>
              <a:gd name="connsiteX86" fmla="*/ 1967696 w 8171726"/>
              <a:gd name="connsiteY86" fmla="*/ 2384385 h 4919241"/>
              <a:gd name="connsiteX87" fmla="*/ 1956121 w 8171726"/>
              <a:gd name="connsiteY87" fmla="*/ 2419109 h 4919241"/>
              <a:gd name="connsiteX88" fmla="*/ 1944546 w 8171726"/>
              <a:gd name="connsiteY88" fmla="*/ 2523281 h 4919241"/>
              <a:gd name="connsiteX89" fmla="*/ 1932972 w 8171726"/>
              <a:gd name="connsiteY89" fmla="*/ 2558005 h 4919241"/>
              <a:gd name="connsiteX90" fmla="*/ 1921397 w 8171726"/>
              <a:gd name="connsiteY90" fmla="*/ 2604304 h 4919241"/>
              <a:gd name="connsiteX91" fmla="*/ 1909822 w 8171726"/>
              <a:gd name="connsiteY91" fmla="*/ 2696902 h 4919241"/>
              <a:gd name="connsiteX92" fmla="*/ 1875098 w 8171726"/>
              <a:gd name="connsiteY92" fmla="*/ 2789499 h 4919241"/>
              <a:gd name="connsiteX93" fmla="*/ 1863524 w 8171726"/>
              <a:gd name="connsiteY93" fmla="*/ 2824223 h 4919241"/>
              <a:gd name="connsiteX94" fmla="*/ 1840374 w 8171726"/>
              <a:gd name="connsiteY94" fmla="*/ 2870522 h 4919241"/>
              <a:gd name="connsiteX95" fmla="*/ 1770926 w 8171726"/>
              <a:gd name="connsiteY95" fmla="*/ 2963119 h 4919241"/>
              <a:gd name="connsiteX96" fmla="*/ 1736202 w 8171726"/>
              <a:gd name="connsiteY96" fmla="*/ 2986269 h 4919241"/>
              <a:gd name="connsiteX97" fmla="*/ 1678329 w 8171726"/>
              <a:gd name="connsiteY97" fmla="*/ 3044142 h 4919241"/>
              <a:gd name="connsiteX98" fmla="*/ 1643605 w 8171726"/>
              <a:gd name="connsiteY98" fmla="*/ 3078866 h 4919241"/>
              <a:gd name="connsiteX99" fmla="*/ 1562582 w 8171726"/>
              <a:gd name="connsiteY99" fmla="*/ 3136740 h 4919241"/>
              <a:gd name="connsiteX100" fmla="*/ 1516283 w 8171726"/>
              <a:gd name="connsiteY100" fmla="*/ 3171464 h 4919241"/>
              <a:gd name="connsiteX101" fmla="*/ 1342663 w 8171726"/>
              <a:gd name="connsiteY101" fmla="*/ 3264061 h 4919241"/>
              <a:gd name="connsiteX102" fmla="*/ 1250065 w 8171726"/>
              <a:gd name="connsiteY102" fmla="*/ 3333509 h 4919241"/>
              <a:gd name="connsiteX103" fmla="*/ 1226916 w 8171726"/>
              <a:gd name="connsiteY103" fmla="*/ 3356659 h 4919241"/>
              <a:gd name="connsiteX104" fmla="*/ 1192192 w 8171726"/>
              <a:gd name="connsiteY104" fmla="*/ 3379808 h 4919241"/>
              <a:gd name="connsiteX105" fmla="*/ 1099595 w 8171726"/>
              <a:gd name="connsiteY105" fmla="*/ 3437681 h 4919241"/>
              <a:gd name="connsiteX106" fmla="*/ 1030146 w 8171726"/>
              <a:gd name="connsiteY106" fmla="*/ 3483980 h 4919241"/>
              <a:gd name="connsiteX107" fmla="*/ 949124 w 8171726"/>
              <a:gd name="connsiteY107" fmla="*/ 3541854 h 4919241"/>
              <a:gd name="connsiteX108" fmla="*/ 914400 w 8171726"/>
              <a:gd name="connsiteY108" fmla="*/ 3576578 h 4919241"/>
              <a:gd name="connsiteX109" fmla="*/ 821802 w 8171726"/>
              <a:gd name="connsiteY109" fmla="*/ 3634451 h 4919241"/>
              <a:gd name="connsiteX110" fmla="*/ 787078 w 8171726"/>
              <a:gd name="connsiteY110" fmla="*/ 3680750 h 4919241"/>
              <a:gd name="connsiteX111" fmla="*/ 671331 w 8171726"/>
              <a:gd name="connsiteY111" fmla="*/ 3784922 h 4919241"/>
              <a:gd name="connsiteX112" fmla="*/ 648182 w 8171726"/>
              <a:gd name="connsiteY112" fmla="*/ 3819646 h 4919241"/>
              <a:gd name="connsiteX113" fmla="*/ 613458 w 8171726"/>
              <a:gd name="connsiteY113" fmla="*/ 3842795 h 4919241"/>
              <a:gd name="connsiteX114" fmla="*/ 590309 w 8171726"/>
              <a:gd name="connsiteY114" fmla="*/ 3865945 h 4919241"/>
              <a:gd name="connsiteX115" fmla="*/ 555584 w 8171726"/>
              <a:gd name="connsiteY115" fmla="*/ 3889094 h 4919241"/>
              <a:gd name="connsiteX116" fmla="*/ 474562 w 8171726"/>
              <a:gd name="connsiteY116" fmla="*/ 3970117 h 4919241"/>
              <a:gd name="connsiteX117" fmla="*/ 451412 w 8171726"/>
              <a:gd name="connsiteY117" fmla="*/ 3993266 h 4919241"/>
              <a:gd name="connsiteX118" fmla="*/ 393539 w 8171726"/>
              <a:gd name="connsiteY118" fmla="*/ 4062714 h 4919241"/>
              <a:gd name="connsiteX119" fmla="*/ 370390 w 8171726"/>
              <a:gd name="connsiteY119" fmla="*/ 4109013 h 4919241"/>
              <a:gd name="connsiteX120" fmla="*/ 324091 w 8171726"/>
              <a:gd name="connsiteY120" fmla="*/ 4178461 h 4919241"/>
              <a:gd name="connsiteX121" fmla="*/ 312516 w 8171726"/>
              <a:gd name="connsiteY121" fmla="*/ 4213185 h 4919241"/>
              <a:gd name="connsiteX122" fmla="*/ 300941 w 8171726"/>
              <a:gd name="connsiteY122" fmla="*/ 4259484 h 4919241"/>
              <a:gd name="connsiteX123" fmla="*/ 277792 w 8171726"/>
              <a:gd name="connsiteY123" fmla="*/ 4305783 h 4919241"/>
              <a:gd name="connsiteX124" fmla="*/ 300941 w 8171726"/>
              <a:gd name="connsiteY124" fmla="*/ 4421529 h 4919241"/>
              <a:gd name="connsiteX125" fmla="*/ 324091 w 8171726"/>
              <a:gd name="connsiteY125" fmla="*/ 4456254 h 4919241"/>
              <a:gd name="connsiteX126" fmla="*/ 405114 w 8171726"/>
              <a:gd name="connsiteY126" fmla="*/ 4537276 h 4919241"/>
              <a:gd name="connsiteX127" fmla="*/ 428263 w 8171726"/>
              <a:gd name="connsiteY127" fmla="*/ 4560426 h 4919241"/>
              <a:gd name="connsiteX128" fmla="*/ 462987 w 8171726"/>
              <a:gd name="connsiteY128" fmla="*/ 4572000 h 4919241"/>
              <a:gd name="connsiteX129" fmla="*/ 544010 w 8171726"/>
              <a:gd name="connsiteY129" fmla="*/ 4618299 h 4919241"/>
              <a:gd name="connsiteX130" fmla="*/ 636607 w 8171726"/>
              <a:gd name="connsiteY130" fmla="*/ 4641448 h 4919241"/>
              <a:gd name="connsiteX131" fmla="*/ 706055 w 8171726"/>
              <a:gd name="connsiteY131" fmla="*/ 4664598 h 4919241"/>
              <a:gd name="connsiteX132" fmla="*/ 775503 w 8171726"/>
              <a:gd name="connsiteY132" fmla="*/ 4676172 h 4919241"/>
              <a:gd name="connsiteX133" fmla="*/ 856526 w 8171726"/>
              <a:gd name="connsiteY133" fmla="*/ 4699322 h 4919241"/>
              <a:gd name="connsiteX134" fmla="*/ 960698 w 8171726"/>
              <a:gd name="connsiteY134" fmla="*/ 4722471 h 4919241"/>
              <a:gd name="connsiteX135" fmla="*/ 1041721 w 8171726"/>
              <a:gd name="connsiteY135" fmla="*/ 4745621 h 4919241"/>
              <a:gd name="connsiteX136" fmla="*/ 1145893 w 8171726"/>
              <a:gd name="connsiteY136" fmla="*/ 4757195 h 4919241"/>
              <a:gd name="connsiteX137" fmla="*/ 1284790 w 8171726"/>
              <a:gd name="connsiteY137" fmla="*/ 4791919 h 4919241"/>
              <a:gd name="connsiteX138" fmla="*/ 1458410 w 8171726"/>
              <a:gd name="connsiteY138" fmla="*/ 4815069 h 4919241"/>
              <a:gd name="connsiteX139" fmla="*/ 1724628 w 8171726"/>
              <a:gd name="connsiteY139" fmla="*/ 4826643 h 4919241"/>
              <a:gd name="connsiteX140" fmla="*/ 1979271 w 8171726"/>
              <a:gd name="connsiteY140" fmla="*/ 4861367 h 4919241"/>
              <a:gd name="connsiteX141" fmla="*/ 2141316 w 8171726"/>
              <a:gd name="connsiteY141" fmla="*/ 4884517 h 4919241"/>
              <a:gd name="connsiteX142" fmla="*/ 2500131 w 8171726"/>
              <a:gd name="connsiteY142" fmla="*/ 4907666 h 4919241"/>
              <a:gd name="connsiteX143" fmla="*/ 2662177 w 8171726"/>
              <a:gd name="connsiteY143" fmla="*/ 4919241 h 4919241"/>
              <a:gd name="connsiteX144" fmla="*/ 3472405 w 8171726"/>
              <a:gd name="connsiteY144" fmla="*/ 4907666 h 4919241"/>
              <a:gd name="connsiteX145" fmla="*/ 3588152 w 8171726"/>
              <a:gd name="connsiteY145" fmla="*/ 4896091 h 4919241"/>
              <a:gd name="connsiteX146" fmla="*/ 4155311 w 8171726"/>
              <a:gd name="connsiteY146" fmla="*/ 4861367 h 4919241"/>
              <a:gd name="connsiteX147" fmla="*/ 4548850 w 8171726"/>
              <a:gd name="connsiteY147" fmla="*/ 4838218 h 4919241"/>
              <a:gd name="connsiteX148" fmla="*/ 4618298 w 8171726"/>
              <a:gd name="connsiteY148" fmla="*/ 4826643 h 4919241"/>
              <a:gd name="connsiteX149" fmla="*/ 5081286 w 8171726"/>
              <a:gd name="connsiteY149" fmla="*/ 4780345 h 4919241"/>
              <a:gd name="connsiteX150" fmla="*/ 5220182 w 8171726"/>
              <a:gd name="connsiteY150" fmla="*/ 4757195 h 4919241"/>
              <a:gd name="connsiteX151" fmla="*/ 5428526 w 8171726"/>
              <a:gd name="connsiteY151" fmla="*/ 4745621 h 4919241"/>
              <a:gd name="connsiteX152" fmla="*/ 5891514 w 8171726"/>
              <a:gd name="connsiteY152" fmla="*/ 4722471 h 4919241"/>
              <a:gd name="connsiteX153" fmla="*/ 6123007 w 8171726"/>
              <a:gd name="connsiteY153" fmla="*/ 4699322 h 4919241"/>
              <a:gd name="connsiteX154" fmla="*/ 6285053 w 8171726"/>
              <a:gd name="connsiteY154" fmla="*/ 4676172 h 4919241"/>
              <a:gd name="connsiteX155" fmla="*/ 6342926 w 8171726"/>
              <a:gd name="connsiteY155" fmla="*/ 4653023 h 4919241"/>
              <a:gd name="connsiteX156" fmla="*/ 6366076 w 8171726"/>
              <a:gd name="connsiteY156" fmla="*/ 4629874 h 4919241"/>
              <a:gd name="connsiteX157" fmla="*/ 6400800 w 8171726"/>
              <a:gd name="connsiteY157" fmla="*/ 4618299 h 4919241"/>
              <a:gd name="connsiteX158" fmla="*/ 6516546 w 8171726"/>
              <a:gd name="connsiteY158" fmla="*/ 4548851 h 4919241"/>
              <a:gd name="connsiteX159" fmla="*/ 6574420 w 8171726"/>
              <a:gd name="connsiteY159" fmla="*/ 4514127 h 4919241"/>
              <a:gd name="connsiteX160" fmla="*/ 6713316 w 8171726"/>
              <a:gd name="connsiteY160" fmla="*/ 4421529 h 4919241"/>
              <a:gd name="connsiteX161" fmla="*/ 6771190 w 8171726"/>
              <a:gd name="connsiteY161" fmla="*/ 4375231 h 4919241"/>
              <a:gd name="connsiteX162" fmla="*/ 6852212 w 8171726"/>
              <a:gd name="connsiteY162" fmla="*/ 4328932 h 4919241"/>
              <a:gd name="connsiteX163" fmla="*/ 6875362 w 8171726"/>
              <a:gd name="connsiteY163" fmla="*/ 4305783 h 4919241"/>
              <a:gd name="connsiteX164" fmla="*/ 6944810 w 8171726"/>
              <a:gd name="connsiteY164" fmla="*/ 4271059 h 4919241"/>
              <a:gd name="connsiteX165" fmla="*/ 7037407 w 8171726"/>
              <a:gd name="connsiteY165" fmla="*/ 4190036 h 4919241"/>
              <a:gd name="connsiteX166" fmla="*/ 7095281 w 8171726"/>
              <a:gd name="connsiteY166" fmla="*/ 4155312 h 4919241"/>
              <a:gd name="connsiteX167" fmla="*/ 7199453 w 8171726"/>
              <a:gd name="connsiteY167" fmla="*/ 4051140 h 4919241"/>
              <a:gd name="connsiteX168" fmla="*/ 7222602 w 8171726"/>
              <a:gd name="connsiteY168" fmla="*/ 4027990 h 4919241"/>
              <a:gd name="connsiteX169" fmla="*/ 7268901 w 8171726"/>
              <a:gd name="connsiteY169" fmla="*/ 3981691 h 4919241"/>
              <a:gd name="connsiteX170" fmla="*/ 7349924 w 8171726"/>
              <a:gd name="connsiteY170" fmla="*/ 3877519 h 4919241"/>
              <a:gd name="connsiteX171" fmla="*/ 7384648 w 8171726"/>
              <a:gd name="connsiteY171" fmla="*/ 3831221 h 4919241"/>
              <a:gd name="connsiteX172" fmla="*/ 7442521 w 8171726"/>
              <a:gd name="connsiteY172" fmla="*/ 3727048 h 4919241"/>
              <a:gd name="connsiteX173" fmla="*/ 7477245 w 8171726"/>
              <a:gd name="connsiteY173" fmla="*/ 3692324 h 4919241"/>
              <a:gd name="connsiteX174" fmla="*/ 7535119 w 8171726"/>
              <a:gd name="connsiteY174" fmla="*/ 3599727 h 4919241"/>
              <a:gd name="connsiteX175" fmla="*/ 7569843 w 8171726"/>
              <a:gd name="connsiteY175" fmla="*/ 3553428 h 4919241"/>
              <a:gd name="connsiteX176" fmla="*/ 7616141 w 8171726"/>
              <a:gd name="connsiteY176" fmla="*/ 3460831 h 4919241"/>
              <a:gd name="connsiteX177" fmla="*/ 7708739 w 8171726"/>
              <a:gd name="connsiteY177" fmla="*/ 3333509 h 4919241"/>
              <a:gd name="connsiteX178" fmla="*/ 7731888 w 8171726"/>
              <a:gd name="connsiteY178" fmla="*/ 3287210 h 4919241"/>
              <a:gd name="connsiteX179" fmla="*/ 7755038 w 8171726"/>
              <a:gd name="connsiteY179" fmla="*/ 3252486 h 4919241"/>
              <a:gd name="connsiteX180" fmla="*/ 7778187 w 8171726"/>
              <a:gd name="connsiteY180" fmla="*/ 3206188 h 4919241"/>
              <a:gd name="connsiteX181" fmla="*/ 7801336 w 8171726"/>
              <a:gd name="connsiteY181" fmla="*/ 3171464 h 4919241"/>
              <a:gd name="connsiteX182" fmla="*/ 7824486 w 8171726"/>
              <a:gd name="connsiteY182" fmla="*/ 3125165 h 4919241"/>
              <a:gd name="connsiteX183" fmla="*/ 7847635 w 8171726"/>
              <a:gd name="connsiteY183" fmla="*/ 3090441 h 4919241"/>
              <a:gd name="connsiteX184" fmla="*/ 7870784 w 8171726"/>
              <a:gd name="connsiteY184" fmla="*/ 3044142 h 4919241"/>
              <a:gd name="connsiteX185" fmla="*/ 7893934 w 8171726"/>
              <a:gd name="connsiteY185" fmla="*/ 3009418 h 4919241"/>
              <a:gd name="connsiteX186" fmla="*/ 7905509 w 8171726"/>
              <a:gd name="connsiteY186" fmla="*/ 2974694 h 4919241"/>
              <a:gd name="connsiteX187" fmla="*/ 7928658 w 8171726"/>
              <a:gd name="connsiteY187" fmla="*/ 2928395 h 4919241"/>
              <a:gd name="connsiteX188" fmla="*/ 7951807 w 8171726"/>
              <a:gd name="connsiteY188" fmla="*/ 2847372 h 4919241"/>
              <a:gd name="connsiteX189" fmla="*/ 7986531 w 8171726"/>
              <a:gd name="connsiteY189" fmla="*/ 2754775 h 4919241"/>
              <a:gd name="connsiteX190" fmla="*/ 7998106 w 8171726"/>
              <a:gd name="connsiteY190" fmla="*/ 2685327 h 4919241"/>
              <a:gd name="connsiteX191" fmla="*/ 8009681 w 8171726"/>
              <a:gd name="connsiteY191" fmla="*/ 2650603 h 4919241"/>
              <a:gd name="connsiteX192" fmla="*/ 8055979 w 8171726"/>
              <a:gd name="connsiteY192" fmla="*/ 2534856 h 4919241"/>
              <a:gd name="connsiteX193" fmla="*/ 8102278 w 8171726"/>
              <a:gd name="connsiteY193" fmla="*/ 2430684 h 4919241"/>
              <a:gd name="connsiteX194" fmla="*/ 8113853 w 8171726"/>
              <a:gd name="connsiteY194" fmla="*/ 2372810 h 4919241"/>
              <a:gd name="connsiteX195" fmla="*/ 8137002 w 8171726"/>
              <a:gd name="connsiteY195" fmla="*/ 2326512 h 4919241"/>
              <a:gd name="connsiteX196" fmla="*/ 8148577 w 8171726"/>
              <a:gd name="connsiteY196" fmla="*/ 2280213 h 4919241"/>
              <a:gd name="connsiteX197" fmla="*/ 8171726 w 8171726"/>
              <a:gd name="connsiteY197" fmla="*/ 2118167 h 4919241"/>
              <a:gd name="connsiteX198" fmla="*/ 8160152 w 8171726"/>
              <a:gd name="connsiteY198" fmla="*/ 1851950 h 4919241"/>
              <a:gd name="connsiteX199" fmla="*/ 8137002 w 8171726"/>
              <a:gd name="connsiteY199" fmla="*/ 1770927 h 4919241"/>
              <a:gd name="connsiteX200" fmla="*/ 8102278 w 8171726"/>
              <a:gd name="connsiteY200" fmla="*/ 1678329 h 4919241"/>
              <a:gd name="connsiteX201" fmla="*/ 8067554 w 8171726"/>
              <a:gd name="connsiteY201" fmla="*/ 1632031 h 4919241"/>
              <a:gd name="connsiteX202" fmla="*/ 8032830 w 8171726"/>
              <a:gd name="connsiteY202" fmla="*/ 1574157 h 4919241"/>
              <a:gd name="connsiteX203" fmla="*/ 7928658 w 8171726"/>
              <a:gd name="connsiteY203" fmla="*/ 1412112 h 4919241"/>
              <a:gd name="connsiteX204" fmla="*/ 7905509 w 8171726"/>
              <a:gd name="connsiteY204" fmla="*/ 1388962 h 4919241"/>
              <a:gd name="connsiteX205" fmla="*/ 7893934 w 8171726"/>
              <a:gd name="connsiteY205" fmla="*/ 1354238 h 4919241"/>
              <a:gd name="connsiteX206" fmla="*/ 7836060 w 8171726"/>
              <a:gd name="connsiteY206" fmla="*/ 1307940 h 4919241"/>
              <a:gd name="connsiteX207" fmla="*/ 7812911 w 8171726"/>
              <a:gd name="connsiteY207" fmla="*/ 1273216 h 4919241"/>
              <a:gd name="connsiteX208" fmla="*/ 7743463 w 8171726"/>
              <a:gd name="connsiteY208" fmla="*/ 1203767 h 4919241"/>
              <a:gd name="connsiteX209" fmla="*/ 7708739 w 8171726"/>
              <a:gd name="connsiteY209" fmla="*/ 1157469 h 4919241"/>
              <a:gd name="connsiteX210" fmla="*/ 7639291 w 8171726"/>
              <a:gd name="connsiteY210" fmla="*/ 1111170 h 4919241"/>
              <a:gd name="connsiteX211" fmla="*/ 7616141 w 8171726"/>
              <a:gd name="connsiteY211" fmla="*/ 1076446 h 4919241"/>
              <a:gd name="connsiteX212" fmla="*/ 7535119 w 8171726"/>
              <a:gd name="connsiteY212" fmla="*/ 1030147 h 4919241"/>
              <a:gd name="connsiteX213" fmla="*/ 7442521 w 8171726"/>
              <a:gd name="connsiteY213" fmla="*/ 983848 h 4919241"/>
              <a:gd name="connsiteX214" fmla="*/ 7361498 w 8171726"/>
              <a:gd name="connsiteY214" fmla="*/ 925975 h 4919241"/>
              <a:gd name="connsiteX215" fmla="*/ 7326774 w 8171726"/>
              <a:gd name="connsiteY215" fmla="*/ 914400 h 4919241"/>
              <a:gd name="connsiteX216" fmla="*/ 7292050 w 8171726"/>
              <a:gd name="connsiteY216" fmla="*/ 891251 h 4919241"/>
              <a:gd name="connsiteX217" fmla="*/ 7257326 w 8171726"/>
              <a:gd name="connsiteY217" fmla="*/ 879676 h 4919241"/>
              <a:gd name="connsiteX218" fmla="*/ 7187878 w 8171726"/>
              <a:gd name="connsiteY218" fmla="*/ 821803 h 4919241"/>
              <a:gd name="connsiteX219" fmla="*/ 7153154 w 8171726"/>
              <a:gd name="connsiteY219" fmla="*/ 810228 h 4919241"/>
              <a:gd name="connsiteX220" fmla="*/ 7025833 w 8171726"/>
              <a:gd name="connsiteY220" fmla="*/ 775504 h 4919241"/>
              <a:gd name="connsiteX221" fmla="*/ 6979534 w 8171726"/>
              <a:gd name="connsiteY221" fmla="*/ 729205 h 491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8171726" h="4919241">
                <a:moveTo>
                  <a:pt x="6979534" y="729205"/>
                </a:moveTo>
                <a:lnTo>
                  <a:pt x="6979534" y="729205"/>
                </a:lnTo>
                <a:cubicBezTo>
                  <a:pt x="6873305" y="737377"/>
                  <a:pt x="6795554" y="751392"/>
                  <a:pt x="6690167" y="729205"/>
                </a:cubicBezTo>
                <a:cubicBezTo>
                  <a:pt x="6661414" y="723152"/>
                  <a:pt x="6637020" y="703773"/>
                  <a:pt x="6609144" y="694481"/>
                </a:cubicBezTo>
                <a:cubicBezTo>
                  <a:pt x="6521146" y="665149"/>
                  <a:pt x="6429778" y="646029"/>
                  <a:pt x="6342926" y="613459"/>
                </a:cubicBezTo>
                <a:cubicBezTo>
                  <a:pt x="6312060" y="601884"/>
                  <a:pt x="6281430" y="589662"/>
                  <a:pt x="6250329" y="578735"/>
                </a:cubicBezTo>
                <a:lnTo>
                  <a:pt x="5914663" y="462988"/>
                </a:lnTo>
                <a:cubicBezTo>
                  <a:pt x="5856922" y="443304"/>
                  <a:pt x="5797981" y="427013"/>
                  <a:pt x="5741043" y="405114"/>
                </a:cubicBezTo>
                <a:cubicBezTo>
                  <a:pt x="5690886" y="385823"/>
                  <a:pt x="5641754" y="363619"/>
                  <a:pt x="5590572" y="347241"/>
                </a:cubicBezTo>
                <a:cubicBezTo>
                  <a:pt x="5545119" y="332696"/>
                  <a:pt x="5497491" y="325880"/>
                  <a:pt x="5451676" y="312517"/>
                </a:cubicBezTo>
                <a:cubicBezTo>
                  <a:pt x="5404825" y="298852"/>
                  <a:pt x="5360002" y="278537"/>
                  <a:pt x="5312779" y="266218"/>
                </a:cubicBezTo>
                <a:cubicBezTo>
                  <a:pt x="5271040" y="255330"/>
                  <a:pt x="5227521" y="252629"/>
                  <a:pt x="5185458" y="243069"/>
                </a:cubicBezTo>
                <a:cubicBezTo>
                  <a:pt x="5142561" y="233320"/>
                  <a:pt x="5100930" y="218534"/>
                  <a:pt x="5058136" y="208345"/>
                </a:cubicBezTo>
                <a:cubicBezTo>
                  <a:pt x="5019860" y="199232"/>
                  <a:pt x="4980441" y="195208"/>
                  <a:pt x="4942390" y="185195"/>
                </a:cubicBezTo>
                <a:cubicBezTo>
                  <a:pt x="4810362" y="150450"/>
                  <a:pt x="4863927" y="144297"/>
                  <a:pt x="4722471" y="127322"/>
                </a:cubicBezTo>
                <a:cubicBezTo>
                  <a:pt x="4664882" y="120411"/>
                  <a:pt x="4606652" y="120564"/>
                  <a:pt x="4548850" y="115747"/>
                </a:cubicBezTo>
                <a:cubicBezTo>
                  <a:pt x="4514033" y="112846"/>
                  <a:pt x="4479513" y="106852"/>
                  <a:pt x="4444678" y="104172"/>
                </a:cubicBezTo>
                <a:cubicBezTo>
                  <a:pt x="4262028" y="90122"/>
                  <a:pt x="4084907" y="87164"/>
                  <a:pt x="3900668" y="81023"/>
                </a:cubicBezTo>
                <a:lnTo>
                  <a:pt x="3808071" y="69448"/>
                </a:lnTo>
                <a:cubicBezTo>
                  <a:pt x="3773372" y="65366"/>
                  <a:pt x="3738430" y="63186"/>
                  <a:pt x="3703898" y="57874"/>
                </a:cubicBezTo>
                <a:cubicBezTo>
                  <a:pt x="3688175" y="55455"/>
                  <a:pt x="3673100" y="49876"/>
                  <a:pt x="3657600" y="46299"/>
                </a:cubicBezTo>
                <a:cubicBezTo>
                  <a:pt x="3622940" y="38300"/>
                  <a:pt x="3588458" y="29332"/>
                  <a:pt x="3553428" y="23150"/>
                </a:cubicBezTo>
                <a:cubicBezTo>
                  <a:pt x="3522795" y="17744"/>
                  <a:pt x="3491624" y="15974"/>
                  <a:pt x="3460830" y="11575"/>
                </a:cubicBezTo>
                <a:cubicBezTo>
                  <a:pt x="3437597" y="8256"/>
                  <a:pt x="3414531" y="3858"/>
                  <a:pt x="3391382" y="0"/>
                </a:cubicBezTo>
                <a:cubicBezTo>
                  <a:pt x="3221620" y="3858"/>
                  <a:pt x="3051361" y="-1966"/>
                  <a:pt x="2882096" y="11575"/>
                </a:cubicBezTo>
                <a:cubicBezTo>
                  <a:pt x="2830759" y="15682"/>
                  <a:pt x="2817761" y="51742"/>
                  <a:pt x="2777924" y="69448"/>
                </a:cubicBezTo>
                <a:cubicBezTo>
                  <a:pt x="2755626" y="79358"/>
                  <a:pt x="2731132" y="83535"/>
                  <a:pt x="2708476" y="92598"/>
                </a:cubicBezTo>
                <a:cubicBezTo>
                  <a:pt x="2652739" y="114893"/>
                  <a:pt x="2663042" y="121101"/>
                  <a:pt x="2604303" y="150471"/>
                </a:cubicBezTo>
                <a:cubicBezTo>
                  <a:pt x="2560712" y="172267"/>
                  <a:pt x="2544343" y="174143"/>
                  <a:pt x="2500131" y="185195"/>
                </a:cubicBezTo>
                <a:cubicBezTo>
                  <a:pt x="2430713" y="219906"/>
                  <a:pt x="2452750" y="213566"/>
                  <a:pt x="2349660" y="231494"/>
                </a:cubicBezTo>
                <a:cubicBezTo>
                  <a:pt x="2193748" y="258609"/>
                  <a:pt x="2174501" y="255517"/>
                  <a:pt x="2013995" y="266218"/>
                </a:cubicBezTo>
                <a:cubicBezTo>
                  <a:pt x="1986987" y="270076"/>
                  <a:pt x="1960254" y="277793"/>
                  <a:pt x="1932972" y="277793"/>
                </a:cubicBezTo>
                <a:cubicBezTo>
                  <a:pt x="1790045" y="277793"/>
                  <a:pt x="1689609" y="299047"/>
                  <a:pt x="1574157" y="254643"/>
                </a:cubicBezTo>
                <a:cubicBezTo>
                  <a:pt x="1409195" y="191197"/>
                  <a:pt x="1511166" y="218896"/>
                  <a:pt x="1342663" y="185195"/>
                </a:cubicBezTo>
                <a:lnTo>
                  <a:pt x="1284790" y="173621"/>
                </a:lnTo>
                <a:cubicBezTo>
                  <a:pt x="1192192" y="177479"/>
                  <a:pt x="1099148" y="175322"/>
                  <a:pt x="1006997" y="185195"/>
                </a:cubicBezTo>
                <a:cubicBezTo>
                  <a:pt x="989840" y="187033"/>
                  <a:pt x="975494" y="199468"/>
                  <a:pt x="960698" y="208345"/>
                </a:cubicBezTo>
                <a:cubicBezTo>
                  <a:pt x="932208" y="225439"/>
                  <a:pt x="891296" y="248799"/>
                  <a:pt x="868101" y="277793"/>
                </a:cubicBezTo>
                <a:cubicBezTo>
                  <a:pt x="809707" y="350788"/>
                  <a:pt x="877689" y="279781"/>
                  <a:pt x="821802" y="335666"/>
                </a:cubicBezTo>
                <a:cubicBezTo>
                  <a:pt x="817944" y="347241"/>
                  <a:pt x="813438" y="358619"/>
                  <a:pt x="810228" y="370390"/>
                </a:cubicBezTo>
                <a:cubicBezTo>
                  <a:pt x="777646" y="489857"/>
                  <a:pt x="820988" y="458144"/>
                  <a:pt x="706055" y="474562"/>
                </a:cubicBezTo>
                <a:cubicBezTo>
                  <a:pt x="694480" y="478420"/>
                  <a:pt x="683062" y="482785"/>
                  <a:pt x="671331" y="486137"/>
                </a:cubicBezTo>
                <a:cubicBezTo>
                  <a:pt x="656035" y="490507"/>
                  <a:pt x="639928" y="492126"/>
                  <a:pt x="625033" y="497712"/>
                </a:cubicBezTo>
                <a:cubicBezTo>
                  <a:pt x="608877" y="503770"/>
                  <a:pt x="595103" y="515405"/>
                  <a:pt x="578734" y="520861"/>
                </a:cubicBezTo>
                <a:cubicBezTo>
                  <a:pt x="560070" y="527082"/>
                  <a:pt x="539946" y="527665"/>
                  <a:pt x="520860" y="532436"/>
                </a:cubicBezTo>
                <a:cubicBezTo>
                  <a:pt x="509024" y="535395"/>
                  <a:pt x="497907" y="540800"/>
                  <a:pt x="486136" y="544010"/>
                </a:cubicBezTo>
                <a:cubicBezTo>
                  <a:pt x="455441" y="552381"/>
                  <a:pt x="423722" y="557099"/>
                  <a:pt x="393539" y="567160"/>
                </a:cubicBezTo>
                <a:cubicBezTo>
                  <a:pt x="381964" y="571018"/>
                  <a:pt x="369728" y="573279"/>
                  <a:pt x="358815" y="578735"/>
                </a:cubicBezTo>
                <a:cubicBezTo>
                  <a:pt x="257820" y="629233"/>
                  <a:pt x="398235" y="577326"/>
                  <a:pt x="277792" y="613459"/>
                </a:cubicBezTo>
                <a:cubicBezTo>
                  <a:pt x="254420" y="620471"/>
                  <a:pt x="208344" y="636608"/>
                  <a:pt x="208344" y="636608"/>
                </a:cubicBezTo>
                <a:cubicBezTo>
                  <a:pt x="192911" y="648183"/>
                  <a:pt x="177743" y="660119"/>
                  <a:pt x="162045" y="671332"/>
                </a:cubicBezTo>
                <a:cubicBezTo>
                  <a:pt x="150725" y="679418"/>
                  <a:pt x="137883" y="685428"/>
                  <a:pt x="127321" y="694481"/>
                </a:cubicBezTo>
                <a:cubicBezTo>
                  <a:pt x="110750" y="708685"/>
                  <a:pt x="96455" y="725347"/>
                  <a:pt x="81022" y="740780"/>
                </a:cubicBezTo>
                <a:lnTo>
                  <a:pt x="46298" y="775504"/>
                </a:lnTo>
                <a:cubicBezTo>
                  <a:pt x="42440" y="787079"/>
                  <a:pt x="39530" y="799014"/>
                  <a:pt x="34724" y="810228"/>
                </a:cubicBezTo>
                <a:cubicBezTo>
                  <a:pt x="-8184" y="910348"/>
                  <a:pt x="27143" y="809817"/>
                  <a:pt x="0" y="891251"/>
                </a:cubicBezTo>
                <a:cubicBezTo>
                  <a:pt x="2036" y="962513"/>
                  <a:pt x="-2782" y="1246346"/>
                  <a:pt x="23149" y="1388962"/>
                </a:cubicBezTo>
                <a:cubicBezTo>
                  <a:pt x="27314" y="1411867"/>
                  <a:pt x="47464" y="1452637"/>
                  <a:pt x="57873" y="1469985"/>
                </a:cubicBezTo>
                <a:cubicBezTo>
                  <a:pt x="72187" y="1493842"/>
                  <a:pt x="91730" y="1514548"/>
                  <a:pt x="104172" y="1539433"/>
                </a:cubicBezTo>
                <a:cubicBezTo>
                  <a:pt x="115507" y="1562104"/>
                  <a:pt x="132290" y="1600457"/>
                  <a:pt x="150471" y="1620456"/>
                </a:cubicBezTo>
                <a:cubicBezTo>
                  <a:pt x="253453" y="1733737"/>
                  <a:pt x="212991" y="1683967"/>
                  <a:pt x="300941" y="1759352"/>
                </a:cubicBezTo>
                <a:cubicBezTo>
                  <a:pt x="331087" y="1785191"/>
                  <a:pt x="318632" y="1785559"/>
                  <a:pt x="358815" y="1805651"/>
                </a:cubicBezTo>
                <a:cubicBezTo>
                  <a:pt x="369728" y="1811107"/>
                  <a:pt x="382626" y="1811770"/>
                  <a:pt x="393539" y="1817226"/>
                </a:cubicBezTo>
                <a:cubicBezTo>
                  <a:pt x="413661" y="1827287"/>
                  <a:pt x="432335" y="1840027"/>
                  <a:pt x="451412" y="1851950"/>
                </a:cubicBezTo>
                <a:cubicBezTo>
                  <a:pt x="463208" y="1859323"/>
                  <a:pt x="473424" y="1869449"/>
                  <a:pt x="486136" y="1875099"/>
                </a:cubicBezTo>
                <a:cubicBezTo>
                  <a:pt x="508434" y="1885009"/>
                  <a:pt x="533759" y="1887335"/>
                  <a:pt x="555584" y="1898248"/>
                </a:cubicBezTo>
                <a:cubicBezTo>
                  <a:pt x="644140" y="1942527"/>
                  <a:pt x="557399" y="1902711"/>
                  <a:pt x="682906" y="1944547"/>
                </a:cubicBezTo>
                <a:cubicBezTo>
                  <a:pt x="702617" y="1951117"/>
                  <a:pt x="721325" y="1960402"/>
                  <a:pt x="740779" y="1967697"/>
                </a:cubicBezTo>
                <a:cubicBezTo>
                  <a:pt x="752203" y="1971981"/>
                  <a:pt x="764289" y="1974465"/>
                  <a:pt x="775503" y="1979271"/>
                </a:cubicBezTo>
                <a:cubicBezTo>
                  <a:pt x="791363" y="1986068"/>
                  <a:pt x="805942" y="1995624"/>
                  <a:pt x="821802" y="2002421"/>
                </a:cubicBezTo>
                <a:cubicBezTo>
                  <a:pt x="833016" y="2007227"/>
                  <a:pt x="845312" y="2009189"/>
                  <a:pt x="856526" y="2013995"/>
                </a:cubicBezTo>
                <a:cubicBezTo>
                  <a:pt x="941267" y="2050312"/>
                  <a:pt x="863762" y="2027380"/>
                  <a:pt x="949124" y="2048719"/>
                </a:cubicBezTo>
                <a:cubicBezTo>
                  <a:pt x="1019494" y="2095634"/>
                  <a:pt x="944725" y="2051410"/>
                  <a:pt x="1030146" y="2083443"/>
                </a:cubicBezTo>
                <a:cubicBezTo>
                  <a:pt x="1046302" y="2089502"/>
                  <a:pt x="1060076" y="2101137"/>
                  <a:pt x="1076445" y="2106593"/>
                </a:cubicBezTo>
                <a:cubicBezTo>
                  <a:pt x="1095109" y="2112814"/>
                  <a:pt x="1115233" y="2113396"/>
                  <a:pt x="1134319" y="2118167"/>
                </a:cubicBezTo>
                <a:cubicBezTo>
                  <a:pt x="1166818" y="2126292"/>
                  <a:pt x="1195069" y="2142275"/>
                  <a:pt x="1226916" y="2152891"/>
                </a:cubicBezTo>
                <a:cubicBezTo>
                  <a:pt x="1242008" y="2157922"/>
                  <a:pt x="1258320" y="2158880"/>
                  <a:pt x="1273215" y="2164466"/>
                </a:cubicBezTo>
                <a:cubicBezTo>
                  <a:pt x="1289371" y="2170525"/>
                  <a:pt x="1303145" y="2182160"/>
                  <a:pt x="1319514" y="2187616"/>
                </a:cubicBezTo>
                <a:cubicBezTo>
                  <a:pt x="1338177" y="2193837"/>
                  <a:pt x="1358301" y="2194419"/>
                  <a:pt x="1377387" y="2199190"/>
                </a:cubicBezTo>
                <a:cubicBezTo>
                  <a:pt x="1404637" y="2206002"/>
                  <a:pt x="1431564" y="2214080"/>
                  <a:pt x="1458410" y="2222340"/>
                </a:cubicBezTo>
                <a:cubicBezTo>
                  <a:pt x="1481732" y="2229516"/>
                  <a:pt x="1504185" y="2239571"/>
                  <a:pt x="1527858" y="2245489"/>
                </a:cubicBezTo>
                <a:cubicBezTo>
                  <a:pt x="1550626" y="2251181"/>
                  <a:pt x="1574630" y="2251017"/>
                  <a:pt x="1597306" y="2257064"/>
                </a:cubicBezTo>
                <a:cubicBezTo>
                  <a:pt x="1632672" y="2266495"/>
                  <a:pt x="1665586" y="2284610"/>
                  <a:pt x="1701478" y="2291788"/>
                </a:cubicBezTo>
                <a:cubicBezTo>
                  <a:pt x="1786104" y="2308712"/>
                  <a:pt x="1739876" y="2300580"/>
                  <a:pt x="1840374" y="2314937"/>
                </a:cubicBezTo>
                <a:lnTo>
                  <a:pt x="1909822" y="2338086"/>
                </a:lnTo>
                <a:lnTo>
                  <a:pt x="1944546" y="2349661"/>
                </a:lnTo>
                <a:cubicBezTo>
                  <a:pt x="1952263" y="2361236"/>
                  <a:pt x="1965409" y="2370663"/>
                  <a:pt x="1967696" y="2384385"/>
                </a:cubicBezTo>
                <a:cubicBezTo>
                  <a:pt x="1969702" y="2396420"/>
                  <a:pt x="1958127" y="2407074"/>
                  <a:pt x="1956121" y="2419109"/>
                </a:cubicBezTo>
                <a:cubicBezTo>
                  <a:pt x="1950377" y="2453571"/>
                  <a:pt x="1950290" y="2488819"/>
                  <a:pt x="1944546" y="2523281"/>
                </a:cubicBezTo>
                <a:cubicBezTo>
                  <a:pt x="1942540" y="2535316"/>
                  <a:pt x="1936324" y="2546274"/>
                  <a:pt x="1932972" y="2558005"/>
                </a:cubicBezTo>
                <a:cubicBezTo>
                  <a:pt x="1928602" y="2573301"/>
                  <a:pt x="1924012" y="2588612"/>
                  <a:pt x="1921397" y="2604304"/>
                </a:cubicBezTo>
                <a:cubicBezTo>
                  <a:pt x="1916283" y="2634987"/>
                  <a:pt x="1917366" y="2666725"/>
                  <a:pt x="1909822" y="2696902"/>
                </a:cubicBezTo>
                <a:cubicBezTo>
                  <a:pt x="1901827" y="2728882"/>
                  <a:pt x="1886363" y="2758519"/>
                  <a:pt x="1875098" y="2789499"/>
                </a:cubicBezTo>
                <a:cubicBezTo>
                  <a:pt x="1870929" y="2800965"/>
                  <a:pt x="1868330" y="2813009"/>
                  <a:pt x="1863524" y="2824223"/>
                </a:cubicBezTo>
                <a:cubicBezTo>
                  <a:pt x="1856727" y="2840083"/>
                  <a:pt x="1849251" y="2855726"/>
                  <a:pt x="1840374" y="2870522"/>
                </a:cubicBezTo>
                <a:cubicBezTo>
                  <a:pt x="1823279" y="2899014"/>
                  <a:pt x="1799921" y="2939923"/>
                  <a:pt x="1770926" y="2963119"/>
                </a:cubicBezTo>
                <a:cubicBezTo>
                  <a:pt x="1760063" y="2971809"/>
                  <a:pt x="1747777" y="2978552"/>
                  <a:pt x="1736202" y="2986269"/>
                </a:cubicBezTo>
                <a:cubicBezTo>
                  <a:pt x="1693762" y="3049930"/>
                  <a:pt x="1736202" y="2995915"/>
                  <a:pt x="1678329" y="3044142"/>
                </a:cubicBezTo>
                <a:cubicBezTo>
                  <a:pt x="1665754" y="3054621"/>
                  <a:pt x="1656033" y="3068213"/>
                  <a:pt x="1643605" y="3078866"/>
                </a:cubicBezTo>
                <a:cubicBezTo>
                  <a:pt x="1605786" y="3111282"/>
                  <a:pt x="1599217" y="3110572"/>
                  <a:pt x="1562582" y="3136740"/>
                </a:cubicBezTo>
                <a:cubicBezTo>
                  <a:pt x="1546884" y="3147953"/>
                  <a:pt x="1533032" y="3161893"/>
                  <a:pt x="1516283" y="3171464"/>
                </a:cubicBezTo>
                <a:cubicBezTo>
                  <a:pt x="1439017" y="3215616"/>
                  <a:pt x="1406961" y="3219547"/>
                  <a:pt x="1342663" y="3264061"/>
                </a:cubicBezTo>
                <a:cubicBezTo>
                  <a:pt x="1310941" y="3286022"/>
                  <a:pt x="1277346" y="3306227"/>
                  <a:pt x="1250065" y="3333509"/>
                </a:cubicBezTo>
                <a:cubicBezTo>
                  <a:pt x="1242349" y="3341226"/>
                  <a:pt x="1235437" y="3349842"/>
                  <a:pt x="1226916" y="3356659"/>
                </a:cubicBezTo>
                <a:cubicBezTo>
                  <a:pt x="1216053" y="3365349"/>
                  <a:pt x="1203321" y="3371461"/>
                  <a:pt x="1192192" y="3379808"/>
                </a:cubicBezTo>
                <a:cubicBezTo>
                  <a:pt x="1116703" y="3436425"/>
                  <a:pt x="1161751" y="3416964"/>
                  <a:pt x="1099595" y="3437681"/>
                </a:cubicBezTo>
                <a:lnTo>
                  <a:pt x="1030146" y="3483980"/>
                </a:lnTo>
                <a:cubicBezTo>
                  <a:pt x="1002657" y="3502306"/>
                  <a:pt x="974258" y="3520310"/>
                  <a:pt x="949124" y="3541854"/>
                </a:cubicBezTo>
                <a:cubicBezTo>
                  <a:pt x="936696" y="3552507"/>
                  <a:pt x="926828" y="3565925"/>
                  <a:pt x="914400" y="3576578"/>
                </a:cubicBezTo>
                <a:cubicBezTo>
                  <a:pt x="872328" y="3612639"/>
                  <a:pt x="869228" y="3610738"/>
                  <a:pt x="821802" y="3634451"/>
                </a:cubicBezTo>
                <a:cubicBezTo>
                  <a:pt x="810227" y="3649884"/>
                  <a:pt x="800719" y="3667109"/>
                  <a:pt x="787078" y="3680750"/>
                </a:cubicBezTo>
                <a:cubicBezTo>
                  <a:pt x="727305" y="3740523"/>
                  <a:pt x="732839" y="3692659"/>
                  <a:pt x="671331" y="3784922"/>
                </a:cubicBezTo>
                <a:cubicBezTo>
                  <a:pt x="663615" y="3796497"/>
                  <a:pt x="658019" y="3809809"/>
                  <a:pt x="648182" y="3819646"/>
                </a:cubicBezTo>
                <a:cubicBezTo>
                  <a:pt x="638345" y="3829483"/>
                  <a:pt x="624321" y="3834105"/>
                  <a:pt x="613458" y="3842795"/>
                </a:cubicBezTo>
                <a:cubicBezTo>
                  <a:pt x="604937" y="3849612"/>
                  <a:pt x="598830" y="3859128"/>
                  <a:pt x="590309" y="3865945"/>
                </a:cubicBezTo>
                <a:cubicBezTo>
                  <a:pt x="579446" y="3874635"/>
                  <a:pt x="565924" y="3879788"/>
                  <a:pt x="555584" y="3889094"/>
                </a:cubicBezTo>
                <a:cubicBezTo>
                  <a:pt x="527194" y="3914645"/>
                  <a:pt x="501570" y="3943109"/>
                  <a:pt x="474562" y="3970117"/>
                </a:cubicBezTo>
                <a:cubicBezTo>
                  <a:pt x="466845" y="3977834"/>
                  <a:pt x="457465" y="3984186"/>
                  <a:pt x="451412" y="3993266"/>
                </a:cubicBezTo>
                <a:cubicBezTo>
                  <a:pt x="419183" y="4041610"/>
                  <a:pt x="438100" y="4018153"/>
                  <a:pt x="393539" y="4062714"/>
                </a:cubicBezTo>
                <a:cubicBezTo>
                  <a:pt x="385823" y="4078147"/>
                  <a:pt x="379267" y="4094217"/>
                  <a:pt x="370390" y="4109013"/>
                </a:cubicBezTo>
                <a:cubicBezTo>
                  <a:pt x="356076" y="4132870"/>
                  <a:pt x="332889" y="4152067"/>
                  <a:pt x="324091" y="4178461"/>
                </a:cubicBezTo>
                <a:cubicBezTo>
                  <a:pt x="320233" y="4190036"/>
                  <a:pt x="315868" y="4201454"/>
                  <a:pt x="312516" y="4213185"/>
                </a:cubicBezTo>
                <a:cubicBezTo>
                  <a:pt x="308146" y="4228481"/>
                  <a:pt x="306527" y="4244589"/>
                  <a:pt x="300941" y="4259484"/>
                </a:cubicBezTo>
                <a:cubicBezTo>
                  <a:pt x="294883" y="4275640"/>
                  <a:pt x="285508" y="4290350"/>
                  <a:pt x="277792" y="4305783"/>
                </a:cubicBezTo>
                <a:cubicBezTo>
                  <a:pt x="285508" y="4344365"/>
                  <a:pt x="289370" y="4383923"/>
                  <a:pt x="300941" y="4421529"/>
                </a:cubicBezTo>
                <a:cubicBezTo>
                  <a:pt x="305032" y="4434825"/>
                  <a:pt x="315744" y="4445125"/>
                  <a:pt x="324091" y="4456254"/>
                </a:cubicBezTo>
                <a:cubicBezTo>
                  <a:pt x="395035" y="4550845"/>
                  <a:pt x="340851" y="4485865"/>
                  <a:pt x="405114" y="4537276"/>
                </a:cubicBezTo>
                <a:cubicBezTo>
                  <a:pt x="413635" y="4544093"/>
                  <a:pt x="418905" y="4554811"/>
                  <a:pt x="428263" y="4560426"/>
                </a:cubicBezTo>
                <a:cubicBezTo>
                  <a:pt x="438725" y="4566703"/>
                  <a:pt x="451412" y="4568142"/>
                  <a:pt x="462987" y="4572000"/>
                </a:cubicBezTo>
                <a:cubicBezTo>
                  <a:pt x="488390" y="4588936"/>
                  <a:pt x="514636" y="4608508"/>
                  <a:pt x="544010" y="4618299"/>
                </a:cubicBezTo>
                <a:cubicBezTo>
                  <a:pt x="574193" y="4628360"/>
                  <a:pt x="606016" y="4632708"/>
                  <a:pt x="636607" y="4641448"/>
                </a:cubicBezTo>
                <a:cubicBezTo>
                  <a:pt x="660070" y="4648152"/>
                  <a:pt x="682382" y="4658680"/>
                  <a:pt x="706055" y="4664598"/>
                </a:cubicBezTo>
                <a:cubicBezTo>
                  <a:pt x="728823" y="4670290"/>
                  <a:pt x="752635" y="4670895"/>
                  <a:pt x="775503" y="4676172"/>
                </a:cubicBezTo>
                <a:cubicBezTo>
                  <a:pt x="802872" y="4682488"/>
                  <a:pt x="829276" y="4692510"/>
                  <a:pt x="856526" y="4699322"/>
                </a:cubicBezTo>
                <a:cubicBezTo>
                  <a:pt x="891035" y="4707949"/>
                  <a:pt x="926189" y="4713844"/>
                  <a:pt x="960698" y="4722471"/>
                </a:cubicBezTo>
                <a:cubicBezTo>
                  <a:pt x="987948" y="4729283"/>
                  <a:pt x="1014114" y="4740445"/>
                  <a:pt x="1041721" y="4745621"/>
                </a:cubicBezTo>
                <a:cubicBezTo>
                  <a:pt x="1076060" y="4752060"/>
                  <a:pt x="1111169" y="4753337"/>
                  <a:pt x="1145893" y="4757195"/>
                </a:cubicBezTo>
                <a:cubicBezTo>
                  <a:pt x="1192192" y="4768770"/>
                  <a:pt x="1237546" y="4785170"/>
                  <a:pt x="1284790" y="4791919"/>
                </a:cubicBezTo>
                <a:cubicBezTo>
                  <a:pt x="1315576" y="4796317"/>
                  <a:pt x="1431131" y="4813309"/>
                  <a:pt x="1458410" y="4815069"/>
                </a:cubicBezTo>
                <a:cubicBezTo>
                  <a:pt x="1547049" y="4820788"/>
                  <a:pt x="1635889" y="4822785"/>
                  <a:pt x="1724628" y="4826643"/>
                </a:cubicBezTo>
                <a:cubicBezTo>
                  <a:pt x="1914447" y="4858280"/>
                  <a:pt x="1614373" y="4809237"/>
                  <a:pt x="1979271" y="4861367"/>
                </a:cubicBezTo>
                <a:cubicBezTo>
                  <a:pt x="2033286" y="4869084"/>
                  <a:pt x="2086967" y="4879686"/>
                  <a:pt x="2141316" y="4884517"/>
                </a:cubicBezTo>
                <a:cubicBezTo>
                  <a:pt x="2260699" y="4895129"/>
                  <a:pt x="2380543" y="4899693"/>
                  <a:pt x="2500131" y="4907666"/>
                </a:cubicBezTo>
                <a:lnTo>
                  <a:pt x="2662177" y="4919241"/>
                </a:lnTo>
                <a:lnTo>
                  <a:pt x="3472405" y="4907666"/>
                </a:lnTo>
                <a:cubicBezTo>
                  <a:pt x="3511168" y="4906697"/>
                  <a:pt x="3549497" y="4899143"/>
                  <a:pt x="3588152" y="4896091"/>
                </a:cubicBezTo>
                <a:cubicBezTo>
                  <a:pt x="3895934" y="4871792"/>
                  <a:pt x="3876870" y="4874626"/>
                  <a:pt x="4155311" y="4861367"/>
                </a:cubicBezTo>
                <a:cubicBezTo>
                  <a:pt x="4387099" y="4832395"/>
                  <a:pt x="4089100" y="4866953"/>
                  <a:pt x="4548850" y="4838218"/>
                </a:cubicBezTo>
                <a:cubicBezTo>
                  <a:pt x="4572273" y="4836754"/>
                  <a:pt x="4594954" y="4829058"/>
                  <a:pt x="4618298" y="4826643"/>
                </a:cubicBezTo>
                <a:cubicBezTo>
                  <a:pt x="4882782" y="4799283"/>
                  <a:pt x="4846119" y="4812782"/>
                  <a:pt x="5081286" y="4780345"/>
                </a:cubicBezTo>
                <a:cubicBezTo>
                  <a:pt x="5127783" y="4773932"/>
                  <a:pt x="5173478" y="4761865"/>
                  <a:pt x="5220182" y="4757195"/>
                </a:cubicBezTo>
                <a:cubicBezTo>
                  <a:pt x="5289392" y="4750274"/>
                  <a:pt x="5359098" y="4749829"/>
                  <a:pt x="5428526" y="4745621"/>
                </a:cubicBezTo>
                <a:cubicBezTo>
                  <a:pt x="5777903" y="4724447"/>
                  <a:pt x="5411982" y="4741653"/>
                  <a:pt x="5891514" y="4722471"/>
                </a:cubicBezTo>
                <a:cubicBezTo>
                  <a:pt x="5968678" y="4714755"/>
                  <a:pt x="6047773" y="4718131"/>
                  <a:pt x="6123007" y="4699322"/>
                </a:cubicBezTo>
                <a:cubicBezTo>
                  <a:pt x="6206923" y="4678343"/>
                  <a:pt x="6153477" y="4689330"/>
                  <a:pt x="6285053" y="4676172"/>
                </a:cubicBezTo>
                <a:cubicBezTo>
                  <a:pt x="6304344" y="4668456"/>
                  <a:pt x="6324886" y="4663331"/>
                  <a:pt x="6342926" y="4653023"/>
                </a:cubicBezTo>
                <a:cubicBezTo>
                  <a:pt x="6352401" y="4647609"/>
                  <a:pt x="6356718" y="4635489"/>
                  <a:pt x="6366076" y="4629874"/>
                </a:cubicBezTo>
                <a:cubicBezTo>
                  <a:pt x="6376538" y="4623597"/>
                  <a:pt x="6390058" y="4624083"/>
                  <a:pt x="6400800" y="4618299"/>
                </a:cubicBezTo>
                <a:cubicBezTo>
                  <a:pt x="6440416" y="4596967"/>
                  <a:pt x="6477964" y="4572000"/>
                  <a:pt x="6516546" y="4548851"/>
                </a:cubicBezTo>
                <a:cubicBezTo>
                  <a:pt x="6535837" y="4537276"/>
                  <a:pt x="6555701" y="4526606"/>
                  <a:pt x="6574420" y="4514127"/>
                </a:cubicBezTo>
                <a:cubicBezTo>
                  <a:pt x="6620719" y="4483261"/>
                  <a:pt x="6669865" y="4456289"/>
                  <a:pt x="6713316" y="4421529"/>
                </a:cubicBezTo>
                <a:cubicBezTo>
                  <a:pt x="6732607" y="4406096"/>
                  <a:pt x="6750634" y="4388935"/>
                  <a:pt x="6771190" y="4375231"/>
                </a:cubicBezTo>
                <a:cubicBezTo>
                  <a:pt x="6797072" y="4357977"/>
                  <a:pt x="6826330" y="4346186"/>
                  <a:pt x="6852212" y="4328932"/>
                </a:cubicBezTo>
                <a:cubicBezTo>
                  <a:pt x="6861292" y="4322879"/>
                  <a:pt x="6866108" y="4311567"/>
                  <a:pt x="6875362" y="4305783"/>
                </a:cubicBezTo>
                <a:cubicBezTo>
                  <a:pt x="6897310" y="4292066"/>
                  <a:pt x="6923749" y="4286103"/>
                  <a:pt x="6944810" y="4271059"/>
                </a:cubicBezTo>
                <a:cubicBezTo>
                  <a:pt x="6978184" y="4247220"/>
                  <a:pt x="7004899" y="4215042"/>
                  <a:pt x="7037407" y="4190036"/>
                </a:cubicBezTo>
                <a:cubicBezTo>
                  <a:pt x="7055239" y="4176319"/>
                  <a:pt x="7078200" y="4169953"/>
                  <a:pt x="7095281" y="4155312"/>
                </a:cubicBezTo>
                <a:cubicBezTo>
                  <a:pt x="7132566" y="4123354"/>
                  <a:pt x="7164729" y="4085864"/>
                  <a:pt x="7199453" y="4051140"/>
                </a:cubicBezTo>
                <a:lnTo>
                  <a:pt x="7222602" y="4027990"/>
                </a:lnTo>
                <a:cubicBezTo>
                  <a:pt x="7238035" y="4012557"/>
                  <a:pt x="7254929" y="3998458"/>
                  <a:pt x="7268901" y="3981691"/>
                </a:cubicBezTo>
                <a:cubicBezTo>
                  <a:pt x="7378858" y="3849742"/>
                  <a:pt x="7290125" y="3961235"/>
                  <a:pt x="7349924" y="3877519"/>
                </a:cubicBezTo>
                <a:cubicBezTo>
                  <a:pt x="7361137" y="3861821"/>
                  <a:pt x="7374424" y="3847580"/>
                  <a:pt x="7384648" y="3831221"/>
                </a:cubicBezTo>
                <a:cubicBezTo>
                  <a:pt x="7425876" y="3765256"/>
                  <a:pt x="7388465" y="3799123"/>
                  <a:pt x="7442521" y="3727048"/>
                </a:cubicBezTo>
                <a:cubicBezTo>
                  <a:pt x="7452342" y="3713953"/>
                  <a:pt x="7466592" y="3704752"/>
                  <a:pt x="7477245" y="3692324"/>
                </a:cubicBezTo>
                <a:cubicBezTo>
                  <a:pt x="7537777" y="3621704"/>
                  <a:pt x="7489518" y="3672688"/>
                  <a:pt x="7535119" y="3599727"/>
                </a:cubicBezTo>
                <a:cubicBezTo>
                  <a:pt x="7545343" y="3583368"/>
                  <a:pt x="7560123" y="3570091"/>
                  <a:pt x="7569843" y="3553428"/>
                </a:cubicBezTo>
                <a:cubicBezTo>
                  <a:pt x="7587231" y="3523620"/>
                  <a:pt x="7595436" y="3488438"/>
                  <a:pt x="7616141" y="3460831"/>
                </a:cubicBezTo>
                <a:cubicBezTo>
                  <a:pt x="7619803" y="3455948"/>
                  <a:pt x="7690917" y="3364698"/>
                  <a:pt x="7708739" y="3333509"/>
                </a:cubicBezTo>
                <a:cubicBezTo>
                  <a:pt x="7717300" y="3318528"/>
                  <a:pt x="7723327" y="3302191"/>
                  <a:pt x="7731888" y="3287210"/>
                </a:cubicBezTo>
                <a:cubicBezTo>
                  <a:pt x="7738790" y="3275132"/>
                  <a:pt x="7748136" y="3264564"/>
                  <a:pt x="7755038" y="3252486"/>
                </a:cubicBezTo>
                <a:cubicBezTo>
                  <a:pt x="7763599" y="3237505"/>
                  <a:pt x="7769627" y="3221169"/>
                  <a:pt x="7778187" y="3206188"/>
                </a:cubicBezTo>
                <a:cubicBezTo>
                  <a:pt x="7785089" y="3194110"/>
                  <a:pt x="7794434" y="3183542"/>
                  <a:pt x="7801336" y="3171464"/>
                </a:cubicBezTo>
                <a:cubicBezTo>
                  <a:pt x="7809897" y="3156483"/>
                  <a:pt x="7815925" y="3140146"/>
                  <a:pt x="7824486" y="3125165"/>
                </a:cubicBezTo>
                <a:cubicBezTo>
                  <a:pt x="7831388" y="3113087"/>
                  <a:pt x="7840733" y="3102519"/>
                  <a:pt x="7847635" y="3090441"/>
                </a:cubicBezTo>
                <a:cubicBezTo>
                  <a:pt x="7856196" y="3075460"/>
                  <a:pt x="7862223" y="3059123"/>
                  <a:pt x="7870784" y="3044142"/>
                </a:cubicBezTo>
                <a:cubicBezTo>
                  <a:pt x="7877686" y="3032064"/>
                  <a:pt x="7887713" y="3021860"/>
                  <a:pt x="7893934" y="3009418"/>
                </a:cubicBezTo>
                <a:cubicBezTo>
                  <a:pt x="7899390" y="2998505"/>
                  <a:pt x="7900703" y="2985908"/>
                  <a:pt x="7905509" y="2974694"/>
                </a:cubicBezTo>
                <a:cubicBezTo>
                  <a:pt x="7912306" y="2958835"/>
                  <a:pt x="7921861" y="2944254"/>
                  <a:pt x="7928658" y="2928395"/>
                </a:cubicBezTo>
                <a:cubicBezTo>
                  <a:pt x="7940555" y="2900635"/>
                  <a:pt x="7943413" y="2876751"/>
                  <a:pt x="7951807" y="2847372"/>
                </a:cubicBezTo>
                <a:cubicBezTo>
                  <a:pt x="7960877" y="2815625"/>
                  <a:pt x="7974305" y="2785340"/>
                  <a:pt x="7986531" y="2754775"/>
                </a:cubicBezTo>
                <a:cubicBezTo>
                  <a:pt x="7990389" y="2731626"/>
                  <a:pt x="7993015" y="2708237"/>
                  <a:pt x="7998106" y="2685327"/>
                </a:cubicBezTo>
                <a:cubicBezTo>
                  <a:pt x="8000753" y="2673417"/>
                  <a:pt x="8005301" y="2661991"/>
                  <a:pt x="8009681" y="2650603"/>
                </a:cubicBezTo>
                <a:cubicBezTo>
                  <a:pt x="8024598" y="2611818"/>
                  <a:pt x="8037395" y="2572023"/>
                  <a:pt x="8055979" y="2534856"/>
                </a:cubicBezTo>
                <a:cubicBezTo>
                  <a:pt x="8073080" y="2500654"/>
                  <a:pt x="8091193" y="2467634"/>
                  <a:pt x="8102278" y="2430684"/>
                </a:cubicBezTo>
                <a:cubicBezTo>
                  <a:pt x="8107931" y="2411840"/>
                  <a:pt x="8107632" y="2391474"/>
                  <a:pt x="8113853" y="2372810"/>
                </a:cubicBezTo>
                <a:cubicBezTo>
                  <a:pt x="8119309" y="2356441"/>
                  <a:pt x="8130944" y="2342668"/>
                  <a:pt x="8137002" y="2326512"/>
                </a:cubicBezTo>
                <a:cubicBezTo>
                  <a:pt x="8142588" y="2311617"/>
                  <a:pt x="8145126" y="2295742"/>
                  <a:pt x="8148577" y="2280213"/>
                </a:cubicBezTo>
                <a:cubicBezTo>
                  <a:pt x="8164957" y="2206504"/>
                  <a:pt x="8161615" y="2209173"/>
                  <a:pt x="8171726" y="2118167"/>
                </a:cubicBezTo>
                <a:cubicBezTo>
                  <a:pt x="8167868" y="2029428"/>
                  <a:pt x="8168990" y="1940332"/>
                  <a:pt x="8160152" y="1851950"/>
                </a:cubicBezTo>
                <a:cubicBezTo>
                  <a:pt x="8157357" y="1824001"/>
                  <a:pt x="8145073" y="1797831"/>
                  <a:pt x="8137002" y="1770927"/>
                </a:cubicBezTo>
                <a:cubicBezTo>
                  <a:pt x="8130221" y="1748322"/>
                  <a:pt x="8110609" y="1693325"/>
                  <a:pt x="8102278" y="1678329"/>
                </a:cubicBezTo>
                <a:cubicBezTo>
                  <a:pt x="8092909" y="1661466"/>
                  <a:pt x="8079129" y="1647464"/>
                  <a:pt x="8067554" y="1632031"/>
                </a:cubicBezTo>
                <a:cubicBezTo>
                  <a:pt x="8040686" y="1551428"/>
                  <a:pt x="8075198" y="1637710"/>
                  <a:pt x="8032830" y="1574157"/>
                </a:cubicBezTo>
                <a:cubicBezTo>
                  <a:pt x="7973332" y="1484909"/>
                  <a:pt x="7981858" y="1475952"/>
                  <a:pt x="7928658" y="1412112"/>
                </a:cubicBezTo>
                <a:cubicBezTo>
                  <a:pt x="7921672" y="1403729"/>
                  <a:pt x="7913225" y="1396679"/>
                  <a:pt x="7905509" y="1388962"/>
                </a:cubicBezTo>
                <a:cubicBezTo>
                  <a:pt x="7901651" y="1377387"/>
                  <a:pt x="7900211" y="1364700"/>
                  <a:pt x="7893934" y="1354238"/>
                </a:cubicBezTo>
                <a:cubicBezTo>
                  <a:pt x="7882939" y="1335914"/>
                  <a:pt x="7851830" y="1318453"/>
                  <a:pt x="7836060" y="1307940"/>
                </a:cubicBezTo>
                <a:cubicBezTo>
                  <a:pt x="7828344" y="1296365"/>
                  <a:pt x="7822153" y="1283613"/>
                  <a:pt x="7812911" y="1273216"/>
                </a:cubicBezTo>
                <a:cubicBezTo>
                  <a:pt x="7791161" y="1248747"/>
                  <a:pt x="7763106" y="1229958"/>
                  <a:pt x="7743463" y="1203767"/>
                </a:cubicBezTo>
                <a:cubicBezTo>
                  <a:pt x="7731888" y="1188334"/>
                  <a:pt x="7723157" y="1170285"/>
                  <a:pt x="7708739" y="1157469"/>
                </a:cubicBezTo>
                <a:cubicBezTo>
                  <a:pt x="7687944" y="1138985"/>
                  <a:pt x="7639291" y="1111170"/>
                  <a:pt x="7639291" y="1111170"/>
                </a:cubicBezTo>
                <a:cubicBezTo>
                  <a:pt x="7631574" y="1099595"/>
                  <a:pt x="7625978" y="1086283"/>
                  <a:pt x="7616141" y="1076446"/>
                </a:cubicBezTo>
                <a:cubicBezTo>
                  <a:pt x="7594904" y="1055209"/>
                  <a:pt x="7559323" y="1045275"/>
                  <a:pt x="7535119" y="1030147"/>
                </a:cubicBezTo>
                <a:cubicBezTo>
                  <a:pt x="7456421" y="980960"/>
                  <a:pt x="7523758" y="1004158"/>
                  <a:pt x="7442521" y="983848"/>
                </a:cubicBezTo>
                <a:cubicBezTo>
                  <a:pt x="7432034" y="975983"/>
                  <a:pt x="7378424" y="934438"/>
                  <a:pt x="7361498" y="925975"/>
                </a:cubicBezTo>
                <a:cubicBezTo>
                  <a:pt x="7350585" y="920519"/>
                  <a:pt x="7337687" y="919856"/>
                  <a:pt x="7326774" y="914400"/>
                </a:cubicBezTo>
                <a:cubicBezTo>
                  <a:pt x="7314332" y="908179"/>
                  <a:pt x="7304492" y="897472"/>
                  <a:pt x="7292050" y="891251"/>
                </a:cubicBezTo>
                <a:cubicBezTo>
                  <a:pt x="7281137" y="885795"/>
                  <a:pt x="7268239" y="885132"/>
                  <a:pt x="7257326" y="879676"/>
                </a:cubicBezTo>
                <a:cubicBezTo>
                  <a:pt x="7181587" y="841807"/>
                  <a:pt x="7264674" y="873001"/>
                  <a:pt x="7187878" y="821803"/>
                </a:cubicBezTo>
                <a:cubicBezTo>
                  <a:pt x="7177726" y="815035"/>
                  <a:pt x="7164368" y="815034"/>
                  <a:pt x="7153154" y="810228"/>
                </a:cubicBezTo>
                <a:cubicBezTo>
                  <a:pt x="7064780" y="772354"/>
                  <a:pt x="7151880" y="793511"/>
                  <a:pt x="7025833" y="775504"/>
                </a:cubicBezTo>
                <a:cubicBezTo>
                  <a:pt x="6952724" y="751135"/>
                  <a:pt x="6987250" y="736921"/>
                  <a:pt x="6979534" y="72920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iley Face 38"/>
          <p:cNvSpPr/>
          <p:nvPr/>
        </p:nvSpPr>
        <p:spPr>
          <a:xfrm>
            <a:off x="3379740" y="2986268"/>
            <a:ext cx="2662243" cy="2612697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3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2050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Social Cohesion:</a:t>
            </a:r>
            <a:r>
              <a:rPr lang="en-US" sz="4000" b="1" dirty="0"/>
              <a:t> </a:t>
            </a:r>
            <a:r>
              <a:rPr lang="en-US" sz="4000" b="1" dirty="0" smtClean="0"/>
              <a:t>Community Level</a:t>
            </a:r>
            <a:endParaRPr lang="en-US" sz="4000" b="1" dirty="0"/>
          </a:p>
        </p:txBody>
      </p:sp>
      <p:sp>
        <p:nvSpPr>
          <p:cNvPr id="2" name="Freeform 1"/>
          <p:cNvSpPr/>
          <p:nvPr/>
        </p:nvSpPr>
        <p:spPr>
          <a:xfrm>
            <a:off x="451413" y="1979273"/>
            <a:ext cx="7662440" cy="4745620"/>
          </a:xfrm>
          <a:custGeom>
            <a:avLst/>
            <a:gdLst>
              <a:gd name="connsiteX0" fmla="*/ 6979534 w 8171726"/>
              <a:gd name="connsiteY0" fmla="*/ 729205 h 4919241"/>
              <a:gd name="connsiteX1" fmla="*/ 6979534 w 8171726"/>
              <a:gd name="connsiteY1" fmla="*/ 729205 h 4919241"/>
              <a:gd name="connsiteX2" fmla="*/ 6690167 w 8171726"/>
              <a:gd name="connsiteY2" fmla="*/ 729205 h 4919241"/>
              <a:gd name="connsiteX3" fmla="*/ 6609144 w 8171726"/>
              <a:gd name="connsiteY3" fmla="*/ 694481 h 4919241"/>
              <a:gd name="connsiteX4" fmla="*/ 6342926 w 8171726"/>
              <a:gd name="connsiteY4" fmla="*/ 613459 h 4919241"/>
              <a:gd name="connsiteX5" fmla="*/ 6250329 w 8171726"/>
              <a:gd name="connsiteY5" fmla="*/ 578735 h 4919241"/>
              <a:gd name="connsiteX6" fmla="*/ 5914663 w 8171726"/>
              <a:gd name="connsiteY6" fmla="*/ 462988 h 4919241"/>
              <a:gd name="connsiteX7" fmla="*/ 5741043 w 8171726"/>
              <a:gd name="connsiteY7" fmla="*/ 405114 h 4919241"/>
              <a:gd name="connsiteX8" fmla="*/ 5590572 w 8171726"/>
              <a:gd name="connsiteY8" fmla="*/ 347241 h 4919241"/>
              <a:gd name="connsiteX9" fmla="*/ 5451676 w 8171726"/>
              <a:gd name="connsiteY9" fmla="*/ 312517 h 4919241"/>
              <a:gd name="connsiteX10" fmla="*/ 5312779 w 8171726"/>
              <a:gd name="connsiteY10" fmla="*/ 266218 h 4919241"/>
              <a:gd name="connsiteX11" fmla="*/ 5185458 w 8171726"/>
              <a:gd name="connsiteY11" fmla="*/ 243069 h 4919241"/>
              <a:gd name="connsiteX12" fmla="*/ 5058136 w 8171726"/>
              <a:gd name="connsiteY12" fmla="*/ 208345 h 4919241"/>
              <a:gd name="connsiteX13" fmla="*/ 4942390 w 8171726"/>
              <a:gd name="connsiteY13" fmla="*/ 185195 h 4919241"/>
              <a:gd name="connsiteX14" fmla="*/ 4722471 w 8171726"/>
              <a:gd name="connsiteY14" fmla="*/ 127322 h 4919241"/>
              <a:gd name="connsiteX15" fmla="*/ 4548850 w 8171726"/>
              <a:gd name="connsiteY15" fmla="*/ 115747 h 4919241"/>
              <a:gd name="connsiteX16" fmla="*/ 4444678 w 8171726"/>
              <a:gd name="connsiteY16" fmla="*/ 104172 h 4919241"/>
              <a:gd name="connsiteX17" fmla="*/ 3900668 w 8171726"/>
              <a:gd name="connsiteY17" fmla="*/ 81023 h 4919241"/>
              <a:gd name="connsiteX18" fmla="*/ 3808071 w 8171726"/>
              <a:gd name="connsiteY18" fmla="*/ 69448 h 4919241"/>
              <a:gd name="connsiteX19" fmla="*/ 3703898 w 8171726"/>
              <a:gd name="connsiteY19" fmla="*/ 57874 h 4919241"/>
              <a:gd name="connsiteX20" fmla="*/ 3657600 w 8171726"/>
              <a:gd name="connsiteY20" fmla="*/ 46299 h 4919241"/>
              <a:gd name="connsiteX21" fmla="*/ 3553428 w 8171726"/>
              <a:gd name="connsiteY21" fmla="*/ 23150 h 4919241"/>
              <a:gd name="connsiteX22" fmla="*/ 3460830 w 8171726"/>
              <a:gd name="connsiteY22" fmla="*/ 11575 h 4919241"/>
              <a:gd name="connsiteX23" fmla="*/ 3391382 w 8171726"/>
              <a:gd name="connsiteY23" fmla="*/ 0 h 4919241"/>
              <a:gd name="connsiteX24" fmla="*/ 2882096 w 8171726"/>
              <a:gd name="connsiteY24" fmla="*/ 11575 h 4919241"/>
              <a:gd name="connsiteX25" fmla="*/ 2777924 w 8171726"/>
              <a:gd name="connsiteY25" fmla="*/ 69448 h 4919241"/>
              <a:gd name="connsiteX26" fmla="*/ 2708476 w 8171726"/>
              <a:gd name="connsiteY26" fmla="*/ 92598 h 4919241"/>
              <a:gd name="connsiteX27" fmla="*/ 2604303 w 8171726"/>
              <a:gd name="connsiteY27" fmla="*/ 150471 h 4919241"/>
              <a:gd name="connsiteX28" fmla="*/ 2500131 w 8171726"/>
              <a:gd name="connsiteY28" fmla="*/ 185195 h 4919241"/>
              <a:gd name="connsiteX29" fmla="*/ 2349660 w 8171726"/>
              <a:gd name="connsiteY29" fmla="*/ 231494 h 4919241"/>
              <a:gd name="connsiteX30" fmla="*/ 2013995 w 8171726"/>
              <a:gd name="connsiteY30" fmla="*/ 266218 h 4919241"/>
              <a:gd name="connsiteX31" fmla="*/ 1932972 w 8171726"/>
              <a:gd name="connsiteY31" fmla="*/ 277793 h 4919241"/>
              <a:gd name="connsiteX32" fmla="*/ 1574157 w 8171726"/>
              <a:gd name="connsiteY32" fmla="*/ 254643 h 4919241"/>
              <a:gd name="connsiteX33" fmla="*/ 1342663 w 8171726"/>
              <a:gd name="connsiteY33" fmla="*/ 185195 h 4919241"/>
              <a:gd name="connsiteX34" fmla="*/ 1284790 w 8171726"/>
              <a:gd name="connsiteY34" fmla="*/ 173621 h 4919241"/>
              <a:gd name="connsiteX35" fmla="*/ 1006997 w 8171726"/>
              <a:gd name="connsiteY35" fmla="*/ 185195 h 4919241"/>
              <a:gd name="connsiteX36" fmla="*/ 960698 w 8171726"/>
              <a:gd name="connsiteY36" fmla="*/ 208345 h 4919241"/>
              <a:gd name="connsiteX37" fmla="*/ 868101 w 8171726"/>
              <a:gd name="connsiteY37" fmla="*/ 277793 h 4919241"/>
              <a:gd name="connsiteX38" fmla="*/ 821802 w 8171726"/>
              <a:gd name="connsiteY38" fmla="*/ 335666 h 4919241"/>
              <a:gd name="connsiteX39" fmla="*/ 810228 w 8171726"/>
              <a:gd name="connsiteY39" fmla="*/ 370390 h 4919241"/>
              <a:gd name="connsiteX40" fmla="*/ 706055 w 8171726"/>
              <a:gd name="connsiteY40" fmla="*/ 474562 h 4919241"/>
              <a:gd name="connsiteX41" fmla="*/ 671331 w 8171726"/>
              <a:gd name="connsiteY41" fmla="*/ 486137 h 4919241"/>
              <a:gd name="connsiteX42" fmla="*/ 625033 w 8171726"/>
              <a:gd name="connsiteY42" fmla="*/ 497712 h 4919241"/>
              <a:gd name="connsiteX43" fmla="*/ 578734 w 8171726"/>
              <a:gd name="connsiteY43" fmla="*/ 520861 h 4919241"/>
              <a:gd name="connsiteX44" fmla="*/ 520860 w 8171726"/>
              <a:gd name="connsiteY44" fmla="*/ 532436 h 4919241"/>
              <a:gd name="connsiteX45" fmla="*/ 486136 w 8171726"/>
              <a:gd name="connsiteY45" fmla="*/ 544010 h 4919241"/>
              <a:gd name="connsiteX46" fmla="*/ 393539 w 8171726"/>
              <a:gd name="connsiteY46" fmla="*/ 567160 h 4919241"/>
              <a:gd name="connsiteX47" fmla="*/ 358815 w 8171726"/>
              <a:gd name="connsiteY47" fmla="*/ 578735 h 4919241"/>
              <a:gd name="connsiteX48" fmla="*/ 277792 w 8171726"/>
              <a:gd name="connsiteY48" fmla="*/ 613459 h 4919241"/>
              <a:gd name="connsiteX49" fmla="*/ 208344 w 8171726"/>
              <a:gd name="connsiteY49" fmla="*/ 636608 h 4919241"/>
              <a:gd name="connsiteX50" fmla="*/ 162045 w 8171726"/>
              <a:gd name="connsiteY50" fmla="*/ 671332 h 4919241"/>
              <a:gd name="connsiteX51" fmla="*/ 127321 w 8171726"/>
              <a:gd name="connsiteY51" fmla="*/ 694481 h 4919241"/>
              <a:gd name="connsiteX52" fmla="*/ 81022 w 8171726"/>
              <a:gd name="connsiteY52" fmla="*/ 740780 h 4919241"/>
              <a:gd name="connsiteX53" fmla="*/ 46298 w 8171726"/>
              <a:gd name="connsiteY53" fmla="*/ 775504 h 4919241"/>
              <a:gd name="connsiteX54" fmla="*/ 34724 w 8171726"/>
              <a:gd name="connsiteY54" fmla="*/ 810228 h 4919241"/>
              <a:gd name="connsiteX55" fmla="*/ 0 w 8171726"/>
              <a:gd name="connsiteY55" fmla="*/ 891251 h 4919241"/>
              <a:gd name="connsiteX56" fmla="*/ 23149 w 8171726"/>
              <a:gd name="connsiteY56" fmla="*/ 1388962 h 4919241"/>
              <a:gd name="connsiteX57" fmla="*/ 57873 w 8171726"/>
              <a:gd name="connsiteY57" fmla="*/ 1469985 h 4919241"/>
              <a:gd name="connsiteX58" fmla="*/ 104172 w 8171726"/>
              <a:gd name="connsiteY58" fmla="*/ 1539433 h 4919241"/>
              <a:gd name="connsiteX59" fmla="*/ 150471 w 8171726"/>
              <a:gd name="connsiteY59" fmla="*/ 1620456 h 4919241"/>
              <a:gd name="connsiteX60" fmla="*/ 300941 w 8171726"/>
              <a:gd name="connsiteY60" fmla="*/ 1759352 h 4919241"/>
              <a:gd name="connsiteX61" fmla="*/ 358815 w 8171726"/>
              <a:gd name="connsiteY61" fmla="*/ 1805651 h 4919241"/>
              <a:gd name="connsiteX62" fmla="*/ 393539 w 8171726"/>
              <a:gd name="connsiteY62" fmla="*/ 1817226 h 4919241"/>
              <a:gd name="connsiteX63" fmla="*/ 451412 w 8171726"/>
              <a:gd name="connsiteY63" fmla="*/ 1851950 h 4919241"/>
              <a:gd name="connsiteX64" fmla="*/ 486136 w 8171726"/>
              <a:gd name="connsiteY64" fmla="*/ 1875099 h 4919241"/>
              <a:gd name="connsiteX65" fmla="*/ 555584 w 8171726"/>
              <a:gd name="connsiteY65" fmla="*/ 1898248 h 4919241"/>
              <a:gd name="connsiteX66" fmla="*/ 682906 w 8171726"/>
              <a:gd name="connsiteY66" fmla="*/ 1944547 h 4919241"/>
              <a:gd name="connsiteX67" fmla="*/ 740779 w 8171726"/>
              <a:gd name="connsiteY67" fmla="*/ 1967697 h 4919241"/>
              <a:gd name="connsiteX68" fmla="*/ 775503 w 8171726"/>
              <a:gd name="connsiteY68" fmla="*/ 1979271 h 4919241"/>
              <a:gd name="connsiteX69" fmla="*/ 821802 w 8171726"/>
              <a:gd name="connsiteY69" fmla="*/ 2002421 h 4919241"/>
              <a:gd name="connsiteX70" fmla="*/ 856526 w 8171726"/>
              <a:gd name="connsiteY70" fmla="*/ 2013995 h 4919241"/>
              <a:gd name="connsiteX71" fmla="*/ 949124 w 8171726"/>
              <a:gd name="connsiteY71" fmla="*/ 2048719 h 4919241"/>
              <a:gd name="connsiteX72" fmla="*/ 1030146 w 8171726"/>
              <a:gd name="connsiteY72" fmla="*/ 2083443 h 4919241"/>
              <a:gd name="connsiteX73" fmla="*/ 1076445 w 8171726"/>
              <a:gd name="connsiteY73" fmla="*/ 2106593 h 4919241"/>
              <a:gd name="connsiteX74" fmla="*/ 1134319 w 8171726"/>
              <a:gd name="connsiteY74" fmla="*/ 2118167 h 4919241"/>
              <a:gd name="connsiteX75" fmla="*/ 1226916 w 8171726"/>
              <a:gd name="connsiteY75" fmla="*/ 2152891 h 4919241"/>
              <a:gd name="connsiteX76" fmla="*/ 1273215 w 8171726"/>
              <a:gd name="connsiteY76" fmla="*/ 2164466 h 4919241"/>
              <a:gd name="connsiteX77" fmla="*/ 1319514 w 8171726"/>
              <a:gd name="connsiteY77" fmla="*/ 2187616 h 4919241"/>
              <a:gd name="connsiteX78" fmla="*/ 1377387 w 8171726"/>
              <a:gd name="connsiteY78" fmla="*/ 2199190 h 4919241"/>
              <a:gd name="connsiteX79" fmla="*/ 1458410 w 8171726"/>
              <a:gd name="connsiteY79" fmla="*/ 2222340 h 4919241"/>
              <a:gd name="connsiteX80" fmla="*/ 1527858 w 8171726"/>
              <a:gd name="connsiteY80" fmla="*/ 2245489 h 4919241"/>
              <a:gd name="connsiteX81" fmla="*/ 1597306 w 8171726"/>
              <a:gd name="connsiteY81" fmla="*/ 2257064 h 4919241"/>
              <a:gd name="connsiteX82" fmla="*/ 1701478 w 8171726"/>
              <a:gd name="connsiteY82" fmla="*/ 2291788 h 4919241"/>
              <a:gd name="connsiteX83" fmla="*/ 1840374 w 8171726"/>
              <a:gd name="connsiteY83" fmla="*/ 2314937 h 4919241"/>
              <a:gd name="connsiteX84" fmla="*/ 1909822 w 8171726"/>
              <a:gd name="connsiteY84" fmla="*/ 2338086 h 4919241"/>
              <a:gd name="connsiteX85" fmla="*/ 1944546 w 8171726"/>
              <a:gd name="connsiteY85" fmla="*/ 2349661 h 4919241"/>
              <a:gd name="connsiteX86" fmla="*/ 1967696 w 8171726"/>
              <a:gd name="connsiteY86" fmla="*/ 2384385 h 4919241"/>
              <a:gd name="connsiteX87" fmla="*/ 1956121 w 8171726"/>
              <a:gd name="connsiteY87" fmla="*/ 2419109 h 4919241"/>
              <a:gd name="connsiteX88" fmla="*/ 1944546 w 8171726"/>
              <a:gd name="connsiteY88" fmla="*/ 2523281 h 4919241"/>
              <a:gd name="connsiteX89" fmla="*/ 1932972 w 8171726"/>
              <a:gd name="connsiteY89" fmla="*/ 2558005 h 4919241"/>
              <a:gd name="connsiteX90" fmla="*/ 1921397 w 8171726"/>
              <a:gd name="connsiteY90" fmla="*/ 2604304 h 4919241"/>
              <a:gd name="connsiteX91" fmla="*/ 1909822 w 8171726"/>
              <a:gd name="connsiteY91" fmla="*/ 2696902 h 4919241"/>
              <a:gd name="connsiteX92" fmla="*/ 1875098 w 8171726"/>
              <a:gd name="connsiteY92" fmla="*/ 2789499 h 4919241"/>
              <a:gd name="connsiteX93" fmla="*/ 1863524 w 8171726"/>
              <a:gd name="connsiteY93" fmla="*/ 2824223 h 4919241"/>
              <a:gd name="connsiteX94" fmla="*/ 1840374 w 8171726"/>
              <a:gd name="connsiteY94" fmla="*/ 2870522 h 4919241"/>
              <a:gd name="connsiteX95" fmla="*/ 1770926 w 8171726"/>
              <a:gd name="connsiteY95" fmla="*/ 2963119 h 4919241"/>
              <a:gd name="connsiteX96" fmla="*/ 1736202 w 8171726"/>
              <a:gd name="connsiteY96" fmla="*/ 2986269 h 4919241"/>
              <a:gd name="connsiteX97" fmla="*/ 1678329 w 8171726"/>
              <a:gd name="connsiteY97" fmla="*/ 3044142 h 4919241"/>
              <a:gd name="connsiteX98" fmla="*/ 1643605 w 8171726"/>
              <a:gd name="connsiteY98" fmla="*/ 3078866 h 4919241"/>
              <a:gd name="connsiteX99" fmla="*/ 1562582 w 8171726"/>
              <a:gd name="connsiteY99" fmla="*/ 3136740 h 4919241"/>
              <a:gd name="connsiteX100" fmla="*/ 1516283 w 8171726"/>
              <a:gd name="connsiteY100" fmla="*/ 3171464 h 4919241"/>
              <a:gd name="connsiteX101" fmla="*/ 1342663 w 8171726"/>
              <a:gd name="connsiteY101" fmla="*/ 3264061 h 4919241"/>
              <a:gd name="connsiteX102" fmla="*/ 1250065 w 8171726"/>
              <a:gd name="connsiteY102" fmla="*/ 3333509 h 4919241"/>
              <a:gd name="connsiteX103" fmla="*/ 1226916 w 8171726"/>
              <a:gd name="connsiteY103" fmla="*/ 3356659 h 4919241"/>
              <a:gd name="connsiteX104" fmla="*/ 1192192 w 8171726"/>
              <a:gd name="connsiteY104" fmla="*/ 3379808 h 4919241"/>
              <a:gd name="connsiteX105" fmla="*/ 1099595 w 8171726"/>
              <a:gd name="connsiteY105" fmla="*/ 3437681 h 4919241"/>
              <a:gd name="connsiteX106" fmla="*/ 1030146 w 8171726"/>
              <a:gd name="connsiteY106" fmla="*/ 3483980 h 4919241"/>
              <a:gd name="connsiteX107" fmla="*/ 949124 w 8171726"/>
              <a:gd name="connsiteY107" fmla="*/ 3541854 h 4919241"/>
              <a:gd name="connsiteX108" fmla="*/ 914400 w 8171726"/>
              <a:gd name="connsiteY108" fmla="*/ 3576578 h 4919241"/>
              <a:gd name="connsiteX109" fmla="*/ 821802 w 8171726"/>
              <a:gd name="connsiteY109" fmla="*/ 3634451 h 4919241"/>
              <a:gd name="connsiteX110" fmla="*/ 787078 w 8171726"/>
              <a:gd name="connsiteY110" fmla="*/ 3680750 h 4919241"/>
              <a:gd name="connsiteX111" fmla="*/ 671331 w 8171726"/>
              <a:gd name="connsiteY111" fmla="*/ 3784922 h 4919241"/>
              <a:gd name="connsiteX112" fmla="*/ 648182 w 8171726"/>
              <a:gd name="connsiteY112" fmla="*/ 3819646 h 4919241"/>
              <a:gd name="connsiteX113" fmla="*/ 613458 w 8171726"/>
              <a:gd name="connsiteY113" fmla="*/ 3842795 h 4919241"/>
              <a:gd name="connsiteX114" fmla="*/ 590309 w 8171726"/>
              <a:gd name="connsiteY114" fmla="*/ 3865945 h 4919241"/>
              <a:gd name="connsiteX115" fmla="*/ 555584 w 8171726"/>
              <a:gd name="connsiteY115" fmla="*/ 3889094 h 4919241"/>
              <a:gd name="connsiteX116" fmla="*/ 474562 w 8171726"/>
              <a:gd name="connsiteY116" fmla="*/ 3970117 h 4919241"/>
              <a:gd name="connsiteX117" fmla="*/ 451412 w 8171726"/>
              <a:gd name="connsiteY117" fmla="*/ 3993266 h 4919241"/>
              <a:gd name="connsiteX118" fmla="*/ 393539 w 8171726"/>
              <a:gd name="connsiteY118" fmla="*/ 4062714 h 4919241"/>
              <a:gd name="connsiteX119" fmla="*/ 370390 w 8171726"/>
              <a:gd name="connsiteY119" fmla="*/ 4109013 h 4919241"/>
              <a:gd name="connsiteX120" fmla="*/ 324091 w 8171726"/>
              <a:gd name="connsiteY120" fmla="*/ 4178461 h 4919241"/>
              <a:gd name="connsiteX121" fmla="*/ 312516 w 8171726"/>
              <a:gd name="connsiteY121" fmla="*/ 4213185 h 4919241"/>
              <a:gd name="connsiteX122" fmla="*/ 300941 w 8171726"/>
              <a:gd name="connsiteY122" fmla="*/ 4259484 h 4919241"/>
              <a:gd name="connsiteX123" fmla="*/ 277792 w 8171726"/>
              <a:gd name="connsiteY123" fmla="*/ 4305783 h 4919241"/>
              <a:gd name="connsiteX124" fmla="*/ 300941 w 8171726"/>
              <a:gd name="connsiteY124" fmla="*/ 4421529 h 4919241"/>
              <a:gd name="connsiteX125" fmla="*/ 324091 w 8171726"/>
              <a:gd name="connsiteY125" fmla="*/ 4456254 h 4919241"/>
              <a:gd name="connsiteX126" fmla="*/ 405114 w 8171726"/>
              <a:gd name="connsiteY126" fmla="*/ 4537276 h 4919241"/>
              <a:gd name="connsiteX127" fmla="*/ 428263 w 8171726"/>
              <a:gd name="connsiteY127" fmla="*/ 4560426 h 4919241"/>
              <a:gd name="connsiteX128" fmla="*/ 462987 w 8171726"/>
              <a:gd name="connsiteY128" fmla="*/ 4572000 h 4919241"/>
              <a:gd name="connsiteX129" fmla="*/ 544010 w 8171726"/>
              <a:gd name="connsiteY129" fmla="*/ 4618299 h 4919241"/>
              <a:gd name="connsiteX130" fmla="*/ 636607 w 8171726"/>
              <a:gd name="connsiteY130" fmla="*/ 4641448 h 4919241"/>
              <a:gd name="connsiteX131" fmla="*/ 706055 w 8171726"/>
              <a:gd name="connsiteY131" fmla="*/ 4664598 h 4919241"/>
              <a:gd name="connsiteX132" fmla="*/ 775503 w 8171726"/>
              <a:gd name="connsiteY132" fmla="*/ 4676172 h 4919241"/>
              <a:gd name="connsiteX133" fmla="*/ 856526 w 8171726"/>
              <a:gd name="connsiteY133" fmla="*/ 4699322 h 4919241"/>
              <a:gd name="connsiteX134" fmla="*/ 960698 w 8171726"/>
              <a:gd name="connsiteY134" fmla="*/ 4722471 h 4919241"/>
              <a:gd name="connsiteX135" fmla="*/ 1041721 w 8171726"/>
              <a:gd name="connsiteY135" fmla="*/ 4745621 h 4919241"/>
              <a:gd name="connsiteX136" fmla="*/ 1145893 w 8171726"/>
              <a:gd name="connsiteY136" fmla="*/ 4757195 h 4919241"/>
              <a:gd name="connsiteX137" fmla="*/ 1284790 w 8171726"/>
              <a:gd name="connsiteY137" fmla="*/ 4791919 h 4919241"/>
              <a:gd name="connsiteX138" fmla="*/ 1458410 w 8171726"/>
              <a:gd name="connsiteY138" fmla="*/ 4815069 h 4919241"/>
              <a:gd name="connsiteX139" fmla="*/ 1724628 w 8171726"/>
              <a:gd name="connsiteY139" fmla="*/ 4826643 h 4919241"/>
              <a:gd name="connsiteX140" fmla="*/ 1979271 w 8171726"/>
              <a:gd name="connsiteY140" fmla="*/ 4861367 h 4919241"/>
              <a:gd name="connsiteX141" fmla="*/ 2141316 w 8171726"/>
              <a:gd name="connsiteY141" fmla="*/ 4884517 h 4919241"/>
              <a:gd name="connsiteX142" fmla="*/ 2500131 w 8171726"/>
              <a:gd name="connsiteY142" fmla="*/ 4907666 h 4919241"/>
              <a:gd name="connsiteX143" fmla="*/ 2662177 w 8171726"/>
              <a:gd name="connsiteY143" fmla="*/ 4919241 h 4919241"/>
              <a:gd name="connsiteX144" fmla="*/ 3472405 w 8171726"/>
              <a:gd name="connsiteY144" fmla="*/ 4907666 h 4919241"/>
              <a:gd name="connsiteX145" fmla="*/ 3588152 w 8171726"/>
              <a:gd name="connsiteY145" fmla="*/ 4896091 h 4919241"/>
              <a:gd name="connsiteX146" fmla="*/ 4155311 w 8171726"/>
              <a:gd name="connsiteY146" fmla="*/ 4861367 h 4919241"/>
              <a:gd name="connsiteX147" fmla="*/ 4548850 w 8171726"/>
              <a:gd name="connsiteY147" fmla="*/ 4838218 h 4919241"/>
              <a:gd name="connsiteX148" fmla="*/ 4618298 w 8171726"/>
              <a:gd name="connsiteY148" fmla="*/ 4826643 h 4919241"/>
              <a:gd name="connsiteX149" fmla="*/ 5081286 w 8171726"/>
              <a:gd name="connsiteY149" fmla="*/ 4780345 h 4919241"/>
              <a:gd name="connsiteX150" fmla="*/ 5220182 w 8171726"/>
              <a:gd name="connsiteY150" fmla="*/ 4757195 h 4919241"/>
              <a:gd name="connsiteX151" fmla="*/ 5428526 w 8171726"/>
              <a:gd name="connsiteY151" fmla="*/ 4745621 h 4919241"/>
              <a:gd name="connsiteX152" fmla="*/ 5891514 w 8171726"/>
              <a:gd name="connsiteY152" fmla="*/ 4722471 h 4919241"/>
              <a:gd name="connsiteX153" fmla="*/ 6123007 w 8171726"/>
              <a:gd name="connsiteY153" fmla="*/ 4699322 h 4919241"/>
              <a:gd name="connsiteX154" fmla="*/ 6285053 w 8171726"/>
              <a:gd name="connsiteY154" fmla="*/ 4676172 h 4919241"/>
              <a:gd name="connsiteX155" fmla="*/ 6342926 w 8171726"/>
              <a:gd name="connsiteY155" fmla="*/ 4653023 h 4919241"/>
              <a:gd name="connsiteX156" fmla="*/ 6366076 w 8171726"/>
              <a:gd name="connsiteY156" fmla="*/ 4629874 h 4919241"/>
              <a:gd name="connsiteX157" fmla="*/ 6400800 w 8171726"/>
              <a:gd name="connsiteY157" fmla="*/ 4618299 h 4919241"/>
              <a:gd name="connsiteX158" fmla="*/ 6516546 w 8171726"/>
              <a:gd name="connsiteY158" fmla="*/ 4548851 h 4919241"/>
              <a:gd name="connsiteX159" fmla="*/ 6574420 w 8171726"/>
              <a:gd name="connsiteY159" fmla="*/ 4514127 h 4919241"/>
              <a:gd name="connsiteX160" fmla="*/ 6713316 w 8171726"/>
              <a:gd name="connsiteY160" fmla="*/ 4421529 h 4919241"/>
              <a:gd name="connsiteX161" fmla="*/ 6771190 w 8171726"/>
              <a:gd name="connsiteY161" fmla="*/ 4375231 h 4919241"/>
              <a:gd name="connsiteX162" fmla="*/ 6852212 w 8171726"/>
              <a:gd name="connsiteY162" fmla="*/ 4328932 h 4919241"/>
              <a:gd name="connsiteX163" fmla="*/ 6875362 w 8171726"/>
              <a:gd name="connsiteY163" fmla="*/ 4305783 h 4919241"/>
              <a:gd name="connsiteX164" fmla="*/ 6944810 w 8171726"/>
              <a:gd name="connsiteY164" fmla="*/ 4271059 h 4919241"/>
              <a:gd name="connsiteX165" fmla="*/ 7037407 w 8171726"/>
              <a:gd name="connsiteY165" fmla="*/ 4190036 h 4919241"/>
              <a:gd name="connsiteX166" fmla="*/ 7095281 w 8171726"/>
              <a:gd name="connsiteY166" fmla="*/ 4155312 h 4919241"/>
              <a:gd name="connsiteX167" fmla="*/ 7199453 w 8171726"/>
              <a:gd name="connsiteY167" fmla="*/ 4051140 h 4919241"/>
              <a:gd name="connsiteX168" fmla="*/ 7222602 w 8171726"/>
              <a:gd name="connsiteY168" fmla="*/ 4027990 h 4919241"/>
              <a:gd name="connsiteX169" fmla="*/ 7268901 w 8171726"/>
              <a:gd name="connsiteY169" fmla="*/ 3981691 h 4919241"/>
              <a:gd name="connsiteX170" fmla="*/ 7349924 w 8171726"/>
              <a:gd name="connsiteY170" fmla="*/ 3877519 h 4919241"/>
              <a:gd name="connsiteX171" fmla="*/ 7384648 w 8171726"/>
              <a:gd name="connsiteY171" fmla="*/ 3831221 h 4919241"/>
              <a:gd name="connsiteX172" fmla="*/ 7442521 w 8171726"/>
              <a:gd name="connsiteY172" fmla="*/ 3727048 h 4919241"/>
              <a:gd name="connsiteX173" fmla="*/ 7477245 w 8171726"/>
              <a:gd name="connsiteY173" fmla="*/ 3692324 h 4919241"/>
              <a:gd name="connsiteX174" fmla="*/ 7535119 w 8171726"/>
              <a:gd name="connsiteY174" fmla="*/ 3599727 h 4919241"/>
              <a:gd name="connsiteX175" fmla="*/ 7569843 w 8171726"/>
              <a:gd name="connsiteY175" fmla="*/ 3553428 h 4919241"/>
              <a:gd name="connsiteX176" fmla="*/ 7616141 w 8171726"/>
              <a:gd name="connsiteY176" fmla="*/ 3460831 h 4919241"/>
              <a:gd name="connsiteX177" fmla="*/ 7708739 w 8171726"/>
              <a:gd name="connsiteY177" fmla="*/ 3333509 h 4919241"/>
              <a:gd name="connsiteX178" fmla="*/ 7731888 w 8171726"/>
              <a:gd name="connsiteY178" fmla="*/ 3287210 h 4919241"/>
              <a:gd name="connsiteX179" fmla="*/ 7755038 w 8171726"/>
              <a:gd name="connsiteY179" fmla="*/ 3252486 h 4919241"/>
              <a:gd name="connsiteX180" fmla="*/ 7778187 w 8171726"/>
              <a:gd name="connsiteY180" fmla="*/ 3206188 h 4919241"/>
              <a:gd name="connsiteX181" fmla="*/ 7801336 w 8171726"/>
              <a:gd name="connsiteY181" fmla="*/ 3171464 h 4919241"/>
              <a:gd name="connsiteX182" fmla="*/ 7824486 w 8171726"/>
              <a:gd name="connsiteY182" fmla="*/ 3125165 h 4919241"/>
              <a:gd name="connsiteX183" fmla="*/ 7847635 w 8171726"/>
              <a:gd name="connsiteY183" fmla="*/ 3090441 h 4919241"/>
              <a:gd name="connsiteX184" fmla="*/ 7870784 w 8171726"/>
              <a:gd name="connsiteY184" fmla="*/ 3044142 h 4919241"/>
              <a:gd name="connsiteX185" fmla="*/ 7893934 w 8171726"/>
              <a:gd name="connsiteY185" fmla="*/ 3009418 h 4919241"/>
              <a:gd name="connsiteX186" fmla="*/ 7905509 w 8171726"/>
              <a:gd name="connsiteY186" fmla="*/ 2974694 h 4919241"/>
              <a:gd name="connsiteX187" fmla="*/ 7928658 w 8171726"/>
              <a:gd name="connsiteY187" fmla="*/ 2928395 h 4919241"/>
              <a:gd name="connsiteX188" fmla="*/ 7951807 w 8171726"/>
              <a:gd name="connsiteY188" fmla="*/ 2847372 h 4919241"/>
              <a:gd name="connsiteX189" fmla="*/ 7986531 w 8171726"/>
              <a:gd name="connsiteY189" fmla="*/ 2754775 h 4919241"/>
              <a:gd name="connsiteX190" fmla="*/ 7998106 w 8171726"/>
              <a:gd name="connsiteY190" fmla="*/ 2685327 h 4919241"/>
              <a:gd name="connsiteX191" fmla="*/ 8009681 w 8171726"/>
              <a:gd name="connsiteY191" fmla="*/ 2650603 h 4919241"/>
              <a:gd name="connsiteX192" fmla="*/ 8055979 w 8171726"/>
              <a:gd name="connsiteY192" fmla="*/ 2534856 h 4919241"/>
              <a:gd name="connsiteX193" fmla="*/ 8102278 w 8171726"/>
              <a:gd name="connsiteY193" fmla="*/ 2430684 h 4919241"/>
              <a:gd name="connsiteX194" fmla="*/ 8113853 w 8171726"/>
              <a:gd name="connsiteY194" fmla="*/ 2372810 h 4919241"/>
              <a:gd name="connsiteX195" fmla="*/ 8137002 w 8171726"/>
              <a:gd name="connsiteY195" fmla="*/ 2326512 h 4919241"/>
              <a:gd name="connsiteX196" fmla="*/ 8148577 w 8171726"/>
              <a:gd name="connsiteY196" fmla="*/ 2280213 h 4919241"/>
              <a:gd name="connsiteX197" fmla="*/ 8171726 w 8171726"/>
              <a:gd name="connsiteY197" fmla="*/ 2118167 h 4919241"/>
              <a:gd name="connsiteX198" fmla="*/ 8160152 w 8171726"/>
              <a:gd name="connsiteY198" fmla="*/ 1851950 h 4919241"/>
              <a:gd name="connsiteX199" fmla="*/ 8137002 w 8171726"/>
              <a:gd name="connsiteY199" fmla="*/ 1770927 h 4919241"/>
              <a:gd name="connsiteX200" fmla="*/ 8102278 w 8171726"/>
              <a:gd name="connsiteY200" fmla="*/ 1678329 h 4919241"/>
              <a:gd name="connsiteX201" fmla="*/ 8067554 w 8171726"/>
              <a:gd name="connsiteY201" fmla="*/ 1632031 h 4919241"/>
              <a:gd name="connsiteX202" fmla="*/ 8032830 w 8171726"/>
              <a:gd name="connsiteY202" fmla="*/ 1574157 h 4919241"/>
              <a:gd name="connsiteX203" fmla="*/ 7928658 w 8171726"/>
              <a:gd name="connsiteY203" fmla="*/ 1412112 h 4919241"/>
              <a:gd name="connsiteX204" fmla="*/ 7905509 w 8171726"/>
              <a:gd name="connsiteY204" fmla="*/ 1388962 h 4919241"/>
              <a:gd name="connsiteX205" fmla="*/ 7893934 w 8171726"/>
              <a:gd name="connsiteY205" fmla="*/ 1354238 h 4919241"/>
              <a:gd name="connsiteX206" fmla="*/ 7836060 w 8171726"/>
              <a:gd name="connsiteY206" fmla="*/ 1307940 h 4919241"/>
              <a:gd name="connsiteX207" fmla="*/ 7812911 w 8171726"/>
              <a:gd name="connsiteY207" fmla="*/ 1273216 h 4919241"/>
              <a:gd name="connsiteX208" fmla="*/ 7743463 w 8171726"/>
              <a:gd name="connsiteY208" fmla="*/ 1203767 h 4919241"/>
              <a:gd name="connsiteX209" fmla="*/ 7708739 w 8171726"/>
              <a:gd name="connsiteY209" fmla="*/ 1157469 h 4919241"/>
              <a:gd name="connsiteX210" fmla="*/ 7639291 w 8171726"/>
              <a:gd name="connsiteY210" fmla="*/ 1111170 h 4919241"/>
              <a:gd name="connsiteX211" fmla="*/ 7616141 w 8171726"/>
              <a:gd name="connsiteY211" fmla="*/ 1076446 h 4919241"/>
              <a:gd name="connsiteX212" fmla="*/ 7535119 w 8171726"/>
              <a:gd name="connsiteY212" fmla="*/ 1030147 h 4919241"/>
              <a:gd name="connsiteX213" fmla="*/ 7442521 w 8171726"/>
              <a:gd name="connsiteY213" fmla="*/ 983848 h 4919241"/>
              <a:gd name="connsiteX214" fmla="*/ 7361498 w 8171726"/>
              <a:gd name="connsiteY214" fmla="*/ 925975 h 4919241"/>
              <a:gd name="connsiteX215" fmla="*/ 7326774 w 8171726"/>
              <a:gd name="connsiteY215" fmla="*/ 914400 h 4919241"/>
              <a:gd name="connsiteX216" fmla="*/ 7292050 w 8171726"/>
              <a:gd name="connsiteY216" fmla="*/ 891251 h 4919241"/>
              <a:gd name="connsiteX217" fmla="*/ 7257326 w 8171726"/>
              <a:gd name="connsiteY217" fmla="*/ 879676 h 4919241"/>
              <a:gd name="connsiteX218" fmla="*/ 7187878 w 8171726"/>
              <a:gd name="connsiteY218" fmla="*/ 821803 h 4919241"/>
              <a:gd name="connsiteX219" fmla="*/ 7153154 w 8171726"/>
              <a:gd name="connsiteY219" fmla="*/ 810228 h 4919241"/>
              <a:gd name="connsiteX220" fmla="*/ 7025833 w 8171726"/>
              <a:gd name="connsiteY220" fmla="*/ 775504 h 4919241"/>
              <a:gd name="connsiteX221" fmla="*/ 6979534 w 8171726"/>
              <a:gd name="connsiteY221" fmla="*/ 729205 h 491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8171726" h="4919241">
                <a:moveTo>
                  <a:pt x="6979534" y="729205"/>
                </a:moveTo>
                <a:lnTo>
                  <a:pt x="6979534" y="729205"/>
                </a:lnTo>
                <a:cubicBezTo>
                  <a:pt x="6873305" y="737377"/>
                  <a:pt x="6795554" y="751392"/>
                  <a:pt x="6690167" y="729205"/>
                </a:cubicBezTo>
                <a:cubicBezTo>
                  <a:pt x="6661414" y="723152"/>
                  <a:pt x="6637020" y="703773"/>
                  <a:pt x="6609144" y="694481"/>
                </a:cubicBezTo>
                <a:cubicBezTo>
                  <a:pt x="6521146" y="665149"/>
                  <a:pt x="6429778" y="646029"/>
                  <a:pt x="6342926" y="613459"/>
                </a:cubicBezTo>
                <a:cubicBezTo>
                  <a:pt x="6312060" y="601884"/>
                  <a:pt x="6281430" y="589662"/>
                  <a:pt x="6250329" y="578735"/>
                </a:cubicBezTo>
                <a:lnTo>
                  <a:pt x="5914663" y="462988"/>
                </a:lnTo>
                <a:cubicBezTo>
                  <a:pt x="5856922" y="443304"/>
                  <a:pt x="5797981" y="427013"/>
                  <a:pt x="5741043" y="405114"/>
                </a:cubicBezTo>
                <a:cubicBezTo>
                  <a:pt x="5690886" y="385823"/>
                  <a:pt x="5641754" y="363619"/>
                  <a:pt x="5590572" y="347241"/>
                </a:cubicBezTo>
                <a:cubicBezTo>
                  <a:pt x="5545119" y="332696"/>
                  <a:pt x="5497491" y="325880"/>
                  <a:pt x="5451676" y="312517"/>
                </a:cubicBezTo>
                <a:cubicBezTo>
                  <a:pt x="5404825" y="298852"/>
                  <a:pt x="5360002" y="278537"/>
                  <a:pt x="5312779" y="266218"/>
                </a:cubicBezTo>
                <a:cubicBezTo>
                  <a:pt x="5271040" y="255330"/>
                  <a:pt x="5227521" y="252629"/>
                  <a:pt x="5185458" y="243069"/>
                </a:cubicBezTo>
                <a:cubicBezTo>
                  <a:pt x="5142561" y="233320"/>
                  <a:pt x="5100930" y="218534"/>
                  <a:pt x="5058136" y="208345"/>
                </a:cubicBezTo>
                <a:cubicBezTo>
                  <a:pt x="5019860" y="199232"/>
                  <a:pt x="4980441" y="195208"/>
                  <a:pt x="4942390" y="185195"/>
                </a:cubicBezTo>
                <a:cubicBezTo>
                  <a:pt x="4810362" y="150450"/>
                  <a:pt x="4863927" y="144297"/>
                  <a:pt x="4722471" y="127322"/>
                </a:cubicBezTo>
                <a:cubicBezTo>
                  <a:pt x="4664882" y="120411"/>
                  <a:pt x="4606652" y="120564"/>
                  <a:pt x="4548850" y="115747"/>
                </a:cubicBezTo>
                <a:cubicBezTo>
                  <a:pt x="4514033" y="112846"/>
                  <a:pt x="4479513" y="106852"/>
                  <a:pt x="4444678" y="104172"/>
                </a:cubicBezTo>
                <a:cubicBezTo>
                  <a:pt x="4262028" y="90122"/>
                  <a:pt x="4084907" y="87164"/>
                  <a:pt x="3900668" y="81023"/>
                </a:cubicBezTo>
                <a:lnTo>
                  <a:pt x="3808071" y="69448"/>
                </a:lnTo>
                <a:cubicBezTo>
                  <a:pt x="3773372" y="65366"/>
                  <a:pt x="3738430" y="63186"/>
                  <a:pt x="3703898" y="57874"/>
                </a:cubicBezTo>
                <a:cubicBezTo>
                  <a:pt x="3688175" y="55455"/>
                  <a:pt x="3673100" y="49876"/>
                  <a:pt x="3657600" y="46299"/>
                </a:cubicBezTo>
                <a:cubicBezTo>
                  <a:pt x="3622940" y="38300"/>
                  <a:pt x="3588458" y="29332"/>
                  <a:pt x="3553428" y="23150"/>
                </a:cubicBezTo>
                <a:cubicBezTo>
                  <a:pt x="3522795" y="17744"/>
                  <a:pt x="3491624" y="15974"/>
                  <a:pt x="3460830" y="11575"/>
                </a:cubicBezTo>
                <a:cubicBezTo>
                  <a:pt x="3437597" y="8256"/>
                  <a:pt x="3414531" y="3858"/>
                  <a:pt x="3391382" y="0"/>
                </a:cubicBezTo>
                <a:cubicBezTo>
                  <a:pt x="3221620" y="3858"/>
                  <a:pt x="3051361" y="-1966"/>
                  <a:pt x="2882096" y="11575"/>
                </a:cubicBezTo>
                <a:cubicBezTo>
                  <a:pt x="2830759" y="15682"/>
                  <a:pt x="2817761" y="51742"/>
                  <a:pt x="2777924" y="69448"/>
                </a:cubicBezTo>
                <a:cubicBezTo>
                  <a:pt x="2755626" y="79358"/>
                  <a:pt x="2731132" y="83535"/>
                  <a:pt x="2708476" y="92598"/>
                </a:cubicBezTo>
                <a:cubicBezTo>
                  <a:pt x="2652739" y="114893"/>
                  <a:pt x="2663042" y="121101"/>
                  <a:pt x="2604303" y="150471"/>
                </a:cubicBezTo>
                <a:cubicBezTo>
                  <a:pt x="2560712" y="172267"/>
                  <a:pt x="2544343" y="174143"/>
                  <a:pt x="2500131" y="185195"/>
                </a:cubicBezTo>
                <a:cubicBezTo>
                  <a:pt x="2430713" y="219906"/>
                  <a:pt x="2452750" y="213566"/>
                  <a:pt x="2349660" y="231494"/>
                </a:cubicBezTo>
                <a:cubicBezTo>
                  <a:pt x="2193748" y="258609"/>
                  <a:pt x="2174501" y="255517"/>
                  <a:pt x="2013995" y="266218"/>
                </a:cubicBezTo>
                <a:cubicBezTo>
                  <a:pt x="1986987" y="270076"/>
                  <a:pt x="1960254" y="277793"/>
                  <a:pt x="1932972" y="277793"/>
                </a:cubicBezTo>
                <a:cubicBezTo>
                  <a:pt x="1790045" y="277793"/>
                  <a:pt x="1689609" y="299047"/>
                  <a:pt x="1574157" y="254643"/>
                </a:cubicBezTo>
                <a:cubicBezTo>
                  <a:pt x="1409195" y="191197"/>
                  <a:pt x="1511166" y="218896"/>
                  <a:pt x="1342663" y="185195"/>
                </a:cubicBezTo>
                <a:lnTo>
                  <a:pt x="1284790" y="173621"/>
                </a:lnTo>
                <a:cubicBezTo>
                  <a:pt x="1192192" y="177479"/>
                  <a:pt x="1099148" y="175322"/>
                  <a:pt x="1006997" y="185195"/>
                </a:cubicBezTo>
                <a:cubicBezTo>
                  <a:pt x="989840" y="187033"/>
                  <a:pt x="975494" y="199468"/>
                  <a:pt x="960698" y="208345"/>
                </a:cubicBezTo>
                <a:cubicBezTo>
                  <a:pt x="932208" y="225439"/>
                  <a:pt x="891296" y="248799"/>
                  <a:pt x="868101" y="277793"/>
                </a:cubicBezTo>
                <a:cubicBezTo>
                  <a:pt x="809707" y="350788"/>
                  <a:pt x="877689" y="279781"/>
                  <a:pt x="821802" y="335666"/>
                </a:cubicBezTo>
                <a:cubicBezTo>
                  <a:pt x="817944" y="347241"/>
                  <a:pt x="813438" y="358619"/>
                  <a:pt x="810228" y="370390"/>
                </a:cubicBezTo>
                <a:cubicBezTo>
                  <a:pt x="777646" y="489857"/>
                  <a:pt x="820988" y="458144"/>
                  <a:pt x="706055" y="474562"/>
                </a:cubicBezTo>
                <a:cubicBezTo>
                  <a:pt x="694480" y="478420"/>
                  <a:pt x="683062" y="482785"/>
                  <a:pt x="671331" y="486137"/>
                </a:cubicBezTo>
                <a:cubicBezTo>
                  <a:pt x="656035" y="490507"/>
                  <a:pt x="639928" y="492126"/>
                  <a:pt x="625033" y="497712"/>
                </a:cubicBezTo>
                <a:cubicBezTo>
                  <a:pt x="608877" y="503770"/>
                  <a:pt x="595103" y="515405"/>
                  <a:pt x="578734" y="520861"/>
                </a:cubicBezTo>
                <a:cubicBezTo>
                  <a:pt x="560070" y="527082"/>
                  <a:pt x="539946" y="527665"/>
                  <a:pt x="520860" y="532436"/>
                </a:cubicBezTo>
                <a:cubicBezTo>
                  <a:pt x="509024" y="535395"/>
                  <a:pt x="497907" y="540800"/>
                  <a:pt x="486136" y="544010"/>
                </a:cubicBezTo>
                <a:cubicBezTo>
                  <a:pt x="455441" y="552381"/>
                  <a:pt x="423722" y="557099"/>
                  <a:pt x="393539" y="567160"/>
                </a:cubicBezTo>
                <a:cubicBezTo>
                  <a:pt x="381964" y="571018"/>
                  <a:pt x="369728" y="573279"/>
                  <a:pt x="358815" y="578735"/>
                </a:cubicBezTo>
                <a:cubicBezTo>
                  <a:pt x="257820" y="629233"/>
                  <a:pt x="398235" y="577326"/>
                  <a:pt x="277792" y="613459"/>
                </a:cubicBezTo>
                <a:cubicBezTo>
                  <a:pt x="254420" y="620471"/>
                  <a:pt x="208344" y="636608"/>
                  <a:pt x="208344" y="636608"/>
                </a:cubicBezTo>
                <a:cubicBezTo>
                  <a:pt x="192911" y="648183"/>
                  <a:pt x="177743" y="660119"/>
                  <a:pt x="162045" y="671332"/>
                </a:cubicBezTo>
                <a:cubicBezTo>
                  <a:pt x="150725" y="679418"/>
                  <a:pt x="137883" y="685428"/>
                  <a:pt x="127321" y="694481"/>
                </a:cubicBezTo>
                <a:cubicBezTo>
                  <a:pt x="110750" y="708685"/>
                  <a:pt x="96455" y="725347"/>
                  <a:pt x="81022" y="740780"/>
                </a:cubicBezTo>
                <a:lnTo>
                  <a:pt x="46298" y="775504"/>
                </a:lnTo>
                <a:cubicBezTo>
                  <a:pt x="42440" y="787079"/>
                  <a:pt x="39530" y="799014"/>
                  <a:pt x="34724" y="810228"/>
                </a:cubicBezTo>
                <a:cubicBezTo>
                  <a:pt x="-8184" y="910348"/>
                  <a:pt x="27143" y="809817"/>
                  <a:pt x="0" y="891251"/>
                </a:cubicBezTo>
                <a:cubicBezTo>
                  <a:pt x="2036" y="962513"/>
                  <a:pt x="-2782" y="1246346"/>
                  <a:pt x="23149" y="1388962"/>
                </a:cubicBezTo>
                <a:cubicBezTo>
                  <a:pt x="27314" y="1411867"/>
                  <a:pt x="47464" y="1452637"/>
                  <a:pt x="57873" y="1469985"/>
                </a:cubicBezTo>
                <a:cubicBezTo>
                  <a:pt x="72187" y="1493842"/>
                  <a:pt x="91730" y="1514548"/>
                  <a:pt x="104172" y="1539433"/>
                </a:cubicBezTo>
                <a:cubicBezTo>
                  <a:pt x="115507" y="1562104"/>
                  <a:pt x="132290" y="1600457"/>
                  <a:pt x="150471" y="1620456"/>
                </a:cubicBezTo>
                <a:cubicBezTo>
                  <a:pt x="253453" y="1733737"/>
                  <a:pt x="212991" y="1683967"/>
                  <a:pt x="300941" y="1759352"/>
                </a:cubicBezTo>
                <a:cubicBezTo>
                  <a:pt x="331087" y="1785191"/>
                  <a:pt x="318632" y="1785559"/>
                  <a:pt x="358815" y="1805651"/>
                </a:cubicBezTo>
                <a:cubicBezTo>
                  <a:pt x="369728" y="1811107"/>
                  <a:pt x="382626" y="1811770"/>
                  <a:pt x="393539" y="1817226"/>
                </a:cubicBezTo>
                <a:cubicBezTo>
                  <a:pt x="413661" y="1827287"/>
                  <a:pt x="432335" y="1840027"/>
                  <a:pt x="451412" y="1851950"/>
                </a:cubicBezTo>
                <a:cubicBezTo>
                  <a:pt x="463208" y="1859323"/>
                  <a:pt x="473424" y="1869449"/>
                  <a:pt x="486136" y="1875099"/>
                </a:cubicBezTo>
                <a:cubicBezTo>
                  <a:pt x="508434" y="1885009"/>
                  <a:pt x="533759" y="1887335"/>
                  <a:pt x="555584" y="1898248"/>
                </a:cubicBezTo>
                <a:cubicBezTo>
                  <a:pt x="644140" y="1942527"/>
                  <a:pt x="557399" y="1902711"/>
                  <a:pt x="682906" y="1944547"/>
                </a:cubicBezTo>
                <a:cubicBezTo>
                  <a:pt x="702617" y="1951117"/>
                  <a:pt x="721325" y="1960402"/>
                  <a:pt x="740779" y="1967697"/>
                </a:cubicBezTo>
                <a:cubicBezTo>
                  <a:pt x="752203" y="1971981"/>
                  <a:pt x="764289" y="1974465"/>
                  <a:pt x="775503" y="1979271"/>
                </a:cubicBezTo>
                <a:cubicBezTo>
                  <a:pt x="791363" y="1986068"/>
                  <a:pt x="805942" y="1995624"/>
                  <a:pt x="821802" y="2002421"/>
                </a:cubicBezTo>
                <a:cubicBezTo>
                  <a:pt x="833016" y="2007227"/>
                  <a:pt x="845312" y="2009189"/>
                  <a:pt x="856526" y="2013995"/>
                </a:cubicBezTo>
                <a:cubicBezTo>
                  <a:pt x="941267" y="2050312"/>
                  <a:pt x="863762" y="2027380"/>
                  <a:pt x="949124" y="2048719"/>
                </a:cubicBezTo>
                <a:cubicBezTo>
                  <a:pt x="1019494" y="2095634"/>
                  <a:pt x="944725" y="2051410"/>
                  <a:pt x="1030146" y="2083443"/>
                </a:cubicBezTo>
                <a:cubicBezTo>
                  <a:pt x="1046302" y="2089502"/>
                  <a:pt x="1060076" y="2101137"/>
                  <a:pt x="1076445" y="2106593"/>
                </a:cubicBezTo>
                <a:cubicBezTo>
                  <a:pt x="1095109" y="2112814"/>
                  <a:pt x="1115233" y="2113396"/>
                  <a:pt x="1134319" y="2118167"/>
                </a:cubicBezTo>
                <a:cubicBezTo>
                  <a:pt x="1166818" y="2126292"/>
                  <a:pt x="1195069" y="2142275"/>
                  <a:pt x="1226916" y="2152891"/>
                </a:cubicBezTo>
                <a:cubicBezTo>
                  <a:pt x="1242008" y="2157922"/>
                  <a:pt x="1258320" y="2158880"/>
                  <a:pt x="1273215" y="2164466"/>
                </a:cubicBezTo>
                <a:cubicBezTo>
                  <a:pt x="1289371" y="2170525"/>
                  <a:pt x="1303145" y="2182160"/>
                  <a:pt x="1319514" y="2187616"/>
                </a:cubicBezTo>
                <a:cubicBezTo>
                  <a:pt x="1338177" y="2193837"/>
                  <a:pt x="1358301" y="2194419"/>
                  <a:pt x="1377387" y="2199190"/>
                </a:cubicBezTo>
                <a:cubicBezTo>
                  <a:pt x="1404637" y="2206002"/>
                  <a:pt x="1431564" y="2214080"/>
                  <a:pt x="1458410" y="2222340"/>
                </a:cubicBezTo>
                <a:cubicBezTo>
                  <a:pt x="1481732" y="2229516"/>
                  <a:pt x="1504185" y="2239571"/>
                  <a:pt x="1527858" y="2245489"/>
                </a:cubicBezTo>
                <a:cubicBezTo>
                  <a:pt x="1550626" y="2251181"/>
                  <a:pt x="1574630" y="2251017"/>
                  <a:pt x="1597306" y="2257064"/>
                </a:cubicBezTo>
                <a:cubicBezTo>
                  <a:pt x="1632672" y="2266495"/>
                  <a:pt x="1665586" y="2284610"/>
                  <a:pt x="1701478" y="2291788"/>
                </a:cubicBezTo>
                <a:cubicBezTo>
                  <a:pt x="1786104" y="2308712"/>
                  <a:pt x="1739876" y="2300580"/>
                  <a:pt x="1840374" y="2314937"/>
                </a:cubicBezTo>
                <a:lnTo>
                  <a:pt x="1909822" y="2338086"/>
                </a:lnTo>
                <a:lnTo>
                  <a:pt x="1944546" y="2349661"/>
                </a:lnTo>
                <a:cubicBezTo>
                  <a:pt x="1952263" y="2361236"/>
                  <a:pt x="1965409" y="2370663"/>
                  <a:pt x="1967696" y="2384385"/>
                </a:cubicBezTo>
                <a:cubicBezTo>
                  <a:pt x="1969702" y="2396420"/>
                  <a:pt x="1958127" y="2407074"/>
                  <a:pt x="1956121" y="2419109"/>
                </a:cubicBezTo>
                <a:cubicBezTo>
                  <a:pt x="1950377" y="2453571"/>
                  <a:pt x="1950290" y="2488819"/>
                  <a:pt x="1944546" y="2523281"/>
                </a:cubicBezTo>
                <a:cubicBezTo>
                  <a:pt x="1942540" y="2535316"/>
                  <a:pt x="1936324" y="2546274"/>
                  <a:pt x="1932972" y="2558005"/>
                </a:cubicBezTo>
                <a:cubicBezTo>
                  <a:pt x="1928602" y="2573301"/>
                  <a:pt x="1924012" y="2588612"/>
                  <a:pt x="1921397" y="2604304"/>
                </a:cubicBezTo>
                <a:cubicBezTo>
                  <a:pt x="1916283" y="2634987"/>
                  <a:pt x="1917366" y="2666725"/>
                  <a:pt x="1909822" y="2696902"/>
                </a:cubicBezTo>
                <a:cubicBezTo>
                  <a:pt x="1901827" y="2728882"/>
                  <a:pt x="1886363" y="2758519"/>
                  <a:pt x="1875098" y="2789499"/>
                </a:cubicBezTo>
                <a:cubicBezTo>
                  <a:pt x="1870929" y="2800965"/>
                  <a:pt x="1868330" y="2813009"/>
                  <a:pt x="1863524" y="2824223"/>
                </a:cubicBezTo>
                <a:cubicBezTo>
                  <a:pt x="1856727" y="2840083"/>
                  <a:pt x="1849251" y="2855726"/>
                  <a:pt x="1840374" y="2870522"/>
                </a:cubicBezTo>
                <a:cubicBezTo>
                  <a:pt x="1823279" y="2899014"/>
                  <a:pt x="1799921" y="2939923"/>
                  <a:pt x="1770926" y="2963119"/>
                </a:cubicBezTo>
                <a:cubicBezTo>
                  <a:pt x="1760063" y="2971809"/>
                  <a:pt x="1747777" y="2978552"/>
                  <a:pt x="1736202" y="2986269"/>
                </a:cubicBezTo>
                <a:cubicBezTo>
                  <a:pt x="1693762" y="3049930"/>
                  <a:pt x="1736202" y="2995915"/>
                  <a:pt x="1678329" y="3044142"/>
                </a:cubicBezTo>
                <a:cubicBezTo>
                  <a:pt x="1665754" y="3054621"/>
                  <a:pt x="1656033" y="3068213"/>
                  <a:pt x="1643605" y="3078866"/>
                </a:cubicBezTo>
                <a:cubicBezTo>
                  <a:pt x="1605786" y="3111282"/>
                  <a:pt x="1599217" y="3110572"/>
                  <a:pt x="1562582" y="3136740"/>
                </a:cubicBezTo>
                <a:cubicBezTo>
                  <a:pt x="1546884" y="3147953"/>
                  <a:pt x="1533032" y="3161893"/>
                  <a:pt x="1516283" y="3171464"/>
                </a:cubicBezTo>
                <a:cubicBezTo>
                  <a:pt x="1439017" y="3215616"/>
                  <a:pt x="1406961" y="3219547"/>
                  <a:pt x="1342663" y="3264061"/>
                </a:cubicBezTo>
                <a:cubicBezTo>
                  <a:pt x="1310941" y="3286022"/>
                  <a:pt x="1277346" y="3306227"/>
                  <a:pt x="1250065" y="3333509"/>
                </a:cubicBezTo>
                <a:cubicBezTo>
                  <a:pt x="1242349" y="3341226"/>
                  <a:pt x="1235437" y="3349842"/>
                  <a:pt x="1226916" y="3356659"/>
                </a:cubicBezTo>
                <a:cubicBezTo>
                  <a:pt x="1216053" y="3365349"/>
                  <a:pt x="1203321" y="3371461"/>
                  <a:pt x="1192192" y="3379808"/>
                </a:cubicBezTo>
                <a:cubicBezTo>
                  <a:pt x="1116703" y="3436425"/>
                  <a:pt x="1161751" y="3416964"/>
                  <a:pt x="1099595" y="3437681"/>
                </a:cubicBezTo>
                <a:lnTo>
                  <a:pt x="1030146" y="3483980"/>
                </a:lnTo>
                <a:cubicBezTo>
                  <a:pt x="1002657" y="3502306"/>
                  <a:pt x="974258" y="3520310"/>
                  <a:pt x="949124" y="3541854"/>
                </a:cubicBezTo>
                <a:cubicBezTo>
                  <a:pt x="936696" y="3552507"/>
                  <a:pt x="926828" y="3565925"/>
                  <a:pt x="914400" y="3576578"/>
                </a:cubicBezTo>
                <a:cubicBezTo>
                  <a:pt x="872328" y="3612639"/>
                  <a:pt x="869228" y="3610738"/>
                  <a:pt x="821802" y="3634451"/>
                </a:cubicBezTo>
                <a:cubicBezTo>
                  <a:pt x="810227" y="3649884"/>
                  <a:pt x="800719" y="3667109"/>
                  <a:pt x="787078" y="3680750"/>
                </a:cubicBezTo>
                <a:cubicBezTo>
                  <a:pt x="727305" y="3740523"/>
                  <a:pt x="732839" y="3692659"/>
                  <a:pt x="671331" y="3784922"/>
                </a:cubicBezTo>
                <a:cubicBezTo>
                  <a:pt x="663615" y="3796497"/>
                  <a:pt x="658019" y="3809809"/>
                  <a:pt x="648182" y="3819646"/>
                </a:cubicBezTo>
                <a:cubicBezTo>
                  <a:pt x="638345" y="3829483"/>
                  <a:pt x="624321" y="3834105"/>
                  <a:pt x="613458" y="3842795"/>
                </a:cubicBezTo>
                <a:cubicBezTo>
                  <a:pt x="604937" y="3849612"/>
                  <a:pt x="598830" y="3859128"/>
                  <a:pt x="590309" y="3865945"/>
                </a:cubicBezTo>
                <a:cubicBezTo>
                  <a:pt x="579446" y="3874635"/>
                  <a:pt x="565924" y="3879788"/>
                  <a:pt x="555584" y="3889094"/>
                </a:cubicBezTo>
                <a:cubicBezTo>
                  <a:pt x="527194" y="3914645"/>
                  <a:pt x="501570" y="3943109"/>
                  <a:pt x="474562" y="3970117"/>
                </a:cubicBezTo>
                <a:cubicBezTo>
                  <a:pt x="466845" y="3977834"/>
                  <a:pt x="457465" y="3984186"/>
                  <a:pt x="451412" y="3993266"/>
                </a:cubicBezTo>
                <a:cubicBezTo>
                  <a:pt x="419183" y="4041610"/>
                  <a:pt x="438100" y="4018153"/>
                  <a:pt x="393539" y="4062714"/>
                </a:cubicBezTo>
                <a:cubicBezTo>
                  <a:pt x="385823" y="4078147"/>
                  <a:pt x="379267" y="4094217"/>
                  <a:pt x="370390" y="4109013"/>
                </a:cubicBezTo>
                <a:cubicBezTo>
                  <a:pt x="356076" y="4132870"/>
                  <a:pt x="332889" y="4152067"/>
                  <a:pt x="324091" y="4178461"/>
                </a:cubicBezTo>
                <a:cubicBezTo>
                  <a:pt x="320233" y="4190036"/>
                  <a:pt x="315868" y="4201454"/>
                  <a:pt x="312516" y="4213185"/>
                </a:cubicBezTo>
                <a:cubicBezTo>
                  <a:pt x="308146" y="4228481"/>
                  <a:pt x="306527" y="4244589"/>
                  <a:pt x="300941" y="4259484"/>
                </a:cubicBezTo>
                <a:cubicBezTo>
                  <a:pt x="294883" y="4275640"/>
                  <a:pt x="285508" y="4290350"/>
                  <a:pt x="277792" y="4305783"/>
                </a:cubicBezTo>
                <a:cubicBezTo>
                  <a:pt x="285508" y="4344365"/>
                  <a:pt x="289370" y="4383923"/>
                  <a:pt x="300941" y="4421529"/>
                </a:cubicBezTo>
                <a:cubicBezTo>
                  <a:pt x="305032" y="4434825"/>
                  <a:pt x="315744" y="4445125"/>
                  <a:pt x="324091" y="4456254"/>
                </a:cubicBezTo>
                <a:cubicBezTo>
                  <a:pt x="395035" y="4550845"/>
                  <a:pt x="340851" y="4485865"/>
                  <a:pt x="405114" y="4537276"/>
                </a:cubicBezTo>
                <a:cubicBezTo>
                  <a:pt x="413635" y="4544093"/>
                  <a:pt x="418905" y="4554811"/>
                  <a:pt x="428263" y="4560426"/>
                </a:cubicBezTo>
                <a:cubicBezTo>
                  <a:pt x="438725" y="4566703"/>
                  <a:pt x="451412" y="4568142"/>
                  <a:pt x="462987" y="4572000"/>
                </a:cubicBezTo>
                <a:cubicBezTo>
                  <a:pt x="488390" y="4588936"/>
                  <a:pt x="514636" y="4608508"/>
                  <a:pt x="544010" y="4618299"/>
                </a:cubicBezTo>
                <a:cubicBezTo>
                  <a:pt x="574193" y="4628360"/>
                  <a:pt x="606016" y="4632708"/>
                  <a:pt x="636607" y="4641448"/>
                </a:cubicBezTo>
                <a:cubicBezTo>
                  <a:pt x="660070" y="4648152"/>
                  <a:pt x="682382" y="4658680"/>
                  <a:pt x="706055" y="4664598"/>
                </a:cubicBezTo>
                <a:cubicBezTo>
                  <a:pt x="728823" y="4670290"/>
                  <a:pt x="752635" y="4670895"/>
                  <a:pt x="775503" y="4676172"/>
                </a:cubicBezTo>
                <a:cubicBezTo>
                  <a:pt x="802872" y="4682488"/>
                  <a:pt x="829276" y="4692510"/>
                  <a:pt x="856526" y="4699322"/>
                </a:cubicBezTo>
                <a:cubicBezTo>
                  <a:pt x="891035" y="4707949"/>
                  <a:pt x="926189" y="4713844"/>
                  <a:pt x="960698" y="4722471"/>
                </a:cubicBezTo>
                <a:cubicBezTo>
                  <a:pt x="987948" y="4729283"/>
                  <a:pt x="1014114" y="4740445"/>
                  <a:pt x="1041721" y="4745621"/>
                </a:cubicBezTo>
                <a:cubicBezTo>
                  <a:pt x="1076060" y="4752060"/>
                  <a:pt x="1111169" y="4753337"/>
                  <a:pt x="1145893" y="4757195"/>
                </a:cubicBezTo>
                <a:cubicBezTo>
                  <a:pt x="1192192" y="4768770"/>
                  <a:pt x="1237546" y="4785170"/>
                  <a:pt x="1284790" y="4791919"/>
                </a:cubicBezTo>
                <a:cubicBezTo>
                  <a:pt x="1315576" y="4796317"/>
                  <a:pt x="1431131" y="4813309"/>
                  <a:pt x="1458410" y="4815069"/>
                </a:cubicBezTo>
                <a:cubicBezTo>
                  <a:pt x="1547049" y="4820788"/>
                  <a:pt x="1635889" y="4822785"/>
                  <a:pt x="1724628" y="4826643"/>
                </a:cubicBezTo>
                <a:cubicBezTo>
                  <a:pt x="1914447" y="4858280"/>
                  <a:pt x="1614373" y="4809237"/>
                  <a:pt x="1979271" y="4861367"/>
                </a:cubicBezTo>
                <a:cubicBezTo>
                  <a:pt x="2033286" y="4869084"/>
                  <a:pt x="2086967" y="4879686"/>
                  <a:pt x="2141316" y="4884517"/>
                </a:cubicBezTo>
                <a:cubicBezTo>
                  <a:pt x="2260699" y="4895129"/>
                  <a:pt x="2380543" y="4899693"/>
                  <a:pt x="2500131" y="4907666"/>
                </a:cubicBezTo>
                <a:lnTo>
                  <a:pt x="2662177" y="4919241"/>
                </a:lnTo>
                <a:lnTo>
                  <a:pt x="3472405" y="4907666"/>
                </a:lnTo>
                <a:cubicBezTo>
                  <a:pt x="3511168" y="4906697"/>
                  <a:pt x="3549497" y="4899143"/>
                  <a:pt x="3588152" y="4896091"/>
                </a:cubicBezTo>
                <a:cubicBezTo>
                  <a:pt x="3895934" y="4871792"/>
                  <a:pt x="3876870" y="4874626"/>
                  <a:pt x="4155311" y="4861367"/>
                </a:cubicBezTo>
                <a:cubicBezTo>
                  <a:pt x="4387099" y="4832395"/>
                  <a:pt x="4089100" y="4866953"/>
                  <a:pt x="4548850" y="4838218"/>
                </a:cubicBezTo>
                <a:cubicBezTo>
                  <a:pt x="4572273" y="4836754"/>
                  <a:pt x="4594954" y="4829058"/>
                  <a:pt x="4618298" y="4826643"/>
                </a:cubicBezTo>
                <a:cubicBezTo>
                  <a:pt x="4882782" y="4799283"/>
                  <a:pt x="4846119" y="4812782"/>
                  <a:pt x="5081286" y="4780345"/>
                </a:cubicBezTo>
                <a:cubicBezTo>
                  <a:pt x="5127783" y="4773932"/>
                  <a:pt x="5173478" y="4761865"/>
                  <a:pt x="5220182" y="4757195"/>
                </a:cubicBezTo>
                <a:cubicBezTo>
                  <a:pt x="5289392" y="4750274"/>
                  <a:pt x="5359098" y="4749829"/>
                  <a:pt x="5428526" y="4745621"/>
                </a:cubicBezTo>
                <a:cubicBezTo>
                  <a:pt x="5777903" y="4724447"/>
                  <a:pt x="5411982" y="4741653"/>
                  <a:pt x="5891514" y="4722471"/>
                </a:cubicBezTo>
                <a:cubicBezTo>
                  <a:pt x="5968678" y="4714755"/>
                  <a:pt x="6047773" y="4718131"/>
                  <a:pt x="6123007" y="4699322"/>
                </a:cubicBezTo>
                <a:cubicBezTo>
                  <a:pt x="6206923" y="4678343"/>
                  <a:pt x="6153477" y="4689330"/>
                  <a:pt x="6285053" y="4676172"/>
                </a:cubicBezTo>
                <a:cubicBezTo>
                  <a:pt x="6304344" y="4668456"/>
                  <a:pt x="6324886" y="4663331"/>
                  <a:pt x="6342926" y="4653023"/>
                </a:cubicBezTo>
                <a:cubicBezTo>
                  <a:pt x="6352401" y="4647609"/>
                  <a:pt x="6356718" y="4635489"/>
                  <a:pt x="6366076" y="4629874"/>
                </a:cubicBezTo>
                <a:cubicBezTo>
                  <a:pt x="6376538" y="4623597"/>
                  <a:pt x="6390058" y="4624083"/>
                  <a:pt x="6400800" y="4618299"/>
                </a:cubicBezTo>
                <a:cubicBezTo>
                  <a:pt x="6440416" y="4596967"/>
                  <a:pt x="6477964" y="4572000"/>
                  <a:pt x="6516546" y="4548851"/>
                </a:cubicBezTo>
                <a:cubicBezTo>
                  <a:pt x="6535837" y="4537276"/>
                  <a:pt x="6555701" y="4526606"/>
                  <a:pt x="6574420" y="4514127"/>
                </a:cubicBezTo>
                <a:cubicBezTo>
                  <a:pt x="6620719" y="4483261"/>
                  <a:pt x="6669865" y="4456289"/>
                  <a:pt x="6713316" y="4421529"/>
                </a:cubicBezTo>
                <a:cubicBezTo>
                  <a:pt x="6732607" y="4406096"/>
                  <a:pt x="6750634" y="4388935"/>
                  <a:pt x="6771190" y="4375231"/>
                </a:cubicBezTo>
                <a:cubicBezTo>
                  <a:pt x="6797072" y="4357977"/>
                  <a:pt x="6826330" y="4346186"/>
                  <a:pt x="6852212" y="4328932"/>
                </a:cubicBezTo>
                <a:cubicBezTo>
                  <a:pt x="6861292" y="4322879"/>
                  <a:pt x="6866108" y="4311567"/>
                  <a:pt x="6875362" y="4305783"/>
                </a:cubicBezTo>
                <a:cubicBezTo>
                  <a:pt x="6897310" y="4292066"/>
                  <a:pt x="6923749" y="4286103"/>
                  <a:pt x="6944810" y="4271059"/>
                </a:cubicBezTo>
                <a:cubicBezTo>
                  <a:pt x="6978184" y="4247220"/>
                  <a:pt x="7004899" y="4215042"/>
                  <a:pt x="7037407" y="4190036"/>
                </a:cubicBezTo>
                <a:cubicBezTo>
                  <a:pt x="7055239" y="4176319"/>
                  <a:pt x="7078200" y="4169953"/>
                  <a:pt x="7095281" y="4155312"/>
                </a:cubicBezTo>
                <a:cubicBezTo>
                  <a:pt x="7132566" y="4123354"/>
                  <a:pt x="7164729" y="4085864"/>
                  <a:pt x="7199453" y="4051140"/>
                </a:cubicBezTo>
                <a:lnTo>
                  <a:pt x="7222602" y="4027990"/>
                </a:lnTo>
                <a:cubicBezTo>
                  <a:pt x="7238035" y="4012557"/>
                  <a:pt x="7254929" y="3998458"/>
                  <a:pt x="7268901" y="3981691"/>
                </a:cubicBezTo>
                <a:cubicBezTo>
                  <a:pt x="7378858" y="3849742"/>
                  <a:pt x="7290125" y="3961235"/>
                  <a:pt x="7349924" y="3877519"/>
                </a:cubicBezTo>
                <a:cubicBezTo>
                  <a:pt x="7361137" y="3861821"/>
                  <a:pt x="7374424" y="3847580"/>
                  <a:pt x="7384648" y="3831221"/>
                </a:cubicBezTo>
                <a:cubicBezTo>
                  <a:pt x="7425876" y="3765256"/>
                  <a:pt x="7388465" y="3799123"/>
                  <a:pt x="7442521" y="3727048"/>
                </a:cubicBezTo>
                <a:cubicBezTo>
                  <a:pt x="7452342" y="3713953"/>
                  <a:pt x="7466592" y="3704752"/>
                  <a:pt x="7477245" y="3692324"/>
                </a:cubicBezTo>
                <a:cubicBezTo>
                  <a:pt x="7537777" y="3621704"/>
                  <a:pt x="7489518" y="3672688"/>
                  <a:pt x="7535119" y="3599727"/>
                </a:cubicBezTo>
                <a:cubicBezTo>
                  <a:pt x="7545343" y="3583368"/>
                  <a:pt x="7560123" y="3570091"/>
                  <a:pt x="7569843" y="3553428"/>
                </a:cubicBezTo>
                <a:cubicBezTo>
                  <a:pt x="7587231" y="3523620"/>
                  <a:pt x="7595436" y="3488438"/>
                  <a:pt x="7616141" y="3460831"/>
                </a:cubicBezTo>
                <a:cubicBezTo>
                  <a:pt x="7619803" y="3455948"/>
                  <a:pt x="7690917" y="3364698"/>
                  <a:pt x="7708739" y="3333509"/>
                </a:cubicBezTo>
                <a:cubicBezTo>
                  <a:pt x="7717300" y="3318528"/>
                  <a:pt x="7723327" y="3302191"/>
                  <a:pt x="7731888" y="3287210"/>
                </a:cubicBezTo>
                <a:cubicBezTo>
                  <a:pt x="7738790" y="3275132"/>
                  <a:pt x="7748136" y="3264564"/>
                  <a:pt x="7755038" y="3252486"/>
                </a:cubicBezTo>
                <a:cubicBezTo>
                  <a:pt x="7763599" y="3237505"/>
                  <a:pt x="7769627" y="3221169"/>
                  <a:pt x="7778187" y="3206188"/>
                </a:cubicBezTo>
                <a:cubicBezTo>
                  <a:pt x="7785089" y="3194110"/>
                  <a:pt x="7794434" y="3183542"/>
                  <a:pt x="7801336" y="3171464"/>
                </a:cubicBezTo>
                <a:cubicBezTo>
                  <a:pt x="7809897" y="3156483"/>
                  <a:pt x="7815925" y="3140146"/>
                  <a:pt x="7824486" y="3125165"/>
                </a:cubicBezTo>
                <a:cubicBezTo>
                  <a:pt x="7831388" y="3113087"/>
                  <a:pt x="7840733" y="3102519"/>
                  <a:pt x="7847635" y="3090441"/>
                </a:cubicBezTo>
                <a:cubicBezTo>
                  <a:pt x="7856196" y="3075460"/>
                  <a:pt x="7862223" y="3059123"/>
                  <a:pt x="7870784" y="3044142"/>
                </a:cubicBezTo>
                <a:cubicBezTo>
                  <a:pt x="7877686" y="3032064"/>
                  <a:pt x="7887713" y="3021860"/>
                  <a:pt x="7893934" y="3009418"/>
                </a:cubicBezTo>
                <a:cubicBezTo>
                  <a:pt x="7899390" y="2998505"/>
                  <a:pt x="7900703" y="2985908"/>
                  <a:pt x="7905509" y="2974694"/>
                </a:cubicBezTo>
                <a:cubicBezTo>
                  <a:pt x="7912306" y="2958835"/>
                  <a:pt x="7921861" y="2944254"/>
                  <a:pt x="7928658" y="2928395"/>
                </a:cubicBezTo>
                <a:cubicBezTo>
                  <a:pt x="7940555" y="2900635"/>
                  <a:pt x="7943413" y="2876751"/>
                  <a:pt x="7951807" y="2847372"/>
                </a:cubicBezTo>
                <a:cubicBezTo>
                  <a:pt x="7960877" y="2815625"/>
                  <a:pt x="7974305" y="2785340"/>
                  <a:pt x="7986531" y="2754775"/>
                </a:cubicBezTo>
                <a:cubicBezTo>
                  <a:pt x="7990389" y="2731626"/>
                  <a:pt x="7993015" y="2708237"/>
                  <a:pt x="7998106" y="2685327"/>
                </a:cubicBezTo>
                <a:cubicBezTo>
                  <a:pt x="8000753" y="2673417"/>
                  <a:pt x="8005301" y="2661991"/>
                  <a:pt x="8009681" y="2650603"/>
                </a:cubicBezTo>
                <a:cubicBezTo>
                  <a:pt x="8024598" y="2611818"/>
                  <a:pt x="8037395" y="2572023"/>
                  <a:pt x="8055979" y="2534856"/>
                </a:cubicBezTo>
                <a:cubicBezTo>
                  <a:pt x="8073080" y="2500654"/>
                  <a:pt x="8091193" y="2467634"/>
                  <a:pt x="8102278" y="2430684"/>
                </a:cubicBezTo>
                <a:cubicBezTo>
                  <a:pt x="8107931" y="2411840"/>
                  <a:pt x="8107632" y="2391474"/>
                  <a:pt x="8113853" y="2372810"/>
                </a:cubicBezTo>
                <a:cubicBezTo>
                  <a:pt x="8119309" y="2356441"/>
                  <a:pt x="8130944" y="2342668"/>
                  <a:pt x="8137002" y="2326512"/>
                </a:cubicBezTo>
                <a:cubicBezTo>
                  <a:pt x="8142588" y="2311617"/>
                  <a:pt x="8145126" y="2295742"/>
                  <a:pt x="8148577" y="2280213"/>
                </a:cubicBezTo>
                <a:cubicBezTo>
                  <a:pt x="8164957" y="2206504"/>
                  <a:pt x="8161615" y="2209173"/>
                  <a:pt x="8171726" y="2118167"/>
                </a:cubicBezTo>
                <a:cubicBezTo>
                  <a:pt x="8167868" y="2029428"/>
                  <a:pt x="8168990" y="1940332"/>
                  <a:pt x="8160152" y="1851950"/>
                </a:cubicBezTo>
                <a:cubicBezTo>
                  <a:pt x="8157357" y="1824001"/>
                  <a:pt x="8145073" y="1797831"/>
                  <a:pt x="8137002" y="1770927"/>
                </a:cubicBezTo>
                <a:cubicBezTo>
                  <a:pt x="8130221" y="1748322"/>
                  <a:pt x="8110609" y="1693325"/>
                  <a:pt x="8102278" y="1678329"/>
                </a:cubicBezTo>
                <a:cubicBezTo>
                  <a:pt x="8092909" y="1661466"/>
                  <a:pt x="8079129" y="1647464"/>
                  <a:pt x="8067554" y="1632031"/>
                </a:cubicBezTo>
                <a:cubicBezTo>
                  <a:pt x="8040686" y="1551428"/>
                  <a:pt x="8075198" y="1637710"/>
                  <a:pt x="8032830" y="1574157"/>
                </a:cubicBezTo>
                <a:cubicBezTo>
                  <a:pt x="7973332" y="1484909"/>
                  <a:pt x="7981858" y="1475952"/>
                  <a:pt x="7928658" y="1412112"/>
                </a:cubicBezTo>
                <a:cubicBezTo>
                  <a:pt x="7921672" y="1403729"/>
                  <a:pt x="7913225" y="1396679"/>
                  <a:pt x="7905509" y="1388962"/>
                </a:cubicBezTo>
                <a:cubicBezTo>
                  <a:pt x="7901651" y="1377387"/>
                  <a:pt x="7900211" y="1364700"/>
                  <a:pt x="7893934" y="1354238"/>
                </a:cubicBezTo>
                <a:cubicBezTo>
                  <a:pt x="7882939" y="1335914"/>
                  <a:pt x="7851830" y="1318453"/>
                  <a:pt x="7836060" y="1307940"/>
                </a:cubicBezTo>
                <a:cubicBezTo>
                  <a:pt x="7828344" y="1296365"/>
                  <a:pt x="7822153" y="1283613"/>
                  <a:pt x="7812911" y="1273216"/>
                </a:cubicBezTo>
                <a:cubicBezTo>
                  <a:pt x="7791161" y="1248747"/>
                  <a:pt x="7763106" y="1229958"/>
                  <a:pt x="7743463" y="1203767"/>
                </a:cubicBezTo>
                <a:cubicBezTo>
                  <a:pt x="7731888" y="1188334"/>
                  <a:pt x="7723157" y="1170285"/>
                  <a:pt x="7708739" y="1157469"/>
                </a:cubicBezTo>
                <a:cubicBezTo>
                  <a:pt x="7687944" y="1138985"/>
                  <a:pt x="7639291" y="1111170"/>
                  <a:pt x="7639291" y="1111170"/>
                </a:cubicBezTo>
                <a:cubicBezTo>
                  <a:pt x="7631574" y="1099595"/>
                  <a:pt x="7625978" y="1086283"/>
                  <a:pt x="7616141" y="1076446"/>
                </a:cubicBezTo>
                <a:cubicBezTo>
                  <a:pt x="7594904" y="1055209"/>
                  <a:pt x="7559323" y="1045275"/>
                  <a:pt x="7535119" y="1030147"/>
                </a:cubicBezTo>
                <a:cubicBezTo>
                  <a:pt x="7456421" y="980960"/>
                  <a:pt x="7523758" y="1004158"/>
                  <a:pt x="7442521" y="983848"/>
                </a:cubicBezTo>
                <a:cubicBezTo>
                  <a:pt x="7432034" y="975983"/>
                  <a:pt x="7378424" y="934438"/>
                  <a:pt x="7361498" y="925975"/>
                </a:cubicBezTo>
                <a:cubicBezTo>
                  <a:pt x="7350585" y="920519"/>
                  <a:pt x="7337687" y="919856"/>
                  <a:pt x="7326774" y="914400"/>
                </a:cubicBezTo>
                <a:cubicBezTo>
                  <a:pt x="7314332" y="908179"/>
                  <a:pt x="7304492" y="897472"/>
                  <a:pt x="7292050" y="891251"/>
                </a:cubicBezTo>
                <a:cubicBezTo>
                  <a:pt x="7281137" y="885795"/>
                  <a:pt x="7268239" y="885132"/>
                  <a:pt x="7257326" y="879676"/>
                </a:cubicBezTo>
                <a:cubicBezTo>
                  <a:pt x="7181587" y="841807"/>
                  <a:pt x="7264674" y="873001"/>
                  <a:pt x="7187878" y="821803"/>
                </a:cubicBezTo>
                <a:cubicBezTo>
                  <a:pt x="7177726" y="815035"/>
                  <a:pt x="7164368" y="815034"/>
                  <a:pt x="7153154" y="810228"/>
                </a:cubicBezTo>
                <a:cubicBezTo>
                  <a:pt x="7064780" y="772354"/>
                  <a:pt x="7151880" y="793511"/>
                  <a:pt x="7025833" y="775504"/>
                </a:cubicBezTo>
                <a:cubicBezTo>
                  <a:pt x="6952724" y="751135"/>
                  <a:pt x="6987250" y="736921"/>
                  <a:pt x="6979534" y="72920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909162" y="2399238"/>
            <a:ext cx="2579684" cy="1784857"/>
          </a:xfrm>
          <a:custGeom>
            <a:avLst/>
            <a:gdLst>
              <a:gd name="connsiteX0" fmla="*/ 1489502 w 2299747"/>
              <a:gd name="connsiteY0" fmla="*/ 81023 h 1527858"/>
              <a:gd name="connsiteX1" fmla="*/ 1489502 w 2299747"/>
              <a:gd name="connsiteY1" fmla="*/ 81023 h 1527858"/>
              <a:gd name="connsiteX2" fmla="*/ 1304307 w 2299747"/>
              <a:gd name="connsiteY2" fmla="*/ 69448 h 1527858"/>
              <a:gd name="connsiteX3" fmla="*/ 1234859 w 2299747"/>
              <a:gd name="connsiteY3" fmla="*/ 46299 h 1527858"/>
              <a:gd name="connsiteX4" fmla="*/ 1176986 w 2299747"/>
              <a:gd name="connsiteY4" fmla="*/ 34724 h 1527858"/>
              <a:gd name="connsiteX5" fmla="*/ 957067 w 2299747"/>
              <a:gd name="connsiteY5" fmla="*/ 0 h 1527858"/>
              <a:gd name="connsiteX6" fmla="*/ 505654 w 2299747"/>
              <a:gd name="connsiteY6" fmla="*/ 11575 h 1527858"/>
              <a:gd name="connsiteX7" fmla="*/ 424632 w 2299747"/>
              <a:gd name="connsiteY7" fmla="*/ 46299 h 1527858"/>
              <a:gd name="connsiteX8" fmla="*/ 366758 w 2299747"/>
              <a:gd name="connsiteY8" fmla="*/ 81023 h 1527858"/>
              <a:gd name="connsiteX9" fmla="*/ 285735 w 2299747"/>
              <a:gd name="connsiteY9" fmla="*/ 173620 h 1527858"/>
              <a:gd name="connsiteX10" fmla="*/ 262586 w 2299747"/>
              <a:gd name="connsiteY10" fmla="*/ 196770 h 1527858"/>
              <a:gd name="connsiteX11" fmla="*/ 239437 w 2299747"/>
              <a:gd name="connsiteY11" fmla="*/ 231494 h 1527858"/>
              <a:gd name="connsiteX12" fmla="*/ 216287 w 2299747"/>
              <a:gd name="connsiteY12" fmla="*/ 254643 h 1527858"/>
              <a:gd name="connsiteX13" fmla="*/ 135264 w 2299747"/>
              <a:gd name="connsiteY13" fmla="*/ 381965 h 1527858"/>
              <a:gd name="connsiteX14" fmla="*/ 88966 w 2299747"/>
              <a:gd name="connsiteY14" fmla="*/ 474562 h 1527858"/>
              <a:gd name="connsiteX15" fmla="*/ 54242 w 2299747"/>
              <a:gd name="connsiteY15" fmla="*/ 567159 h 1527858"/>
              <a:gd name="connsiteX16" fmla="*/ 31092 w 2299747"/>
              <a:gd name="connsiteY16" fmla="*/ 601884 h 1527858"/>
              <a:gd name="connsiteX17" fmla="*/ 19518 w 2299747"/>
              <a:gd name="connsiteY17" fmla="*/ 925975 h 1527858"/>
              <a:gd name="connsiteX18" fmla="*/ 54242 w 2299747"/>
              <a:gd name="connsiteY18" fmla="*/ 1053296 h 1527858"/>
              <a:gd name="connsiteX19" fmla="*/ 88966 w 2299747"/>
              <a:gd name="connsiteY19" fmla="*/ 1099595 h 1527858"/>
              <a:gd name="connsiteX20" fmla="*/ 123690 w 2299747"/>
              <a:gd name="connsiteY20" fmla="*/ 1157468 h 1527858"/>
              <a:gd name="connsiteX21" fmla="*/ 158414 w 2299747"/>
              <a:gd name="connsiteY21" fmla="*/ 1203767 h 1527858"/>
              <a:gd name="connsiteX22" fmla="*/ 204713 w 2299747"/>
              <a:gd name="connsiteY22" fmla="*/ 1238491 h 1527858"/>
              <a:gd name="connsiteX23" fmla="*/ 274161 w 2299747"/>
              <a:gd name="connsiteY23" fmla="*/ 1296365 h 1527858"/>
              <a:gd name="connsiteX24" fmla="*/ 308885 w 2299747"/>
              <a:gd name="connsiteY24" fmla="*/ 1307939 h 1527858"/>
              <a:gd name="connsiteX25" fmla="*/ 401482 w 2299747"/>
              <a:gd name="connsiteY25" fmla="*/ 1342663 h 1527858"/>
              <a:gd name="connsiteX26" fmla="*/ 517229 w 2299747"/>
              <a:gd name="connsiteY26" fmla="*/ 1377387 h 1527858"/>
              <a:gd name="connsiteX27" fmla="*/ 656125 w 2299747"/>
              <a:gd name="connsiteY27" fmla="*/ 1435261 h 1527858"/>
              <a:gd name="connsiteX28" fmla="*/ 690849 w 2299747"/>
              <a:gd name="connsiteY28" fmla="*/ 1446835 h 1527858"/>
              <a:gd name="connsiteX29" fmla="*/ 725573 w 2299747"/>
              <a:gd name="connsiteY29" fmla="*/ 1458410 h 1527858"/>
              <a:gd name="connsiteX30" fmla="*/ 864470 w 2299747"/>
              <a:gd name="connsiteY30" fmla="*/ 1481559 h 1527858"/>
              <a:gd name="connsiteX31" fmla="*/ 968642 w 2299747"/>
              <a:gd name="connsiteY31" fmla="*/ 1504709 h 1527858"/>
              <a:gd name="connsiteX32" fmla="*/ 1095963 w 2299747"/>
              <a:gd name="connsiteY32" fmla="*/ 1527858 h 1527858"/>
              <a:gd name="connsiteX33" fmla="*/ 1674697 w 2299747"/>
              <a:gd name="connsiteY33" fmla="*/ 1516284 h 1527858"/>
              <a:gd name="connsiteX34" fmla="*/ 1802019 w 2299747"/>
              <a:gd name="connsiteY34" fmla="*/ 1481559 h 1527858"/>
              <a:gd name="connsiteX35" fmla="*/ 1836743 w 2299747"/>
              <a:gd name="connsiteY35" fmla="*/ 1469985 h 1527858"/>
              <a:gd name="connsiteX36" fmla="*/ 1894616 w 2299747"/>
              <a:gd name="connsiteY36" fmla="*/ 1435261 h 1527858"/>
              <a:gd name="connsiteX37" fmla="*/ 1964064 w 2299747"/>
              <a:gd name="connsiteY37" fmla="*/ 1400537 h 1527858"/>
              <a:gd name="connsiteX38" fmla="*/ 2045087 w 2299747"/>
              <a:gd name="connsiteY38" fmla="*/ 1342663 h 1527858"/>
              <a:gd name="connsiteX39" fmla="*/ 2137685 w 2299747"/>
              <a:gd name="connsiteY39" fmla="*/ 1238491 h 1527858"/>
              <a:gd name="connsiteX40" fmla="*/ 2183983 w 2299747"/>
              <a:gd name="connsiteY40" fmla="*/ 1180618 h 1527858"/>
              <a:gd name="connsiteX41" fmla="*/ 2218707 w 2299747"/>
              <a:gd name="connsiteY41" fmla="*/ 1122744 h 1527858"/>
              <a:gd name="connsiteX42" fmla="*/ 2253432 w 2299747"/>
              <a:gd name="connsiteY42" fmla="*/ 1064871 h 1527858"/>
              <a:gd name="connsiteX43" fmla="*/ 2299730 w 2299747"/>
              <a:gd name="connsiteY43" fmla="*/ 972273 h 1527858"/>
              <a:gd name="connsiteX44" fmla="*/ 2288156 w 2299747"/>
              <a:gd name="connsiteY44" fmla="*/ 509286 h 1527858"/>
              <a:gd name="connsiteX45" fmla="*/ 2265006 w 2299747"/>
              <a:gd name="connsiteY45" fmla="*/ 416689 h 1527858"/>
              <a:gd name="connsiteX46" fmla="*/ 2149259 w 2299747"/>
              <a:gd name="connsiteY46" fmla="*/ 277792 h 1527858"/>
              <a:gd name="connsiteX47" fmla="*/ 2045087 w 2299747"/>
              <a:gd name="connsiteY47" fmla="*/ 196770 h 1527858"/>
              <a:gd name="connsiteX48" fmla="*/ 1940915 w 2299747"/>
              <a:gd name="connsiteY48" fmla="*/ 150471 h 1527858"/>
              <a:gd name="connsiteX49" fmla="*/ 1859892 w 2299747"/>
              <a:gd name="connsiteY49" fmla="*/ 127322 h 1527858"/>
              <a:gd name="connsiteX50" fmla="*/ 1790444 w 2299747"/>
              <a:gd name="connsiteY50" fmla="*/ 104172 h 1527858"/>
              <a:gd name="connsiteX51" fmla="*/ 1755720 w 2299747"/>
              <a:gd name="connsiteY51" fmla="*/ 81023 h 1527858"/>
              <a:gd name="connsiteX52" fmla="*/ 1674697 w 2299747"/>
              <a:gd name="connsiteY52" fmla="*/ 57873 h 1527858"/>
              <a:gd name="connsiteX53" fmla="*/ 1616824 w 2299747"/>
              <a:gd name="connsiteY53" fmla="*/ 46299 h 1527858"/>
              <a:gd name="connsiteX54" fmla="*/ 1443204 w 2299747"/>
              <a:gd name="connsiteY54" fmla="*/ 46299 h 1527858"/>
              <a:gd name="connsiteX55" fmla="*/ 1489502 w 2299747"/>
              <a:gd name="connsiteY55" fmla="*/ 81023 h 152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99747" h="1527858">
                <a:moveTo>
                  <a:pt x="1489502" y="81023"/>
                </a:moveTo>
                <a:lnTo>
                  <a:pt x="1489502" y="81023"/>
                </a:lnTo>
                <a:cubicBezTo>
                  <a:pt x="1427770" y="77165"/>
                  <a:pt x="1365592" y="77805"/>
                  <a:pt x="1304307" y="69448"/>
                </a:cubicBezTo>
                <a:cubicBezTo>
                  <a:pt x="1280129" y="66151"/>
                  <a:pt x="1258401" y="52719"/>
                  <a:pt x="1234859" y="46299"/>
                </a:cubicBezTo>
                <a:cubicBezTo>
                  <a:pt x="1215879" y="41123"/>
                  <a:pt x="1196360" y="38143"/>
                  <a:pt x="1176986" y="34724"/>
                </a:cubicBezTo>
                <a:cubicBezTo>
                  <a:pt x="1059558" y="14001"/>
                  <a:pt x="1056436" y="14196"/>
                  <a:pt x="957067" y="0"/>
                </a:cubicBezTo>
                <a:cubicBezTo>
                  <a:pt x="806596" y="3858"/>
                  <a:pt x="656012" y="4582"/>
                  <a:pt x="505654" y="11575"/>
                </a:cubicBezTo>
                <a:cubicBezTo>
                  <a:pt x="462940" y="13562"/>
                  <a:pt x="457655" y="25659"/>
                  <a:pt x="424632" y="46299"/>
                </a:cubicBezTo>
                <a:cubicBezTo>
                  <a:pt x="405554" y="58223"/>
                  <a:pt x="384516" y="67211"/>
                  <a:pt x="366758" y="81023"/>
                </a:cubicBezTo>
                <a:cubicBezTo>
                  <a:pt x="321284" y="116391"/>
                  <a:pt x="320769" y="131579"/>
                  <a:pt x="285735" y="173620"/>
                </a:cubicBezTo>
                <a:cubicBezTo>
                  <a:pt x="278749" y="182003"/>
                  <a:pt x="269403" y="188248"/>
                  <a:pt x="262586" y="196770"/>
                </a:cubicBezTo>
                <a:cubicBezTo>
                  <a:pt x="253896" y="207633"/>
                  <a:pt x="248127" y="220631"/>
                  <a:pt x="239437" y="231494"/>
                </a:cubicBezTo>
                <a:cubicBezTo>
                  <a:pt x="232620" y="240015"/>
                  <a:pt x="222835" y="245913"/>
                  <a:pt x="216287" y="254643"/>
                </a:cubicBezTo>
                <a:cubicBezTo>
                  <a:pt x="198270" y="278665"/>
                  <a:pt x="151343" y="352103"/>
                  <a:pt x="135264" y="381965"/>
                </a:cubicBezTo>
                <a:cubicBezTo>
                  <a:pt x="118903" y="412349"/>
                  <a:pt x="99879" y="441824"/>
                  <a:pt x="88966" y="474562"/>
                </a:cubicBezTo>
                <a:cubicBezTo>
                  <a:pt x="78949" y="504612"/>
                  <a:pt x="68080" y="539482"/>
                  <a:pt x="54242" y="567159"/>
                </a:cubicBezTo>
                <a:cubicBezTo>
                  <a:pt x="48021" y="579602"/>
                  <a:pt x="38809" y="590309"/>
                  <a:pt x="31092" y="601884"/>
                </a:cubicBezTo>
                <a:cubicBezTo>
                  <a:pt x="-17050" y="746312"/>
                  <a:pt x="302" y="666555"/>
                  <a:pt x="19518" y="925975"/>
                </a:cubicBezTo>
                <a:cubicBezTo>
                  <a:pt x="21205" y="948749"/>
                  <a:pt x="43070" y="1038400"/>
                  <a:pt x="54242" y="1053296"/>
                </a:cubicBezTo>
                <a:lnTo>
                  <a:pt x="88966" y="1099595"/>
                </a:lnTo>
                <a:cubicBezTo>
                  <a:pt x="107938" y="1156516"/>
                  <a:pt x="88382" y="1115098"/>
                  <a:pt x="123690" y="1157468"/>
                </a:cubicBezTo>
                <a:cubicBezTo>
                  <a:pt x="136040" y="1172288"/>
                  <a:pt x="144773" y="1190126"/>
                  <a:pt x="158414" y="1203767"/>
                </a:cubicBezTo>
                <a:cubicBezTo>
                  <a:pt x="172055" y="1217408"/>
                  <a:pt x="189893" y="1226141"/>
                  <a:pt x="204713" y="1238491"/>
                </a:cubicBezTo>
                <a:cubicBezTo>
                  <a:pt x="243694" y="1270975"/>
                  <a:pt x="215259" y="1262707"/>
                  <a:pt x="274161" y="1296365"/>
                </a:cubicBezTo>
                <a:cubicBezTo>
                  <a:pt x="284754" y="1302418"/>
                  <a:pt x="297671" y="1303133"/>
                  <a:pt x="308885" y="1307939"/>
                </a:cubicBezTo>
                <a:cubicBezTo>
                  <a:pt x="474647" y="1378980"/>
                  <a:pt x="241421" y="1289310"/>
                  <a:pt x="401482" y="1342663"/>
                </a:cubicBezTo>
                <a:cubicBezTo>
                  <a:pt x="515696" y="1380734"/>
                  <a:pt x="402932" y="1354529"/>
                  <a:pt x="517229" y="1377387"/>
                </a:cubicBezTo>
                <a:cubicBezTo>
                  <a:pt x="582407" y="1420840"/>
                  <a:pt x="538757" y="1396139"/>
                  <a:pt x="656125" y="1435261"/>
                </a:cubicBezTo>
                <a:lnTo>
                  <a:pt x="690849" y="1446835"/>
                </a:lnTo>
                <a:cubicBezTo>
                  <a:pt x="702424" y="1450693"/>
                  <a:pt x="713538" y="1456404"/>
                  <a:pt x="725573" y="1458410"/>
                </a:cubicBezTo>
                <a:lnTo>
                  <a:pt x="864470" y="1481559"/>
                </a:lnTo>
                <a:cubicBezTo>
                  <a:pt x="932049" y="1504086"/>
                  <a:pt x="866788" y="1484337"/>
                  <a:pt x="968642" y="1504709"/>
                </a:cubicBezTo>
                <a:cubicBezTo>
                  <a:pt x="1105064" y="1531994"/>
                  <a:pt x="890020" y="1498439"/>
                  <a:pt x="1095963" y="1527858"/>
                </a:cubicBezTo>
                <a:lnTo>
                  <a:pt x="1674697" y="1516284"/>
                </a:lnTo>
                <a:cubicBezTo>
                  <a:pt x="1711426" y="1514948"/>
                  <a:pt x="1769813" y="1492294"/>
                  <a:pt x="1802019" y="1481559"/>
                </a:cubicBezTo>
                <a:lnTo>
                  <a:pt x="1836743" y="1469985"/>
                </a:lnTo>
                <a:cubicBezTo>
                  <a:pt x="1881959" y="1424767"/>
                  <a:pt x="1834513" y="1465312"/>
                  <a:pt x="1894616" y="1435261"/>
                </a:cubicBezTo>
                <a:cubicBezTo>
                  <a:pt x="1984367" y="1390385"/>
                  <a:pt x="1876785" y="1429628"/>
                  <a:pt x="1964064" y="1400537"/>
                </a:cubicBezTo>
                <a:cubicBezTo>
                  <a:pt x="2042257" y="1322344"/>
                  <a:pt x="1897179" y="1463679"/>
                  <a:pt x="2045087" y="1342663"/>
                </a:cubicBezTo>
                <a:cubicBezTo>
                  <a:pt x="2127835" y="1274960"/>
                  <a:pt x="2094903" y="1295533"/>
                  <a:pt x="2137685" y="1238491"/>
                </a:cubicBezTo>
                <a:cubicBezTo>
                  <a:pt x="2152508" y="1218727"/>
                  <a:pt x="2168550" y="1199909"/>
                  <a:pt x="2183983" y="1180618"/>
                </a:cubicBezTo>
                <a:cubicBezTo>
                  <a:pt x="2216773" y="1082251"/>
                  <a:pt x="2171042" y="1202186"/>
                  <a:pt x="2218707" y="1122744"/>
                </a:cubicBezTo>
                <a:cubicBezTo>
                  <a:pt x="2263780" y="1047622"/>
                  <a:pt x="2194780" y="1123521"/>
                  <a:pt x="2253432" y="1064871"/>
                </a:cubicBezTo>
                <a:cubicBezTo>
                  <a:pt x="2268865" y="1034005"/>
                  <a:pt x="2300592" y="1006771"/>
                  <a:pt x="2299730" y="972273"/>
                </a:cubicBezTo>
                <a:cubicBezTo>
                  <a:pt x="2295872" y="817944"/>
                  <a:pt x="2295010" y="663511"/>
                  <a:pt x="2288156" y="509286"/>
                </a:cubicBezTo>
                <a:cubicBezTo>
                  <a:pt x="2287660" y="498131"/>
                  <a:pt x="2274447" y="433683"/>
                  <a:pt x="2265006" y="416689"/>
                </a:cubicBezTo>
                <a:cubicBezTo>
                  <a:pt x="2224720" y="344174"/>
                  <a:pt x="2209936" y="338470"/>
                  <a:pt x="2149259" y="277792"/>
                </a:cubicBezTo>
                <a:cubicBezTo>
                  <a:pt x="2119298" y="247831"/>
                  <a:pt x="2086622" y="210615"/>
                  <a:pt x="2045087" y="196770"/>
                </a:cubicBezTo>
                <a:cubicBezTo>
                  <a:pt x="1865917" y="137045"/>
                  <a:pt x="2050970" y="205498"/>
                  <a:pt x="1940915" y="150471"/>
                </a:cubicBezTo>
                <a:cubicBezTo>
                  <a:pt x="1921459" y="140743"/>
                  <a:pt x="1878443" y="132887"/>
                  <a:pt x="1859892" y="127322"/>
                </a:cubicBezTo>
                <a:cubicBezTo>
                  <a:pt x="1836519" y="120310"/>
                  <a:pt x="1810747" y="117707"/>
                  <a:pt x="1790444" y="104172"/>
                </a:cubicBezTo>
                <a:cubicBezTo>
                  <a:pt x="1778869" y="96456"/>
                  <a:pt x="1768162" y="87244"/>
                  <a:pt x="1755720" y="81023"/>
                </a:cubicBezTo>
                <a:cubicBezTo>
                  <a:pt x="1740252" y="73289"/>
                  <a:pt x="1688049" y="60840"/>
                  <a:pt x="1674697" y="57873"/>
                </a:cubicBezTo>
                <a:cubicBezTo>
                  <a:pt x="1655492" y="53605"/>
                  <a:pt x="1636472" y="47281"/>
                  <a:pt x="1616824" y="46299"/>
                </a:cubicBezTo>
                <a:cubicBezTo>
                  <a:pt x="1559023" y="43409"/>
                  <a:pt x="1501077" y="46299"/>
                  <a:pt x="1443204" y="46299"/>
                </a:cubicBezTo>
                <a:lnTo>
                  <a:pt x="1489502" y="81023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922979" y="3197176"/>
            <a:ext cx="2682594" cy="1658867"/>
          </a:xfrm>
          <a:custGeom>
            <a:avLst/>
            <a:gdLst>
              <a:gd name="connsiteX0" fmla="*/ 1489502 w 2299747"/>
              <a:gd name="connsiteY0" fmla="*/ 81023 h 1527858"/>
              <a:gd name="connsiteX1" fmla="*/ 1489502 w 2299747"/>
              <a:gd name="connsiteY1" fmla="*/ 81023 h 1527858"/>
              <a:gd name="connsiteX2" fmla="*/ 1304307 w 2299747"/>
              <a:gd name="connsiteY2" fmla="*/ 69448 h 1527858"/>
              <a:gd name="connsiteX3" fmla="*/ 1234859 w 2299747"/>
              <a:gd name="connsiteY3" fmla="*/ 46299 h 1527858"/>
              <a:gd name="connsiteX4" fmla="*/ 1176986 w 2299747"/>
              <a:gd name="connsiteY4" fmla="*/ 34724 h 1527858"/>
              <a:gd name="connsiteX5" fmla="*/ 957067 w 2299747"/>
              <a:gd name="connsiteY5" fmla="*/ 0 h 1527858"/>
              <a:gd name="connsiteX6" fmla="*/ 505654 w 2299747"/>
              <a:gd name="connsiteY6" fmla="*/ 11575 h 1527858"/>
              <a:gd name="connsiteX7" fmla="*/ 424632 w 2299747"/>
              <a:gd name="connsiteY7" fmla="*/ 46299 h 1527858"/>
              <a:gd name="connsiteX8" fmla="*/ 366758 w 2299747"/>
              <a:gd name="connsiteY8" fmla="*/ 81023 h 1527858"/>
              <a:gd name="connsiteX9" fmla="*/ 285735 w 2299747"/>
              <a:gd name="connsiteY9" fmla="*/ 173620 h 1527858"/>
              <a:gd name="connsiteX10" fmla="*/ 262586 w 2299747"/>
              <a:gd name="connsiteY10" fmla="*/ 196770 h 1527858"/>
              <a:gd name="connsiteX11" fmla="*/ 239437 w 2299747"/>
              <a:gd name="connsiteY11" fmla="*/ 231494 h 1527858"/>
              <a:gd name="connsiteX12" fmla="*/ 216287 w 2299747"/>
              <a:gd name="connsiteY12" fmla="*/ 254643 h 1527858"/>
              <a:gd name="connsiteX13" fmla="*/ 135264 w 2299747"/>
              <a:gd name="connsiteY13" fmla="*/ 381965 h 1527858"/>
              <a:gd name="connsiteX14" fmla="*/ 88966 w 2299747"/>
              <a:gd name="connsiteY14" fmla="*/ 474562 h 1527858"/>
              <a:gd name="connsiteX15" fmla="*/ 54242 w 2299747"/>
              <a:gd name="connsiteY15" fmla="*/ 567159 h 1527858"/>
              <a:gd name="connsiteX16" fmla="*/ 31092 w 2299747"/>
              <a:gd name="connsiteY16" fmla="*/ 601884 h 1527858"/>
              <a:gd name="connsiteX17" fmla="*/ 19518 w 2299747"/>
              <a:gd name="connsiteY17" fmla="*/ 925975 h 1527858"/>
              <a:gd name="connsiteX18" fmla="*/ 54242 w 2299747"/>
              <a:gd name="connsiteY18" fmla="*/ 1053296 h 1527858"/>
              <a:gd name="connsiteX19" fmla="*/ 88966 w 2299747"/>
              <a:gd name="connsiteY19" fmla="*/ 1099595 h 1527858"/>
              <a:gd name="connsiteX20" fmla="*/ 123690 w 2299747"/>
              <a:gd name="connsiteY20" fmla="*/ 1157468 h 1527858"/>
              <a:gd name="connsiteX21" fmla="*/ 158414 w 2299747"/>
              <a:gd name="connsiteY21" fmla="*/ 1203767 h 1527858"/>
              <a:gd name="connsiteX22" fmla="*/ 204713 w 2299747"/>
              <a:gd name="connsiteY22" fmla="*/ 1238491 h 1527858"/>
              <a:gd name="connsiteX23" fmla="*/ 274161 w 2299747"/>
              <a:gd name="connsiteY23" fmla="*/ 1296365 h 1527858"/>
              <a:gd name="connsiteX24" fmla="*/ 308885 w 2299747"/>
              <a:gd name="connsiteY24" fmla="*/ 1307939 h 1527858"/>
              <a:gd name="connsiteX25" fmla="*/ 401482 w 2299747"/>
              <a:gd name="connsiteY25" fmla="*/ 1342663 h 1527858"/>
              <a:gd name="connsiteX26" fmla="*/ 517229 w 2299747"/>
              <a:gd name="connsiteY26" fmla="*/ 1377387 h 1527858"/>
              <a:gd name="connsiteX27" fmla="*/ 656125 w 2299747"/>
              <a:gd name="connsiteY27" fmla="*/ 1435261 h 1527858"/>
              <a:gd name="connsiteX28" fmla="*/ 690849 w 2299747"/>
              <a:gd name="connsiteY28" fmla="*/ 1446835 h 1527858"/>
              <a:gd name="connsiteX29" fmla="*/ 725573 w 2299747"/>
              <a:gd name="connsiteY29" fmla="*/ 1458410 h 1527858"/>
              <a:gd name="connsiteX30" fmla="*/ 864470 w 2299747"/>
              <a:gd name="connsiteY30" fmla="*/ 1481559 h 1527858"/>
              <a:gd name="connsiteX31" fmla="*/ 968642 w 2299747"/>
              <a:gd name="connsiteY31" fmla="*/ 1504709 h 1527858"/>
              <a:gd name="connsiteX32" fmla="*/ 1095963 w 2299747"/>
              <a:gd name="connsiteY32" fmla="*/ 1527858 h 1527858"/>
              <a:gd name="connsiteX33" fmla="*/ 1674697 w 2299747"/>
              <a:gd name="connsiteY33" fmla="*/ 1516284 h 1527858"/>
              <a:gd name="connsiteX34" fmla="*/ 1802019 w 2299747"/>
              <a:gd name="connsiteY34" fmla="*/ 1481559 h 1527858"/>
              <a:gd name="connsiteX35" fmla="*/ 1836743 w 2299747"/>
              <a:gd name="connsiteY35" fmla="*/ 1469985 h 1527858"/>
              <a:gd name="connsiteX36" fmla="*/ 1894616 w 2299747"/>
              <a:gd name="connsiteY36" fmla="*/ 1435261 h 1527858"/>
              <a:gd name="connsiteX37" fmla="*/ 1964064 w 2299747"/>
              <a:gd name="connsiteY37" fmla="*/ 1400537 h 1527858"/>
              <a:gd name="connsiteX38" fmla="*/ 2045087 w 2299747"/>
              <a:gd name="connsiteY38" fmla="*/ 1342663 h 1527858"/>
              <a:gd name="connsiteX39" fmla="*/ 2137685 w 2299747"/>
              <a:gd name="connsiteY39" fmla="*/ 1238491 h 1527858"/>
              <a:gd name="connsiteX40" fmla="*/ 2183983 w 2299747"/>
              <a:gd name="connsiteY40" fmla="*/ 1180618 h 1527858"/>
              <a:gd name="connsiteX41" fmla="*/ 2218707 w 2299747"/>
              <a:gd name="connsiteY41" fmla="*/ 1122744 h 1527858"/>
              <a:gd name="connsiteX42" fmla="*/ 2253432 w 2299747"/>
              <a:gd name="connsiteY42" fmla="*/ 1064871 h 1527858"/>
              <a:gd name="connsiteX43" fmla="*/ 2299730 w 2299747"/>
              <a:gd name="connsiteY43" fmla="*/ 972273 h 1527858"/>
              <a:gd name="connsiteX44" fmla="*/ 2288156 w 2299747"/>
              <a:gd name="connsiteY44" fmla="*/ 509286 h 1527858"/>
              <a:gd name="connsiteX45" fmla="*/ 2265006 w 2299747"/>
              <a:gd name="connsiteY45" fmla="*/ 416689 h 1527858"/>
              <a:gd name="connsiteX46" fmla="*/ 2149259 w 2299747"/>
              <a:gd name="connsiteY46" fmla="*/ 277792 h 1527858"/>
              <a:gd name="connsiteX47" fmla="*/ 2045087 w 2299747"/>
              <a:gd name="connsiteY47" fmla="*/ 196770 h 1527858"/>
              <a:gd name="connsiteX48" fmla="*/ 1940915 w 2299747"/>
              <a:gd name="connsiteY48" fmla="*/ 150471 h 1527858"/>
              <a:gd name="connsiteX49" fmla="*/ 1859892 w 2299747"/>
              <a:gd name="connsiteY49" fmla="*/ 127322 h 1527858"/>
              <a:gd name="connsiteX50" fmla="*/ 1790444 w 2299747"/>
              <a:gd name="connsiteY50" fmla="*/ 104172 h 1527858"/>
              <a:gd name="connsiteX51" fmla="*/ 1755720 w 2299747"/>
              <a:gd name="connsiteY51" fmla="*/ 81023 h 1527858"/>
              <a:gd name="connsiteX52" fmla="*/ 1674697 w 2299747"/>
              <a:gd name="connsiteY52" fmla="*/ 57873 h 1527858"/>
              <a:gd name="connsiteX53" fmla="*/ 1616824 w 2299747"/>
              <a:gd name="connsiteY53" fmla="*/ 46299 h 1527858"/>
              <a:gd name="connsiteX54" fmla="*/ 1443204 w 2299747"/>
              <a:gd name="connsiteY54" fmla="*/ 46299 h 1527858"/>
              <a:gd name="connsiteX55" fmla="*/ 1489502 w 2299747"/>
              <a:gd name="connsiteY55" fmla="*/ 81023 h 152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99747" h="1527858">
                <a:moveTo>
                  <a:pt x="1489502" y="81023"/>
                </a:moveTo>
                <a:lnTo>
                  <a:pt x="1489502" y="81023"/>
                </a:lnTo>
                <a:cubicBezTo>
                  <a:pt x="1427770" y="77165"/>
                  <a:pt x="1365592" y="77805"/>
                  <a:pt x="1304307" y="69448"/>
                </a:cubicBezTo>
                <a:cubicBezTo>
                  <a:pt x="1280129" y="66151"/>
                  <a:pt x="1258401" y="52719"/>
                  <a:pt x="1234859" y="46299"/>
                </a:cubicBezTo>
                <a:cubicBezTo>
                  <a:pt x="1215879" y="41123"/>
                  <a:pt x="1196360" y="38143"/>
                  <a:pt x="1176986" y="34724"/>
                </a:cubicBezTo>
                <a:cubicBezTo>
                  <a:pt x="1059558" y="14001"/>
                  <a:pt x="1056436" y="14196"/>
                  <a:pt x="957067" y="0"/>
                </a:cubicBezTo>
                <a:cubicBezTo>
                  <a:pt x="806596" y="3858"/>
                  <a:pt x="656012" y="4582"/>
                  <a:pt x="505654" y="11575"/>
                </a:cubicBezTo>
                <a:cubicBezTo>
                  <a:pt x="462940" y="13562"/>
                  <a:pt x="457655" y="25659"/>
                  <a:pt x="424632" y="46299"/>
                </a:cubicBezTo>
                <a:cubicBezTo>
                  <a:pt x="405554" y="58223"/>
                  <a:pt x="384516" y="67211"/>
                  <a:pt x="366758" y="81023"/>
                </a:cubicBezTo>
                <a:cubicBezTo>
                  <a:pt x="321284" y="116391"/>
                  <a:pt x="320769" y="131579"/>
                  <a:pt x="285735" y="173620"/>
                </a:cubicBezTo>
                <a:cubicBezTo>
                  <a:pt x="278749" y="182003"/>
                  <a:pt x="269403" y="188248"/>
                  <a:pt x="262586" y="196770"/>
                </a:cubicBezTo>
                <a:cubicBezTo>
                  <a:pt x="253896" y="207633"/>
                  <a:pt x="248127" y="220631"/>
                  <a:pt x="239437" y="231494"/>
                </a:cubicBezTo>
                <a:cubicBezTo>
                  <a:pt x="232620" y="240015"/>
                  <a:pt x="222835" y="245913"/>
                  <a:pt x="216287" y="254643"/>
                </a:cubicBezTo>
                <a:cubicBezTo>
                  <a:pt x="198270" y="278665"/>
                  <a:pt x="151343" y="352103"/>
                  <a:pt x="135264" y="381965"/>
                </a:cubicBezTo>
                <a:cubicBezTo>
                  <a:pt x="118903" y="412349"/>
                  <a:pt x="99879" y="441824"/>
                  <a:pt x="88966" y="474562"/>
                </a:cubicBezTo>
                <a:cubicBezTo>
                  <a:pt x="78949" y="504612"/>
                  <a:pt x="68080" y="539482"/>
                  <a:pt x="54242" y="567159"/>
                </a:cubicBezTo>
                <a:cubicBezTo>
                  <a:pt x="48021" y="579602"/>
                  <a:pt x="38809" y="590309"/>
                  <a:pt x="31092" y="601884"/>
                </a:cubicBezTo>
                <a:cubicBezTo>
                  <a:pt x="-17050" y="746312"/>
                  <a:pt x="302" y="666555"/>
                  <a:pt x="19518" y="925975"/>
                </a:cubicBezTo>
                <a:cubicBezTo>
                  <a:pt x="21205" y="948749"/>
                  <a:pt x="43070" y="1038400"/>
                  <a:pt x="54242" y="1053296"/>
                </a:cubicBezTo>
                <a:lnTo>
                  <a:pt x="88966" y="1099595"/>
                </a:lnTo>
                <a:cubicBezTo>
                  <a:pt x="107938" y="1156516"/>
                  <a:pt x="88382" y="1115098"/>
                  <a:pt x="123690" y="1157468"/>
                </a:cubicBezTo>
                <a:cubicBezTo>
                  <a:pt x="136040" y="1172288"/>
                  <a:pt x="144773" y="1190126"/>
                  <a:pt x="158414" y="1203767"/>
                </a:cubicBezTo>
                <a:cubicBezTo>
                  <a:pt x="172055" y="1217408"/>
                  <a:pt x="189893" y="1226141"/>
                  <a:pt x="204713" y="1238491"/>
                </a:cubicBezTo>
                <a:cubicBezTo>
                  <a:pt x="243694" y="1270975"/>
                  <a:pt x="215259" y="1262707"/>
                  <a:pt x="274161" y="1296365"/>
                </a:cubicBezTo>
                <a:cubicBezTo>
                  <a:pt x="284754" y="1302418"/>
                  <a:pt x="297671" y="1303133"/>
                  <a:pt x="308885" y="1307939"/>
                </a:cubicBezTo>
                <a:cubicBezTo>
                  <a:pt x="474647" y="1378980"/>
                  <a:pt x="241421" y="1289310"/>
                  <a:pt x="401482" y="1342663"/>
                </a:cubicBezTo>
                <a:cubicBezTo>
                  <a:pt x="515696" y="1380734"/>
                  <a:pt x="402932" y="1354529"/>
                  <a:pt x="517229" y="1377387"/>
                </a:cubicBezTo>
                <a:cubicBezTo>
                  <a:pt x="582407" y="1420840"/>
                  <a:pt x="538757" y="1396139"/>
                  <a:pt x="656125" y="1435261"/>
                </a:cubicBezTo>
                <a:lnTo>
                  <a:pt x="690849" y="1446835"/>
                </a:lnTo>
                <a:cubicBezTo>
                  <a:pt x="702424" y="1450693"/>
                  <a:pt x="713538" y="1456404"/>
                  <a:pt x="725573" y="1458410"/>
                </a:cubicBezTo>
                <a:lnTo>
                  <a:pt x="864470" y="1481559"/>
                </a:lnTo>
                <a:cubicBezTo>
                  <a:pt x="932049" y="1504086"/>
                  <a:pt x="866788" y="1484337"/>
                  <a:pt x="968642" y="1504709"/>
                </a:cubicBezTo>
                <a:cubicBezTo>
                  <a:pt x="1105064" y="1531994"/>
                  <a:pt x="890020" y="1498439"/>
                  <a:pt x="1095963" y="1527858"/>
                </a:cubicBezTo>
                <a:lnTo>
                  <a:pt x="1674697" y="1516284"/>
                </a:lnTo>
                <a:cubicBezTo>
                  <a:pt x="1711426" y="1514948"/>
                  <a:pt x="1769813" y="1492294"/>
                  <a:pt x="1802019" y="1481559"/>
                </a:cubicBezTo>
                <a:lnTo>
                  <a:pt x="1836743" y="1469985"/>
                </a:lnTo>
                <a:cubicBezTo>
                  <a:pt x="1881959" y="1424767"/>
                  <a:pt x="1834513" y="1465312"/>
                  <a:pt x="1894616" y="1435261"/>
                </a:cubicBezTo>
                <a:cubicBezTo>
                  <a:pt x="1984367" y="1390385"/>
                  <a:pt x="1876785" y="1429628"/>
                  <a:pt x="1964064" y="1400537"/>
                </a:cubicBezTo>
                <a:cubicBezTo>
                  <a:pt x="2042257" y="1322344"/>
                  <a:pt x="1897179" y="1463679"/>
                  <a:pt x="2045087" y="1342663"/>
                </a:cubicBezTo>
                <a:cubicBezTo>
                  <a:pt x="2127835" y="1274960"/>
                  <a:pt x="2094903" y="1295533"/>
                  <a:pt x="2137685" y="1238491"/>
                </a:cubicBezTo>
                <a:cubicBezTo>
                  <a:pt x="2152508" y="1218727"/>
                  <a:pt x="2168550" y="1199909"/>
                  <a:pt x="2183983" y="1180618"/>
                </a:cubicBezTo>
                <a:cubicBezTo>
                  <a:pt x="2216773" y="1082251"/>
                  <a:pt x="2171042" y="1202186"/>
                  <a:pt x="2218707" y="1122744"/>
                </a:cubicBezTo>
                <a:cubicBezTo>
                  <a:pt x="2263780" y="1047622"/>
                  <a:pt x="2194780" y="1123521"/>
                  <a:pt x="2253432" y="1064871"/>
                </a:cubicBezTo>
                <a:cubicBezTo>
                  <a:pt x="2268865" y="1034005"/>
                  <a:pt x="2300592" y="1006771"/>
                  <a:pt x="2299730" y="972273"/>
                </a:cubicBezTo>
                <a:cubicBezTo>
                  <a:pt x="2295872" y="817944"/>
                  <a:pt x="2295010" y="663511"/>
                  <a:pt x="2288156" y="509286"/>
                </a:cubicBezTo>
                <a:cubicBezTo>
                  <a:pt x="2287660" y="498131"/>
                  <a:pt x="2274447" y="433683"/>
                  <a:pt x="2265006" y="416689"/>
                </a:cubicBezTo>
                <a:cubicBezTo>
                  <a:pt x="2224720" y="344174"/>
                  <a:pt x="2209936" y="338470"/>
                  <a:pt x="2149259" y="277792"/>
                </a:cubicBezTo>
                <a:cubicBezTo>
                  <a:pt x="2119298" y="247831"/>
                  <a:pt x="2086622" y="210615"/>
                  <a:pt x="2045087" y="196770"/>
                </a:cubicBezTo>
                <a:cubicBezTo>
                  <a:pt x="1865917" y="137045"/>
                  <a:pt x="2050970" y="205498"/>
                  <a:pt x="1940915" y="150471"/>
                </a:cubicBezTo>
                <a:cubicBezTo>
                  <a:pt x="1921459" y="140743"/>
                  <a:pt x="1878443" y="132887"/>
                  <a:pt x="1859892" y="127322"/>
                </a:cubicBezTo>
                <a:cubicBezTo>
                  <a:pt x="1836519" y="120310"/>
                  <a:pt x="1810747" y="117707"/>
                  <a:pt x="1790444" y="104172"/>
                </a:cubicBezTo>
                <a:cubicBezTo>
                  <a:pt x="1778869" y="96456"/>
                  <a:pt x="1768162" y="87244"/>
                  <a:pt x="1755720" y="81023"/>
                </a:cubicBezTo>
                <a:cubicBezTo>
                  <a:pt x="1740252" y="73289"/>
                  <a:pt x="1688049" y="60840"/>
                  <a:pt x="1674697" y="57873"/>
                </a:cubicBezTo>
                <a:cubicBezTo>
                  <a:pt x="1655492" y="53605"/>
                  <a:pt x="1636472" y="47281"/>
                  <a:pt x="1616824" y="46299"/>
                </a:cubicBezTo>
                <a:cubicBezTo>
                  <a:pt x="1559023" y="43409"/>
                  <a:pt x="1501077" y="46299"/>
                  <a:pt x="1443204" y="46299"/>
                </a:cubicBezTo>
                <a:lnTo>
                  <a:pt x="1489502" y="81023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33677" y="4772050"/>
            <a:ext cx="2760375" cy="1679865"/>
          </a:xfrm>
          <a:custGeom>
            <a:avLst/>
            <a:gdLst>
              <a:gd name="connsiteX0" fmla="*/ 1489502 w 2299747"/>
              <a:gd name="connsiteY0" fmla="*/ 81023 h 1527858"/>
              <a:gd name="connsiteX1" fmla="*/ 1489502 w 2299747"/>
              <a:gd name="connsiteY1" fmla="*/ 81023 h 1527858"/>
              <a:gd name="connsiteX2" fmla="*/ 1304307 w 2299747"/>
              <a:gd name="connsiteY2" fmla="*/ 69448 h 1527858"/>
              <a:gd name="connsiteX3" fmla="*/ 1234859 w 2299747"/>
              <a:gd name="connsiteY3" fmla="*/ 46299 h 1527858"/>
              <a:gd name="connsiteX4" fmla="*/ 1176986 w 2299747"/>
              <a:gd name="connsiteY4" fmla="*/ 34724 h 1527858"/>
              <a:gd name="connsiteX5" fmla="*/ 957067 w 2299747"/>
              <a:gd name="connsiteY5" fmla="*/ 0 h 1527858"/>
              <a:gd name="connsiteX6" fmla="*/ 505654 w 2299747"/>
              <a:gd name="connsiteY6" fmla="*/ 11575 h 1527858"/>
              <a:gd name="connsiteX7" fmla="*/ 424632 w 2299747"/>
              <a:gd name="connsiteY7" fmla="*/ 46299 h 1527858"/>
              <a:gd name="connsiteX8" fmla="*/ 366758 w 2299747"/>
              <a:gd name="connsiteY8" fmla="*/ 81023 h 1527858"/>
              <a:gd name="connsiteX9" fmla="*/ 285735 w 2299747"/>
              <a:gd name="connsiteY9" fmla="*/ 173620 h 1527858"/>
              <a:gd name="connsiteX10" fmla="*/ 262586 w 2299747"/>
              <a:gd name="connsiteY10" fmla="*/ 196770 h 1527858"/>
              <a:gd name="connsiteX11" fmla="*/ 239437 w 2299747"/>
              <a:gd name="connsiteY11" fmla="*/ 231494 h 1527858"/>
              <a:gd name="connsiteX12" fmla="*/ 216287 w 2299747"/>
              <a:gd name="connsiteY12" fmla="*/ 254643 h 1527858"/>
              <a:gd name="connsiteX13" fmla="*/ 135264 w 2299747"/>
              <a:gd name="connsiteY13" fmla="*/ 381965 h 1527858"/>
              <a:gd name="connsiteX14" fmla="*/ 88966 w 2299747"/>
              <a:gd name="connsiteY14" fmla="*/ 474562 h 1527858"/>
              <a:gd name="connsiteX15" fmla="*/ 54242 w 2299747"/>
              <a:gd name="connsiteY15" fmla="*/ 567159 h 1527858"/>
              <a:gd name="connsiteX16" fmla="*/ 31092 w 2299747"/>
              <a:gd name="connsiteY16" fmla="*/ 601884 h 1527858"/>
              <a:gd name="connsiteX17" fmla="*/ 19518 w 2299747"/>
              <a:gd name="connsiteY17" fmla="*/ 925975 h 1527858"/>
              <a:gd name="connsiteX18" fmla="*/ 54242 w 2299747"/>
              <a:gd name="connsiteY18" fmla="*/ 1053296 h 1527858"/>
              <a:gd name="connsiteX19" fmla="*/ 88966 w 2299747"/>
              <a:gd name="connsiteY19" fmla="*/ 1099595 h 1527858"/>
              <a:gd name="connsiteX20" fmla="*/ 123690 w 2299747"/>
              <a:gd name="connsiteY20" fmla="*/ 1157468 h 1527858"/>
              <a:gd name="connsiteX21" fmla="*/ 158414 w 2299747"/>
              <a:gd name="connsiteY21" fmla="*/ 1203767 h 1527858"/>
              <a:gd name="connsiteX22" fmla="*/ 204713 w 2299747"/>
              <a:gd name="connsiteY22" fmla="*/ 1238491 h 1527858"/>
              <a:gd name="connsiteX23" fmla="*/ 274161 w 2299747"/>
              <a:gd name="connsiteY23" fmla="*/ 1296365 h 1527858"/>
              <a:gd name="connsiteX24" fmla="*/ 308885 w 2299747"/>
              <a:gd name="connsiteY24" fmla="*/ 1307939 h 1527858"/>
              <a:gd name="connsiteX25" fmla="*/ 401482 w 2299747"/>
              <a:gd name="connsiteY25" fmla="*/ 1342663 h 1527858"/>
              <a:gd name="connsiteX26" fmla="*/ 517229 w 2299747"/>
              <a:gd name="connsiteY26" fmla="*/ 1377387 h 1527858"/>
              <a:gd name="connsiteX27" fmla="*/ 656125 w 2299747"/>
              <a:gd name="connsiteY27" fmla="*/ 1435261 h 1527858"/>
              <a:gd name="connsiteX28" fmla="*/ 690849 w 2299747"/>
              <a:gd name="connsiteY28" fmla="*/ 1446835 h 1527858"/>
              <a:gd name="connsiteX29" fmla="*/ 725573 w 2299747"/>
              <a:gd name="connsiteY29" fmla="*/ 1458410 h 1527858"/>
              <a:gd name="connsiteX30" fmla="*/ 864470 w 2299747"/>
              <a:gd name="connsiteY30" fmla="*/ 1481559 h 1527858"/>
              <a:gd name="connsiteX31" fmla="*/ 968642 w 2299747"/>
              <a:gd name="connsiteY31" fmla="*/ 1504709 h 1527858"/>
              <a:gd name="connsiteX32" fmla="*/ 1095963 w 2299747"/>
              <a:gd name="connsiteY32" fmla="*/ 1527858 h 1527858"/>
              <a:gd name="connsiteX33" fmla="*/ 1674697 w 2299747"/>
              <a:gd name="connsiteY33" fmla="*/ 1516284 h 1527858"/>
              <a:gd name="connsiteX34" fmla="*/ 1802019 w 2299747"/>
              <a:gd name="connsiteY34" fmla="*/ 1481559 h 1527858"/>
              <a:gd name="connsiteX35" fmla="*/ 1836743 w 2299747"/>
              <a:gd name="connsiteY35" fmla="*/ 1469985 h 1527858"/>
              <a:gd name="connsiteX36" fmla="*/ 1894616 w 2299747"/>
              <a:gd name="connsiteY36" fmla="*/ 1435261 h 1527858"/>
              <a:gd name="connsiteX37" fmla="*/ 1964064 w 2299747"/>
              <a:gd name="connsiteY37" fmla="*/ 1400537 h 1527858"/>
              <a:gd name="connsiteX38" fmla="*/ 2045087 w 2299747"/>
              <a:gd name="connsiteY38" fmla="*/ 1342663 h 1527858"/>
              <a:gd name="connsiteX39" fmla="*/ 2137685 w 2299747"/>
              <a:gd name="connsiteY39" fmla="*/ 1238491 h 1527858"/>
              <a:gd name="connsiteX40" fmla="*/ 2183983 w 2299747"/>
              <a:gd name="connsiteY40" fmla="*/ 1180618 h 1527858"/>
              <a:gd name="connsiteX41" fmla="*/ 2218707 w 2299747"/>
              <a:gd name="connsiteY41" fmla="*/ 1122744 h 1527858"/>
              <a:gd name="connsiteX42" fmla="*/ 2253432 w 2299747"/>
              <a:gd name="connsiteY42" fmla="*/ 1064871 h 1527858"/>
              <a:gd name="connsiteX43" fmla="*/ 2299730 w 2299747"/>
              <a:gd name="connsiteY43" fmla="*/ 972273 h 1527858"/>
              <a:gd name="connsiteX44" fmla="*/ 2288156 w 2299747"/>
              <a:gd name="connsiteY44" fmla="*/ 509286 h 1527858"/>
              <a:gd name="connsiteX45" fmla="*/ 2265006 w 2299747"/>
              <a:gd name="connsiteY45" fmla="*/ 416689 h 1527858"/>
              <a:gd name="connsiteX46" fmla="*/ 2149259 w 2299747"/>
              <a:gd name="connsiteY46" fmla="*/ 277792 h 1527858"/>
              <a:gd name="connsiteX47" fmla="*/ 2045087 w 2299747"/>
              <a:gd name="connsiteY47" fmla="*/ 196770 h 1527858"/>
              <a:gd name="connsiteX48" fmla="*/ 1940915 w 2299747"/>
              <a:gd name="connsiteY48" fmla="*/ 150471 h 1527858"/>
              <a:gd name="connsiteX49" fmla="*/ 1859892 w 2299747"/>
              <a:gd name="connsiteY49" fmla="*/ 127322 h 1527858"/>
              <a:gd name="connsiteX50" fmla="*/ 1790444 w 2299747"/>
              <a:gd name="connsiteY50" fmla="*/ 104172 h 1527858"/>
              <a:gd name="connsiteX51" fmla="*/ 1755720 w 2299747"/>
              <a:gd name="connsiteY51" fmla="*/ 81023 h 1527858"/>
              <a:gd name="connsiteX52" fmla="*/ 1674697 w 2299747"/>
              <a:gd name="connsiteY52" fmla="*/ 57873 h 1527858"/>
              <a:gd name="connsiteX53" fmla="*/ 1616824 w 2299747"/>
              <a:gd name="connsiteY53" fmla="*/ 46299 h 1527858"/>
              <a:gd name="connsiteX54" fmla="*/ 1443204 w 2299747"/>
              <a:gd name="connsiteY54" fmla="*/ 46299 h 1527858"/>
              <a:gd name="connsiteX55" fmla="*/ 1489502 w 2299747"/>
              <a:gd name="connsiteY55" fmla="*/ 81023 h 152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99747" h="1527858">
                <a:moveTo>
                  <a:pt x="1489502" y="81023"/>
                </a:moveTo>
                <a:lnTo>
                  <a:pt x="1489502" y="81023"/>
                </a:lnTo>
                <a:cubicBezTo>
                  <a:pt x="1427770" y="77165"/>
                  <a:pt x="1365592" y="77805"/>
                  <a:pt x="1304307" y="69448"/>
                </a:cubicBezTo>
                <a:cubicBezTo>
                  <a:pt x="1280129" y="66151"/>
                  <a:pt x="1258401" y="52719"/>
                  <a:pt x="1234859" y="46299"/>
                </a:cubicBezTo>
                <a:cubicBezTo>
                  <a:pt x="1215879" y="41123"/>
                  <a:pt x="1196360" y="38143"/>
                  <a:pt x="1176986" y="34724"/>
                </a:cubicBezTo>
                <a:cubicBezTo>
                  <a:pt x="1059558" y="14001"/>
                  <a:pt x="1056436" y="14196"/>
                  <a:pt x="957067" y="0"/>
                </a:cubicBezTo>
                <a:cubicBezTo>
                  <a:pt x="806596" y="3858"/>
                  <a:pt x="656012" y="4582"/>
                  <a:pt x="505654" y="11575"/>
                </a:cubicBezTo>
                <a:cubicBezTo>
                  <a:pt x="462940" y="13562"/>
                  <a:pt x="457655" y="25659"/>
                  <a:pt x="424632" y="46299"/>
                </a:cubicBezTo>
                <a:cubicBezTo>
                  <a:pt x="405554" y="58223"/>
                  <a:pt x="384516" y="67211"/>
                  <a:pt x="366758" y="81023"/>
                </a:cubicBezTo>
                <a:cubicBezTo>
                  <a:pt x="321284" y="116391"/>
                  <a:pt x="320769" y="131579"/>
                  <a:pt x="285735" y="173620"/>
                </a:cubicBezTo>
                <a:cubicBezTo>
                  <a:pt x="278749" y="182003"/>
                  <a:pt x="269403" y="188248"/>
                  <a:pt x="262586" y="196770"/>
                </a:cubicBezTo>
                <a:cubicBezTo>
                  <a:pt x="253896" y="207633"/>
                  <a:pt x="248127" y="220631"/>
                  <a:pt x="239437" y="231494"/>
                </a:cubicBezTo>
                <a:cubicBezTo>
                  <a:pt x="232620" y="240015"/>
                  <a:pt x="222835" y="245913"/>
                  <a:pt x="216287" y="254643"/>
                </a:cubicBezTo>
                <a:cubicBezTo>
                  <a:pt x="198270" y="278665"/>
                  <a:pt x="151343" y="352103"/>
                  <a:pt x="135264" y="381965"/>
                </a:cubicBezTo>
                <a:cubicBezTo>
                  <a:pt x="118903" y="412349"/>
                  <a:pt x="99879" y="441824"/>
                  <a:pt x="88966" y="474562"/>
                </a:cubicBezTo>
                <a:cubicBezTo>
                  <a:pt x="78949" y="504612"/>
                  <a:pt x="68080" y="539482"/>
                  <a:pt x="54242" y="567159"/>
                </a:cubicBezTo>
                <a:cubicBezTo>
                  <a:pt x="48021" y="579602"/>
                  <a:pt x="38809" y="590309"/>
                  <a:pt x="31092" y="601884"/>
                </a:cubicBezTo>
                <a:cubicBezTo>
                  <a:pt x="-17050" y="746312"/>
                  <a:pt x="302" y="666555"/>
                  <a:pt x="19518" y="925975"/>
                </a:cubicBezTo>
                <a:cubicBezTo>
                  <a:pt x="21205" y="948749"/>
                  <a:pt x="43070" y="1038400"/>
                  <a:pt x="54242" y="1053296"/>
                </a:cubicBezTo>
                <a:lnTo>
                  <a:pt x="88966" y="1099595"/>
                </a:lnTo>
                <a:cubicBezTo>
                  <a:pt x="107938" y="1156516"/>
                  <a:pt x="88382" y="1115098"/>
                  <a:pt x="123690" y="1157468"/>
                </a:cubicBezTo>
                <a:cubicBezTo>
                  <a:pt x="136040" y="1172288"/>
                  <a:pt x="144773" y="1190126"/>
                  <a:pt x="158414" y="1203767"/>
                </a:cubicBezTo>
                <a:cubicBezTo>
                  <a:pt x="172055" y="1217408"/>
                  <a:pt x="189893" y="1226141"/>
                  <a:pt x="204713" y="1238491"/>
                </a:cubicBezTo>
                <a:cubicBezTo>
                  <a:pt x="243694" y="1270975"/>
                  <a:pt x="215259" y="1262707"/>
                  <a:pt x="274161" y="1296365"/>
                </a:cubicBezTo>
                <a:cubicBezTo>
                  <a:pt x="284754" y="1302418"/>
                  <a:pt x="297671" y="1303133"/>
                  <a:pt x="308885" y="1307939"/>
                </a:cubicBezTo>
                <a:cubicBezTo>
                  <a:pt x="474647" y="1378980"/>
                  <a:pt x="241421" y="1289310"/>
                  <a:pt x="401482" y="1342663"/>
                </a:cubicBezTo>
                <a:cubicBezTo>
                  <a:pt x="515696" y="1380734"/>
                  <a:pt x="402932" y="1354529"/>
                  <a:pt x="517229" y="1377387"/>
                </a:cubicBezTo>
                <a:cubicBezTo>
                  <a:pt x="582407" y="1420840"/>
                  <a:pt x="538757" y="1396139"/>
                  <a:pt x="656125" y="1435261"/>
                </a:cubicBezTo>
                <a:lnTo>
                  <a:pt x="690849" y="1446835"/>
                </a:lnTo>
                <a:cubicBezTo>
                  <a:pt x="702424" y="1450693"/>
                  <a:pt x="713538" y="1456404"/>
                  <a:pt x="725573" y="1458410"/>
                </a:cubicBezTo>
                <a:lnTo>
                  <a:pt x="864470" y="1481559"/>
                </a:lnTo>
                <a:cubicBezTo>
                  <a:pt x="932049" y="1504086"/>
                  <a:pt x="866788" y="1484337"/>
                  <a:pt x="968642" y="1504709"/>
                </a:cubicBezTo>
                <a:cubicBezTo>
                  <a:pt x="1105064" y="1531994"/>
                  <a:pt x="890020" y="1498439"/>
                  <a:pt x="1095963" y="1527858"/>
                </a:cubicBezTo>
                <a:lnTo>
                  <a:pt x="1674697" y="1516284"/>
                </a:lnTo>
                <a:cubicBezTo>
                  <a:pt x="1711426" y="1514948"/>
                  <a:pt x="1769813" y="1492294"/>
                  <a:pt x="1802019" y="1481559"/>
                </a:cubicBezTo>
                <a:lnTo>
                  <a:pt x="1836743" y="1469985"/>
                </a:lnTo>
                <a:cubicBezTo>
                  <a:pt x="1881959" y="1424767"/>
                  <a:pt x="1834513" y="1465312"/>
                  <a:pt x="1894616" y="1435261"/>
                </a:cubicBezTo>
                <a:cubicBezTo>
                  <a:pt x="1984367" y="1390385"/>
                  <a:pt x="1876785" y="1429628"/>
                  <a:pt x="1964064" y="1400537"/>
                </a:cubicBezTo>
                <a:cubicBezTo>
                  <a:pt x="2042257" y="1322344"/>
                  <a:pt x="1897179" y="1463679"/>
                  <a:pt x="2045087" y="1342663"/>
                </a:cubicBezTo>
                <a:cubicBezTo>
                  <a:pt x="2127835" y="1274960"/>
                  <a:pt x="2094903" y="1295533"/>
                  <a:pt x="2137685" y="1238491"/>
                </a:cubicBezTo>
                <a:cubicBezTo>
                  <a:pt x="2152508" y="1218727"/>
                  <a:pt x="2168550" y="1199909"/>
                  <a:pt x="2183983" y="1180618"/>
                </a:cubicBezTo>
                <a:cubicBezTo>
                  <a:pt x="2216773" y="1082251"/>
                  <a:pt x="2171042" y="1202186"/>
                  <a:pt x="2218707" y="1122744"/>
                </a:cubicBezTo>
                <a:cubicBezTo>
                  <a:pt x="2263780" y="1047622"/>
                  <a:pt x="2194780" y="1123521"/>
                  <a:pt x="2253432" y="1064871"/>
                </a:cubicBezTo>
                <a:cubicBezTo>
                  <a:pt x="2268865" y="1034005"/>
                  <a:pt x="2300592" y="1006771"/>
                  <a:pt x="2299730" y="972273"/>
                </a:cubicBezTo>
                <a:cubicBezTo>
                  <a:pt x="2295872" y="817944"/>
                  <a:pt x="2295010" y="663511"/>
                  <a:pt x="2288156" y="509286"/>
                </a:cubicBezTo>
                <a:cubicBezTo>
                  <a:pt x="2287660" y="498131"/>
                  <a:pt x="2274447" y="433683"/>
                  <a:pt x="2265006" y="416689"/>
                </a:cubicBezTo>
                <a:cubicBezTo>
                  <a:pt x="2224720" y="344174"/>
                  <a:pt x="2209936" y="338470"/>
                  <a:pt x="2149259" y="277792"/>
                </a:cubicBezTo>
                <a:cubicBezTo>
                  <a:pt x="2119298" y="247831"/>
                  <a:pt x="2086622" y="210615"/>
                  <a:pt x="2045087" y="196770"/>
                </a:cubicBezTo>
                <a:cubicBezTo>
                  <a:pt x="1865917" y="137045"/>
                  <a:pt x="2050970" y="205498"/>
                  <a:pt x="1940915" y="150471"/>
                </a:cubicBezTo>
                <a:cubicBezTo>
                  <a:pt x="1921459" y="140743"/>
                  <a:pt x="1878443" y="132887"/>
                  <a:pt x="1859892" y="127322"/>
                </a:cubicBezTo>
                <a:cubicBezTo>
                  <a:pt x="1836519" y="120310"/>
                  <a:pt x="1810747" y="117707"/>
                  <a:pt x="1790444" y="104172"/>
                </a:cubicBezTo>
                <a:cubicBezTo>
                  <a:pt x="1778869" y="96456"/>
                  <a:pt x="1768162" y="87244"/>
                  <a:pt x="1755720" y="81023"/>
                </a:cubicBezTo>
                <a:cubicBezTo>
                  <a:pt x="1740252" y="73289"/>
                  <a:pt x="1688049" y="60840"/>
                  <a:pt x="1674697" y="57873"/>
                </a:cubicBezTo>
                <a:cubicBezTo>
                  <a:pt x="1655492" y="53605"/>
                  <a:pt x="1636472" y="47281"/>
                  <a:pt x="1616824" y="46299"/>
                </a:cubicBezTo>
                <a:cubicBezTo>
                  <a:pt x="1559023" y="43409"/>
                  <a:pt x="1501077" y="46299"/>
                  <a:pt x="1443204" y="46299"/>
                </a:cubicBezTo>
                <a:lnTo>
                  <a:pt x="1489502" y="81023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639029" y="2801074"/>
            <a:ext cx="4215974" cy="3325981"/>
            <a:chOff x="2639029" y="2801074"/>
            <a:chExt cx="4215974" cy="3325981"/>
          </a:xfrm>
        </p:grpSpPr>
        <p:sp>
          <p:nvSpPr>
            <p:cNvPr id="10" name="Smiley Face 9"/>
            <p:cNvSpPr/>
            <p:nvPr/>
          </p:nvSpPr>
          <p:spPr>
            <a:xfrm>
              <a:off x="2639029" y="2801074"/>
              <a:ext cx="1076444" cy="1030146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iley Face 47"/>
            <p:cNvSpPr/>
            <p:nvPr/>
          </p:nvSpPr>
          <p:spPr>
            <a:xfrm>
              <a:off x="2975642" y="5096909"/>
              <a:ext cx="1076444" cy="1030146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iley Face 48"/>
            <p:cNvSpPr/>
            <p:nvPr/>
          </p:nvSpPr>
          <p:spPr>
            <a:xfrm>
              <a:off x="5778559" y="3511536"/>
              <a:ext cx="1076444" cy="1030146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255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Social Cohesion:</a:t>
            </a:r>
            <a:r>
              <a:rPr lang="en-US" sz="4000" b="1" dirty="0"/>
              <a:t> </a:t>
            </a:r>
            <a:r>
              <a:rPr lang="en-US" sz="4000" b="1" dirty="0" smtClean="0"/>
              <a:t>Individual Level</a:t>
            </a:r>
            <a:endParaRPr lang="en-US" sz="4000" b="1" dirty="0"/>
          </a:p>
        </p:txBody>
      </p:sp>
      <p:sp>
        <p:nvSpPr>
          <p:cNvPr id="2" name="Freeform 1"/>
          <p:cNvSpPr/>
          <p:nvPr/>
        </p:nvSpPr>
        <p:spPr>
          <a:xfrm>
            <a:off x="451413" y="1979273"/>
            <a:ext cx="7662440" cy="4745620"/>
          </a:xfrm>
          <a:custGeom>
            <a:avLst/>
            <a:gdLst>
              <a:gd name="connsiteX0" fmla="*/ 6979534 w 8171726"/>
              <a:gd name="connsiteY0" fmla="*/ 729205 h 4919241"/>
              <a:gd name="connsiteX1" fmla="*/ 6979534 w 8171726"/>
              <a:gd name="connsiteY1" fmla="*/ 729205 h 4919241"/>
              <a:gd name="connsiteX2" fmla="*/ 6690167 w 8171726"/>
              <a:gd name="connsiteY2" fmla="*/ 729205 h 4919241"/>
              <a:gd name="connsiteX3" fmla="*/ 6609144 w 8171726"/>
              <a:gd name="connsiteY3" fmla="*/ 694481 h 4919241"/>
              <a:gd name="connsiteX4" fmla="*/ 6342926 w 8171726"/>
              <a:gd name="connsiteY4" fmla="*/ 613459 h 4919241"/>
              <a:gd name="connsiteX5" fmla="*/ 6250329 w 8171726"/>
              <a:gd name="connsiteY5" fmla="*/ 578735 h 4919241"/>
              <a:gd name="connsiteX6" fmla="*/ 5914663 w 8171726"/>
              <a:gd name="connsiteY6" fmla="*/ 462988 h 4919241"/>
              <a:gd name="connsiteX7" fmla="*/ 5741043 w 8171726"/>
              <a:gd name="connsiteY7" fmla="*/ 405114 h 4919241"/>
              <a:gd name="connsiteX8" fmla="*/ 5590572 w 8171726"/>
              <a:gd name="connsiteY8" fmla="*/ 347241 h 4919241"/>
              <a:gd name="connsiteX9" fmla="*/ 5451676 w 8171726"/>
              <a:gd name="connsiteY9" fmla="*/ 312517 h 4919241"/>
              <a:gd name="connsiteX10" fmla="*/ 5312779 w 8171726"/>
              <a:gd name="connsiteY10" fmla="*/ 266218 h 4919241"/>
              <a:gd name="connsiteX11" fmla="*/ 5185458 w 8171726"/>
              <a:gd name="connsiteY11" fmla="*/ 243069 h 4919241"/>
              <a:gd name="connsiteX12" fmla="*/ 5058136 w 8171726"/>
              <a:gd name="connsiteY12" fmla="*/ 208345 h 4919241"/>
              <a:gd name="connsiteX13" fmla="*/ 4942390 w 8171726"/>
              <a:gd name="connsiteY13" fmla="*/ 185195 h 4919241"/>
              <a:gd name="connsiteX14" fmla="*/ 4722471 w 8171726"/>
              <a:gd name="connsiteY14" fmla="*/ 127322 h 4919241"/>
              <a:gd name="connsiteX15" fmla="*/ 4548850 w 8171726"/>
              <a:gd name="connsiteY15" fmla="*/ 115747 h 4919241"/>
              <a:gd name="connsiteX16" fmla="*/ 4444678 w 8171726"/>
              <a:gd name="connsiteY16" fmla="*/ 104172 h 4919241"/>
              <a:gd name="connsiteX17" fmla="*/ 3900668 w 8171726"/>
              <a:gd name="connsiteY17" fmla="*/ 81023 h 4919241"/>
              <a:gd name="connsiteX18" fmla="*/ 3808071 w 8171726"/>
              <a:gd name="connsiteY18" fmla="*/ 69448 h 4919241"/>
              <a:gd name="connsiteX19" fmla="*/ 3703898 w 8171726"/>
              <a:gd name="connsiteY19" fmla="*/ 57874 h 4919241"/>
              <a:gd name="connsiteX20" fmla="*/ 3657600 w 8171726"/>
              <a:gd name="connsiteY20" fmla="*/ 46299 h 4919241"/>
              <a:gd name="connsiteX21" fmla="*/ 3553428 w 8171726"/>
              <a:gd name="connsiteY21" fmla="*/ 23150 h 4919241"/>
              <a:gd name="connsiteX22" fmla="*/ 3460830 w 8171726"/>
              <a:gd name="connsiteY22" fmla="*/ 11575 h 4919241"/>
              <a:gd name="connsiteX23" fmla="*/ 3391382 w 8171726"/>
              <a:gd name="connsiteY23" fmla="*/ 0 h 4919241"/>
              <a:gd name="connsiteX24" fmla="*/ 2882096 w 8171726"/>
              <a:gd name="connsiteY24" fmla="*/ 11575 h 4919241"/>
              <a:gd name="connsiteX25" fmla="*/ 2777924 w 8171726"/>
              <a:gd name="connsiteY25" fmla="*/ 69448 h 4919241"/>
              <a:gd name="connsiteX26" fmla="*/ 2708476 w 8171726"/>
              <a:gd name="connsiteY26" fmla="*/ 92598 h 4919241"/>
              <a:gd name="connsiteX27" fmla="*/ 2604303 w 8171726"/>
              <a:gd name="connsiteY27" fmla="*/ 150471 h 4919241"/>
              <a:gd name="connsiteX28" fmla="*/ 2500131 w 8171726"/>
              <a:gd name="connsiteY28" fmla="*/ 185195 h 4919241"/>
              <a:gd name="connsiteX29" fmla="*/ 2349660 w 8171726"/>
              <a:gd name="connsiteY29" fmla="*/ 231494 h 4919241"/>
              <a:gd name="connsiteX30" fmla="*/ 2013995 w 8171726"/>
              <a:gd name="connsiteY30" fmla="*/ 266218 h 4919241"/>
              <a:gd name="connsiteX31" fmla="*/ 1932972 w 8171726"/>
              <a:gd name="connsiteY31" fmla="*/ 277793 h 4919241"/>
              <a:gd name="connsiteX32" fmla="*/ 1574157 w 8171726"/>
              <a:gd name="connsiteY32" fmla="*/ 254643 h 4919241"/>
              <a:gd name="connsiteX33" fmla="*/ 1342663 w 8171726"/>
              <a:gd name="connsiteY33" fmla="*/ 185195 h 4919241"/>
              <a:gd name="connsiteX34" fmla="*/ 1284790 w 8171726"/>
              <a:gd name="connsiteY34" fmla="*/ 173621 h 4919241"/>
              <a:gd name="connsiteX35" fmla="*/ 1006997 w 8171726"/>
              <a:gd name="connsiteY35" fmla="*/ 185195 h 4919241"/>
              <a:gd name="connsiteX36" fmla="*/ 960698 w 8171726"/>
              <a:gd name="connsiteY36" fmla="*/ 208345 h 4919241"/>
              <a:gd name="connsiteX37" fmla="*/ 868101 w 8171726"/>
              <a:gd name="connsiteY37" fmla="*/ 277793 h 4919241"/>
              <a:gd name="connsiteX38" fmla="*/ 821802 w 8171726"/>
              <a:gd name="connsiteY38" fmla="*/ 335666 h 4919241"/>
              <a:gd name="connsiteX39" fmla="*/ 810228 w 8171726"/>
              <a:gd name="connsiteY39" fmla="*/ 370390 h 4919241"/>
              <a:gd name="connsiteX40" fmla="*/ 706055 w 8171726"/>
              <a:gd name="connsiteY40" fmla="*/ 474562 h 4919241"/>
              <a:gd name="connsiteX41" fmla="*/ 671331 w 8171726"/>
              <a:gd name="connsiteY41" fmla="*/ 486137 h 4919241"/>
              <a:gd name="connsiteX42" fmla="*/ 625033 w 8171726"/>
              <a:gd name="connsiteY42" fmla="*/ 497712 h 4919241"/>
              <a:gd name="connsiteX43" fmla="*/ 578734 w 8171726"/>
              <a:gd name="connsiteY43" fmla="*/ 520861 h 4919241"/>
              <a:gd name="connsiteX44" fmla="*/ 520860 w 8171726"/>
              <a:gd name="connsiteY44" fmla="*/ 532436 h 4919241"/>
              <a:gd name="connsiteX45" fmla="*/ 486136 w 8171726"/>
              <a:gd name="connsiteY45" fmla="*/ 544010 h 4919241"/>
              <a:gd name="connsiteX46" fmla="*/ 393539 w 8171726"/>
              <a:gd name="connsiteY46" fmla="*/ 567160 h 4919241"/>
              <a:gd name="connsiteX47" fmla="*/ 358815 w 8171726"/>
              <a:gd name="connsiteY47" fmla="*/ 578735 h 4919241"/>
              <a:gd name="connsiteX48" fmla="*/ 277792 w 8171726"/>
              <a:gd name="connsiteY48" fmla="*/ 613459 h 4919241"/>
              <a:gd name="connsiteX49" fmla="*/ 208344 w 8171726"/>
              <a:gd name="connsiteY49" fmla="*/ 636608 h 4919241"/>
              <a:gd name="connsiteX50" fmla="*/ 162045 w 8171726"/>
              <a:gd name="connsiteY50" fmla="*/ 671332 h 4919241"/>
              <a:gd name="connsiteX51" fmla="*/ 127321 w 8171726"/>
              <a:gd name="connsiteY51" fmla="*/ 694481 h 4919241"/>
              <a:gd name="connsiteX52" fmla="*/ 81022 w 8171726"/>
              <a:gd name="connsiteY52" fmla="*/ 740780 h 4919241"/>
              <a:gd name="connsiteX53" fmla="*/ 46298 w 8171726"/>
              <a:gd name="connsiteY53" fmla="*/ 775504 h 4919241"/>
              <a:gd name="connsiteX54" fmla="*/ 34724 w 8171726"/>
              <a:gd name="connsiteY54" fmla="*/ 810228 h 4919241"/>
              <a:gd name="connsiteX55" fmla="*/ 0 w 8171726"/>
              <a:gd name="connsiteY55" fmla="*/ 891251 h 4919241"/>
              <a:gd name="connsiteX56" fmla="*/ 23149 w 8171726"/>
              <a:gd name="connsiteY56" fmla="*/ 1388962 h 4919241"/>
              <a:gd name="connsiteX57" fmla="*/ 57873 w 8171726"/>
              <a:gd name="connsiteY57" fmla="*/ 1469985 h 4919241"/>
              <a:gd name="connsiteX58" fmla="*/ 104172 w 8171726"/>
              <a:gd name="connsiteY58" fmla="*/ 1539433 h 4919241"/>
              <a:gd name="connsiteX59" fmla="*/ 150471 w 8171726"/>
              <a:gd name="connsiteY59" fmla="*/ 1620456 h 4919241"/>
              <a:gd name="connsiteX60" fmla="*/ 300941 w 8171726"/>
              <a:gd name="connsiteY60" fmla="*/ 1759352 h 4919241"/>
              <a:gd name="connsiteX61" fmla="*/ 358815 w 8171726"/>
              <a:gd name="connsiteY61" fmla="*/ 1805651 h 4919241"/>
              <a:gd name="connsiteX62" fmla="*/ 393539 w 8171726"/>
              <a:gd name="connsiteY62" fmla="*/ 1817226 h 4919241"/>
              <a:gd name="connsiteX63" fmla="*/ 451412 w 8171726"/>
              <a:gd name="connsiteY63" fmla="*/ 1851950 h 4919241"/>
              <a:gd name="connsiteX64" fmla="*/ 486136 w 8171726"/>
              <a:gd name="connsiteY64" fmla="*/ 1875099 h 4919241"/>
              <a:gd name="connsiteX65" fmla="*/ 555584 w 8171726"/>
              <a:gd name="connsiteY65" fmla="*/ 1898248 h 4919241"/>
              <a:gd name="connsiteX66" fmla="*/ 682906 w 8171726"/>
              <a:gd name="connsiteY66" fmla="*/ 1944547 h 4919241"/>
              <a:gd name="connsiteX67" fmla="*/ 740779 w 8171726"/>
              <a:gd name="connsiteY67" fmla="*/ 1967697 h 4919241"/>
              <a:gd name="connsiteX68" fmla="*/ 775503 w 8171726"/>
              <a:gd name="connsiteY68" fmla="*/ 1979271 h 4919241"/>
              <a:gd name="connsiteX69" fmla="*/ 821802 w 8171726"/>
              <a:gd name="connsiteY69" fmla="*/ 2002421 h 4919241"/>
              <a:gd name="connsiteX70" fmla="*/ 856526 w 8171726"/>
              <a:gd name="connsiteY70" fmla="*/ 2013995 h 4919241"/>
              <a:gd name="connsiteX71" fmla="*/ 949124 w 8171726"/>
              <a:gd name="connsiteY71" fmla="*/ 2048719 h 4919241"/>
              <a:gd name="connsiteX72" fmla="*/ 1030146 w 8171726"/>
              <a:gd name="connsiteY72" fmla="*/ 2083443 h 4919241"/>
              <a:gd name="connsiteX73" fmla="*/ 1076445 w 8171726"/>
              <a:gd name="connsiteY73" fmla="*/ 2106593 h 4919241"/>
              <a:gd name="connsiteX74" fmla="*/ 1134319 w 8171726"/>
              <a:gd name="connsiteY74" fmla="*/ 2118167 h 4919241"/>
              <a:gd name="connsiteX75" fmla="*/ 1226916 w 8171726"/>
              <a:gd name="connsiteY75" fmla="*/ 2152891 h 4919241"/>
              <a:gd name="connsiteX76" fmla="*/ 1273215 w 8171726"/>
              <a:gd name="connsiteY76" fmla="*/ 2164466 h 4919241"/>
              <a:gd name="connsiteX77" fmla="*/ 1319514 w 8171726"/>
              <a:gd name="connsiteY77" fmla="*/ 2187616 h 4919241"/>
              <a:gd name="connsiteX78" fmla="*/ 1377387 w 8171726"/>
              <a:gd name="connsiteY78" fmla="*/ 2199190 h 4919241"/>
              <a:gd name="connsiteX79" fmla="*/ 1458410 w 8171726"/>
              <a:gd name="connsiteY79" fmla="*/ 2222340 h 4919241"/>
              <a:gd name="connsiteX80" fmla="*/ 1527858 w 8171726"/>
              <a:gd name="connsiteY80" fmla="*/ 2245489 h 4919241"/>
              <a:gd name="connsiteX81" fmla="*/ 1597306 w 8171726"/>
              <a:gd name="connsiteY81" fmla="*/ 2257064 h 4919241"/>
              <a:gd name="connsiteX82" fmla="*/ 1701478 w 8171726"/>
              <a:gd name="connsiteY82" fmla="*/ 2291788 h 4919241"/>
              <a:gd name="connsiteX83" fmla="*/ 1840374 w 8171726"/>
              <a:gd name="connsiteY83" fmla="*/ 2314937 h 4919241"/>
              <a:gd name="connsiteX84" fmla="*/ 1909822 w 8171726"/>
              <a:gd name="connsiteY84" fmla="*/ 2338086 h 4919241"/>
              <a:gd name="connsiteX85" fmla="*/ 1944546 w 8171726"/>
              <a:gd name="connsiteY85" fmla="*/ 2349661 h 4919241"/>
              <a:gd name="connsiteX86" fmla="*/ 1967696 w 8171726"/>
              <a:gd name="connsiteY86" fmla="*/ 2384385 h 4919241"/>
              <a:gd name="connsiteX87" fmla="*/ 1956121 w 8171726"/>
              <a:gd name="connsiteY87" fmla="*/ 2419109 h 4919241"/>
              <a:gd name="connsiteX88" fmla="*/ 1944546 w 8171726"/>
              <a:gd name="connsiteY88" fmla="*/ 2523281 h 4919241"/>
              <a:gd name="connsiteX89" fmla="*/ 1932972 w 8171726"/>
              <a:gd name="connsiteY89" fmla="*/ 2558005 h 4919241"/>
              <a:gd name="connsiteX90" fmla="*/ 1921397 w 8171726"/>
              <a:gd name="connsiteY90" fmla="*/ 2604304 h 4919241"/>
              <a:gd name="connsiteX91" fmla="*/ 1909822 w 8171726"/>
              <a:gd name="connsiteY91" fmla="*/ 2696902 h 4919241"/>
              <a:gd name="connsiteX92" fmla="*/ 1875098 w 8171726"/>
              <a:gd name="connsiteY92" fmla="*/ 2789499 h 4919241"/>
              <a:gd name="connsiteX93" fmla="*/ 1863524 w 8171726"/>
              <a:gd name="connsiteY93" fmla="*/ 2824223 h 4919241"/>
              <a:gd name="connsiteX94" fmla="*/ 1840374 w 8171726"/>
              <a:gd name="connsiteY94" fmla="*/ 2870522 h 4919241"/>
              <a:gd name="connsiteX95" fmla="*/ 1770926 w 8171726"/>
              <a:gd name="connsiteY95" fmla="*/ 2963119 h 4919241"/>
              <a:gd name="connsiteX96" fmla="*/ 1736202 w 8171726"/>
              <a:gd name="connsiteY96" fmla="*/ 2986269 h 4919241"/>
              <a:gd name="connsiteX97" fmla="*/ 1678329 w 8171726"/>
              <a:gd name="connsiteY97" fmla="*/ 3044142 h 4919241"/>
              <a:gd name="connsiteX98" fmla="*/ 1643605 w 8171726"/>
              <a:gd name="connsiteY98" fmla="*/ 3078866 h 4919241"/>
              <a:gd name="connsiteX99" fmla="*/ 1562582 w 8171726"/>
              <a:gd name="connsiteY99" fmla="*/ 3136740 h 4919241"/>
              <a:gd name="connsiteX100" fmla="*/ 1516283 w 8171726"/>
              <a:gd name="connsiteY100" fmla="*/ 3171464 h 4919241"/>
              <a:gd name="connsiteX101" fmla="*/ 1342663 w 8171726"/>
              <a:gd name="connsiteY101" fmla="*/ 3264061 h 4919241"/>
              <a:gd name="connsiteX102" fmla="*/ 1250065 w 8171726"/>
              <a:gd name="connsiteY102" fmla="*/ 3333509 h 4919241"/>
              <a:gd name="connsiteX103" fmla="*/ 1226916 w 8171726"/>
              <a:gd name="connsiteY103" fmla="*/ 3356659 h 4919241"/>
              <a:gd name="connsiteX104" fmla="*/ 1192192 w 8171726"/>
              <a:gd name="connsiteY104" fmla="*/ 3379808 h 4919241"/>
              <a:gd name="connsiteX105" fmla="*/ 1099595 w 8171726"/>
              <a:gd name="connsiteY105" fmla="*/ 3437681 h 4919241"/>
              <a:gd name="connsiteX106" fmla="*/ 1030146 w 8171726"/>
              <a:gd name="connsiteY106" fmla="*/ 3483980 h 4919241"/>
              <a:gd name="connsiteX107" fmla="*/ 949124 w 8171726"/>
              <a:gd name="connsiteY107" fmla="*/ 3541854 h 4919241"/>
              <a:gd name="connsiteX108" fmla="*/ 914400 w 8171726"/>
              <a:gd name="connsiteY108" fmla="*/ 3576578 h 4919241"/>
              <a:gd name="connsiteX109" fmla="*/ 821802 w 8171726"/>
              <a:gd name="connsiteY109" fmla="*/ 3634451 h 4919241"/>
              <a:gd name="connsiteX110" fmla="*/ 787078 w 8171726"/>
              <a:gd name="connsiteY110" fmla="*/ 3680750 h 4919241"/>
              <a:gd name="connsiteX111" fmla="*/ 671331 w 8171726"/>
              <a:gd name="connsiteY111" fmla="*/ 3784922 h 4919241"/>
              <a:gd name="connsiteX112" fmla="*/ 648182 w 8171726"/>
              <a:gd name="connsiteY112" fmla="*/ 3819646 h 4919241"/>
              <a:gd name="connsiteX113" fmla="*/ 613458 w 8171726"/>
              <a:gd name="connsiteY113" fmla="*/ 3842795 h 4919241"/>
              <a:gd name="connsiteX114" fmla="*/ 590309 w 8171726"/>
              <a:gd name="connsiteY114" fmla="*/ 3865945 h 4919241"/>
              <a:gd name="connsiteX115" fmla="*/ 555584 w 8171726"/>
              <a:gd name="connsiteY115" fmla="*/ 3889094 h 4919241"/>
              <a:gd name="connsiteX116" fmla="*/ 474562 w 8171726"/>
              <a:gd name="connsiteY116" fmla="*/ 3970117 h 4919241"/>
              <a:gd name="connsiteX117" fmla="*/ 451412 w 8171726"/>
              <a:gd name="connsiteY117" fmla="*/ 3993266 h 4919241"/>
              <a:gd name="connsiteX118" fmla="*/ 393539 w 8171726"/>
              <a:gd name="connsiteY118" fmla="*/ 4062714 h 4919241"/>
              <a:gd name="connsiteX119" fmla="*/ 370390 w 8171726"/>
              <a:gd name="connsiteY119" fmla="*/ 4109013 h 4919241"/>
              <a:gd name="connsiteX120" fmla="*/ 324091 w 8171726"/>
              <a:gd name="connsiteY120" fmla="*/ 4178461 h 4919241"/>
              <a:gd name="connsiteX121" fmla="*/ 312516 w 8171726"/>
              <a:gd name="connsiteY121" fmla="*/ 4213185 h 4919241"/>
              <a:gd name="connsiteX122" fmla="*/ 300941 w 8171726"/>
              <a:gd name="connsiteY122" fmla="*/ 4259484 h 4919241"/>
              <a:gd name="connsiteX123" fmla="*/ 277792 w 8171726"/>
              <a:gd name="connsiteY123" fmla="*/ 4305783 h 4919241"/>
              <a:gd name="connsiteX124" fmla="*/ 300941 w 8171726"/>
              <a:gd name="connsiteY124" fmla="*/ 4421529 h 4919241"/>
              <a:gd name="connsiteX125" fmla="*/ 324091 w 8171726"/>
              <a:gd name="connsiteY125" fmla="*/ 4456254 h 4919241"/>
              <a:gd name="connsiteX126" fmla="*/ 405114 w 8171726"/>
              <a:gd name="connsiteY126" fmla="*/ 4537276 h 4919241"/>
              <a:gd name="connsiteX127" fmla="*/ 428263 w 8171726"/>
              <a:gd name="connsiteY127" fmla="*/ 4560426 h 4919241"/>
              <a:gd name="connsiteX128" fmla="*/ 462987 w 8171726"/>
              <a:gd name="connsiteY128" fmla="*/ 4572000 h 4919241"/>
              <a:gd name="connsiteX129" fmla="*/ 544010 w 8171726"/>
              <a:gd name="connsiteY129" fmla="*/ 4618299 h 4919241"/>
              <a:gd name="connsiteX130" fmla="*/ 636607 w 8171726"/>
              <a:gd name="connsiteY130" fmla="*/ 4641448 h 4919241"/>
              <a:gd name="connsiteX131" fmla="*/ 706055 w 8171726"/>
              <a:gd name="connsiteY131" fmla="*/ 4664598 h 4919241"/>
              <a:gd name="connsiteX132" fmla="*/ 775503 w 8171726"/>
              <a:gd name="connsiteY132" fmla="*/ 4676172 h 4919241"/>
              <a:gd name="connsiteX133" fmla="*/ 856526 w 8171726"/>
              <a:gd name="connsiteY133" fmla="*/ 4699322 h 4919241"/>
              <a:gd name="connsiteX134" fmla="*/ 960698 w 8171726"/>
              <a:gd name="connsiteY134" fmla="*/ 4722471 h 4919241"/>
              <a:gd name="connsiteX135" fmla="*/ 1041721 w 8171726"/>
              <a:gd name="connsiteY135" fmla="*/ 4745621 h 4919241"/>
              <a:gd name="connsiteX136" fmla="*/ 1145893 w 8171726"/>
              <a:gd name="connsiteY136" fmla="*/ 4757195 h 4919241"/>
              <a:gd name="connsiteX137" fmla="*/ 1284790 w 8171726"/>
              <a:gd name="connsiteY137" fmla="*/ 4791919 h 4919241"/>
              <a:gd name="connsiteX138" fmla="*/ 1458410 w 8171726"/>
              <a:gd name="connsiteY138" fmla="*/ 4815069 h 4919241"/>
              <a:gd name="connsiteX139" fmla="*/ 1724628 w 8171726"/>
              <a:gd name="connsiteY139" fmla="*/ 4826643 h 4919241"/>
              <a:gd name="connsiteX140" fmla="*/ 1979271 w 8171726"/>
              <a:gd name="connsiteY140" fmla="*/ 4861367 h 4919241"/>
              <a:gd name="connsiteX141" fmla="*/ 2141316 w 8171726"/>
              <a:gd name="connsiteY141" fmla="*/ 4884517 h 4919241"/>
              <a:gd name="connsiteX142" fmla="*/ 2500131 w 8171726"/>
              <a:gd name="connsiteY142" fmla="*/ 4907666 h 4919241"/>
              <a:gd name="connsiteX143" fmla="*/ 2662177 w 8171726"/>
              <a:gd name="connsiteY143" fmla="*/ 4919241 h 4919241"/>
              <a:gd name="connsiteX144" fmla="*/ 3472405 w 8171726"/>
              <a:gd name="connsiteY144" fmla="*/ 4907666 h 4919241"/>
              <a:gd name="connsiteX145" fmla="*/ 3588152 w 8171726"/>
              <a:gd name="connsiteY145" fmla="*/ 4896091 h 4919241"/>
              <a:gd name="connsiteX146" fmla="*/ 4155311 w 8171726"/>
              <a:gd name="connsiteY146" fmla="*/ 4861367 h 4919241"/>
              <a:gd name="connsiteX147" fmla="*/ 4548850 w 8171726"/>
              <a:gd name="connsiteY147" fmla="*/ 4838218 h 4919241"/>
              <a:gd name="connsiteX148" fmla="*/ 4618298 w 8171726"/>
              <a:gd name="connsiteY148" fmla="*/ 4826643 h 4919241"/>
              <a:gd name="connsiteX149" fmla="*/ 5081286 w 8171726"/>
              <a:gd name="connsiteY149" fmla="*/ 4780345 h 4919241"/>
              <a:gd name="connsiteX150" fmla="*/ 5220182 w 8171726"/>
              <a:gd name="connsiteY150" fmla="*/ 4757195 h 4919241"/>
              <a:gd name="connsiteX151" fmla="*/ 5428526 w 8171726"/>
              <a:gd name="connsiteY151" fmla="*/ 4745621 h 4919241"/>
              <a:gd name="connsiteX152" fmla="*/ 5891514 w 8171726"/>
              <a:gd name="connsiteY152" fmla="*/ 4722471 h 4919241"/>
              <a:gd name="connsiteX153" fmla="*/ 6123007 w 8171726"/>
              <a:gd name="connsiteY153" fmla="*/ 4699322 h 4919241"/>
              <a:gd name="connsiteX154" fmla="*/ 6285053 w 8171726"/>
              <a:gd name="connsiteY154" fmla="*/ 4676172 h 4919241"/>
              <a:gd name="connsiteX155" fmla="*/ 6342926 w 8171726"/>
              <a:gd name="connsiteY155" fmla="*/ 4653023 h 4919241"/>
              <a:gd name="connsiteX156" fmla="*/ 6366076 w 8171726"/>
              <a:gd name="connsiteY156" fmla="*/ 4629874 h 4919241"/>
              <a:gd name="connsiteX157" fmla="*/ 6400800 w 8171726"/>
              <a:gd name="connsiteY157" fmla="*/ 4618299 h 4919241"/>
              <a:gd name="connsiteX158" fmla="*/ 6516546 w 8171726"/>
              <a:gd name="connsiteY158" fmla="*/ 4548851 h 4919241"/>
              <a:gd name="connsiteX159" fmla="*/ 6574420 w 8171726"/>
              <a:gd name="connsiteY159" fmla="*/ 4514127 h 4919241"/>
              <a:gd name="connsiteX160" fmla="*/ 6713316 w 8171726"/>
              <a:gd name="connsiteY160" fmla="*/ 4421529 h 4919241"/>
              <a:gd name="connsiteX161" fmla="*/ 6771190 w 8171726"/>
              <a:gd name="connsiteY161" fmla="*/ 4375231 h 4919241"/>
              <a:gd name="connsiteX162" fmla="*/ 6852212 w 8171726"/>
              <a:gd name="connsiteY162" fmla="*/ 4328932 h 4919241"/>
              <a:gd name="connsiteX163" fmla="*/ 6875362 w 8171726"/>
              <a:gd name="connsiteY163" fmla="*/ 4305783 h 4919241"/>
              <a:gd name="connsiteX164" fmla="*/ 6944810 w 8171726"/>
              <a:gd name="connsiteY164" fmla="*/ 4271059 h 4919241"/>
              <a:gd name="connsiteX165" fmla="*/ 7037407 w 8171726"/>
              <a:gd name="connsiteY165" fmla="*/ 4190036 h 4919241"/>
              <a:gd name="connsiteX166" fmla="*/ 7095281 w 8171726"/>
              <a:gd name="connsiteY166" fmla="*/ 4155312 h 4919241"/>
              <a:gd name="connsiteX167" fmla="*/ 7199453 w 8171726"/>
              <a:gd name="connsiteY167" fmla="*/ 4051140 h 4919241"/>
              <a:gd name="connsiteX168" fmla="*/ 7222602 w 8171726"/>
              <a:gd name="connsiteY168" fmla="*/ 4027990 h 4919241"/>
              <a:gd name="connsiteX169" fmla="*/ 7268901 w 8171726"/>
              <a:gd name="connsiteY169" fmla="*/ 3981691 h 4919241"/>
              <a:gd name="connsiteX170" fmla="*/ 7349924 w 8171726"/>
              <a:gd name="connsiteY170" fmla="*/ 3877519 h 4919241"/>
              <a:gd name="connsiteX171" fmla="*/ 7384648 w 8171726"/>
              <a:gd name="connsiteY171" fmla="*/ 3831221 h 4919241"/>
              <a:gd name="connsiteX172" fmla="*/ 7442521 w 8171726"/>
              <a:gd name="connsiteY172" fmla="*/ 3727048 h 4919241"/>
              <a:gd name="connsiteX173" fmla="*/ 7477245 w 8171726"/>
              <a:gd name="connsiteY173" fmla="*/ 3692324 h 4919241"/>
              <a:gd name="connsiteX174" fmla="*/ 7535119 w 8171726"/>
              <a:gd name="connsiteY174" fmla="*/ 3599727 h 4919241"/>
              <a:gd name="connsiteX175" fmla="*/ 7569843 w 8171726"/>
              <a:gd name="connsiteY175" fmla="*/ 3553428 h 4919241"/>
              <a:gd name="connsiteX176" fmla="*/ 7616141 w 8171726"/>
              <a:gd name="connsiteY176" fmla="*/ 3460831 h 4919241"/>
              <a:gd name="connsiteX177" fmla="*/ 7708739 w 8171726"/>
              <a:gd name="connsiteY177" fmla="*/ 3333509 h 4919241"/>
              <a:gd name="connsiteX178" fmla="*/ 7731888 w 8171726"/>
              <a:gd name="connsiteY178" fmla="*/ 3287210 h 4919241"/>
              <a:gd name="connsiteX179" fmla="*/ 7755038 w 8171726"/>
              <a:gd name="connsiteY179" fmla="*/ 3252486 h 4919241"/>
              <a:gd name="connsiteX180" fmla="*/ 7778187 w 8171726"/>
              <a:gd name="connsiteY180" fmla="*/ 3206188 h 4919241"/>
              <a:gd name="connsiteX181" fmla="*/ 7801336 w 8171726"/>
              <a:gd name="connsiteY181" fmla="*/ 3171464 h 4919241"/>
              <a:gd name="connsiteX182" fmla="*/ 7824486 w 8171726"/>
              <a:gd name="connsiteY182" fmla="*/ 3125165 h 4919241"/>
              <a:gd name="connsiteX183" fmla="*/ 7847635 w 8171726"/>
              <a:gd name="connsiteY183" fmla="*/ 3090441 h 4919241"/>
              <a:gd name="connsiteX184" fmla="*/ 7870784 w 8171726"/>
              <a:gd name="connsiteY184" fmla="*/ 3044142 h 4919241"/>
              <a:gd name="connsiteX185" fmla="*/ 7893934 w 8171726"/>
              <a:gd name="connsiteY185" fmla="*/ 3009418 h 4919241"/>
              <a:gd name="connsiteX186" fmla="*/ 7905509 w 8171726"/>
              <a:gd name="connsiteY186" fmla="*/ 2974694 h 4919241"/>
              <a:gd name="connsiteX187" fmla="*/ 7928658 w 8171726"/>
              <a:gd name="connsiteY187" fmla="*/ 2928395 h 4919241"/>
              <a:gd name="connsiteX188" fmla="*/ 7951807 w 8171726"/>
              <a:gd name="connsiteY188" fmla="*/ 2847372 h 4919241"/>
              <a:gd name="connsiteX189" fmla="*/ 7986531 w 8171726"/>
              <a:gd name="connsiteY189" fmla="*/ 2754775 h 4919241"/>
              <a:gd name="connsiteX190" fmla="*/ 7998106 w 8171726"/>
              <a:gd name="connsiteY190" fmla="*/ 2685327 h 4919241"/>
              <a:gd name="connsiteX191" fmla="*/ 8009681 w 8171726"/>
              <a:gd name="connsiteY191" fmla="*/ 2650603 h 4919241"/>
              <a:gd name="connsiteX192" fmla="*/ 8055979 w 8171726"/>
              <a:gd name="connsiteY192" fmla="*/ 2534856 h 4919241"/>
              <a:gd name="connsiteX193" fmla="*/ 8102278 w 8171726"/>
              <a:gd name="connsiteY193" fmla="*/ 2430684 h 4919241"/>
              <a:gd name="connsiteX194" fmla="*/ 8113853 w 8171726"/>
              <a:gd name="connsiteY194" fmla="*/ 2372810 h 4919241"/>
              <a:gd name="connsiteX195" fmla="*/ 8137002 w 8171726"/>
              <a:gd name="connsiteY195" fmla="*/ 2326512 h 4919241"/>
              <a:gd name="connsiteX196" fmla="*/ 8148577 w 8171726"/>
              <a:gd name="connsiteY196" fmla="*/ 2280213 h 4919241"/>
              <a:gd name="connsiteX197" fmla="*/ 8171726 w 8171726"/>
              <a:gd name="connsiteY197" fmla="*/ 2118167 h 4919241"/>
              <a:gd name="connsiteX198" fmla="*/ 8160152 w 8171726"/>
              <a:gd name="connsiteY198" fmla="*/ 1851950 h 4919241"/>
              <a:gd name="connsiteX199" fmla="*/ 8137002 w 8171726"/>
              <a:gd name="connsiteY199" fmla="*/ 1770927 h 4919241"/>
              <a:gd name="connsiteX200" fmla="*/ 8102278 w 8171726"/>
              <a:gd name="connsiteY200" fmla="*/ 1678329 h 4919241"/>
              <a:gd name="connsiteX201" fmla="*/ 8067554 w 8171726"/>
              <a:gd name="connsiteY201" fmla="*/ 1632031 h 4919241"/>
              <a:gd name="connsiteX202" fmla="*/ 8032830 w 8171726"/>
              <a:gd name="connsiteY202" fmla="*/ 1574157 h 4919241"/>
              <a:gd name="connsiteX203" fmla="*/ 7928658 w 8171726"/>
              <a:gd name="connsiteY203" fmla="*/ 1412112 h 4919241"/>
              <a:gd name="connsiteX204" fmla="*/ 7905509 w 8171726"/>
              <a:gd name="connsiteY204" fmla="*/ 1388962 h 4919241"/>
              <a:gd name="connsiteX205" fmla="*/ 7893934 w 8171726"/>
              <a:gd name="connsiteY205" fmla="*/ 1354238 h 4919241"/>
              <a:gd name="connsiteX206" fmla="*/ 7836060 w 8171726"/>
              <a:gd name="connsiteY206" fmla="*/ 1307940 h 4919241"/>
              <a:gd name="connsiteX207" fmla="*/ 7812911 w 8171726"/>
              <a:gd name="connsiteY207" fmla="*/ 1273216 h 4919241"/>
              <a:gd name="connsiteX208" fmla="*/ 7743463 w 8171726"/>
              <a:gd name="connsiteY208" fmla="*/ 1203767 h 4919241"/>
              <a:gd name="connsiteX209" fmla="*/ 7708739 w 8171726"/>
              <a:gd name="connsiteY209" fmla="*/ 1157469 h 4919241"/>
              <a:gd name="connsiteX210" fmla="*/ 7639291 w 8171726"/>
              <a:gd name="connsiteY210" fmla="*/ 1111170 h 4919241"/>
              <a:gd name="connsiteX211" fmla="*/ 7616141 w 8171726"/>
              <a:gd name="connsiteY211" fmla="*/ 1076446 h 4919241"/>
              <a:gd name="connsiteX212" fmla="*/ 7535119 w 8171726"/>
              <a:gd name="connsiteY212" fmla="*/ 1030147 h 4919241"/>
              <a:gd name="connsiteX213" fmla="*/ 7442521 w 8171726"/>
              <a:gd name="connsiteY213" fmla="*/ 983848 h 4919241"/>
              <a:gd name="connsiteX214" fmla="*/ 7361498 w 8171726"/>
              <a:gd name="connsiteY214" fmla="*/ 925975 h 4919241"/>
              <a:gd name="connsiteX215" fmla="*/ 7326774 w 8171726"/>
              <a:gd name="connsiteY215" fmla="*/ 914400 h 4919241"/>
              <a:gd name="connsiteX216" fmla="*/ 7292050 w 8171726"/>
              <a:gd name="connsiteY216" fmla="*/ 891251 h 4919241"/>
              <a:gd name="connsiteX217" fmla="*/ 7257326 w 8171726"/>
              <a:gd name="connsiteY217" fmla="*/ 879676 h 4919241"/>
              <a:gd name="connsiteX218" fmla="*/ 7187878 w 8171726"/>
              <a:gd name="connsiteY218" fmla="*/ 821803 h 4919241"/>
              <a:gd name="connsiteX219" fmla="*/ 7153154 w 8171726"/>
              <a:gd name="connsiteY219" fmla="*/ 810228 h 4919241"/>
              <a:gd name="connsiteX220" fmla="*/ 7025833 w 8171726"/>
              <a:gd name="connsiteY220" fmla="*/ 775504 h 4919241"/>
              <a:gd name="connsiteX221" fmla="*/ 6979534 w 8171726"/>
              <a:gd name="connsiteY221" fmla="*/ 729205 h 491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8171726" h="4919241">
                <a:moveTo>
                  <a:pt x="6979534" y="729205"/>
                </a:moveTo>
                <a:lnTo>
                  <a:pt x="6979534" y="729205"/>
                </a:lnTo>
                <a:cubicBezTo>
                  <a:pt x="6873305" y="737377"/>
                  <a:pt x="6795554" y="751392"/>
                  <a:pt x="6690167" y="729205"/>
                </a:cubicBezTo>
                <a:cubicBezTo>
                  <a:pt x="6661414" y="723152"/>
                  <a:pt x="6637020" y="703773"/>
                  <a:pt x="6609144" y="694481"/>
                </a:cubicBezTo>
                <a:cubicBezTo>
                  <a:pt x="6521146" y="665149"/>
                  <a:pt x="6429778" y="646029"/>
                  <a:pt x="6342926" y="613459"/>
                </a:cubicBezTo>
                <a:cubicBezTo>
                  <a:pt x="6312060" y="601884"/>
                  <a:pt x="6281430" y="589662"/>
                  <a:pt x="6250329" y="578735"/>
                </a:cubicBezTo>
                <a:lnTo>
                  <a:pt x="5914663" y="462988"/>
                </a:lnTo>
                <a:cubicBezTo>
                  <a:pt x="5856922" y="443304"/>
                  <a:pt x="5797981" y="427013"/>
                  <a:pt x="5741043" y="405114"/>
                </a:cubicBezTo>
                <a:cubicBezTo>
                  <a:pt x="5690886" y="385823"/>
                  <a:pt x="5641754" y="363619"/>
                  <a:pt x="5590572" y="347241"/>
                </a:cubicBezTo>
                <a:cubicBezTo>
                  <a:pt x="5545119" y="332696"/>
                  <a:pt x="5497491" y="325880"/>
                  <a:pt x="5451676" y="312517"/>
                </a:cubicBezTo>
                <a:cubicBezTo>
                  <a:pt x="5404825" y="298852"/>
                  <a:pt x="5360002" y="278537"/>
                  <a:pt x="5312779" y="266218"/>
                </a:cubicBezTo>
                <a:cubicBezTo>
                  <a:pt x="5271040" y="255330"/>
                  <a:pt x="5227521" y="252629"/>
                  <a:pt x="5185458" y="243069"/>
                </a:cubicBezTo>
                <a:cubicBezTo>
                  <a:pt x="5142561" y="233320"/>
                  <a:pt x="5100930" y="218534"/>
                  <a:pt x="5058136" y="208345"/>
                </a:cubicBezTo>
                <a:cubicBezTo>
                  <a:pt x="5019860" y="199232"/>
                  <a:pt x="4980441" y="195208"/>
                  <a:pt x="4942390" y="185195"/>
                </a:cubicBezTo>
                <a:cubicBezTo>
                  <a:pt x="4810362" y="150450"/>
                  <a:pt x="4863927" y="144297"/>
                  <a:pt x="4722471" y="127322"/>
                </a:cubicBezTo>
                <a:cubicBezTo>
                  <a:pt x="4664882" y="120411"/>
                  <a:pt x="4606652" y="120564"/>
                  <a:pt x="4548850" y="115747"/>
                </a:cubicBezTo>
                <a:cubicBezTo>
                  <a:pt x="4514033" y="112846"/>
                  <a:pt x="4479513" y="106852"/>
                  <a:pt x="4444678" y="104172"/>
                </a:cubicBezTo>
                <a:cubicBezTo>
                  <a:pt x="4262028" y="90122"/>
                  <a:pt x="4084907" y="87164"/>
                  <a:pt x="3900668" y="81023"/>
                </a:cubicBezTo>
                <a:lnTo>
                  <a:pt x="3808071" y="69448"/>
                </a:lnTo>
                <a:cubicBezTo>
                  <a:pt x="3773372" y="65366"/>
                  <a:pt x="3738430" y="63186"/>
                  <a:pt x="3703898" y="57874"/>
                </a:cubicBezTo>
                <a:cubicBezTo>
                  <a:pt x="3688175" y="55455"/>
                  <a:pt x="3673100" y="49876"/>
                  <a:pt x="3657600" y="46299"/>
                </a:cubicBezTo>
                <a:cubicBezTo>
                  <a:pt x="3622940" y="38300"/>
                  <a:pt x="3588458" y="29332"/>
                  <a:pt x="3553428" y="23150"/>
                </a:cubicBezTo>
                <a:cubicBezTo>
                  <a:pt x="3522795" y="17744"/>
                  <a:pt x="3491624" y="15974"/>
                  <a:pt x="3460830" y="11575"/>
                </a:cubicBezTo>
                <a:cubicBezTo>
                  <a:pt x="3437597" y="8256"/>
                  <a:pt x="3414531" y="3858"/>
                  <a:pt x="3391382" y="0"/>
                </a:cubicBezTo>
                <a:cubicBezTo>
                  <a:pt x="3221620" y="3858"/>
                  <a:pt x="3051361" y="-1966"/>
                  <a:pt x="2882096" y="11575"/>
                </a:cubicBezTo>
                <a:cubicBezTo>
                  <a:pt x="2830759" y="15682"/>
                  <a:pt x="2817761" y="51742"/>
                  <a:pt x="2777924" y="69448"/>
                </a:cubicBezTo>
                <a:cubicBezTo>
                  <a:pt x="2755626" y="79358"/>
                  <a:pt x="2731132" y="83535"/>
                  <a:pt x="2708476" y="92598"/>
                </a:cubicBezTo>
                <a:cubicBezTo>
                  <a:pt x="2652739" y="114893"/>
                  <a:pt x="2663042" y="121101"/>
                  <a:pt x="2604303" y="150471"/>
                </a:cubicBezTo>
                <a:cubicBezTo>
                  <a:pt x="2560712" y="172267"/>
                  <a:pt x="2544343" y="174143"/>
                  <a:pt x="2500131" y="185195"/>
                </a:cubicBezTo>
                <a:cubicBezTo>
                  <a:pt x="2430713" y="219906"/>
                  <a:pt x="2452750" y="213566"/>
                  <a:pt x="2349660" y="231494"/>
                </a:cubicBezTo>
                <a:cubicBezTo>
                  <a:pt x="2193748" y="258609"/>
                  <a:pt x="2174501" y="255517"/>
                  <a:pt x="2013995" y="266218"/>
                </a:cubicBezTo>
                <a:cubicBezTo>
                  <a:pt x="1986987" y="270076"/>
                  <a:pt x="1960254" y="277793"/>
                  <a:pt x="1932972" y="277793"/>
                </a:cubicBezTo>
                <a:cubicBezTo>
                  <a:pt x="1790045" y="277793"/>
                  <a:pt x="1689609" y="299047"/>
                  <a:pt x="1574157" y="254643"/>
                </a:cubicBezTo>
                <a:cubicBezTo>
                  <a:pt x="1409195" y="191197"/>
                  <a:pt x="1511166" y="218896"/>
                  <a:pt x="1342663" y="185195"/>
                </a:cubicBezTo>
                <a:lnTo>
                  <a:pt x="1284790" y="173621"/>
                </a:lnTo>
                <a:cubicBezTo>
                  <a:pt x="1192192" y="177479"/>
                  <a:pt x="1099148" y="175322"/>
                  <a:pt x="1006997" y="185195"/>
                </a:cubicBezTo>
                <a:cubicBezTo>
                  <a:pt x="989840" y="187033"/>
                  <a:pt x="975494" y="199468"/>
                  <a:pt x="960698" y="208345"/>
                </a:cubicBezTo>
                <a:cubicBezTo>
                  <a:pt x="932208" y="225439"/>
                  <a:pt x="891296" y="248799"/>
                  <a:pt x="868101" y="277793"/>
                </a:cubicBezTo>
                <a:cubicBezTo>
                  <a:pt x="809707" y="350788"/>
                  <a:pt x="877689" y="279781"/>
                  <a:pt x="821802" y="335666"/>
                </a:cubicBezTo>
                <a:cubicBezTo>
                  <a:pt x="817944" y="347241"/>
                  <a:pt x="813438" y="358619"/>
                  <a:pt x="810228" y="370390"/>
                </a:cubicBezTo>
                <a:cubicBezTo>
                  <a:pt x="777646" y="489857"/>
                  <a:pt x="820988" y="458144"/>
                  <a:pt x="706055" y="474562"/>
                </a:cubicBezTo>
                <a:cubicBezTo>
                  <a:pt x="694480" y="478420"/>
                  <a:pt x="683062" y="482785"/>
                  <a:pt x="671331" y="486137"/>
                </a:cubicBezTo>
                <a:cubicBezTo>
                  <a:pt x="656035" y="490507"/>
                  <a:pt x="639928" y="492126"/>
                  <a:pt x="625033" y="497712"/>
                </a:cubicBezTo>
                <a:cubicBezTo>
                  <a:pt x="608877" y="503770"/>
                  <a:pt x="595103" y="515405"/>
                  <a:pt x="578734" y="520861"/>
                </a:cubicBezTo>
                <a:cubicBezTo>
                  <a:pt x="560070" y="527082"/>
                  <a:pt x="539946" y="527665"/>
                  <a:pt x="520860" y="532436"/>
                </a:cubicBezTo>
                <a:cubicBezTo>
                  <a:pt x="509024" y="535395"/>
                  <a:pt x="497907" y="540800"/>
                  <a:pt x="486136" y="544010"/>
                </a:cubicBezTo>
                <a:cubicBezTo>
                  <a:pt x="455441" y="552381"/>
                  <a:pt x="423722" y="557099"/>
                  <a:pt x="393539" y="567160"/>
                </a:cubicBezTo>
                <a:cubicBezTo>
                  <a:pt x="381964" y="571018"/>
                  <a:pt x="369728" y="573279"/>
                  <a:pt x="358815" y="578735"/>
                </a:cubicBezTo>
                <a:cubicBezTo>
                  <a:pt x="257820" y="629233"/>
                  <a:pt x="398235" y="577326"/>
                  <a:pt x="277792" y="613459"/>
                </a:cubicBezTo>
                <a:cubicBezTo>
                  <a:pt x="254420" y="620471"/>
                  <a:pt x="208344" y="636608"/>
                  <a:pt x="208344" y="636608"/>
                </a:cubicBezTo>
                <a:cubicBezTo>
                  <a:pt x="192911" y="648183"/>
                  <a:pt x="177743" y="660119"/>
                  <a:pt x="162045" y="671332"/>
                </a:cubicBezTo>
                <a:cubicBezTo>
                  <a:pt x="150725" y="679418"/>
                  <a:pt x="137883" y="685428"/>
                  <a:pt x="127321" y="694481"/>
                </a:cubicBezTo>
                <a:cubicBezTo>
                  <a:pt x="110750" y="708685"/>
                  <a:pt x="96455" y="725347"/>
                  <a:pt x="81022" y="740780"/>
                </a:cubicBezTo>
                <a:lnTo>
                  <a:pt x="46298" y="775504"/>
                </a:lnTo>
                <a:cubicBezTo>
                  <a:pt x="42440" y="787079"/>
                  <a:pt x="39530" y="799014"/>
                  <a:pt x="34724" y="810228"/>
                </a:cubicBezTo>
                <a:cubicBezTo>
                  <a:pt x="-8184" y="910348"/>
                  <a:pt x="27143" y="809817"/>
                  <a:pt x="0" y="891251"/>
                </a:cubicBezTo>
                <a:cubicBezTo>
                  <a:pt x="2036" y="962513"/>
                  <a:pt x="-2782" y="1246346"/>
                  <a:pt x="23149" y="1388962"/>
                </a:cubicBezTo>
                <a:cubicBezTo>
                  <a:pt x="27314" y="1411867"/>
                  <a:pt x="47464" y="1452637"/>
                  <a:pt x="57873" y="1469985"/>
                </a:cubicBezTo>
                <a:cubicBezTo>
                  <a:pt x="72187" y="1493842"/>
                  <a:pt x="91730" y="1514548"/>
                  <a:pt x="104172" y="1539433"/>
                </a:cubicBezTo>
                <a:cubicBezTo>
                  <a:pt x="115507" y="1562104"/>
                  <a:pt x="132290" y="1600457"/>
                  <a:pt x="150471" y="1620456"/>
                </a:cubicBezTo>
                <a:cubicBezTo>
                  <a:pt x="253453" y="1733737"/>
                  <a:pt x="212991" y="1683967"/>
                  <a:pt x="300941" y="1759352"/>
                </a:cubicBezTo>
                <a:cubicBezTo>
                  <a:pt x="331087" y="1785191"/>
                  <a:pt x="318632" y="1785559"/>
                  <a:pt x="358815" y="1805651"/>
                </a:cubicBezTo>
                <a:cubicBezTo>
                  <a:pt x="369728" y="1811107"/>
                  <a:pt x="382626" y="1811770"/>
                  <a:pt x="393539" y="1817226"/>
                </a:cubicBezTo>
                <a:cubicBezTo>
                  <a:pt x="413661" y="1827287"/>
                  <a:pt x="432335" y="1840027"/>
                  <a:pt x="451412" y="1851950"/>
                </a:cubicBezTo>
                <a:cubicBezTo>
                  <a:pt x="463208" y="1859323"/>
                  <a:pt x="473424" y="1869449"/>
                  <a:pt x="486136" y="1875099"/>
                </a:cubicBezTo>
                <a:cubicBezTo>
                  <a:pt x="508434" y="1885009"/>
                  <a:pt x="533759" y="1887335"/>
                  <a:pt x="555584" y="1898248"/>
                </a:cubicBezTo>
                <a:cubicBezTo>
                  <a:pt x="644140" y="1942527"/>
                  <a:pt x="557399" y="1902711"/>
                  <a:pt x="682906" y="1944547"/>
                </a:cubicBezTo>
                <a:cubicBezTo>
                  <a:pt x="702617" y="1951117"/>
                  <a:pt x="721325" y="1960402"/>
                  <a:pt x="740779" y="1967697"/>
                </a:cubicBezTo>
                <a:cubicBezTo>
                  <a:pt x="752203" y="1971981"/>
                  <a:pt x="764289" y="1974465"/>
                  <a:pt x="775503" y="1979271"/>
                </a:cubicBezTo>
                <a:cubicBezTo>
                  <a:pt x="791363" y="1986068"/>
                  <a:pt x="805942" y="1995624"/>
                  <a:pt x="821802" y="2002421"/>
                </a:cubicBezTo>
                <a:cubicBezTo>
                  <a:pt x="833016" y="2007227"/>
                  <a:pt x="845312" y="2009189"/>
                  <a:pt x="856526" y="2013995"/>
                </a:cubicBezTo>
                <a:cubicBezTo>
                  <a:pt x="941267" y="2050312"/>
                  <a:pt x="863762" y="2027380"/>
                  <a:pt x="949124" y="2048719"/>
                </a:cubicBezTo>
                <a:cubicBezTo>
                  <a:pt x="1019494" y="2095634"/>
                  <a:pt x="944725" y="2051410"/>
                  <a:pt x="1030146" y="2083443"/>
                </a:cubicBezTo>
                <a:cubicBezTo>
                  <a:pt x="1046302" y="2089502"/>
                  <a:pt x="1060076" y="2101137"/>
                  <a:pt x="1076445" y="2106593"/>
                </a:cubicBezTo>
                <a:cubicBezTo>
                  <a:pt x="1095109" y="2112814"/>
                  <a:pt x="1115233" y="2113396"/>
                  <a:pt x="1134319" y="2118167"/>
                </a:cubicBezTo>
                <a:cubicBezTo>
                  <a:pt x="1166818" y="2126292"/>
                  <a:pt x="1195069" y="2142275"/>
                  <a:pt x="1226916" y="2152891"/>
                </a:cubicBezTo>
                <a:cubicBezTo>
                  <a:pt x="1242008" y="2157922"/>
                  <a:pt x="1258320" y="2158880"/>
                  <a:pt x="1273215" y="2164466"/>
                </a:cubicBezTo>
                <a:cubicBezTo>
                  <a:pt x="1289371" y="2170525"/>
                  <a:pt x="1303145" y="2182160"/>
                  <a:pt x="1319514" y="2187616"/>
                </a:cubicBezTo>
                <a:cubicBezTo>
                  <a:pt x="1338177" y="2193837"/>
                  <a:pt x="1358301" y="2194419"/>
                  <a:pt x="1377387" y="2199190"/>
                </a:cubicBezTo>
                <a:cubicBezTo>
                  <a:pt x="1404637" y="2206002"/>
                  <a:pt x="1431564" y="2214080"/>
                  <a:pt x="1458410" y="2222340"/>
                </a:cubicBezTo>
                <a:cubicBezTo>
                  <a:pt x="1481732" y="2229516"/>
                  <a:pt x="1504185" y="2239571"/>
                  <a:pt x="1527858" y="2245489"/>
                </a:cubicBezTo>
                <a:cubicBezTo>
                  <a:pt x="1550626" y="2251181"/>
                  <a:pt x="1574630" y="2251017"/>
                  <a:pt x="1597306" y="2257064"/>
                </a:cubicBezTo>
                <a:cubicBezTo>
                  <a:pt x="1632672" y="2266495"/>
                  <a:pt x="1665586" y="2284610"/>
                  <a:pt x="1701478" y="2291788"/>
                </a:cubicBezTo>
                <a:cubicBezTo>
                  <a:pt x="1786104" y="2308712"/>
                  <a:pt x="1739876" y="2300580"/>
                  <a:pt x="1840374" y="2314937"/>
                </a:cubicBezTo>
                <a:lnTo>
                  <a:pt x="1909822" y="2338086"/>
                </a:lnTo>
                <a:lnTo>
                  <a:pt x="1944546" y="2349661"/>
                </a:lnTo>
                <a:cubicBezTo>
                  <a:pt x="1952263" y="2361236"/>
                  <a:pt x="1965409" y="2370663"/>
                  <a:pt x="1967696" y="2384385"/>
                </a:cubicBezTo>
                <a:cubicBezTo>
                  <a:pt x="1969702" y="2396420"/>
                  <a:pt x="1958127" y="2407074"/>
                  <a:pt x="1956121" y="2419109"/>
                </a:cubicBezTo>
                <a:cubicBezTo>
                  <a:pt x="1950377" y="2453571"/>
                  <a:pt x="1950290" y="2488819"/>
                  <a:pt x="1944546" y="2523281"/>
                </a:cubicBezTo>
                <a:cubicBezTo>
                  <a:pt x="1942540" y="2535316"/>
                  <a:pt x="1936324" y="2546274"/>
                  <a:pt x="1932972" y="2558005"/>
                </a:cubicBezTo>
                <a:cubicBezTo>
                  <a:pt x="1928602" y="2573301"/>
                  <a:pt x="1924012" y="2588612"/>
                  <a:pt x="1921397" y="2604304"/>
                </a:cubicBezTo>
                <a:cubicBezTo>
                  <a:pt x="1916283" y="2634987"/>
                  <a:pt x="1917366" y="2666725"/>
                  <a:pt x="1909822" y="2696902"/>
                </a:cubicBezTo>
                <a:cubicBezTo>
                  <a:pt x="1901827" y="2728882"/>
                  <a:pt x="1886363" y="2758519"/>
                  <a:pt x="1875098" y="2789499"/>
                </a:cubicBezTo>
                <a:cubicBezTo>
                  <a:pt x="1870929" y="2800965"/>
                  <a:pt x="1868330" y="2813009"/>
                  <a:pt x="1863524" y="2824223"/>
                </a:cubicBezTo>
                <a:cubicBezTo>
                  <a:pt x="1856727" y="2840083"/>
                  <a:pt x="1849251" y="2855726"/>
                  <a:pt x="1840374" y="2870522"/>
                </a:cubicBezTo>
                <a:cubicBezTo>
                  <a:pt x="1823279" y="2899014"/>
                  <a:pt x="1799921" y="2939923"/>
                  <a:pt x="1770926" y="2963119"/>
                </a:cubicBezTo>
                <a:cubicBezTo>
                  <a:pt x="1760063" y="2971809"/>
                  <a:pt x="1747777" y="2978552"/>
                  <a:pt x="1736202" y="2986269"/>
                </a:cubicBezTo>
                <a:cubicBezTo>
                  <a:pt x="1693762" y="3049930"/>
                  <a:pt x="1736202" y="2995915"/>
                  <a:pt x="1678329" y="3044142"/>
                </a:cubicBezTo>
                <a:cubicBezTo>
                  <a:pt x="1665754" y="3054621"/>
                  <a:pt x="1656033" y="3068213"/>
                  <a:pt x="1643605" y="3078866"/>
                </a:cubicBezTo>
                <a:cubicBezTo>
                  <a:pt x="1605786" y="3111282"/>
                  <a:pt x="1599217" y="3110572"/>
                  <a:pt x="1562582" y="3136740"/>
                </a:cubicBezTo>
                <a:cubicBezTo>
                  <a:pt x="1546884" y="3147953"/>
                  <a:pt x="1533032" y="3161893"/>
                  <a:pt x="1516283" y="3171464"/>
                </a:cubicBezTo>
                <a:cubicBezTo>
                  <a:pt x="1439017" y="3215616"/>
                  <a:pt x="1406961" y="3219547"/>
                  <a:pt x="1342663" y="3264061"/>
                </a:cubicBezTo>
                <a:cubicBezTo>
                  <a:pt x="1310941" y="3286022"/>
                  <a:pt x="1277346" y="3306227"/>
                  <a:pt x="1250065" y="3333509"/>
                </a:cubicBezTo>
                <a:cubicBezTo>
                  <a:pt x="1242349" y="3341226"/>
                  <a:pt x="1235437" y="3349842"/>
                  <a:pt x="1226916" y="3356659"/>
                </a:cubicBezTo>
                <a:cubicBezTo>
                  <a:pt x="1216053" y="3365349"/>
                  <a:pt x="1203321" y="3371461"/>
                  <a:pt x="1192192" y="3379808"/>
                </a:cubicBezTo>
                <a:cubicBezTo>
                  <a:pt x="1116703" y="3436425"/>
                  <a:pt x="1161751" y="3416964"/>
                  <a:pt x="1099595" y="3437681"/>
                </a:cubicBezTo>
                <a:lnTo>
                  <a:pt x="1030146" y="3483980"/>
                </a:lnTo>
                <a:cubicBezTo>
                  <a:pt x="1002657" y="3502306"/>
                  <a:pt x="974258" y="3520310"/>
                  <a:pt x="949124" y="3541854"/>
                </a:cubicBezTo>
                <a:cubicBezTo>
                  <a:pt x="936696" y="3552507"/>
                  <a:pt x="926828" y="3565925"/>
                  <a:pt x="914400" y="3576578"/>
                </a:cubicBezTo>
                <a:cubicBezTo>
                  <a:pt x="872328" y="3612639"/>
                  <a:pt x="869228" y="3610738"/>
                  <a:pt x="821802" y="3634451"/>
                </a:cubicBezTo>
                <a:cubicBezTo>
                  <a:pt x="810227" y="3649884"/>
                  <a:pt x="800719" y="3667109"/>
                  <a:pt x="787078" y="3680750"/>
                </a:cubicBezTo>
                <a:cubicBezTo>
                  <a:pt x="727305" y="3740523"/>
                  <a:pt x="732839" y="3692659"/>
                  <a:pt x="671331" y="3784922"/>
                </a:cubicBezTo>
                <a:cubicBezTo>
                  <a:pt x="663615" y="3796497"/>
                  <a:pt x="658019" y="3809809"/>
                  <a:pt x="648182" y="3819646"/>
                </a:cubicBezTo>
                <a:cubicBezTo>
                  <a:pt x="638345" y="3829483"/>
                  <a:pt x="624321" y="3834105"/>
                  <a:pt x="613458" y="3842795"/>
                </a:cubicBezTo>
                <a:cubicBezTo>
                  <a:pt x="604937" y="3849612"/>
                  <a:pt x="598830" y="3859128"/>
                  <a:pt x="590309" y="3865945"/>
                </a:cubicBezTo>
                <a:cubicBezTo>
                  <a:pt x="579446" y="3874635"/>
                  <a:pt x="565924" y="3879788"/>
                  <a:pt x="555584" y="3889094"/>
                </a:cubicBezTo>
                <a:cubicBezTo>
                  <a:pt x="527194" y="3914645"/>
                  <a:pt x="501570" y="3943109"/>
                  <a:pt x="474562" y="3970117"/>
                </a:cubicBezTo>
                <a:cubicBezTo>
                  <a:pt x="466845" y="3977834"/>
                  <a:pt x="457465" y="3984186"/>
                  <a:pt x="451412" y="3993266"/>
                </a:cubicBezTo>
                <a:cubicBezTo>
                  <a:pt x="419183" y="4041610"/>
                  <a:pt x="438100" y="4018153"/>
                  <a:pt x="393539" y="4062714"/>
                </a:cubicBezTo>
                <a:cubicBezTo>
                  <a:pt x="385823" y="4078147"/>
                  <a:pt x="379267" y="4094217"/>
                  <a:pt x="370390" y="4109013"/>
                </a:cubicBezTo>
                <a:cubicBezTo>
                  <a:pt x="356076" y="4132870"/>
                  <a:pt x="332889" y="4152067"/>
                  <a:pt x="324091" y="4178461"/>
                </a:cubicBezTo>
                <a:cubicBezTo>
                  <a:pt x="320233" y="4190036"/>
                  <a:pt x="315868" y="4201454"/>
                  <a:pt x="312516" y="4213185"/>
                </a:cubicBezTo>
                <a:cubicBezTo>
                  <a:pt x="308146" y="4228481"/>
                  <a:pt x="306527" y="4244589"/>
                  <a:pt x="300941" y="4259484"/>
                </a:cubicBezTo>
                <a:cubicBezTo>
                  <a:pt x="294883" y="4275640"/>
                  <a:pt x="285508" y="4290350"/>
                  <a:pt x="277792" y="4305783"/>
                </a:cubicBezTo>
                <a:cubicBezTo>
                  <a:pt x="285508" y="4344365"/>
                  <a:pt x="289370" y="4383923"/>
                  <a:pt x="300941" y="4421529"/>
                </a:cubicBezTo>
                <a:cubicBezTo>
                  <a:pt x="305032" y="4434825"/>
                  <a:pt x="315744" y="4445125"/>
                  <a:pt x="324091" y="4456254"/>
                </a:cubicBezTo>
                <a:cubicBezTo>
                  <a:pt x="395035" y="4550845"/>
                  <a:pt x="340851" y="4485865"/>
                  <a:pt x="405114" y="4537276"/>
                </a:cubicBezTo>
                <a:cubicBezTo>
                  <a:pt x="413635" y="4544093"/>
                  <a:pt x="418905" y="4554811"/>
                  <a:pt x="428263" y="4560426"/>
                </a:cubicBezTo>
                <a:cubicBezTo>
                  <a:pt x="438725" y="4566703"/>
                  <a:pt x="451412" y="4568142"/>
                  <a:pt x="462987" y="4572000"/>
                </a:cubicBezTo>
                <a:cubicBezTo>
                  <a:pt x="488390" y="4588936"/>
                  <a:pt x="514636" y="4608508"/>
                  <a:pt x="544010" y="4618299"/>
                </a:cubicBezTo>
                <a:cubicBezTo>
                  <a:pt x="574193" y="4628360"/>
                  <a:pt x="606016" y="4632708"/>
                  <a:pt x="636607" y="4641448"/>
                </a:cubicBezTo>
                <a:cubicBezTo>
                  <a:pt x="660070" y="4648152"/>
                  <a:pt x="682382" y="4658680"/>
                  <a:pt x="706055" y="4664598"/>
                </a:cubicBezTo>
                <a:cubicBezTo>
                  <a:pt x="728823" y="4670290"/>
                  <a:pt x="752635" y="4670895"/>
                  <a:pt x="775503" y="4676172"/>
                </a:cubicBezTo>
                <a:cubicBezTo>
                  <a:pt x="802872" y="4682488"/>
                  <a:pt x="829276" y="4692510"/>
                  <a:pt x="856526" y="4699322"/>
                </a:cubicBezTo>
                <a:cubicBezTo>
                  <a:pt x="891035" y="4707949"/>
                  <a:pt x="926189" y="4713844"/>
                  <a:pt x="960698" y="4722471"/>
                </a:cubicBezTo>
                <a:cubicBezTo>
                  <a:pt x="987948" y="4729283"/>
                  <a:pt x="1014114" y="4740445"/>
                  <a:pt x="1041721" y="4745621"/>
                </a:cubicBezTo>
                <a:cubicBezTo>
                  <a:pt x="1076060" y="4752060"/>
                  <a:pt x="1111169" y="4753337"/>
                  <a:pt x="1145893" y="4757195"/>
                </a:cubicBezTo>
                <a:cubicBezTo>
                  <a:pt x="1192192" y="4768770"/>
                  <a:pt x="1237546" y="4785170"/>
                  <a:pt x="1284790" y="4791919"/>
                </a:cubicBezTo>
                <a:cubicBezTo>
                  <a:pt x="1315576" y="4796317"/>
                  <a:pt x="1431131" y="4813309"/>
                  <a:pt x="1458410" y="4815069"/>
                </a:cubicBezTo>
                <a:cubicBezTo>
                  <a:pt x="1547049" y="4820788"/>
                  <a:pt x="1635889" y="4822785"/>
                  <a:pt x="1724628" y="4826643"/>
                </a:cubicBezTo>
                <a:cubicBezTo>
                  <a:pt x="1914447" y="4858280"/>
                  <a:pt x="1614373" y="4809237"/>
                  <a:pt x="1979271" y="4861367"/>
                </a:cubicBezTo>
                <a:cubicBezTo>
                  <a:pt x="2033286" y="4869084"/>
                  <a:pt x="2086967" y="4879686"/>
                  <a:pt x="2141316" y="4884517"/>
                </a:cubicBezTo>
                <a:cubicBezTo>
                  <a:pt x="2260699" y="4895129"/>
                  <a:pt x="2380543" y="4899693"/>
                  <a:pt x="2500131" y="4907666"/>
                </a:cubicBezTo>
                <a:lnTo>
                  <a:pt x="2662177" y="4919241"/>
                </a:lnTo>
                <a:lnTo>
                  <a:pt x="3472405" y="4907666"/>
                </a:lnTo>
                <a:cubicBezTo>
                  <a:pt x="3511168" y="4906697"/>
                  <a:pt x="3549497" y="4899143"/>
                  <a:pt x="3588152" y="4896091"/>
                </a:cubicBezTo>
                <a:cubicBezTo>
                  <a:pt x="3895934" y="4871792"/>
                  <a:pt x="3876870" y="4874626"/>
                  <a:pt x="4155311" y="4861367"/>
                </a:cubicBezTo>
                <a:cubicBezTo>
                  <a:pt x="4387099" y="4832395"/>
                  <a:pt x="4089100" y="4866953"/>
                  <a:pt x="4548850" y="4838218"/>
                </a:cubicBezTo>
                <a:cubicBezTo>
                  <a:pt x="4572273" y="4836754"/>
                  <a:pt x="4594954" y="4829058"/>
                  <a:pt x="4618298" y="4826643"/>
                </a:cubicBezTo>
                <a:cubicBezTo>
                  <a:pt x="4882782" y="4799283"/>
                  <a:pt x="4846119" y="4812782"/>
                  <a:pt x="5081286" y="4780345"/>
                </a:cubicBezTo>
                <a:cubicBezTo>
                  <a:pt x="5127783" y="4773932"/>
                  <a:pt x="5173478" y="4761865"/>
                  <a:pt x="5220182" y="4757195"/>
                </a:cubicBezTo>
                <a:cubicBezTo>
                  <a:pt x="5289392" y="4750274"/>
                  <a:pt x="5359098" y="4749829"/>
                  <a:pt x="5428526" y="4745621"/>
                </a:cubicBezTo>
                <a:cubicBezTo>
                  <a:pt x="5777903" y="4724447"/>
                  <a:pt x="5411982" y="4741653"/>
                  <a:pt x="5891514" y="4722471"/>
                </a:cubicBezTo>
                <a:cubicBezTo>
                  <a:pt x="5968678" y="4714755"/>
                  <a:pt x="6047773" y="4718131"/>
                  <a:pt x="6123007" y="4699322"/>
                </a:cubicBezTo>
                <a:cubicBezTo>
                  <a:pt x="6206923" y="4678343"/>
                  <a:pt x="6153477" y="4689330"/>
                  <a:pt x="6285053" y="4676172"/>
                </a:cubicBezTo>
                <a:cubicBezTo>
                  <a:pt x="6304344" y="4668456"/>
                  <a:pt x="6324886" y="4663331"/>
                  <a:pt x="6342926" y="4653023"/>
                </a:cubicBezTo>
                <a:cubicBezTo>
                  <a:pt x="6352401" y="4647609"/>
                  <a:pt x="6356718" y="4635489"/>
                  <a:pt x="6366076" y="4629874"/>
                </a:cubicBezTo>
                <a:cubicBezTo>
                  <a:pt x="6376538" y="4623597"/>
                  <a:pt x="6390058" y="4624083"/>
                  <a:pt x="6400800" y="4618299"/>
                </a:cubicBezTo>
                <a:cubicBezTo>
                  <a:pt x="6440416" y="4596967"/>
                  <a:pt x="6477964" y="4572000"/>
                  <a:pt x="6516546" y="4548851"/>
                </a:cubicBezTo>
                <a:cubicBezTo>
                  <a:pt x="6535837" y="4537276"/>
                  <a:pt x="6555701" y="4526606"/>
                  <a:pt x="6574420" y="4514127"/>
                </a:cubicBezTo>
                <a:cubicBezTo>
                  <a:pt x="6620719" y="4483261"/>
                  <a:pt x="6669865" y="4456289"/>
                  <a:pt x="6713316" y="4421529"/>
                </a:cubicBezTo>
                <a:cubicBezTo>
                  <a:pt x="6732607" y="4406096"/>
                  <a:pt x="6750634" y="4388935"/>
                  <a:pt x="6771190" y="4375231"/>
                </a:cubicBezTo>
                <a:cubicBezTo>
                  <a:pt x="6797072" y="4357977"/>
                  <a:pt x="6826330" y="4346186"/>
                  <a:pt x="6852212" y="4328932"/>
                </a:cubicBezTo>
                <a:cubicBezTo>
                  <a:pt x="6861292" y="4322879"/>
                  <a:pt x="6866108" y="4311567"/>
                  <a:pt x="6875362" y="4305783"/>
                </a:cubicBezTo>
                <a:cubicBezTo>
                  <a:pt x="6897310" y="4292066"/>
                  <a:pt x="6923749" y="4286103"/>
                  <a:pt x="6944810" y="4271059"/>
                </a:cubicBezTo>
                <a:cubicBezTo>
                  <a:pt x="6978184" y="4247220"/>
                  <a:pt x="7004899" y="4215042"/>
                  <a:pt x="7037407" y="4190036"/>
                </a:cubicBezTo>
                <a:cubicBezTo>
                  <a:pt x="7055239" y="4176319"/>
                  <a:pt x="7078200" y="4169953"/>
                  <a:pt x="7095281" y="4155312"/>
                </a:cubicBezTo>
                <a:cubicBezTo>
                  <a:pt x="7132566" y="4123354"/>
                  <a:pt x="7164729" y="4085864"/>
                  <a:pt x="7199453" y="4051140"/>
                </a:cubicBezTo>
                <a:lnTo>
                  <a:pt x="7222602" y="4027990"/>
                </a:lnTo>
                <a:cubicBezTo>
                  <a:pt x="7238035" y="4012557"/>
                  <a:pt x="7254929" y="3998458"/>
                  <a:pt x="7268901" y="3981691"/>
                </a:cubicBezTo>
                <a:cubicBezTo>
                  <a:pt x="7378858" y="3849742"/>
                  <a:pt x="7290125" y="3961235"/>
                  <a:pt x="7349924" y="3877519"/>
                </a:cubicBezTo>
                <a:cubicBezTo>
                  <a:pt x="7361137" y="3861821"/>
                  <a:pt x="7374424" y="3847580"/>
                  <a:pt x="7384648" y="3831221"/>
                </a:cubicBezTo>
                <a:cubicBezTo>
                  <a:pt x="7425876" y="3765256"/>
                  <a:pt x="7388465" y="3799123"/>
                  <a:pt x="7442521" y="3727048"/>
                </a:cubicBezTo>
                <a:cubicBezTo>
                  <a:pt x="7452342" y="3713953"/>
                  <a:pt x="7466592" y="3704752"/>
                  <a:pt x="7477245" y="3692324"/>
                </a:cubicBezTo>
                <a:cubicBezTo>
                  <a:pt x="7537777" y="3621704"/>
                  <a:pt x="7489518" y="3672688"/>
                  <a:pt x="7535119" y="3599727"/>
                </a:cubicBezTo>
                <a:cubicBezTo>
                  <a:pt x="7545343" y="3583368"/>
                  <a:pt x="7560123" y="3570091"/>
                  <a:pt x="7569843" y="3553428"/>
                </a:cubicBezTo>
                <a:cubicBezTo>
                  <a:pt x="7587231" y="3523620"/>
                  <a:pt x="7595436" y="3488438"/>
                  <a:pt x="7616141" y="3460831"/>
                </a:cubicBezTo>
                <a:cubicBezTo>
                  <a:pt x="7619803" y="3455948"/>
                  <a:pt x="7690917" y="3364698"/>
                  <a:pt x="7708739" y="3333509"/>
                </a:cubicBezTo>
                <a:cubicBezTo>
                  <a:pt x="7717300" y="3318528"/>
                  <a:pt x="7723327" y="3302191"/>
                  <a:pt x="7731888" y="3287210"/>
                </a:cubicBezTo>
                <a:cubicBezTo>
                  <a:pt x="7738790" y="3275132"/>
                  <a:pt x="7748136" y="3264564"/>
                  <a:pt x="7755038" y="3252486"/>
                </a:cubicBezTo>
                <a:cubicBezTo>
                  <a:pt x="7763599" y="3237505"/>
                  <a:pt x="7769627" y="3221169"/>
                  <a:pt x="7778187" y="3206188"/>
                </a:cubicBezTo>
                <a:cubicBezTo>
                  <a:pt x="7785089" y="3194110"/>
                  <a:pt x="7794434" y="3183542"/>
                  <a:pt x="7801336" y="3171464"/>
                </a:cubicBezTo>
                <a:cubicBezTo>
                  <a:pt x="7809897" y="3156483"/>
                  <a:pt x="7815925" y="3140146"/>
                  <a:pt x="7824486" y="3125165"/>
                </a:cubicBezTo>
                <a:cubicBezTo>
                  <a:pt x="7831388" y="3113087"/>
                  <a:pt x="7840733" y="3102519"/>
                  <a:pt x="7847635" y="3090441"/>
                </a:cubicBezTo>
                <a:cubicBezTo>
                  <a:pt x="7856196" y="3075460"/>
                  <a:pt x="7862223" y="3059123"/>
                  <a:pt x="7870784" y="3044142"/>
                </a:cubicBezTo>
                <a:cubicBezTo>
                  <a:pt x="7877686" y="3032064"/>
                  <a:pt x="7887713" y="3021860"/>
                  <a:pt x="7893934" y="3009418"/>
                </a:cubicBezTo>
                <a:cubicBezTo>
                  <a:pt x="7899390" y="2998505"/>
                  <a:pt x="7900703" y="2985908"/>
                  <a:pt x="7905509" y="2974694"/>
                </a:cubicBezTo>
                <a:cubicBezTo>
                  <a:pt x="7912306" y="2958835"/>
                  <a:pt x="7921861" y="2944254"/>
                  <a:pt x="7928658" y="2928395"/>
                </a:cubicBezTo>
                <a:cubicBezTo>
                  <a:pt x="7940555" y="2900635"/>
                  <a:pt x="7943413" y="2876751"/>
                  <a:pt x="7951807" y="2847372"/>
                </a:cubicBezTo>
                <a:cubicBezTo>
                  <a:pt x="7960877" y="2815625"/>
                  <a:pt x="7974305" y="2785340"/>
                  <a:pt x="7986531" y="2754775"/>
                </a:cubicBezTo>
                <a:cubicBezTo>
                  <a:pt x="7990389" y="2731626"/>
                  <a:pt x="7993015" y="2708237"/>
                  <a:pt x="7998106" y="2685327"/>
                </a:cubicBezTo>
                <a:cubicBezTo>
                  <a:pt x="8000753" y="2673417"/>
                  <a:pt x="8005301" y="2661991"/>
                  <a:pt x="8009681" y="2650603"/>
                </a:cubicBezTo>
                <a:cubicBezTo>
                  <a:pt x="8024598" y="2611818"/>
                  <a:pt x="8037395" y="2572023"/>
                  <a:pt x="8055979" y="2534856"/>
                </a:cubicBezTo>
                <a:cubicBezTo>
                  <a:pt x="8073080" y="2500654"/>
                  <a:pt x="8091193" y="2467634"/>
                  <a:pt x="8102278" y="2430684"/>
                </a:cubicBezTo>
                <a:cubicBezTo>
                  <a:pt x="8107931" y="2411840"/>
                  <a:pt x="8107632" y="2391474"/>
                  <a:pt x="8113853" y="2372810"/>
                </a:cubicBezTo>
                <a:cubicBezTo>
                  <a:pt x="8119309" y="2356441"/>
                  <a:pt x="8130944" y="2342668"/>
                  <a:pt x="8137002" y="2326512"/>
                </a:cubicBezTo>
                <a:cubicBezTo>
                  <a:pt x="8142588" y="2311617"/>
                  <a:pt x="8145126" y="2295742"/>
                  <a:pt x="8148577" y="2280213"/>
                </a:cubicBezTo>
                <a:cubicBezTo>
                  <a:pt x="8164957" y="2206504"/>
                  <a:pt x="8161615" y="2209173"/>
                  <a:pt x="8171726" y="2118167"/>
                </a:cubicBezTo>
                <a:cubicBezTo>
                  <a:pt x="8167868" y="2029428"/>
                  <a:pt x="8168990" y="1940332"/>
                  <a:pt x="8160152" y="1851950"/>
                </a:cubicBezTo>
                <a:cubicBezTo>
                  <a:pt x="8157357" y="1824001"/>
                  <a:pt x="8145073" y="1797831"/>
                  <a:pt x="8137002" y="1770927"/>
                </a:cubicBezTo>
                <a:cubicBezTo>
                  <a:pt x="8130221" y="1748322"/>
                  <a:pt x="8110609" y="1693325"/>
                  <a:pt x="8102278" y="1678329"/>
                </a:cubicBezTo>
                <a:cubicBezTo>
                  <a:pt x="8092909" y="1661466"/>
                  <a:pt x="8079129" y="1647464"/>
                  <a:pt x="8067554" y="1632031"/>
                </a:cubicBezTo>
                <a:cubicBezTo>
                  <a:pt x="8040686" y="1551428"/>
                  <a:pt x="8075198" y="1637710"/>
                  <a:pt x="8032830" y="1574157"/>
                </a:cubicBezTo>
                <a:cubicBezTo>
                  <a:pt x="7973332" y="1484909"/>
                  <a:pt x="7981858" y="1475952"/>
                  <a:pt x="7928658" y="1412112"/>
                </a:cubicBezTo>
                <a:cubicBezTo>
                  <a:pt x="7921672" y="1403729"/>
                  <a:pt x="7913225" y="1396679"/>
                  <a:pt x="7905509" y="1388962"/>
                </a:cubicBezTo>
                <a:cubicBezTo>
                  <a:pt x="7901651" y="1377387"/>
                  <a:pt x="7900211" y="1364700"/>
                  <a:pt x="7893934" y="1354238"/>
                </a:cubicBezTo>
                <a:cubicBezTo>
                  <a:pt x="7882939" y="1335914"/>
                  <a:pt x="7851830" y="1318453"/>
                  <a:pt x="7836060" y="1307940"/>
                </a:cubicBezTo>
                <a:cubicBezTo>
                  <a:pt x="7828344" y="1296365"/>
                  <a:pt x="7822153" y="1283613"/>
                  <a:pt x="7812911" y="1273216"/>
                </a:cubicBezTo>
                <a:cubicBezTo>
                  <a:pt x="7791161" y="1248747"/>
                  <a:pt x="7763106" y="1229958"/>
                  <a:pt x="7743463" y="1203767"/>
                </a:cubicBezTo>
                <a:cubicBezTo>
                  <a:pt x="7731888" y="1188334"/>
                  <a:pt x="7723157" y="1170285"/>
                  <a:pt x="7708739" y="1157469"/>
                </a:cubicBezTo>
                <a:cubicBezTo>
                  <a:pt x="7687944" y="1138985"/>
                  <a:pt x="7639291" y="1111170"/>
                  <a:pt x="7639291" y="1111170"/>
                </a:cubicBezTo>
                <a:cubicBezTo>
                  <a:pt x="7631574" y="1099595"/>
                  <a:pt x="7625978" y="1086283"/>
                  <a:pt x="7616141" y="1076446"/>
                </a:cubicBezTo>
                <a:cubicBezTo>
                  <a:pt x="7594904" y="1055209"/>
                  <a:pt x="7559323" y="1045275"/>
                  <a:pt x="7535119" y="1030147"/>
                </a:cubicBezTo>
                <a:cubicBezTo>
                  <a:pt x="7456421" y="980960"/>
                  <a:pt x="7523758" y="1004158"/>
                  <a:pt x="7442521" y="983848"/>
                </a:cubicBezTo>
                <a:cubicBezTo>
                  <a:pt x="7432034" y="975983"/>
                  <a:pt x="7378424" y="934438"/>
                  <a:pt x="7361498" y="925975"/>
                </a:cubicBezTo>
                <a:cubicBezTo>
                  <a:pt x="7350585" y="920519"/>
                  <a:pt x="7337687" y="919856"/>
                  <a:pt x="7326774" y="914400"/>
                </a:cubicBezTo>
                <a:cubicBezTo>
                  <a:pt x="7314332" y="908179"/>
                  <a:pt x="7304492" y="897472"/>
                  <a:pt x="7292050" y="891251"/>
                </a:cubicBezTo>
                <a:cubicBezTo>
                  <a:pt x="7281137" y="885795"/>
                  <a:pt x="7268239" y="885132"/>
                  <a:pt x="7257326" y="879676"/>
                </a:cubicBezTo>
                <a:cubicBezTo>
                  <a:pt x="7181587" y="841807"/>
                  <a:pt x="7264674" y="873001"/>
                  <a:pt x="7187878" y="821803"/>
                </a:cubicBezTo>
                <a:cubicBezTo>
                  <a:pt x="7177726" y="815035"/>
                  <a:pt x="7164368" y="815034"/>
                  <a:pt x="7153154" y="810228"/>
                </a:cubicBezTo>
                <a:cubicBezTo>
                  <a:pt x="7064780" y="772354"/>
                  <a:pt x="7151880" y="793511"/>
                  <a:pt x="7025833" y="775504"/>
                </a:cubicBezTo>
                <a:cubicBezTo>
                  <a:pt x="6952724" y="751135"/>
                  <a:pt x="6987250" y="736921"/>
                  <a:pt x="6979534" y="72920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909162" y="2399238"/>
            <a:ext cx="2579684" cy="1784857"/>
          </a:xfrm>
          <a:custGeom>
            <a:avLst/>
            <a:gdLst>
              <a:gd name="connsiteX0" fmla="*/ 1489502 w 2299747"/>
              <a:gd name="connsiteY0" fmla="*/ 81023 h 1527858"/>
              <a:gd name="connsiteX1" fmla="*/ 1489502 w 2299747"/>
              <a:gd name="connsiteY1" fmla="*/ 81023 h 1527858"/>
              <a:gd name="connsiteX2" fmla="*/ 1304307 w 2299747"/>
              <a:gd name="connsiteY2" fmla="*/ 69448 h 1527858"/>
              <a:gd name="connsiteX3" fmla="*/ 1234859 w 2299747"/>
              <a:gd name="connsiteY3" fmla="*/ 46299 h 1527858"/>
              <a:gd name="connsiteX4" fmla="*/ 1176986 w 2299747"/>
              <a:gd name="connsiteY4" fmla="*/ 34724 h 1527858"/>
              <a:gd name="connsiteX5" fmla="*/ 957067 w 2299747"/>
              <a:gd name="connsiteY5" fmla="*/ 0 h 1527858"/>
              <a:gd name="connsiteX6" fmla="*/ 505654 w 2299747"/>
              <a:gd name="connsiteY6" fmla="*/ 11575 h 1527858"/>
              <a:gd name="connsiteX7" fmla="*/ 424632 w 2299747"/>
              <a:gd name="connsiteY7" fmla="*/ 46299 h 1527858"/>
              <a:gd name="connsiteX8" fmla="*/ 366758 w 2299747"/>
              <a:gd name="connsiteY8" fmla="*/ 81023 h 1527858"/>
              <a:gd name="connsiteX9" fmla="*/ 285735 w 2299747"/>
              <a:gd name="connsiteY9" fmla="*/ 173620 h 1527858"/>
              <a:gd name="connsiteX10" fmla="*/ 262586 w 2299747"/>
              <a:gd name="connsiteY10" fmla="*/ 196770 h 1527858"/>
              <a:gd name="connsiteX11" fmla="*/ 239437 w 2299747"/>
              <a:gd name="connsiteY11" fmla="*/ 231494 h 1527858"/>
              <a:gd name="connsiteX12" fmla="*/ 216287 w 2299747"/>
              <a:gd name="connsiteY12" fmla="*/ 254643 h 1527858"/>
              <a:gd name="connsiteX13" fmla="*/ 135264 w 2299747"/>
              <a:gd name="connsiteY13" fmla="*/ 381965 h 1527858"/>
              <a:gd name="connsiteX14" fmla="*/ 88966 w 2299747"/>
              <a:gd name="connsiteY14" fmla="*/ 474562 h 1527858"/>
              <a:gd name="connsiteX15" fmla="*/ 54242 w 2299747"/>
              <a:gd name="connsiteY15" fmla="*/ 567159 h 1527858"/>
              <a:gd name="connsiteX16" fmla="*/ 31092 w 2299747"/>
              <a:gd name="connsiteY16" fmla="*/ 601884 h 1527858"/>
              <a:gd name="connsiteX17" fmla="*/ 19518 w 2299747"/>
              <a:gd name="connsiteY17" fmla="*/ 925975 h 1527858"/>
              <a:gd name="connsiteX18" fmla="*/ 54242 w 2299747"/>
              <a:gd name="connsiteY18" fmla="*/ 1053296 h 1527858"/>
              <a:gd name="connsiteX19" fmla="*/ 88966 w 2299747"/>
              <a:gd name="connsiteY19" fmla="*/ 1099595 h 1527858"/>
              <a:gd name="connsiteX20" fmla="*/ 123690 w 2299747"/>
              <a:gd name="connsiteY20" fmla="*/ 1157468 h 1527858"/>
              <a:gd name="connsiteX21" fmla="*/ 158414 w 2299747"/>
              <a:gd name="connsiteY21" fmla="*/ 1203767 h 1527858"/>
              <a:gd name="connsiteX22" fmla="*/ 204713 w 2299747"/>
              <a:gd name="connsiteY22" fmla="*/ 1238491 h 1527858"/>
              <a:gd name="connsiteX23" fmla="*/ 274161 w 2299747"/>
              <a:gd name="connsiteY23" fmla="*/ 1296365 h 1527858"/>
              <a:gd name="connsiteX24" fmla="*/ 308885 w 2299747"/>
              <a:gd name="connsiteY24" fmla="*/ 1307939 h 1527858"/>
              <a:gd name="connsiteX25" fmla="*/ 401482 w 2299747"/>
              <a:gd name="connsiteY25" fmla="*/ 1342663 h 1527858"/>
              <a:gd name="connsiteX26" fmla="*/ 517229 w 2299747"/>
              <a:gd name="connsiteY26" fmla="*/ 1377387 h 1527858"/>
              <a:gd name="connsiteX27" fmla="*/ 656125 w 2299747"/>
              <a:gd name="connsiteY27" fmla="*/ 1435261 h 1527858"/>
              <a:gd name="connsiteX28" fmla="*/ 690849 w 2299747"/>
              <a:gd name="connsiteY28" fmla="*/ 1446835 h 1527858"/>
              <a:gd name="connsiteX29" fmla="*/ 725573 w 2299747"/>
              <a:gd name="connsiteY29" fmla="*/ 1458410 h 1527858"/>
              <a:gd name="connsiteX30" fmla="*/ 864470 w 2299747"/>
              <a:gd name="connsiteY30" fmla="*/ 1481559 h 1527858"/>
              <a:gd name="connsiteX31" fmla="*/ 968642 w 2299747"/>
              <a:gd name="connsiteY31" fmla="*/ 1504709 h 1527858"/>
              <a:gd name="connsiteX32" fmla="*/ 1095963 w 2299747"/>
              <a:gd name="connsiteY32" fmla="*/ 1527858 h 1527858"/>
              <a:gd name="connsiteX33" fmla="*/ 1674697 w 2299747"/>
              <a:gd name="connsiteY33" fmla="*/ 1516284 h 1527858"/>
              <a:gd name="connsiteX34" fmla="*/ 1802019 w 2299747"/>
              <a:gd name="connsiteY34" fmla="*/ 1481559 h 1527858"/>
              <a:gd name="connsiteX35" fmla="*/ 1836743 w 2299747"/>
              <a:gd name="connsiteY35" fmla="*/ 1469985 h 1527858"/>
              <a:gd name="connsiteX36" fmla="*/ 1894616 w 2299747"/>
              <a:gd name="connsiteY36" fmla="*/ 1435261 h 1527858"/>
              <a:gd name="connsiteX37" fmla="*/ 1964064 w 2299747"/>
              <a:gd name="connsiteY37" fmla="*/ 1400537 h 1527858"/>
              <a:gd name="connsiteX38" fmla="*/ 2045087 w 2299747"/>
              <a:gd name="connsiteY38" fmla="*/ 1342663 h 1527858"/>
              <a:gd name="connsiteX39" fmla="*/ 2137685 w 2299747"/>
              <a:gd name="connsiteY39" fmla="*/ 1238491 h 1527858"/>
              <a:gd name="connsiteX40" fmla="*/ 2183983 w 2299747"/>
              <a:gd name="connsiteY40" fmla="*/ 1180618 h 1527858"/>
              <a:gd name="connsiteX41" fmla="*/ 2218707 w 2299747"/>
              <a:gd name="connsiteY41" fmla="*/ 1122744 h 1527858"/>
              <a:gd name="connsiteX42" fmla="*/ 2253432 w 2299747"/>
              <a:gd name="connsiteY42" fmla="*/ 1064871 h 1527858"/>
              <a:gd name="connsiteX43" fmla="*/ 2299730 w 2299747"/>
              <a:gd name="connsiteY43" fmla="*/ 972273 h 1527858"/>
              <a:gd name="connsiteX44" fmla="*/ 2288156 w 2299747"/>
              <a:gd name="connsiteY44" fmla="*/ 509286 h 1527858"/>
              <a:gd name="connsiteX45" fmla="*/ 2265006 w 2299747"/>
              <a:gd name="connsiteY45" fmla="*/ 416689 h 1527858"/>
              <a:gd name="connsiteX46" fmla="*/ 2149259 w 2299747"/>
              <a:gd name="connsiteY46" fmla="*/ 277792 h 1527858"/>
              <a:gd name="connsiteX47" fmla="*/ 2045087 w 2299747"/>
              <a:gd name="connsiteY47" fmla="*/ 196770 h 1527858"/>
              <a:gd name="connsiteX48" fmla="*/ 1940915 w 2299747"/>
              <a:gd name="connsiteY48" fmla="*/ 150471 h 1527858"/>
              <a:gd name="connsiteX49" fmla="*/ 1859892 w 2299747"/>
              <a:gd name="connsiteY49" fmla="*/ 127322 h 1527858"/>
              <a:gd name="connsiteX50" fmla="*/ 1790444 w 2299747"/>
              <a:gd name="connsiteY50" fmla="*/ 104172 h 1527858"/>
              <a:gd name="connsiteX51" fmla="*/ 1755720 w 2299747"/>
              <a:gd name="connsiteY51" fmla="*/ 81023 h 1527858"/>
              <a:gd name="connsiteX52" fmla="*/ 1674697 w 2299747"/>
              <a:gd name="connsiteY52" fmla="*/ 57873 h 1527858"/>
              <a:gd name="connsiteX53" fmla="*/ 1616824 w 2299747"/>
              <a:gd name="connsiteY53" fmla="*/ 46299 h 1527858"/>
              <a:gd name="connsiteX54" fmla="*/ 1443204 w 2299747"/>
              <a:gd name="connsiteY54" fmla="*/ 46299 h 1527858"/>
              <a:gd name="connsiteX55" fmla="*/ 1489502 w 2299747"/>
              <a:gd name="connsiteY55" fmla="*/ 81023 h 152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99747" h="1527858">
                <a:moveTo>
                  <a:pt x="1489502" y="81023"/>
                </a:moveTo>
                <a:lnTo>
                  <a:pt x="1489502" y="81023"/>
                </a:lnTo>
                <a:cubicBezTo>
                  <a:pt x="1427770" y="77165"/>
                  <a:pt x="1365592" y="77805"/>
                  <a:pt x="1304307" y="69448"/>
                </a:cubicBezTo>
                <a:cubicBezTo>
                  <a:pt x="1280129" y="66151"/>
                  <a:pt x="1258401" y="52719"/>
                  <a:pt x="1234859" y="46299"/>
                </a:cubicBezTo>
                <a:cubicBezTo>
                  <a:pt x="1215879" y="41123"/>
                  <a:pt x="1196360" y="38143"/>
                  <a:pt x="1176986" y="34724"/>
                </a:cubicBezTo>
                <a:cubicBezTo>
                  <a:pt x="1059558" y="14001"/>
                  <a:pt x="1056436" y="14196"/>
                  <a:pt x="957067" y="0"/>
                </a:cubicBezTo>
                <a:cubicBezTo>
                  <a:pt x="806596" y="3858"/>
                  <a:pt x="656012" y="4582"/>
                  <a:pt x="505654" y="11575"/>
                </a:cubicBezTo>
                <a:cubicBezTo>
                  <a:pt x="462940" y="13562"/>
                  <a:pt x="457655" y="25659"/>
                  <a:pt x="424632" y="46299"/>
                </a:cubicBezTo>
                <a:cubicBezTo>
                  <a:pt x="405554" y="58223"/>
                  <a:pt x="384516" y="67211"/>
                  <a:pt x="366758" y="81023"/>
                </a:cubicBezTo>
                <a:cubicBezTo>
                  <a:pt x="321284" y="116391"/>
                  <a:pt x="320769" y="131579"/>
                  <a:pt x="285735" y="173620"/>
                </a:cubicBezTo>
                <a:cubicBezTo>
                  <a:pt x="278749" y="182003"/>
                  <a:pt x="269403" y="188248"/>
                  <a:pt x="262586" y="196770"/>
                </a:cubicBezTo>
                <a:cubicBezTo>
                  <a:pt x="253896" y="207633"/>
                  <a:pt x="248127" y="220631"/>
                  <a:pt x="239437" y="231494"/>
                </a:cubicBezTo>
                <a:cubicBezTo>
                  <a:pt x="232620" y="240015"/>
                  <a:pt x="222835" y="245913"/>
                  <a:pt x="216287" y="254643"/>
                </a:cubicBezTo>
                <a:cubicBezTo>
                  <a:pt x="198270" y="278665"/>
                  <a:pt x="151343" y="352103"/>
                  <a:pt x="135264" y="381965"/>
                </a:cubicBezTo>
                <a:cubicBezTo>
                  <a:pt x="118903" y="412349"/>
                  <a:pt x="99879" y="441824"/>
                  <a:pt x="88966" y="474562"/>
                </a:cubicBezTo>
                <a:cubicBezTo>
                  <a:pt x="78949" y="504612"/>
                  <a:pt x="68080" y="539482"/>
                  <a:pt x="54242" y="567159"/>
                </a:cubicBezTo>
                <a:cubicBezTo>
                  <a:pt x="48021" y="579602"/>
                  <a:pt x="38809" y="590309"/>
                  <a:pt x="31092" y="601884"/>
                </a:cubicBezTo>
                <a:cubicBezTo>
                  <a:pt x="-17050" y="746312"/>
                  <a:pt x="302" y="666555"/>
                  <a:pt x="19518" y="925975"/>
                </a:cubicBezTo>
                <a:cubicBezTo>
                  <a:pt x="21205" y="948749"/>
                  <a:pt x="43070" y="1038400"/>
                  <a:pt x="54242" y="1053296"/>
                </a:cubicBezTo>
                <a:lnTo>
                  <a:pt x="88966" y="1099595"/>
                </a:lnTo>
                <a:cubicBezTo>
                  <a:pt x="107938" y="1156516"/>
                  <a:pt x="88382" y="1115098"/>
                  <a:pt x="123690" y="1157468"/>
                </a:cubicBezTo>
                <a:cubicBezTo>
                  <a:pt x="136040" y="1172288"/>
                  <a:pt x="144773" y="1190126"/>
                  <a:pt x="158414" y="1203767"/>
                </a:cubicBezTo>
                <a:cubicBezTo>
                  <a:pt x="172055" y="1217408"/>
                  <a:pt x="189893" y="1226141"/>
                  <a:pt x="204713" y="1238491"/>
                </a:cubicBezTo>
                <a:cubicBezTo>
                  <a:pt x="243694" y="1270975"/>
                  <a:pt x="215259" y="1262707"/>
                  <a:pt x="274161" y="1296365"/>
                </a:cubicBezTo>
                <a:cubicBezTo>
                  <a:pt x="284754" y="1302418"/>
                  <a:pt x="297671" y="1303133"/>
                  <a:pt x="308885" y="1307939"/>
                </a:cubicBezTo>
                <a:cubicBezTo>
                  <a:pt x="474647" y="1378980"/>
                  <a:pt x="241421" y="1289310"/>
                  <a:pt x="401482" y="1342663"/>
                </a:cubicBezTo>
                <a:cubicBezTo>
                  <a:pt x="515696" y="1380734"/>
                  <a:pt x="402932" y="1354529"/>
                  <a:pt x="517229" y="1377387"/>
                </a:cubicBezTo>
                <a:cubicBezTo>
                  <a:pt x="582407" y="1420840"/>
                  <a:pt x="538757" y="1396139"/>
                  <a:pt x="656125" y="1435261"/>
                </a:cubicBezTo>
                <a:lnTo>
                  <a:pt x="690849" y="1446835"/>
                </a:lnTo>
                <a:cubicBezTo>
                  <a:pt x="702424" y="1450693"/>
                  <a:pt x="713538" y="1456404"/>
                  <a:pt x="725573" y="1458410"/>
                </a:cubicBezTo>
                <a:lnTo>
                  <a:pt x="864470" y="1481559"/>
                </a:lnTo>
                <a:cubicBezTo>
                  <a:pt x="932049" y="1504086"/>
                  <a:pt x="866788" y="1484337"/>
                  <a:pt x="968642" y="1504709"/>
                </a:cubicBezTo>
                <a:cubicBezTo>
                  <a:pt x="1105064" y="1531994"/>
                  <a:pt x="890020" y="1498439"/>
                  <a:pt x="1095963" y="1527858"/>
                </a:cubicBezTo>
                <a:lnTo>
                  <a:pt x="1674697" y="1516284"/>
                </a:lnTo>
                <a:cubicBezTo>
                  <a:pt x="1711426" y="1514948"/>
                  <a:pt x="1769813" y="1492294"/>
                  <a:pt x="1802019" y="1481559"/>
                </a:cubicBezTo>
                <a:lnTo>
                  <a:pt x="1836743" y="1469985"/>
                </a:lnTo>
                <a:cubicBezTo>
                  <a:pt x="1881959" y="1424767"/>
                  <a:pt x="1834513" y="1465312"/>
                  <a:pt x="1894616" y="1435261"/>
                </a:cubicBezTo>
                <a:cubicBezTo>
                  <a:pt x="1984367" y="1390385"/>
                  <a:pt x="1876785" y="1429628"/>
                  <a:pt x="1964064" y="1400537"/>
                </a:cubicBezTo>
                <a:cubicBezTo>
                  <a:pt x="2042257" y="1322344"/>
                  <a:pt x="1897179" y="1463679"/>
                  <a:pt x="2045087" y="1342663"/>
                </a:cubicBezTo>
                <a:cubicBezTo>
                  <a:pt x="2127835" y="1274960"/>
                  <a:pt x="2094903" y="1295533"/>
                  <a:pt x="2137685" y="1238491"/>
                </a:cubicBezTo>
                <a:cubicBezTo>
                  <a:pt x="2152508" y="1218727"/>
                  <a:pt x="2168550" y="1199909"/>
                  <a:pt x="2183983" y="1180618"/>
                </a:cubicBezTo>
                <a:cubicBezTo>
                  <a:pt x="2216773" y="1082251"/>
                  <a:pt x="2171042" y="1202186"/>
                  <a:pt x="2218707" y="1122744"/>
                </a:cubicBezTo>
                <a:cubicBezTo>
                  <a:pt x="2263780" y="1047622"/>
                  <a:pt x="2194780" y="1123521"/>
                  <a:pt x="2253432" y="1064871"/>
                </a:cubicBezTo>
                <a:cubicBezTo>
                  <a:pt x="2268865" y="1034005"/>
                  <a:pt x="2300592" y="1006771"/>
                  <a:pt x="2299730" y="972273"/>
                </a:cubicBezTo>
                <a:cubicBezTo>
                  <a:pt x="2295872" y="817944"/>
                  <a:pt x="2295010" y="663511"/>
                  <a:pt x="2288156" y="509286"/>
                </a:cubicBezTo>
                <a:cubicBezTo>
                  <a:pt x="2287660" y="498131"/>
                  <a:pt x="2274447" y="433683"/>
                  <a:pt x="2265006" y="416689"/>
                </a:cubicBezTo>
                <a:cubicBezTo>
                  <a:pt x="2224720" y="344174"/>
                  <a:pt x="2209936" y="338470"/>
                  <a:pt x="2149259" y="277792"/>
                </a:cubicBezTo>
                <a:cubicBezTo>
                  <a:pt x="2119298" y="247831"/>
                  <a:pt x="2086622" y="210615"/>
                  <a:pt x="2045087" y="196770"/>
                </a:cubicBezTo>
                <a:cubicBezTo>
                  <a:pt x="1865917" y="137045"/>
                  <a:pt x="2050970" y="205498"/>
                  <a:pt x="1940915" y="150471"/>
                </a:cubicBezTo>
                <a:cubicBezTo>
                  <a:pt x="1921459" y="140743"/>
                  <a:pt x="1878443" y="132887"/>
                  <a:pt x="1859892" y="127322"/>
                </a:cubicBezTo>
                <a:cubicBezTo>
                  <a:pt x="1836519" y="120310"/>
                  <a:pt x="1810747" y="117707"/>
                  <a:pt x="1790444" y="104172"/>
                </a:cubicBezTo>
                <a:cubicBezTo>
                  <a:pt x="1778869" y="96456"/>
                  <a:pt x="1768162" y="87244"/>
                  <a:pt x="1755720" y="81023"/>
                </a:cubicBezTo>
                <a:cubicBezTo>
                  <a:pt x="1740252" y="73289"/>
                  <a:pt x="1688049" y="60840"/>
                  <a:pt x="1674697" y="57873"/>
                </a:cubicBezTo>
                <a:cubicBezTo>
                  <a:pt x="1655492" y="53605"/>
                  <a:pt x="1636472" y="47281"/>
                  <a:pt x="1616824" y="46299"/>
                </a:cubicBezTo>
                <a:cubicBezTo>
                  <a:pt x="1559023" y="43409"/>
                  <a:pt x="1501077" y="46299"/>
                  <a:pt x="1443204" y="46299"/>
                </a:cubicBezTo>
                <a:lnTo>
                  <a:pt x="1489502" y="81023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922979" y="3197176"/>
            <a:ext cx="2682594" cy="1658867"/>
          </a:xfrm>
          <a:custGeom>
            <a:avLst/>
            <a:gdLst>
              <a:gd name="connsiteX0" fmla="*/ 1489502 w 2299747"/>
              <a:gd name="connsiteY0" fmla="*/ 81023 h 1527858"/>
              <a:gd name="connsiteX1" fmla="*/ 1489502 w 2299747"/>
              <a:gd name="connsiteY1" fmla="*/ 81023 h 1527858"/>
              <a:gd name="connsiteX2" fmla="*/ 1304307 w 2299747"/>
              <a:gd name="connsiteY2" fmla="*/ 69448 h 1527858"/>
              <a:gd name="connsiteX3" fmla="*/ 1234859 w 2299747"/>
              <a:gd name="connsiteY3" fmla="*/ 46299 h 1527858"/>
              <a:gd name="connsiteX4" fmla="*/ 1176986 w 2299747"/>
              <a:gd name="connsiteY4" fmla="*/ 34724 h 1527858"/>
              <a:gd name="connsiteX5" fmla="*/ 957067 w 2299747"/>
              <a:gd name="connsiteY5" fmla="*/ 0 h 1527858"/>
              <a:gd name="connsiteX6" fmla="*/ 505654 w 2299747"/>
              <a:gd name="connsiteY6" fmla="*/ 11575 h 1527858"/>
              <a:gd name="connsiteX7" fmla="*/ 424632 w 2299747"/>
              <a:gd name="connsiteY7" fmla="*/ 46299 h 1527858"/>
              <a:gd name="connsiteX8" fmla="*/ 366758 w 2299747"/>
              <a:gd name="connsiteY8" fmla="*/ 81023 h 1527858"/>
              <a:gd name="connsiteX9" fmla="*/ 285735 w 2299747"/>
              <a:gd name="connsiteY9" fmla="*/ 173620 h 1527858"/>
              <a:gd name="connsiteX10" fmla="*/ 262586 w 2299747"/>
              <a:gd name="connsiteY10" fmla="*/ 196770 h 1527858"/>
              <a:gd name="connsiteX11" fmla="*/ 239437 w 2299747"/>
              <a:gd name="connsiteY11" fmla="*/ 231494 h 1527858"/>
              <a:gd name="connsiteX12" fmla="*/ 216287 w 2299747"/>
              <a:gd name="connsiteY12" fmla="*/ 254643 h 1527858"/>
              <a:gd name="connsiteX13" fmla="*/ 135264 w 2299747"/>
              <a:gd name="connsiteY13" fmla="*/ 381965 h 1527858"/>
              <a:gd name="connsiteX14" fmla="*/ 88966 w 2299747"/>
              <a:gd name="connsiteY14" fmla="*/ 474562 h 1527858"/>
              <a:gd name="connsiteX15" fmla="*/ 54242 w 2299747"/>
              <a:gd name="connsiteY15" fmla="*/ 567159 h 1527858"/>
              <a:gd name="connsiteX16" fmla="*/ 31092 w 2299747"/>
              <a:gd name="connsiteY16" fmla="*/ 601884 h 1527858"/>
              <a:gd name="connsiteX17" fmla="*/ 19518 w 2299747"/>
              <a:gd name="connsiteY17" fmla="*/ 925975 h 1527858"/>
              <a:gd name="connsiteX18" fmla="*/ 54242 w 2299747"/>
              <a:gd name="connsiteY18" fmla="*/ 1053296 h 1527858"/>
              <a:gd name="connsiteX19" fmla="*/ 88966 w 2299747"/>
              <a:gd name="connsiteY19" fmla="*/ 1099595 h 1527858"/>
              <a:gd name="connsiteX20" fmla="*/ 123690 w 2299747"/>
              <a:gd name="connsiteY20" fmla="*/ 1157468 h 1527858"/>
              <a:gd name="connsiteX21" fmla="*/ 158414 w 2299747"/>
              <a:gd name="connsiteY21" fmla="*/ 1203767 h 1527858"/>
              <a:gd name="connsiteX22" fmla="*/ 204713 w 2299747"/>
              <a:gd name="connsiteY22" fmla="*/ 1238491 h 1527858"/>
              <a:gd name="connsiteX23" fmla="*/ 274161 w 2299747"/>
              <a:gd name="connsiteY23" fmla="*/ 1296365 h 1527858"/>
              <a:gd name="connsiteX24" fmla="*/ 308885 w 2299747"/>
              <a:gd name="connsiteY24" fmla="*/ 1307939 h 1527858"/>
              <a:gd name="connsiteX25" fmla="*/ 401482 w 2299747"/>
              <a:gd name="connsiteY25" fmla="*/ 1342663 h 1527858"/>
              <a:gd name="connsiteX26" fmla="*/ 517229 w 2299747"/>
              <a:gd name="connsiteY26" fmla="*/ 1377387 h 1527858"/>
              <a:gd name="connsiteX27" fmla="*/ 656125 w 2299747"/>
              <a:gd name="connsiteY27" fmla="*/ 1435261 h 1527858"/>
              <a:gd name="connsiteX28" fmla="*/ 690849 w 2299747"/>
              <a:gd name="connsiteY28" fmla="*/ 1446835 h 1527858"/>
              <a:gd name="connsiteX29" fmla="*/ 725573 w 2299747"/>
              <a:gd name="connsiteY29" fmla="*/ 1458410 h 1527858"/>
              <a:gd name="connsiteX30" fmla="*/ 864470 w 2299747"/>
              <a:gd name="connsiteY30" fmla="*/ 1481559 h 1527858"/>
              <a:gd name="connsiteX31" fmla="*/ 968642 w 2299747"/>
              <a:gd name="connsiteY31" fmla="*/ 1504709 h 1527858"/>
              <a:gd name="connsiteX32" fmla="*/ 1095963 w 2299747"/>
              <a:gd name="connsiteY32" fmla="*/ 1527858 h 1527858"/>
              <a:gd name="connsiteX33" fmla="*/ 1674697 w 2299747"/>
              <a:gd name="connsiteY33" fmla="*/ 1516284 h 1527858"/>
              <a:gd name="connsiteX34" fmla="*/ 1802019 w 2299747"/>
              <a:gd name="connsiteY34" fmla="*/ 1481559 h 1527858"/>
              <a:gd name="connsiteX35" fmla="*/ 1836743 w 2299747"/>
              <a:gd name="connsiteY35" fmla="*/ 1469985 h 1527858"/>
              <a:gd name="connsiteX36" fmla="*/ 1894616 w 2299747"/>
              <a:gd name="connsiteY36" fmla="*/ 1435261 h 1527858"/>
              <a:gd name="connsiteX37" fmla="*/ 1964064 w 2299747"/>
              <a:gd name="connsiteY37" fmla="*/ 1400537 h 1527858"/>
              <a:gd name="connsiteX38" fmla="*/ 2045087 w 2299747"/>
              <a:gd name="connsiteY38" fmla="*/ 1342663 h 1527858"/>
              <a:gd name="connsiteX39" fmla="*/ 2137685 w 2299747"/>
              <a:gd name="connsiteY39" fmla="*/ 1238491 h 1527858"/>
              <a:gd name="connsiteX40" fmla="*/ 2183983 w 2299747"/>
              <a:gd name="connsiteY40" fmla="*/ 1180618 h 1527858"/>
              <a:gd name="connsiteX41" fmla="*/ 2218707 w 2299747"/>
              <a:gd name="connsiteY41" fmla="*/ 1122744 h 1527858"/>
              <a:gd name="connsiteX42" fmla="*/ 2253432 w 2299747"/>
              <a:gd name="connsiteY42" fmla="*/ 1064871 h 1527858"/>
              <a:gd name="connsiteX43" fmla="*/ 2299730 w 2299747"/>
              <a:gd name="connsiteY43" fmla="*/ 972273 h 1527858"/>
              <a:gd name="connsiteX44" fmla="*/ 2288156 w 2299747"/>
              <a:gd name="connsiteY44" fmla="*/ 509286 h 1527858"/>
              <a:gd name="connsiteX45" fmla="*/ 2265006 w 2299747"/>
              <a:gd name="connsiteY45" fmla="*/ 416689 h 1527858"/>
              <a:gd name="connsiteX46" fmla="*/ 2149259 w 2299747"/>
              <a:gd name="connsiteY46" fmla="*/ 277792 h 1527858"/>
              <a:gd name="connsiteX47" fmla="*/ 2045087 w 2299747"/>
              <a:gd name="connsiteY47" fmla="*/ 196770 h 1527858"/>
              <a:gd name="connsiteX48" fmla="*/ 1940915 w 2299747"/>
              <a:gd name="connsiteY48" fmla="*/ 150471 h 1527858"/>
              <a:gd name="connsiteX49" fmla="*/ 1859892 w 2299747"/>
              <a:gd name="connsiteY49" fmla="*/ 127322 h 1527858"/>
              <a:gd name="connsiteX50" fmla="*/ 1790444 w 2299747"/>
              <a:gd name="connsiteY50" fmla="*/ 104172 h 1527858"/>
              <a:gd name="connsiteX51" fmla="*/ 1755720 w 2299747"/>
              <a:gd name="connsiteY51" fmla="*/ 81023 h 1527858"/>
              <a:gd name="connsiteX52" fmla="*/ 1674697 w 2299747"/>
              <a:gd name="connsiteY52" fmla="*/ 57873 h 1527858"/>
              <a:gd name="connsiteX53" fmla="*/ 1616824 w 2299747"/>
              <a:gd name="connsiteY53" fmla="*/ 46299 h 1527858"/>
              <a:gd name="connsiteX54" fmla="*/ 1443204 w 2299747"/>
              <a:gd name="connsiteY54" fmla="*/ 46299 h 1527858"/>
              <a:gd name="connsiteX55" fmla="*/ 1489502 w 2299747"/>
              <a:gd name="connsiteY55" fmla="*/ 81023 h 152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99747" h="1527858">
                <a:moveTo>
                  <a:pt x="1489502" y="81023"/>
                </a:moveTo>
                <a:lnTo>
                  <a:pt x="1489502" y="81023"/>
                </a:lnTo>
                <a:cubicBezTo>
                  <a:pt x="1427770" y="77165"/>
                  <a:pt x="1365592" y="77805"/>
                  <a:pt x="1304307" y="69448"/>
                </a:cubicBezTo>
                <a:cubicBezTo>
                  <a:pt x="1280129" y="66151"/>
                  <a:pt x="1258401" y="52719"/>
                  <a:pt x="1234859" y="46299"/>
                </a:cubicBezTo>
                <a:cubicBezTo>
                  <a:pt x="1215879" y="41123"/>
                  <a:pt x="1196360" y="38143"/>
                  <a:pt x="1176986" y="34724"/>
                </a:cubicBezTo>
                <a:cubicBezTo>
                  <a:pt x="1059558" y="14001"/>
                  <a:pt x="1056436" y="14196"/>
                  <a:pt x="957067" y="0"/>
                </a:cubicBezTo>
                <a:cubicBezTo>
                  <a:pt x="806596" y="3858"/>
                  <a:pt x="656012" y="4582"/>
                  <a:pt x="505654" y="11575"/>
                </a:cubicBezTo>
                <a:cubicBezTo>
                  <a:pt x="462940" y="13562"/>
                  <a:pt x="457655" y="25659"/>
                  <a:pt x="424632" y="46299"/>
                </a:cubicBezTo>
                <a:cubicBezTo>
                  <a:pt x="405554" y="58223"/>
                  <a:pt x="384516" y="67211"/>
                  <a:pt x="366758" y="81023"/>
                </a:cubicBezTo>
                <a:cubicBezTo>
                  <a:pt x="321284" y="116391"/>
                  <a:pt x="320769" y="131579"/>
                  <a:pt x="285735" y="173620"/>
                </a:cubicBezTo>
                <a:cubicBezTo>
                  <a:pt x="278749" y="182003"/>
                  <a:pt x="269403" y="188248"/>
                  <a:pt x="262586" y="196770"/>
                </a:cubicBezTo>
                <a:cubicBezTo>
                  <a:pt x="253896" y="207633"/>
                  <a:pt x="248127" y="220631"/>
                  <a:pt x="239437" y="231494"/>
                </a:cubicBezTo>
                <a:cubicBezTo>
                  <a:pt x="232620" y="240015"/>
                  <a:pt x="222835" y="245913"/>
                  <a:pt x="216287" y="254643"/>
                </a:cubicBezTo>
                <a:cubicBezTo>
                  <a:pt x="198270" y="278665"/>
                  <a:pt x="151343" y="352103"/>
                  <a:pt x="135264" y="381965"/>
                </a:cubicBezTo>
                <a:cubicBezTo>
                  <a:pt x="118903" y="412349"/>
                  <a:pt x="99879" y="441824"/>
                  <a:pt x="88966" y="474562"/>
                </a:cubicBezTo>
                <a:cubicBezTo>
                  <a:pt x="78949" y="504612"/>
                  <a:pt x="68080" y="539482"/>
                  <a:pt x="54242" y="567159"/>
                </a:cubicBezTo>
                <a:cubicBezTo>
                  <a:pt x="48021" y="579602"/>
                  <a:pt x="38809" y="590309"/>
                  <a:pt x="31092" y="601884"/>
                </a:cubicBezTo>
                <a:cubicBezTo>
                  <a:pt x="-17050" y="746312"/>
                  <a:pt x="302" y="666555"/>
                  <a:pt x="19518" y="925975"/>
                </a:cubicBezTo>
                <a:cubicBezTo>
                  <a:pt x="21205" y="948749"/>
                  <a:pt x="43070" y="1038400"/>
                  <a:pt x="54242" y="1053296"/>
                </a:cubicBezTo>
                <a:lnTo>
                  <a:pt x="88966" y="1099595"/>
                </a:lnTo>
                <a:cubicBezTo>
                  <a:pt x="107938" y="1156516"/>
                  <a:pt x="88382" y="1115098"/>
                  <a:pt x="123690" y="1157468"/>
                </a:cubicBezTo>
                <a:cubicBezTo>
                  <a:pt x="136040" y="1172288"/>
                  <a:pt x="144773" y="1190126"/>
                  <a:pt x="158414" y="1203767"/>
                </a:cubicBezTo>
                <a:cubicBezTo>
                  <a:pt x="172055" y="1217408"/>
                  <a:pt x="189893" y="1226141"/>
                  <a:pt x="204713" y="1238491"/>
                </a:cubicBezTo>
                <a:cubicBezTo>
                  <a:pt x="243694" y="1270975"/>
                  <a:pt x="215259" y="1262707"/>
                  <a:pt x="274161" y="1296365"/>
                </a:cubicBezTo>
                <a:cubicBezTo>
                  <a:pt x="284754" y="1302418"/>
                  <a:pt x="297671" y="1303133"/>
                  <a:pt x="308885" y="1307939"/>
                </a:cubicBezTo>
                <a:cubicBezTo>
                  <a:pt x="474647" y="1378980"/>
                  <a:pt x="241421" y="1289310"/>
                  <a:pt x="401482" y="1342663"/>
                </a:cubicBezTo>
                <a:cubicBezTo>
                  <a:pt x="515696" y="1380734"/>
                  <a:pt x="402932" y="1354529"/>
                  <a:pt x="517229" y="1377387"/>
                </a:cubicBezTo>
                <a:cubicBezTo>
                  <a:pt x="582407" y="1420840"/>
                  <a:pt x="538757" y="1396139"/>
                  <a:pt x="656125" y="1435261"/>
                </a:cubicBezTo>
                <a:lnTo>
                  <a:pt x="690849" y="1446835"/>
                </a:lnTo>
                <a:cubicBezTo>
                  <a:pt x="702424" y="1450693"/>
                  <a:pt x="713538" y="1456404"/>
                  <a:pt x="725573" y="1458410"/>
                </a:cubicBezTo>
                <a:lnTo>
                  <a:pt x="864470" y="1481559"/>
                </a:lnTo>
                <a:cubicBezTo>
                  <a:pt x="932049" y="1504086"/>
                  <a:pt x="866788" y="1484337"/>
                  <a:pt x="968642" y="1504709"/>
                </a:cubicBezTo>
                <a:cubicBezTo>
                  <a:pt x="1105064" y="1531994"/>
                  <a:pt x="890020" y="1498439"/>
                  <a:pt x="1095963" y="1527858"/>
                </a:cubicBezTo>
                <a:lnTo>
                  <a:pt x="1674697" y="1516284"/>
                </a:lnTo>
                <a:cubicBezTo>
                  <a:pt x="1711426" y="1514948"/>
                  <a:pt x="1769813" y="1492294"/>
                  <a:pt x="1802019" y="1481559"/>
                </a:cubicBezTo>
                <a:lnTo>
                  <a:pt x="1836743" y="1469985"/>
                </a:lnTo>
                <a:cubicBezTo>
                  <a:pt x="1881959" y="1424767"/>
                  <a:pt x="1834513" y="1465312"/>
                  <a:pt x="1894616" y="1435261"/>
                </a:cubicBezTo>
                <a:cubicBezTo>
                  <a:pt x="1984367" y="1390385"/>
                  <a:pt x="1876785" y="1429628"/>
                  <a:pt x="1964064" y="1400537"/>
                </a:cubicBezTo>
                <a:cubicBezTo>
                  <a:pt x="2042257" y="1322344"/>
                  <a:pt x="1897179" y="1463679"/>
                  <a:pt x="2045087" y="1342663"/>
                </a:cubicBezTo>
                <a:cubicBezTo>
                  <a:pt x="2127835" y="1274960"/>
                  <a:pt x="2094903" y="1295533"/>
                  <a:pt x="2137685" y="1238491"/>
                </a:cubicBezTo>
                <a:cubicBezTo>
                  <a:pt x="2152508" y="1218727"/>
                  <a:pt x="2168550" y="1199909"/>
                  <a:pt x="2183983" y="1180618"/>
                </a:cubicBezTo>
                <a:cubicBezTo>
                  <a:pt x="2216773" y="1082251"/>
                  <a:pt x="2171042" y="1202186"/>
                  <a:pt x="2218707" y="1122744"/>
                </a:cubicBezTo>
                <a:cubicBezTo>
                  <a:pt x="2263780" y="1047622"/>
                  <a:pt x="2194780" y="1123521"/>
                  <a:pt x="2253432" y="1064871"/>
                </a:cubicBezTo>
                <a:cubicBezTo>
                  <a:pt x="2268865" y="1034005"/>
                  <a:pt x="2300592" y="1006771"/>
                  <a:pt x="2299730" y="972273"/>
                </a:cubicBezTo>
                <a:cubicBezTo>
                  <a:pt x="2295872" y="817944"/>
                  <a:pt x="2295010" y="663511"/>
                  <a:pt x="2288156" y="509286"/>
                </a:cubicBezTo>
                <a:cubicBezTo>
                  <a:pt x="2287660" y="498131"/>
                  <a:pt x="2274447" y="433683"/>
                  <a:pt x="2265006" y="416689"/>
                </a:cubicBezTo>
                <a:cubicBezTo>
                  <a:pt x="2224720" y="344174"/>
                  <a:pt x="2209936" y="338470"/>
                  <a:pt x="2149259" y="277792"/>
                </a:cubicBezTo>
                <a:cubicBezTo>
                  <a:pt x="2119298" y="247831"/>
                  <a:pt x="2086622" y="210615"/>
                  <a:pt x="2045087" y="196770"/>
                </a:cubicBezTo>
                <a:cubicBezTo>
                  <a:pt x="1865917" y="137045"/>
                  <a:pt x="2050970" y="205498"/>
                  <a:pt x="1940915" y="150471"/>
                </a:cubicBezTo>
                <a:cubicBezTo>
                  <a:pt x="1921459" y="140743"/>
                  <a:pt x="1878443" y="132887"/>
                  <a:pt x="1859892" y="127322"/>
                </a:cubicBezTo>
                <a:cubicBezTo>
                  <a:pt x="1836519" y="120310"/>
                  <a:pt x="1810747" y="117707"/>
                  <a:pt x="1790444" y="104172"/>
                </a:cubicBezTo>
                <a:cubicBezTo>
                  <a:pt x="1778869" y="96456"/>
                  <a:pt x="1768162" y="87244"/>
                  <a:pt x="1755720" y="81023"/>
                </a:cubicBezTo>
                <a:cubicBezTo>
                  <a:pt x="1740252" y="73289"/>
                  <a:pt x="1688049" y="60840"/>
                  <a:pt x="1674697" y="57873"/>
                </a:cubicBezTo>
                <a:cubicBezTo>
                  <a:pt x="1655492" y="53605"/>
                  <a:pt x="1636472" y="47281"/>
                  <a:pt x="1616824" y="46299"/>
                </a:cubicBezTo>
                <a:cubicBezTo>
                  <a:pt x="1559023" y="43409"/>
                  <a:pt x="1501077" y="46299"/>
                  <a:pt x="1443204" y="46299"/>
                </a:cubicBezTo>
                <a:lnTo>
                  <a:pt x="1489502" y="81023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33677" y="4772050"/>
            <a:ext cx="2760375" cy="1679865"/>
          </a:xfrm>
          <a:custGeom>
            <a:avLst/>
            <a:gdLst>
              <a:gd name="connsiteX0" fmla="*/ 1489502 w 2299747"/>
              <a:gd name="connsiteY0" fmla="*/ 81023 h 1527858"/>
              <a:gd name="connsiteX1" fmla="*/ 1489502 w 2299747"/>
              <a:gd name="connsiteY1" fmla="*/ 81023 h 1527858"/>
              <a:gd name="connsiteX2" fmla="*/ 1304307 w 2299747"/>
              <a:gd name="connsiteY2" fmla="*/ 69448 h 1527858"/>
              <a:gd name="connsiteX3" fmla="*/ 1234859 w 2299747"/>
              <a:gd name="connsiteY3" fmla="*/ 46299 h 1527858"/>
              <a:gd name="connsiteX4" fmla="*/ 1176986 w 2299747"/>
              <a:gd name="connsiteY4" fmla="*/ 34724 h 1527858"/>
              <a:gd name="connsiteX5" fmla="*/ 957067 w 2299747"/>
              <a:gd name="connsiteY5" fmla="*/ 0 h 1527858"/>
              <a:gd name="connsiteX6" fmla="*/ 505654 w 2299747"/>
              <a:gd name="connsiteY6" fmla="*/ 11575 h 1527858"/>
              <a:gd name="connsiteX7" fmla="*/ 424632 w 2299747"/>
              <a:gd name="connsiteY7" fmla="*/ 46299 h 1527858"/>
              <a:gd name="connsiteX8" fmla="*/ 366758 w 2299747"/>
              <a:gd name="connsiteY8" fmla="*/ 81023 h 1527858"/>
              <a:gd name="connsiteX9" fmla="*/ 285735 w 2299747"/>
              <a:gd name="connsiteY9" fmla="*/ 173620 h 1527858"/>
              <a:gd name="connsiteX10" fmla="*/ 262586 w 2299747"/>
              <a:gd name="connsiteY10" fmla="*/ 196770 h 1527858"/>
              <a:gd name="connsiteX11" fmla="*/ 239437 w 2299747"/>
              <a:gd name="connsiteY11" fmla="*/ 231494 h 1527858"/>
              <a:gd name="connsiteX12" fmla="*/ 216287 w 2299747"/>
              <a:gd name="connsiteY12" fmla="*/ 254643 h 1527858"/>
              <a:gd name="connsiteX13" fmla="*/ 135264 w 2299747"/>
              <a:gd name="connsiteY13" fmla="*/ 381965 h 1527858"/>
              <a:gd name="connsiteX14" fmla="*/ 88966 w 2299747"/>
              <a:gd name="connsiteY14" fmla="*/ 474562 h 1527858"/>
              <a:gd name="connsiteX15" fmla="*/ 54242 w 2299747"/>
              <a:gd name="connsiteY15" fmla="*/ 567159 h 1527858"/>
              <a:gd name="connsiteX16" fmla="*/ 31092 w 2299747"/>
              <a:gd name="connsiteY16" fmla="*/ 601884 h 1527858"/>
              <a:gd name="connsiteX17" fmla="*/ 19518 w 2299747"/>
              <a:gd name="connsiteY17" fmla="*/ 925975 h 1527858"/>
              <a:gd name="connsiteX18" fmla="*/ 54242 w 2299747"/>
              <a:gd name="connsiteY18" fmla="*/ 1053296 h 1527858"/>
              <a:gd name="connsiteX19" fmla="*/ 88966 w 2299747"/>
              <a:gd name="connsiteY19" fmla="*/ 1099595 h 1527858"/>
              <a:gd name="connsiteX20" fmla="*/ 123690 w 2299747"/>
              <a:gd name="connsiteY20" fmla="*/ 1157468 h 1527858"/>
              <a:gd name="connsiteX21" fmla="*/ 158414 w 2299747"/>
              <a:gd name="connsiteY21" fmla="*/ 1203767 h 1527858"/>
              <a:gd name="connsiteX22" fmla="*/ 204713 w 2299747"/>
              <a:gd name="connsiteY22" fmla="*/ 1238491 h 1527858"/>
              <a:gd name="connsiteX23" fmla="*/ 274161 w 2299747"/>
              <a:gd name="connsiteY23" fmla="*/ 1296365 h 1527858"/>
              <a:gd name="connsiteX24" fmla="*/ 308885 w 2299747"/>
              <a:gd name="connsiteY24" fmla="*/ 1307939 h 1527858"/>
              <a:gd name="connsiteX25" fmla="*/ 401482 w 2299747"/>
              <a:gd name="connsiteY25" fmla="*/ 1342663 h 1527858"/>
              <a:gd name="connsiteX26" fmla="*/ 517229 w 2299747"/>
              <a:gd name="connsiteY26" fmla="*/ 1377387 h 1527858"/>
              <a:gd name="connsiteX27" fmla="*/ 656125 w 2299747"/>
              <a:gd name="connsiteY27" fmla="*/ 1435261 h 1527858"/>
              <a:gd name="connsiteX28" fmla="*/ 690849 w 2299747"/>
              <a:gd name="connsiteY28" fmla="*/ 1446835 h 1527858"/>
              <a:gd name="connsiteX29" fmla="*/ 725573 w 2299747"/>
              <a:gd name="connsiteY29" fmla="*/ 1458410 h 1527858"/>
              <a:gd name="connsiteX30" fmla="*/ 864470 w 2299747"/>
              <a:gd name="connsiteY30" fmla="*/ 1481559 h 1527858"/>
              <a:gd name="connsiteX31" fmla="*/ 968642 w 2299747"/>
              <a:gd name="connsiteY31" fmla="*/ 1504709 h 1527858"/>
              <a:gd name="connsiteX32" fmla="*/ 1095963 w 2299747"/>
              <a:gd name="connsiteY32" fmla="*/ 1527858 h 1527858"/>
              <a:gd name="connsiteX33" fmla="*/ 1674697 w 2299747"/>
              <a:gd name="connsiteY33" fmla="*/ 1516284 h 1527858"/>
              <a:gd name="connsiteX34" fmla="*/ 1802019 w 2299747"/>
              <a:gd name="connsiteY34" fmla="*/ 1481559 h 1527858"/>
              <a:gd name="connsiteX35" fmla="*/ 1836743 w 2299747"/>
              <a:gd name="connsiteY35" fmla="*/ 1469985 h 1527858"/>
              <a:gd name="connsiteX36" fmla="*/ 1894616 w 2299747"/>
              <a:gd name="connsiteY36" fmla="*/ 1435261 h 1527858"/>
              <a:gd name="connsiteX37" fmla="*/ 1964064 w 2299747"/>
              <a:gd name="connsiteY37" fmla="*/ 1400537 h 1527858"/>
              <a:gd name="connsiteX38" fmla="*/ 2045087 w 2299747"/>
              <a:gd name="connsiteY38" fmla="*/ 1342663 h 1527858"/>
              <a:gd name="connsiteX39" fmla="*/ 2137685 w 2299747"/>
              <a:gd name="connsiteY39" fmla="*/ 1238491 h 1527858"/>
              <a:gd name="connsiteX40" fmla="*/ 2183983 w 2299747"/>
              <a:gd name="connsiteY40" fmla="*/ 1180618 h 1527858"/>
              <a:gd name="connsiteX41" fmla="*/ 2218707 w 2299747"/>
              <a:gd name="connsiteY41" fmla="*/ 1122744 h 1527858"/>
              <a:gd name="connsiteX42" fmla="*/ 2253432 w 2299747"/>
              <a:gd name="connsiteY42" fmla="*/ 1064871 h 1527858"/>
              <a:gd name="connsiteX43" fmla="*/ 2299730 w 2299747"/>
              <a:gd name="connsiteY43" fmla="*/ 972273 h 1527858"/>
              <a:gd name="connsiteX44" fmla="*/ 2288156 w 2299747"/>
              <a:gd name="connsiteY44" fmla="*/ 509286 h 1527858"/>
              <a:gd name="connsiteX45" fmla="*/ 2265006 w 2299747"/>
              <a:gd name="connsiteY45" fmla="*/ 416689 h 1527858"/>
              <a:gd name="connsiteX46" fmla="*/ 2149259 w 2299747"/>
              <a:gd name="connsiteY46" fmla="*/ 277792 h 1527858"/>
              <a:gd name="connsiteX47" fmla="*/ 2045087 w 2299747"/>
              <a:gd name="connsiteY47" fmla="*/ 196770 h 1527858"/>
              <a:gd name="connsiteX48" fmla="*/ 1940915 w 2299747"/>
              <a:gd name="connsiteY48" fmla="*/ 150471 h 1527858"/>
              <a:gd name="connsiteX49" fmla="*/ 1859892 w 2299747"/>
              <a:gd name="connsiteY49" fmla="*/ 127322 h 1527858"/>
              <a:gd name="connsiteX50" fmla="*/ 1790444 w 2299747"/>
              <a:gd name="connsiteY50" fmla="*/ 104172 h 1527858"/>
              <a:gd name="connsiteX51" fmla="*/ 1755720 w 2299747"/>
              <a:gd name="connsiteY51" fmla="*/ 81023 h 1527858"/>
              <a:gd name="connsiteX52" fmla="*/ 1674697 w 2299747"/>
              <a:gd name="connsiteY52" fmla="*/ 57873 h 1527858"/>
              <a:gd name="connsiteX53" fmla="*/ 1616824 w 2299747"/>
              <a:gd name="connsiteY53" fmla="*/ 46299 h 1527858"/>
              <a:gd name="connsiteX54" fmla="*/ 1443204 w 2299747"/>
              <a:gd name="connsiteY54" fmla="*/ 46299 h 1527858"/>
              <a:gd name="connsiteX55" fmla="*/ 1489502 w 2299747"/>
              <a:gd name="connsiteY55" fmla="*/ 81023 h 152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99747" h="1527858">
                <a:moveTo>
                  <a:pt x="1489502" y="81023"/>
                </a:moveTo>
                <a:lnTo>
                  <a:pt x="1489502" y="81023"/>
                </a:lnTo>
                <a:cubicBezTo>
                  <a:pt x="1427770" y="77165"/>
                  <a:pt x="1365592" y="77805"/>
                  <a:pt x="1304307" y="69448"/>
                </a:cubicBezTo>
                <a:cubicBezTo>
                  <a:pt x="1280129" y="66151"/>
                  <a:pt x="1258401" y="52719"/>
                  <a:pt x="1234859" y="46299"/>
                </a:cubicBezTo>
                <a:cubicBezTo>
                  <a:pt x="1215879" y="41123"/>
                  <a:pt x="1196360" y="38143"/>
                  <a:pt x="1176986" y="34724"/>
                </a:cubicBezTo>
                <a:cubicBezTo>
                  <a:pt x="1059558" y="14001"/>
                  <a:pt x="1056436" y="14196"/>
                  <a:pt x="957067" y="0"/>
                </a:cubicBezTo>
                <a:cubicBezTo>
                  <a:pt x="806596" y="3858"/>
                  <a:pt x="656012" y="4582"/>
                  <a:pt x="505654" y="11575"/>
                </a:cubicBezTo>
                <a:cubicBezTo>
                  <a:pt x="462940" y="13562"/>
                  <a:pt x="457655" y="25659"/>
                  <a:pt x="424632" y="46299"/>
                </a:cubicBezTo>
                <a:cubicBezTo>
                  <a:pt x="405554" y="58223"/>
                  <a:pt x="384516" y="67211"/>
                  <a:pt x="366758" y="81023"/>
                </a:cubicBezTo>
                <a:cubicBezTo>
                  <a:pt x="321284" y="116391"/>
                  <a:pt x="320769" y="131579"/>
                  <a:pt x="285735" y="173620"/>
                </a:cubicBezTo>
                <a:cubicBezTo>
                  <a:pt x="278749" y="182003"/>
                  <a:pt x="269403" y="188248"/>
                  <a:pt x="262586" y="196770"/>
                </a:cubicBezTo>
                <a:cubicBezTo>
                  <a:pt x="253896" y="207633"/>
                  <a:pt x="248127" y="220631"/>
                  <a:pt x="239437" y="231494"/>
                </a:cubicBezTo>
                <a:cubicBezTo>
                  <a:pt x="232620" y="240015"/>
                  <a:pt x="222835" y="245913"/>
                  <a:pt x="216287" y="254643"/>
                </a:cubicBezTo>
                <a:cubicBezTo>
                  <a:pt x="198270" y="278665"/>
                  <a:pt x="151343" y="352103"/>
                  <a:pt x="135264" y="381965"/>
                </a:cubicBezTo>
                <a:cubicBezTo>
                  <a:pt x="118903" y="412349"/>
                  <a:pt x="99879" y="441824"/>
                  <a:pt x="88966" y="474562"/>
                </a:cubicBezTo>
                <a:cubicBezTo>
                  <a:pt x="78949" y="504612"/>
                  <a:pt x="68080" y="539482"/>
                  <a:pt x="54242" y="567159"/>
                </a:cubicBezTo>
                <a:cubicBezTo>
                  <a:pt x="48021" y="579602"/>
                  <a:pt x="38809" y="590309"/>
                  <a:pt x="31092" y="601884"/>
                </a:cubicBezTo>
                <a:cubicBezTo>
                  <a:pt x="-17050" y="746312"/>
                  <a:pt x="302" y="666555"/>
                  <a:pt x="19518" y="925975"/>
                </a:cubicBezTo>
                <a:cubicBezTo>
                  <a:pt x="21205" y="948749"/>
                  <a:pt x="43070" y="1038400"/>
                  <a:pt x="54242" y="1053296"/>
                </a:cubicBezTo>
                <a:lnTo>
                  <a:pt x="88966" y="1099595"/>
                </a:lnTo>
                <a:cubicBezTo>
                  <a:pt x="107938" y="1156516"/>
                  <a:pt x="88382" y="1115098"/>
                  <a:pt x="123690" y="1157468"/>
                </a:cubicBezTo>
                <a:cubicBezTo>
                  <a:pt x="136040" y="1172288"/>
                  <a:pt x="144773" y="1190126"/>
                  <a:pt x="158414" y="1203767"/>
                </a:cubicBezTo>
                <a:cubicBezTo>
                  <a:pt x="172055" y="1217408"/>
                  <a:pt x="189893" y="1226141"/>
                  <a:pt x="204713" y="1238491"/>
                </a:cubicBezTo>
                <a:cubicBezTo>
                  <a:pt x="243694" y="1270975"/>
                  <a:pt x="215259" y="1262707"/>
                  <a:pt x="274161" y="1296365"/>
                </a:cubicBezTo>
                <a:cubicBezTo>
                  <a:pt x="284754" y="1302418"/>
                  <a:pt x="297671" y="1303133"/>
                  <a:pt x="308885" y="1307939"/>
                </a:cubicBezTo>
                <a:cubicBezTo>
                  <a:pt x="474647" y="1378980"/>
                  <a:pt x="241421" y="1289310"/>
                  <a:pt x="401482" y="1342663"/>
                </a:cubicBezTo>
                <a:cubicBezTo>
                  <a:pt x="515696" y="1380734"/>
                  <a:pt x="402932" y="1354529"/>
                  <a:pt x="517229" y="1377387"/>
                </a:cubicBezTo>
                <a:cubicBezTo>
                  <a:pt x="582407" y="1420840"/>
                  <a:pt x="538757" y="1396139"/>
                  <a:pt x="656125" y="1435261"/>
                </a:cubicBezTo>
                <a:lnTo>
                  <a:pt x="690849" y="1446835"/>
                </a:lnTo>
                <a:cubicBezTo>
                  <a:pt x="702424" y="1450693"/>
                  <a:pt x="713538" y="1456404"/>
                  <a:pt x="725573" y="1458410"/>
                </a:cubicBezTo>
                <a:lnTo>
                  <a:pt x="864470" y="1481559"/>
                </a:lnTo>
                <a:cubicBezTo>
                  <a:pt x="932049" y="1504086"/>
                  <a:pt x="866788" y="1484337"/>
                  <a:pt x="968642" y="1504709"/>
                </a:cubicBezTo>
                <a:cubicBezTo>
                  <a:pt x="1105064" y="1531994"/>
                  <a:pt x="890020" y="1498439"/>
                  <a:pt x="1095963" y="1527858"/>
                </a:cubicBezTo>
                <a:lnTo>
                  <a:pt x="1674697" y="1516284"/>
                </a:lnTo>
                <a:cubicBezTo>
                  <a:pt x="1711426" y="1514948"/>
                  <a:pt x="1769813" y="1492294"/>
                  <a:pt x="1802019" y="1481559"/>
                </a:cubicBezTo>
                <a:lnTo>
                  <a:pt x="1836743" y="1469985"/>
                </a:lnTo>
                <a:cubicBezTo>
                  <a:pt x="1881959" y="1424767"/>
                  <a:pt x="1834513" y="1465312"/>
                  <a:pt x="1894616" y="1435261"/>
                </a:cubicBezTo>
                <a:cubicBezTo>
                  <a:pt x="1984367" y="1390385"/>
                  <a:pt x="1876785" y="1429628"/>
                  <a:pt x="1964064" y="1400537"/>
                </a:cubicBezTo>
                <a:cubicBezTo>
                  <a:pt x="2042257" y="1322344"/>
                  <a:pt x="1897179" y="1463679"/>
                  <a:pt x="2045087" y="1342663"/>
                </a:cubicBezTo>
                <a:cubicBezTo>
                  <a:pt x="2127835" y="1274960"/>
                  <a:pt x="2094903" y="1295533"/>
                  <a:pt x="2137685" y="1238491"/>
                </a:cubicBezTo>
                <a:cubicBezTo>
                  <a:pt x="2152508" y="1218727"/>
                  <a:pt x="2168550" y="1199909"/>
                  <a:pt x="2183983" y="1180618"/>
                </a:cubicBezTo>
                <a:cubicBezTo>
                  <a:pt x="2216773" y="1082251"/>
                  <a:pt x="2171042" y="1202186"/>
                  <a:pt x="2218707" y="1122744"/>
                </a:cubicBezTo>
                <a:cubicBezTo>
                  <a:pt x="2263780" y="1047622"/>
                  <a:pt x="2194780" y="1123521"/>
                  <a:pt x="2253432" y="1064871"/>
                </a:cubicBezTo>
                <a:cubicBezTo>
                  <a:pt x="2268865" y="1034005"/>
                  <a:pt x="2300592" y="1006771"/>
                  <a:pt x="2299730" y="972273"/>
                </a:cubicBezTo>
                <a:cubicBezTo>
                  <a:pt x="2295872" y="817944"/>
                  <a:pt x="2295010" y="663511"/>
                  <a:pt x="2288156" y="509286"/>
                </a:cubicBezTo>
                <a:cubicBezTo>
                  <a:pt x="2287660" y="498131"/>
                  <a:pt x="2274447" y="433683"/>
                  <a:pt x="2265006" y="416689"/>
                </a:cubicBezTo>
                <a:cubicBezTo>
                  <a:pt x="2224720" y="344174"/>
                  <a:pt x="2209936" y="338470"/>
                  <a:pt x="2149259" y="277792"/>
                </a:cubicBezTo>
                <a:cubicBezTo>
                  <a:pt x="2119298" y="247831"/>
                  <a:pt x="2086622" y="210615"/>
                  <a:pt x="2045087" y="196770"/>
                </a:cubicBezTo>
                <a:cubicBezTo>
                  <a:pt x="1865917" y="137045"/>
                  <a:pt x="2050970" y="205498"/>
                  <a:pt x="1940915" y="150471"/>
                </a:cubicBezTo>
                <a:cubicBezTo>
                  <a:pt x="1921459" y="140743"/>
                  <a:pt x="1878443" y="132887"/>
                  <a:pt x="1859892" y="127322"/>
                </a:cubicBezTo>
                <a:cubicBezTo>
                  <a:pt x="1836519" y="120310"/>
                  <a:pt x="1810747" y="117707"/>
                  <a:pt x="1790444" y="104172"/>
                </a:cubicBezTo>
                <a:cubicBezTo>
                  <a:pt x="1778869" y="96456"/>
                  <a:pt x="1768162" y="87244"/>
                  <a:pt x="1755720" y="81023"/>
                </a:cubicBezTo>
                <a:cubicBezTo>
                  <a:pt x="1740252" y="73289"/>
                  <a:pt x="1688049" y="60840"/>
                  <a:pt x="1674697" y="57873"/>
                </a:cubicBezTo>
                <a:cubicBezTo>
                  <a:pt x="1655492" y="53605"/>
                  <a:pt x="1636472" y="47281"/>
                  <a:pt x="1616824" y="46299"/>
                </a:cubicBezTo>
                <a:cubicBezTo>
                  <a:pt x="1559023" y="43409"/>
                  <a:pt x="1501077" y="46299"/>
                  <a:pt x="1443204" y="46299"/>
                </a:cubicBezTo>
                <a:lnTo>
                  <a:pt x="1489502" y="81023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10959" y="2640720"/>
            <a:ext cx="5328694" cy="3663847"/>
            <a:chOff x="2110959" y="2640720"/>
            <a:chExt cx="5328694" cy="3663847"/>
          </a:xfrm>
        </p:grpSpPr>
        <p:grpSp>
          <p:nvGrpSpPr>
            <p:cNvPr id="21" name="Group 20"/>
            <p:cNvGrpSpPr/>
            <p:nvPr/>
          </p:nvGrpSpPr>
          <p:grpSpPr>
            <a:xfrm>
              <a:off x="2110959" y="2640720"/>
              <a:ext cx="2272973" cy="1350771"/>
              <a:chOff x="2221261" y="2048719"/>
              <a:chExt cx="2424047" cy="1489143"/>
            </a:xfrm>
            <a:solidFill>
              <a:schemeClr val="bg1"/>
            </a:solidFill>
          </p:grpSpPr>
          <p:sp>
            <p:nvSpPr>
              <p:cNvPr id="9" name="Smiley Face 8"/>
              <p:cNvSpPr/>
              <p:nvPr/>
            </p:nvSpPr>
            <p:spPr>
              <a:xfrm>
                <a:off x="2592729" y="2048719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Smiley Face 9"/>
              <p:cNvSpPr/>
              <p:nvPr/>
            </p:nvSpPr>
            <p:spPr>
              <a:xfrm>
                <a:off x="3395240" y="2547218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miley Face 10"/>
              <p:cNvSpPr/>
              <p:nvPr/>
            </p:nvSpPr>
            <p:spPr>
              <a:xfrm>
                <a:off x="4064652" y="3003107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miley Face 11"/>
              <p:cNvSpPr/>
              <p:nvPr/>
            </p:nvSpPr>
            <p:spPr>
              <a:xfrm>
                <a:off x="4274918" y="2395958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miley Face 12"/>
              <p:cNvSpPr/>
              <p:nvPr/>
            </p:nvSpPr>
            <p:spPr>
              <a:xfrm>
                <a:off x="3674962" y="2048719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miley Face 13"/>
              <p:cNvSpPr/>
              <p:nvPr/>
            </p:nvSpPr>
            <p:spPr>
              <a:xfrm>
                <a:off x="2491342" y="2968776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miley Face 14"/>
              <p:cNvSpPr/>
              <p:nvPr/>
            </p:nvSpPr>
            <p:spPr>
              <a:xfrm>
                <a:off x="2221261" y="2517362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Smiley Face 15"/>
              <p:cNvSpPr/>
              <p:nvPr/>
            </p:nvSpPr>
            <p:spPr>
              <a:xfrm>
                <a:off x="3133845" y="2060248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Smiley Face 16"/>
              <p:cNvSpPr/>
              <p:nvPr/>
            </p:nvSpPr>
            <p:spPr>
              <a:xfrm>
                <a:off x="2805771" y="2557351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Smiley Face 17"/>
              <p:cNvSpPr/>
              <p:nvPr/>
            </p:nvSpPr>
            <p:spPr>
              <a:xfrm>
                <a:off x="3515274" y="3167472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miley Face 18"/>
              <p:cNvSpPr/>
              <p:nvPr/>
            </p:nvSpPr>
            <p:spPr>
              <a:xfrm>
                <a:off x="3030637" y="3078822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Smiley Face 19"/>
              <p:cNvSpPr/>
              <p:nvPr/>
            </p:nvSpPr>
            <p:spPr>
              <a:xfrm>
                <a:off x="3860157" y="2584748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66680" y="3401908"/>
              <a:ext cx="2272973" cy="1350771"/>
              <a:chOff x="2221261" y="2048719"/>
              <a:chExt cx="2424047" cy="1489143"/>
            </a:xfrm>
            <a:solidFill>
              <a:schemeClr val="bg1"/>
            </a:solidFill>
          </p:grpSpPr>
          <p:sp>
            <p:nvSpPr>
              <p:cNvPr id="23" name="Smiley Face 22"/>
              <p:cNvSpPr/>
              <p:nvPr/>
            </p:nvSpPr>
            <p:spPr>
              <a:xfrm>
                <a:off x="2592729" y="2048719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Smiley Face 23"/>
              <p:cNvSpPr/>
              <p:nvPr/>
            </p:nvSpPr>
            <p:spPr>
              <a:xfrm>
                <a:off x="3395240" y="2547218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miley Face 24"/>
              <p:cNvSpPr/>
              <p:nvPr/>
            </p:nvSpPr>
            <p:spPr>
              <a:xfrm>
                <a:off x="4064652" y="3003107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miley Face 25"/>
              <p:cNvSpPr/>
              <p:nvPr/>
            </p:nvSpPr>
            <p:spPr>
              <a:xfrm>
                <a:off x="4274918" y="2395958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miley Face 26"/>
              <p:cNvSpPr/>
              <p:nvPr/>
            </p:nvSpPr>
            <p:spPr>
              <a:xfrm>
                <a:off x="3674962" y="2048719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miley Face 27"/>
              <p:cNvSpPr/>
              <p:nvPr/>
            </p:nvSpPr>
            <p:spPr>
              <a:xfrm>
                <a:off x="2491342" y="2968776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miley Face 28"/>
              <p:cNvSpPr/>
              <p:nvPr/>
            </p:nvSpPr>
            <p:spPr>
              <a:xfrm>
                <a:off x="2221261" y="2517362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miley Face 29"/>
              <p:cNvSpPr/>
              <p:nvPr/>
            </p:nvSpPr>
            <p:spPr>
              <a:xfrm>
                <a:off x="3133845" y="2060248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Smiley Face 30"/>
              <p:cNvSpPr/>
              <p:nvPr/>
            </p:nvSpPr>
            <p:spPr>
              <a:xfrm>
                <a:off x="2805771" y="2557351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Smiley Face 31"/>
              <p:cNvSpPr/>
              <p:nvPr/>
            </p:nvSpPr>
            <p:spPr>
              <a:xfrm>
                <a:off x="3515274" y="3167472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miley Face 32"/>
              <p:cNvSpPr/>
              <p:nvPr/>
            </p:nvSpPr>
            <p:spPr>
              <a:xfrm>
                <a:off x="3030637" y="3078822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Smiley Face 33"/>
              <p:cNvSpPr/>
              <p:nvPr/>
            </p:nvSpPr>
            <p:spPr>
              <a:xfrm>
                <a:off x="3860157" y="2584748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391840" y="4953796"/>
              <a:ext cx="2272973" cy="1350771"/>
              <a:chOff x="2221261" y="2048719"/>
              <a:chExt cx="2424047" cy="1489143"/>
            </a:xfrm>
            <a:solidFill>
              <a:schemeClr val="bg1"/>
            </a:solidFill>
          </p:grpSpPr>
          <p:sp>
            <p:nvSpPr>
              <p:cNvPr id="36" name="Smiley Face 35"/>
              <p:cNvSpPr/>
              <p:nvPr/>
            </p:nvSpPr>
            <p:spPr>
              <a:xfrm>
                <a:off x="2592729" y="2048719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Smiley Face 36"/>
              <p:cNvSpPr/>
              <p:nvPr/>
            </p:nvSpPr>
            <p:spPr>
              <a:xfrm>
                <a:off x="3395240" y="2547218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Smiley Face 37"/>
              <p:cNvSpPr/>
              <p:nvPr/>
            </p:nvSpPr>
            <p:spPr>
              <a:xfrm>
                <a:off x="4064652" y="3003107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Smiley Face 38"/>
              <p:cNvSpPr/>
              <p:nvPr/>
            </p:nvSpPr>
            <p:spPr>
              <a:xfrm>
                <a:off x="4274918" y="2395958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Smiley Face 39"/>
              <p:cNvSpPr/>
              <p:nvPr/>
            </p:nvSpPr>
            <p:spPr>
              <a:xfrm>
                <a:off x="3674962" y="2048719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Smiley Face 40"/>
              <p:cNvSpPr/>
              <p:nvPr/>
            </p:nvSpPr>
            <p:spPr>
              <a:xfrm>
                <a:off x="2491342" y="2968776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Smiley Face 41"/>
              <p:cNvSpPr/>
              <p:nvPr/>
            </p:nvSpPr>
            <p:spPr>
              <a:xfrm>
                <a:off x="2221261" y="2517362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Smiley Face 42"/>
              <p:cNvSpPr/>
              <p:nvPr/>
            </p:nvSpPr>
            <p:spPr>
              <a:xfrm>
                <a:off x="3133845" y="2060248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Smiley Face 43"/>
              <p:cNvSpPr/>
              <p:nvPr/>
            </p:nvSpPr>
            <p:spPr>
              <a:xfrm>
                <a:off x="2805771" y="2557351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Smiley Face 44"/>
              <p:cNvSpPr/>
              <p:nvPr/>
            </p:nvSpPr>
            <p:spPr>
              <a:xfrm>
                <a:off x="3515274" y="3167472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Smiley Face 45"/>
              <p:cNvSpPr/>
              <p:nvPr/>
            </p:nvSpPr>
            <p:spPr>
              <a:xfrm>
                <a:off x="3030637" y="3078822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Smiley Face 46"/>
              <p:cNvSpPr/>
              <p:nvPr/>
            </p:nvSpPr>
            <p:spPr>
              <a:xfrm>
                <a:off x="3860157" y="2584748"/>
                <a:ext cx="370390" cy="370390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775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Data for </a:t>
            </a:r>
            <a:r>
              <a:rPr lang="en-US" sz="4000" b="1" dirty="0" err="1" smtClean="0"/>
              <a:t>SoCo</a:t>
            </a:r>
            <a:r>
              <a:rPr lang="en-US" sz="4000" b="1" dirty="0" smtClean="0"/>
              <a:t> Impact Evaluation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35365"/>
            <a:ext cx="7886700" cy="4852968"/>
          </a:xfrm>
        </p:spPr>
        <p:txBody>
          <a:bodyPr>
            <a:normAutofit/>
          </a:bodyPr>
          <a:lstStyle/>
          <a:p>
            <a:r>
              <a:rPr lang="en-US" dirty="0" smtClean="0"/>
              <a:t>Data requirements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ine-grained, individual-level, panel data</a:t>
            </a:r>
          </a:p>
          <a:p>
            <a:pPr lvl="1"/>
            <a:r>
              <a:rPr lang="en-US" dirty="0" smtClean="0"/>
              <a:t>accounting for the different domains of </a:t>
            </a:r>
            <a:r>
              <a:rPr lang="en-US" dirty="0" err="1" smtClean="0"/>
              <a:t>SoCo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specially including subjective indicators</a:t>
            </a:r>
          </a:p>
          <a:p>
            <a:r>
              <a:rPr lang="en-US" dirty="0" smtClean="0"/>
              <a:t>Data availability</a:t>
            </a:r>
          </a:p>
          <a:p>
            <a:pPr lvl="1"/>
            <a:r>
              <a:rPr lang="en-US" dirty="0" err="1" smtClean="0"/>
              <a:t>SoCo</a:t>
            </a:r>
            <a:r>
              <a:rPr lang="en-US" dirty="0" smtClean="0"/>
              <a:t> project data based on Life in Kyrgyzstan Study</a:t>
            </a:r>
          </a:p>
          <a:p>
            <a:pPr lvl="1"/>
            <a:r>
              <a:rPr lang="en-US" dirty="0" smtClean="0"/>
              <a:t>nationally representative, individual-level panel study</a:t>
            </a:r>
          </a:p>
          <a:p>
            <a:pPr lvl="1"/>
            <a:r>
              <a:rPr lang="en-US" dirty="0" smtClean="0"/>
              <a:t>8000 people in five waves since 2010</a:t>
            </a:r>
          </a:p>
          <a:p>
            <a:pPr lvl="1"/>
            <a:r>
              <a:rPr lang="en-US" dirty="0" smtClean="0"/>
              <a:t>research-led and open access</a:t>
            </a:r>
          </a:p>
          <a:p>
            <a:pPr lvl="1"/>
            <a:r>
              <a:rPr lang="en-US" dirty="0" err="1" smtClean="0"/>
              <a:t>www.lifeinkyrgyzstan.org</a:t>
            </a:r>
            <a:endParaRPr lang="en-US" dirty="0" smtClean="0"/>
          </a:p>
          <a:p>
            <a:pPr lvl="1"/>
            <a:r>
              <a:rPr lang="en-US" dirty="0" smtClean="0"/>
              <a:t>Twitter: </a:t>
            </a:r>
            <a:r>
              <a:rPr lang="en-US" dirty="0" err="1" smtClean="0"/>
              <a:t>LiK_Study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13" y="5058219"/>
            <a:ext cx="388937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19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ctrTitle"/>
          </p:nvPr>
        </p:nvSpPr>
        <p:spPr>
          <a:xfrm>
            <a:off x="549113" y="1974654"/>
            <a:ext cx="8058322" cy="906820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3600" dirty="0" smtClean="0">
                <a:latin typeface="Georgia" charset="0"/>
                <a:ea typeface="MS PGothic" charset="0"/>
              </a:rPr>
              <a:t>Part Two</a:t>
            </a:r>
            <a:r>
              <a:rPr lang="en-US" sz="3600" dirty="0">
                <a:latin typeface="Georgia" charset="0"/>
                <a:ea typeface="MS PGothic" charset="0"/>
              </a:rPr>
              <a:t>: </a:t>
            </a:r>
            <a:r>
              <a:rPr lang="en-US" sz="3600" dirty="0" smtClean="0">
                <a:latin typeface="Georgia" charset="0"/>
                <a:ea typeface="MS PGothic" charset="0"/>
              </a:rPr>
              <a:t/>
            </a:r>
            <a:br>
              <a:rPr lang="en-US" sz="3600" dirty="0" smtClean="0">
                <a:latin typeface="Georgia" charset="0"/>
                <a:ea typeface="MS PGothic" charset="0"/>
              </a:rPr>
            </a:br>
            <a:r>
              <a:rPr lang="en-US" sz="3600" dirty="0" smtClean="0">
                <a:latin typeface="Georgia" charset="0"/>
                <a:ea typeface="MS PGothic" charset="0"/>
              </a:rPr>
              <a:t>Social </a:t>
            </a:r>
            <a:r>
              <a:rPr lang="en-US" sz="3600" dirty="0">
                <a:latin typeface="Georgia" charset="0"/>
                <a:ea typeface="MS PGothic" charset="0"/>
              </a:rPr>
              <a:t>Cohesion Index in Kyrgyzstan</a:t>
            </a:r>
            <a:endParaRPr lang="en-US" sz="3600" b="1" dirty="0">
              <a:latin typeface="Georgia" charset="0"/>
              <a:ea typeface="MS PGothic" charset="0"/>
            </a:endParaRPr>
          </a:p>
        </p:txBody>
      </p:sp>
      <p:sp>
        <p:nvSpPr>
          <p:cNvPr id="6147" name="Underrubrik 2"/>
          <p:cNvSpPr>
            <a:spLocks noGrp="1"/>
          </p:cNvSpPr>
          <p:nvPr>
            <p:ph type="subTitle" idx="1"/>
          </p:nvPr>
        </p:nvSpPr>
        <p:spPr>
          <a:xfrm>
            <a:off x="971550" y="4338927"/>
            <a:ext cx="7272338" cy="14964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Georgia" charset="0"/>
                <a:ea typeface="MS PGothic" charset="0"/>
              </a:rPr>
              <a:t>Damir Esenaliev, </a:t>
            </a:r>
            <a:r>
              <a:rPr lang="en-US" i="1" dirty="0" smtClean="0">
                <a:solidFill>
                  <a:schemeClr val="tx1"/>
                </a:solidFill>
                <a:latin typeface="Georgia" charset="0"/>
                <a:ea typeface="MS PGothic" charset="0"/>
              </a:rPr>
              <a:t>SIPRI</a:t>
            </a:r>
            <a:endParaRPr lang="en-US" i="1" dirty="0">
              <a:solidFill>
                <a:schemeClr val="tx1"/>
              </a:solidFill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37600"/>
            <a:ext cx="8136904" cy="929913"/>
          </a:xfrm>
        </p:spPr>
        <p:txBody>
          <a:bodyPr/>
          <a:lstStyle/>
          <a:p>
            <a:r>
              <a:rPr lang="en-US" dirty="0" smtClean="0"/>
              <a:t>Concept of Cohesion for the </a:t>
            </a:r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DBD91-4E59-44D8-A0FC-FE2187F6560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04033" y="1167513"/>
            <a:ext cx="5632404" cy="4465637"/>
          </a:xfrm>
        </p:spPr>
        <p:txBody>
          <a:bodyPr/>
          <a:lstStyle/>
          <a:p>
            <a:r>
              <a:rPr lang="en-US" sz="2400" dirty="0" smtClean="0"/>
              <a:t>Concept </a:t>
            </a:r>
            <a:r>
              <a:rPr lang="en-US" sz="2400" dirty="0"/>
              <a:t>of Social Cohesion Radar is </a:t>
            </a:r>
            <a:r>
              <a:rPr lang="en-US" sz="2400" dirty="0" smtClean="0"/>
              <a:t>adapted: </a:t>
            </a:r>
            <a:r>
              <a:rPr lang="en-US" sz="2400" i="1" dirty="0" smtClean="0"/>
              <a:t>Quality </a:t>
            </a:r>
            <a:r>
              <a:rPr lang="en-US" sz="2400" i="1" dirty="0"/>
              <a:t>of interactions among members of </a:t>
            </a:r>
            <a:r>
              <a:rPr lang="en-US" sz="2400" i="1" dirty="0" smtClean="0"/>
              <a:t>community</a:t>
            </a:r>
            <a:endParaRPr lang="en-US" sz="2400" i="1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Three domains</a:t>
            </a:r>
          </a:p>
          <a:p>
            <a:pPr lvl="1"/>
            <a:r>
              <a:rPr lang="en-US" sz="2200" dirty="0" smtClean="0"/>
              <a:t>Resilient social relations</a:t>
            </a:r>
          </a:p>
          <a:p>
            <a:pPr lvl="1"/>
            <a:r>
              <a:rPr lang="en-US" sz="2200" dirty="0" smtClean="0"/>
              <a:t>Positive emotional connectedness to community</a:t>
            </a:r>
          </a:p>
          <a:p>
            <a:pPr lvl="1"/>
            <a:r>
              <a:rPr lang="en-US" sz="2200" dirty="0" smtClean="0"/>
              <a:t>Pronounced focus on common good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Possible causes or effects</a:t>
            </a:r>
          </a:p>
          <a:p>
            <a:pPr lvl="1"/>
            <a:r>
              <a:rPr lang="en-US" sz="2200" dirty="0"/>
              <a:t>Wealth, inequality, </a:t>
            </a:r>
            <a:r>
              <a:rPr lang="en-US" sz="2200" dirty="0" smtClean="0"/>
              <a:t>ethnic diversity</a:t>
            </a:r>
          </a:p>
          <a:p>
            <a:pPr lvl="1"/>
            <a:r>
              <a:rPr lang="en-US" sz="2200" dirty="0" smtClean="0"/>
              <a:t>Well-being</a:t>
            </a:r>
            <a:endParaRPr lang="en-US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759" y="3504725"/>
            <a:ext cx="2500145" cy="282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mtcsp.org.uk/media/6021/ga_recommunitycohesion5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5185" y="1086813"/>
            <a:ext cx="2865050" cy="161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36437" y="2698760"/>
            <a:ext cx="2925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latin typeface="Georgia"/>
              </a:rPr>
              <a:t>Source: ttp</a:t>
            </a:r>
            <a:r>
              <a:rPr lang="de-DE" sz="900" dirty="0">
                <a:latin typeface="Georgia"/>
              </a:rPr>
              <a:t>://www.mtcsp.org.uk/media/6021</a:t>
            </a:r>
            <a:r>
              <a:rPr lang="de-DE" sz="900" dirty="0" smtClean="0">
                <a:latin typeface="Georgia"/>
              </a:rPr>
              <a:t>/</a:t>
            </a:r>
            <a:br>
              <a:rPr lang="de-DE" sz="900" dirty="0" smtClean="0">
                <a:latin typeface="Georgia"/>
              </a:rPr>
            </a:br>
            <a:r>
              <a:rPr lang="de-DE" sz="900" dirty="0" smtClean="0">
                <a:latin typeface="Georgia"/>
              </a:rPr>
              <a:t>ga_recommunitycohesion503.jpg</a:t>
            </a:r>
            <a:endParaRPr lang="de-DE" sz="900" dirty="0">
              <a:latin typeface="Georgi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1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1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9|19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56958D5966BB488D277AAE7A914792" ma:contentTypeVersion="6" ma:contentTypeDescription="Create a new document." ma:contentTypeScope="" ma:versionID="a9609dd9a6637c08e6c974e90ae6e86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2c9f4501df5b64783ac386e305cdb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D1C0BAF6-7A4D-4281-B82F-AE1ED76AF7CE}"/>
</file>

<file path=customXml/itemProps2.xml><?xml version="1.0" encoding="utf-8"?>
<ds:datastoreItem xmlns:ds="http://schemas.openxmlformats.org/officeDocument/2006/customXml" ds:itemID="{130DCA55-3495-408B-8DBD-E9BA50CBD0D0}"/>
</file>

<file path=customXml/itemProps3.xml><?xml version="1.0" encoding="utf-8"?>
<ds:datastoreItem xmlns:ds="http://schemas.openxmlformats.org/officeDocument/2006/customXml" ds:itemID="{BB259A30-580E-420C-A773-734798CCEDC3}"/>
</file>

<file path=docProps/app.xml><?xml version="1.0" encoding="utf-8"?>
<Properties xmlns="http://schemas.openxmlformats.org/officeDocument/2006/extended-properties" xmlns:vt="http://schemas.openxmlformats.org/officeDocument/2006/docPropsVTypes">
  <TotalTime>26445</TotalTime>
  <Words>1272</Words>
  <Application>Microsoft Macintosh PowerPoint</Application>
  <PresentationFormat>On-screen Show (4:3)</PresentationFormat>
  <Paragraphs>207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Social Cohesion and Community-Driven Development in Fragile Environments: Lessons from Kyrgyz Republic and Beyond</vt:lpstr>
      <vt:lpstr>Part One: Key Concepts </vt:lpstr>
      <vt:lpstr>CDD and Social Cohesion</vt:lpstr>
      <vt:lpstr>Social Cohesion: National Level</vt:lpstr>
      <vt:lpstr>Social Cohesion: Community Level</vt:lpstr>
      <vt:lpstr>Social Cohesion: Individual Level</vt:lpstr>
      <vt:lpstr>Data for SoCo Impact Evaluation</vt:lpstr>
      <vt:lpstr>Part Two:  Social Cohesion Index in Kyrgyzstan</vt:lpstr>
      <vt:lpstr>Concept of Cohesion for the Index</vt:lpstr>
      <vt:lpstr>Three Domains, Nine Dimensions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Three:  Programming Innovations</vt:lpstr>
      <vt:lpstr>Community Driven Development PLUS</vt:lpstr>
      <vt:lpstr>Awareness raising</vt:lpstr>
      <vt:lpstr>Enabling children’s access to local libraries  </vt:lpstr>
      <vt:lpstr>Forum theaters</vt:lpstr>
      <vt:lpstr>Forum theaters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and Employment in Central Asia: Evidence from Panel Data</dc:title>
  <dc:subject/>
  <dc:creator/>
  <cp:keywords/>
  <dc:description/>
  <cp:lastModifiedBy>Damir Esenaliev</cp:lastModifiedBy>
  <cp:revision>269</cp:revision>
  <dcterms:created xsi:type="dcterms:W3CDTF">2015-10-15T12:29:49Z</dcterms:created>
  <dcterms:modified xsi:type="dcterms:W3CDTF">2017-05-09T21:59:11Z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0x010100A456958D5966BB488D277AAE7A914792</vt:lpwstr>
  </property>
</Properties>
</file>