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6" r:id="rId2"/>
    <p:sldId id="377" r:id="rId3"/>
    <p:sldId id="387" r:id="rId4"/>
    <p:sldId id="383" r:id="rId5"/>
    <p:sldId id="381" r:id="rId6"/>
    <p:sldId id="360" r:id="rId7"/>
    <p:sldId id="382" r:id="rId8"/>
    <p:sldId id="363" r:id="rId9"/>
    <p:sldId id="368" r:id="rId10"/>
    <p:sldId id="385" r:id="rId11"/>
    <p:sldId id="384" r:id="rId12"/>
    <p:sldId id="375" r:id="rId13"/>
    <p:sldId id="370"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41" autoAdjust="0"/>
    <p:restoredTop sz="86894" autoAdjust="0"/>
  </p:normalViewPr>
  <p:slideViewPr>
    <p:cSldViewPr>
      <p:cViewPr varScale="1">
        <p:scale>
          <a:sx n="133" d="100"/>
          <a:sy n="133" d="100"/>
        </p:scale>
        <p:origin x="792" y="102"/>
      </p:cViewPr>
      <p:guideLst>
        <p:guide orient="horz" pos="2160"/>
        <p:guide pos="2880"/>
        <p:guide orient="horz" pos="162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95472-8374-4F8F-B3E5-649454E90137}" type="datetimeFigureOut">
              <a:rPr lang="en-US" smtClean="0"/>
              <a:t>12/4/2016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C7C07-1AA2-4539-8B25-1476BCAE808F}" type="slidenum">
              <a:rPr lang="en-US" smtClean="0"/>
              <a:t>‹#›</a:t>
            </a:fld>
            <a:endParaRPr lang="en-US"/>
          </a:p>
        </p:txBody>
      </p:sp>
    </p:spTree>
    <p:extLst>
      <p:ext uri="{BB962C8B-B14F-4D97-AF65-F5344CB8AC3E}">
        <p14:creationId xmlns:p14="http://schemas.microsoft.com/office/powerpoint/2010/main" val="4083856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C61600-ED10-4AFC-B074-2E29D74D3BAE}" type="slidenum">
              <a:rPr lang="en-US" smtClean="0"/>
              <a:t>1</a:t>
            </a:fld>
            <a:endParaRPr lang="en-US"/>
          </a:p>
        </p:txBody>
      </p:sp>
    </p:spTree>
    <p:extLst>
      <p:ext uri="{BB962C8B-B14F-4D97-AF65-F5344CB8AC3E}">
        <p14:creationId xmlns:p14="http://schemas.microsoft.com/office/powerpoint/2010/main" val="4125946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sz="32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21C61600-ED10-4AFC-B074-2E29D74D3BAE}" type="slidenum">
              <a:rPr lang="en-US" smtClean="0"/>
              <a:t>12</a:t>
            </a:fld>
            <a:endParaRPr lang="en-US"/>
          </a:p>
        </p:txBody>
      </p:sp>
    </p:spTree>
    <p:extLst>
      <p:ext uri="{BB962C8B-B14F-4D97-AF65-F5344CB8AC3E}">
        <p14:creationId xmlns:p14="http://schemas.microsoft.com/office/powerpoint/2010/main" val="749982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C7C07-1AA2-4539-8B25-1476BCAE808F}" type="slidenum">
              <a:rPr lang="en-US" smtClean="0"/>
              <a:t>2</a:t>
            </a:fld>
            <a:endParaRPr lang="en-US"/>
          </a:p>
        </p:txBody>
      </p:sp>
    </p:spTree>
    <p:extLst>
      <p:ext uri="{BB962C8B-B14F-4D97-AF65-F5344CB8AC3E}">
        <p14:creationId xmlns:p14="http://schemas.microsoft.com/office/powerpoint/2010/main" val="44507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C7C07-1AA2-4539-8B25-1476BCAE808F}" type="slidenum">
              <a:rPr lang="en-US" smtClean="0"/>
              <a:t>3</a:t>
            </a:fld>
            <a:endParaRPr lang="en-US"/>
          </a:p>
        </p:txBody>
      </p:sp>
    </p:spTree>
    <p:extLst>
      <p:ext uri="{BB962C8B-B14F-4D97-AF65-F5344CB8AC3E}">
        <p14:creationId xmlns:p14="http://schemas.microsoft.com/office/powerpoint/2010/main" val="2570222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C7C07-1AA2-4539-8B25-1476BCAE808F}" type="slidenum">
              <a:rPr lang="en-US" smtClean="0"/>
              <a:t>4</a:t>
            </a:fld>
            <a:endParaRPr lang="en-US"/>
          </a:p>
        </p:txBody>
      </p:sp>
    </p:spTree>
    <p:extLst>
      <p:ext uri="{BB962C8B-B14F-4D97-AF65-F5344CB8AC3E}">
        <p14:creationId xmlns:p14="http://schemas.microsoft.com/office/powerpoint/2010/main" val="2877582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sz="32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21C61600-ED10-4AFC-B074-2E29D74D3BAE}" type="slidenum">
              <a:rPr lang="en-US" smtClean="0"/>
              <a:t>6</a:t>
            </a:fld>
            <a:endParaRPr lang="en-US"/>
          </a:p>
        </p:txBody>
      </p:sp>
    </p:spTree>
    <p:extLst>
      <p:ext uri="{BB962C8B-B14F-4D97-AF65-F5344CB8AC3E}">
        <p14:creationId xmlns:p14="http://schemas.microsoft.com/office/powerpoint/2010/main" val="3662832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sz="32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21C61600-ED10-4AFC-B074-2E29D74D3BAE}" type="slidenum">
              <a:rPr lang="en-US" smtClean="0"/>
              <a:t>7</a:t>
            </a:fld>
            <a:endParaRPr lang="en-US"/>
          </a:p>
        </p:txBody>
      </p:sp>
    </p:spTree>
    <p:extLst>
      <p:ext uri="{BB962C8B-B14F-4D97-AF65-F5344CB8AC3E}">
        <p14:creationId xmlns:p14="http://schemas.microsoft.com/office/powerpoint/2010/main" val="3726739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sz="32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21C61600-ED10-4AFC-B074-2E29D74D3BAE}" type="slidenum">
              <a:rPr lang="en-US" smtClean="0"/>
              <a:t>8</a:t>
            </a:fld>
            <a:endParaRPr lang="en-US"/>
          </a:p>
        </p:txBody>
      </p:sp>
    </p:spTree>
    <p:extLst>
      <p:ext uri="{BB962C8B-B14F-4D97-AF65-F5344CB8AC3E}">
        <p14:creationId xmlns:p14="http://schemas.microsoft.com/office/powerpoint/2010/main" val="2087814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sz="32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21C61600-ED10-4AFC-B074-2E29D74D3BAE}" type="slidenum">
              <a:rPr lang="en-US" smtClean="0"/>
              <a:t>10</a:t>
            </a:fld>
            <a:endParaRPr lang="en-US"/>
          </a:p>
        </p:txBody>
      </p:sp>
    </p:spTree>
    <p:extLst>
      <p:ext uri="{BB962C8B-B14F-4D97-AF65-F5344CB8AC3E}">
        <p14:creationId xmlns:p14="http://schemas.microsoft.com/office/powerpoint/2010/main" val="2049388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sz="32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fld id="{21C61600-ED10-4AFC-B074-2E29D74D3BAE}" type="slidenum">
              <a:rPr lang="en-US" smtClean="0"/>
              <a:t>11</a:t>
            </a:fld>
            <a:endParaRPr lang="en-US"/>
          </a:p>
        </p:txBody>
      </p:sp>
    </p:spTree>
    <p:extLst>
      <p:ext uri="{BB962C8B-B14F-4D97-AF65-F5344CB8AC3E}">
        <p14:creationId xmlns:p14="http://schemas.microsoft.com/office/powerpoint/2010/main" val="1803401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C87B2A-8E20-4ACC-B2AF-444F9797A3A7}" type="datetime1">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131092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FEC5B-680F-46F2-9702-8B271A57BF2E}" type="datetime1">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223042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6B5AE-574C-477E-8A3F-3EC692C8FC64}" type="datetime1">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3794348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D10F7-530B-465C-98F4-82D72AB27324}" type="datetime1">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380524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BE1758-ADEF-4471-B352-E04A5DF78933}" type="datetime1">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208706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69BE9-A297-407C-9FF9-EAC7D9ABDC61}" type="datetime1">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201477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1C8C8B-7057-4DBB-8668-E3B03C482D17}" type="datetime1">
              <a:rPr lang="en-US" smtClean="0"/>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556266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0BD372-14A7-47BF-BA19-C58826135808}" type="datetime1">
              <a:rPr lang="en-US" smtClean="0"/>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4174963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3A78E-FE03-42DF-8C77-2966C5754998}" type="datetime1">
              <a:rPr lang="en-US" smtClean="0"/>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1228671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95494-A321-4E1C-970E-E8871D11A902}" type="datetime1">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5740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DAF12-6A24-466B-94D3-74B445D69213}" type="datetime1">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D63F0-A671-40A5-BFC2-AF66A7667A22}" type="slidenum">
              <a:rPr lang="en-US" smtClean="0"/>
              <a:t>‹#›</a:t>
            </a:fld>
            <a:endParaRPr lang="en-US"/>
          </a:p>
        </p:txBody>
      </p:sp>
    </p:spTree>
    <p:extLst>
      <p:ext uri="{BB962C8B-B14F-4D97-AF65-F5344CB8AC3E}">
        <p14:creationId xmlns:p14="http://schemas.microsoft.com/office/powerpoint/2010/main" val="377478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82227AD-6907-4CC8-B121-93E276F5BB20}" type="datetime1">
              <a:rPr lang="en-US" smtClean="0"/>
              <a:t>12/4/2016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F5D63F0-A671-40A5-BFC2-AF66A7667A22}" type="slidenum">
              <a:rPr lang="en-US" smtClean="0"/>
              <a:t>‹#›</a:t>
            </a:fld>
            <a:endParaRPr lang="en-US"/>
          </a:p>
        </p:txBody>
      </p:sp>
    </p:spTree>
    <p:extLst>
      <p:ext uri="{BB962C8B-B14F-4D97-AF65-F5344CB8AC3E}">
        <p14:creationId xmlns:p14="http://schemas.microsoft.com/office/powerpoint/2010/main" val="159342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0" y="-7722"/>
            <a:ext cx="9144000" cy="5627747"/>
          </a:xfrm>
          <a:prstGeom prst="rect">
            <a:avLst/>
          </a:prstGeom>
        </p:spPr>
      </p:pic>
      <p:sp>
        <p:nvSpPr>
          <p:cNvPr id="4" name="Rectangle 3"/>
          <p:cNvSpPr/>
          <p:nvPr/>
        </p:nvSpPr>
        <p:spPr>
          <a:xfrm>
            <a:off x="1143000" y="971550"/>
            <a:ext cx="3886200" cy="3331732"/>
          </a:xfrm>
          <a:prstGeom prst="rect">
            <a:avLst/>
          </a:prstGeom>
          <a:solidFill>
            <a:schemeClr val="accent5">
              <a:lumMod val="75000"/>
              <a:alpha val="93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19200" y="1103263"/>
            <a:ext cx="3429000" cy="3293209"/>
          </a:xfrm>
          <a:prstGeom prst="rect">
            <a:avLst/>
          </a:prstGeom>
          <a:noFill/>
        </p:spPr>
        <p:txBody>
          <a:bodyPr wrap="square" rtlCol="0">
            <a:spAutoFit/>
          </a:bodyPr>
          <a:lstStyle/>
          <a:p>
            <a:r>
              <a:rPr lang="en-US" sz="3200" b="1" dirty="0"/>
              <a:t>Taking Stock of Community Driven Development in Fragile and Conflict Situations: </a:t>
            </a:r>
            <a:r>
              <a:rPr lang="en-US" sz="2400" b="1" dirty="0">
                <a:solidFill>
                  <a:schemeClr val="bg1"/>
                </a:solidFill>
              </a:rPr>
              <a:t>Lessons Learned from the First Generation</a:t>
            </a:r>
            <a:endParaRPr lang="en-US" sz="2400" dirty="0">
              <a:solidFill>
                <a:schemeClr val="bg1"/>
              </a:solidFill>
            </a:endParaRPr>
          </a:p>
        </p:txBody>
      </p:sp>
      <p:sp>
        <p:nvSpPr>
          <p:cNvPr id="8" name="TextBox 7"/>
          <p:cNvSpPr txBox="1"/>
          <p:nvPr/>
        </p:nvSpPr>
        <p:spPr>
          <a:xfrm>
            <a:off x="4800600" y="4415504"/>
            <a:ext cx="3947160" cy="338554"/>
          </a:xfrm>
          <a:prstGeom prst="rect">
            <a:avLst/>
          </a:prstGeom>
          <a:solidFill>
            <a:schemeClr val="bg1"/>
          </a:solidFill>
          <a:ln w="50800">
            <a:solidFill>
              <a:srgbClr val="2F7D92"/>
            </a:solidFill>
          </a:ln>
        </p:spPr>
        <p:txBody>
          <a:bodyPr wrap="square" lIns="0" rIns="182880" rtlCol="0">
            <a:spAutoFit/>
          </a:bodyPr>
          <a:lstStyle/>
          <a:p>
            <a:pPr algn="r"/>
            <a:r>
              <a:rPr lang="en-US" sz="1600" b="1" dirty="0" smtClean="0">
                <a:solidFill>
                  <a:schemeClr val="tx1">
                    <a:lumMod val="65000"/>
                    <a:lumOff val="35000"/>
                  </a:schemeClr>
                </a:solidFill>
              </a:rPr>
              <a:t>5 December 2016</a:t>
            </a:r>
            <a:endParaRPr lang="en-US" sz="1600" b="1"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CF5D63F0-A671-40A5-BFC2-AF66A7667A22}" type="slidenum">
              <a:rPr lang="en-US" smtClean="0"/>
              <a:t>1</a:t>
            </a:fld>
            <a:endParaRPr lang="en-US"/>
          </a:p>
        </p:txBody>
      </p:sp>
    </p:spTree>
    <p:extLst>
      <p:ext uri="{BB962C8B-B14F-4D97-AF65-F5344CB8AC3E}">
        <p14:creationId xmlns:p14="http://schemas.microsoft.com/office/powerpoint/2010/main" val="3343436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5002" y="514351"/>
            <a:ext cx="1683798" cy="646331"/>
          </a:xfrm>
          <a:prstGeom prst="rect">
            <a:avLst/>
          </a:prstGeom>
          <a:noFill/>
        </p:spPr>
        <p:txBody>
          <a:bodyPr wrap="square" rtlCol="0">
            <a:spAutoFit/>
          </a:bodyPr>
          <a:lstStyle/>
          <a:p>
            <a:r>
              <a:rPr lang="en-US" dirty="0" smtClean="0">
                <a:solidFill>
                  <a:schemeClr val="bg1"/>
                </a:solidFill>
                <a:latin typeface="+mj-lt"/>
              </a:rPr>
              <a:t>Lessons from Five Countries</a:t>
            </a:r>
            <a:endParaRPr lang="en-US"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9" name="Picture 8"/>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15"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cxnSp>
        <p:nvCxnSpPr>
          <p:cNvPr id="17" name="Straight Connector 16"/>
          <p:cNvCxnSpPr/>
          <p:nvPr/>
        </p:nvCxnSpPr>
        <p:spPr>
          <a:xfrm>
            <a:off x="2571750" y="989499"/>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71750" y="895350"/>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nvSpPr>
        <p:spPr>
          <a:xfrm>
            <a:off x="2590800" y="1324423"/>
            <a:ext cx="5905500" cy="3248090"/>
          </a:xfrm>
          <a:prstGeom prst="rect">
            <a:avLst/>
          </a:prstGeom>
          <a:solidFill>
            <a:schemeClr val="accent5">
              <a:lumMod val="20000"/>
              <a:lumOff val="80000"/>
              <a:alpha val="70000"/>
            </a:schemeClr>
          </a:solid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sz="1800" dirty="0" smtClean="0"/>
              <a:t>For long-term sustainability, it is critical to embed the project in a national strategy and develop </a:t>
            </a:r>
            <a:r>
              <a:rPr lang="en-US" sz="1800" dirty="0"/>
              <a:t>a clear road map for operating at national scale from the </a:t>
            </a:r>
            <a:r>
              <a:rPr lang="en-US" sz="1800" dirty="0" smtClean="0"/>
              <a:t>start</a:t>
            </a:r>
          </a:p>
          <a:p>
            <a:pPr lvl="1"/>
            <a:r>
              <a:rPr lang="en-US" sz="1800" dirty="0" smtClean="0"/>
              <a:t>Afghanistan, Nepal, Philippines, Myanmar</a:t>
            </a:r>
          </a:p>
          <a:p>
            <a:pPr marL="457200" lvl="1" indent="0">
              <a:buNone/>
            </a:pPr>
            <a:endParaRPr lang="en-US" sz="1800" dirty="0" smtClean="0"/>
          </a:p>
          <a:p>
            <a:pPr lvl="0"/>
            <a:r>
              <a:rPr lang="en-US" sz="1800" dirty="0"/>
              <a:t>T</a:t>
            </a:r>
            <a:r>
              <a:rPr lang="en-US" sz="1800" dirty="0" smtClean="0"/>
              <a:t>o get there, it may be useful in FCS for CDD programs to test the initial design in non-conflict areas; important to treat as a first phase, rather than a pilot</a:t>
            </a:r>
          </a:p>
          <a:p>
            <a:pPr lvl="1"/>
            <a:r>
              <a:rPr lang="en-US" sz="1800" dirty="0" smtClean="0"/>
              <a:t>Myanmar, Sudan </a:t>
            </a:r>
          </a:p>
          <a:p>
            <a:pPr lvl="0"/>
            <a:endParaRPr lang="en-US" sz="1600" dirty="0"/>
          </a:p>
        </p:txBody>
      </p:sp>
      <p:sp>
        <p:nvSpPr>
          <p:cNvPr id="2" name="TextBox 1"/>
          <p:cNvSpPr txBox="1"/>
          <p:nvPr/>
        </p:nvSpPr>
        <p:spPr>
          <a:xfrm>
            <a:off x="2438401" y="466279"/>
            <a:ext cx="5334000" cy="523220"/>
          </a:xfrm>
          <a:prstGeom prst="rect">
            <a:avLst/>
          </a:prstGeom>
          <a:noFill/>
        </p:spPr>
        <p:txBody>
          <a:bodyPr wrap="square" rtlCol="0">
            <a:spAutoFit/>
          </a:bodyPr>
          <a:lstStyle/>
          <a:p>
            <a:r>
              <a:rPr lang="en-US" sz="2800" dirty="0" smtClean="0"/>
              <a:t>Think big, start small</a:t>
            </a:r>
            <a:endParaRPr lang="en-US" sz="2800" dirty="0"/>
          </a:p>
        </p:txBody>
      </p:sp>
      <p:sp>
        <p:nvSpPr>
          <p:cNvPr id="3" name="Slide Number Placeholder 2"/>
          <p:cNvSpPr>
            <a:spLocks noGrp="1"/>
          </p:cNvSpPr>
          <p:nvPr>
            <p:ph type="sldNum" sz="quarter" idx="12"/>
          </p:nvPr>
        </p:nvSpPr>
        <p:spPr/>
        <p:txBody>
          <a:bodyPr/>
          <a:lstStyle/>
          <a:p>
            <a:fld id="{CF5D63F0-A671-40A5-BFC2-AF66A7667A22}" type="slidenum">
              <a:rPr lang="en-US" smtClean="0"/>
              <a:t>10</a:t>
            </a:fld>
            <a:endParaRPr lang="en-US"/>
          </a:p>
        </p:txBody>
      </p:sp>
    </p:spTree>
    <p:extLst>
      <p:ext uri="{BB962C8B-B14F-4D97-AF65-F5344CB8AC3E}">
        <p14:creationId xmlns:p14="http://schemas.microsoft.com/office/powerpoint/2010/main" val="373704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5002" y="514351"/>
            <a:ext cx="1683798" cy="646331"/>
          </a:xfrm>
          <a:prstGeom prst="rect">
            <a:avLst/>
          </a:prstGeom>
          <a:noFill/>
        </p:spPr>
        <p:txBody>
          <a:bodyPr wrap="square" rtlCol="0">
            <a:spAutoFit/>
          </a:bodyPr>
          <a:lstStyle/>
          <a:p>
            <a:r>
              <a:rPr lang="en-US" dirty="0" smtClean="0">
                <a:solidFill>
                  <a:schemeClr val="bg1"/>
                </a:solidFill>
                <a:latin typeface="+mj-lt"/>
              </a:rPr>
              <a:t>Lessons from Five Countries</a:t>
            </a:r>
            <a:endParaRPr lang="en-US"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9" name="Picture 8"/>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15"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cxnSp>
        <p:nvCxnSpPr>
          <p:cNvPr id="17" name="Straight Connector 16"/>
          <p:cNvCxnSpPr/>
          <p:nvPr/>
        </p:nvCxnSpPr>
        <p:spPr>
          <a:xfrm>
            <a:off x="2571750" y="1131926"/>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71750" y="1047750"/>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nvSpPr>
        <p:spPr>
          <a:xfrm>
            <a:off x="2590800" y="1428750"/>
            <a:ext cx="5905500" cy="3338513"/>
          </a:xfrm>
          <a:prstGeom prst="rect">
            <a:avLst/>
          </a:prstGeom>
          <a:solidFill>
            <a:schemeClr val="accent5">
              <a:lumMod val="20000"/>
              <a:lumOff val="80000"/>
              <a:alpha val="70000"/>
            </a:schemeClr>
          </a:solid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t>Core principles include community participation in decision over resources </a:t>
            </a:r>
          </a:p>
          <a:p>
            <a:r>
              <a:rPr lang="en-US" sz="1800" dirty="0" smtClean="0"/>
              <a:t>If local bodies are not representative, how does the project accommodate principles of inclusion? </a:t>
            </a:r>
          </a:p>
          <a:p>
            <a:pPr lvl="1"/>
            <a:r>
              <a:rPr lang="en-US" sz="1400" dirty="0" smtClean="0"/>
              <a:t>e.g. village development committees in Myanmar </a:t>
            </a:r>
          </a:p>
          <a:p>
            <a:pPr lvl="1"/>
            <a:r>
              <a:rPr lang="en-US" sz="1400" dirty="0" smtClean="0"/>
              <a:t>non-state armed actors</a:t>
            </a:r>
          </a:p>
          <a:p>
            <a:r>
              <a:rPr lang="en-US" sz="1800" dirty="0" smtClean="0"/>
              <a:t>On other issues, it is important to allow for flexibility given inherent volatility in FCS contexts. This can lead to new priorities and opportunities—e.g. shift from decentralization to social inclusion in Nepal.</a:t>
            </a:r>
          </a:p>
          <a:p>
            <a:pPr lvl="0"/>
            <a:endParaRPr lang="en-US" sz="1600" dirty="0"/>
          </a:p>
        </p:txBody>
      </p:sp>
      <p:sp>
        <p:nvSpPr>
          <p:cNvPr id="2" name="TextBox 1"/>
          <p:cNvSpPr txBox="1"/>
          <p:nvPr/>
        </p:nvSpPr>
        <p:spPr>
          <a:xfrm>
            <a:off x="2438401" y="206575"/>
            <a:ext cx="5709718" cy="954107"/>
          </a:xfrm>
          <a:prstGeom prst="rect">
            <a:avLst/>
          </a:prstGeom>
          <a:noFill/>
        </p:spPr>
        <p:txBody>
          <a:bodyPr wrap="square" rtlCol="0">
            <a:spAutoFit/>
          </a:bodyPr>
          <a:lstStyle/>
          <a:p>
            <a:r>
              <a:rPr lang="en-US" sz="2800" dirty="0"/>
              <a:t>Balance adherence to core principles with flexible implementation</a:t>
            </a:r>
          </a:p>
        </p:txBody>
      </p:sp>
      <p:sp>
        <p:nvSpPr>
          <p:cNvPr id="3" name="Slide Number Placeholder 2"/>
          <p:cNvSpPr>
            <a:spLocks noGrp="1"/>
          </p:cNvSpPr>
          <p:nvPr>
            <p:ph type="sldNum" sz="quarter" idx="12"/>
          </p:nvPr>
        </p:nvSpPr>
        <p:spPr/>
        <p:txBody>
          <a:bodyPr/>
          <a:lstStyle/>
          <a:p>
            <a:fld id="{CF5D63F0-A671-40A5-BFC2-AF66A7667A22}" type="slidenum">
              <a:rPr lang="en-US" smtClean="0"/>
              <a:t>11</a:t>
            </a:fld>
            <a:endParaRPr lang="en-US"/>
          </a:p>
        </p:txBody>
      </p:sp>
    </p:spTree>
    <p:extLst>
      <p:ext uri="{BB962C8B-B14F-4D97-AF65-F5344CB8AC3E}">
        <p14:creationId xmlns:p14="http://schemas.microsoft.com/office/powerpoint/2010/main" val="222931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5002" y="514351"/>
            <a:ext cx="1683798" cy="646331"/>
          </a:xfrm>
          <a:prstGeom prst="rect">
            <a:avLst/>
          </a:prstGeom>
          <a:noFill/>
        </p:spPr>
        <p:txBody>
          <a:bodyPr wrap="square" rtlCol="0">
            <a:spAutoFit/>
          </a:bodyPr>
          <a:lstStyle/>
          <a:p>
            <a:r>
              <a:rPr lang="en-US" dirty="0" smtClean="0">
                <a:solidFill>
                  <a:schemeClr val="bg1"/>
                </a:solidFill>
                <a:latin typeface="+mj-lt"/>
              </a:rPr>
              <a:t>Lessons from Five Countries</a:t>
            </a:r>
            <a:endParaRPr lang="en-US"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9" name="Picture 8"/>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15"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cxnSp>
        <p:nvCxnSpPr>
          <p:cNvPr id="17" name="Straight Connector 16"/>
          <p:cNvCxnSpPr/>
          <p:nvPr/>
        </p:nvCxnSpPr>
        <p:spPr>
          <a:xfrm>
            <a:off x="2590800" y="1078750"/>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93065" y="1017195"/>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nvSpPr>
        <p:spPr>
          <a:xfrm>
            <a:off x="2590800" y="1352550"/>
            <a:ext cx="5905500" cy="3048000"/>
          </a:xfrm>
          <a:prstGeom prst="rect">
            <a:avLst/>
          </a:prstGeom>
          <a:solidFill>
            <a:schemeClr val="accent5">
              <a:lumMod val="20000"/>
              <a:lumOff val="80000"/>
              <a:alpha val="70000"/>
            </a:schemeClr>
          </a:solidFill>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900" dirty="0" smtClean="0"/>
              <a:t>Lessons from Philippines and Myanmar show that poverty and non-poverty impacts depend on adequate level of resources for productive investment </a:t>
            </a:r>
          </a:p>
          <a:p>
            <a:r>
              <a:rPr lang="en-US" sz="1900" dirty="0" smtClean="0"/>
              <a:t>Afghanistan and Philippines experience demonstrates the importance of for multiple rounds of grants for governance effects</a:t>
            </a:r>
            <a:endParaRPr lang="en-US" sz="1900" dirty="0"/>
          </a:p>
          <a:p>
            <a:r>
              <a:rPr lang="en-US" sz="1900" dirty="0" smtClean="0"/>
              <a:t>However, where macro-fiscal conditions constrain options for grant size and frequency, alternatives models for streamlining service delivery mechanisms and focusing on key basic services may be useful; e.g. Afghanistan Citizens Charter</a:t>
            </a:r>
          </a:p>
          <a:p>
            <a:pPr marL="0" indent="0">
              <a:buNone/>
            </a:pPr>
            <a:endParaRPr lang="en-US" sz="1800" dirty="0"/>
          </a:p>
          <a:p>
            <a:pPr>
              <a:buFont typeface="Wingdings" panose="05000000000000000000" pitchFamily="2" charset="2"/>
              <a:buChar char="§"/>
            </a:pPr>
            <a:endParaRPr lang="en-US" sz="1800" dirty="0" smtClean="0"/>
          </a:p>
        </p:txBody>
      </p:sp>
      <p:sp>
        <p:nvSpPr>
          <p:cNvPr id="3" name="Slide Number Placeholder 2"/>
          <p:cNvSpPr>
            <a:spLocks noGrp="1"/>
          </p:cNvSpPr>
          <p:nvPr>
            <p:ph type="sldNum" sz="quarter" idx="12"/>
          </p:nvPr>
        </p:nvSpPr>
        <p:spPr/>
        <p:txBody>
          <a:bodyPr/>
          <a:lstStyle/>
          <a:p>
            <a:fld id="{CF5D63F0-A671-40A5-BFC2-AF66A7667A22}" type="slidenum">
              <a:rPr lang="en-US" smtClean="0"/>
              <a:t>12</a:t>
            </a:fld>
            <a:endParaRPr lang="en-US"/>
          </a:p>
        </p:txBody>
      </p:sp>
      <p:sp>
        <p:nvSpPr>
          <p:cNvPr id="6" name="TextBox 5"/>
          <p:cNvSpPr txBox="1"/>
          <p:nvPr/>
        </p:nvSpPr>
        <p:spPr>
          <a:xfrm>
            <a:off x="2590800" y="63087"/>
            <a:ext cx="5905500" cy="1015663"/>
          </a:xfrm>
          <a:prstGeom prst="rect">
            <a:avLst/>
          </a:prstGeom>
          <a:noFill/>
        </p:spPr>
        <p:txBody>
          <a:bodyPr wrap="square" rtlCol="0">
            <a:spAutoFit/>
          </a:bodyPr>
          <a:lstStyle/>
          <a:p>
            <a:r>
              <a:rPr lang="en-US" sz="2000" dirty="0" smtClean="0"/>
              <a:t>Achieving positive impacts on poverty and governance require adequate time and resources that are not always available in FCS </a:t>
            </a:r>
            <a:endParaRPr lang="en-US" sz="2000" dirty="0"/>
          </a:p>
        </p:txBody>
      </p:sp>
    </p:spTree>
    <p:extLst>
      <p:ext uri="{BB962C8B-B14F-4D97-AF65-F5344CB8AC3E}">
        <p14:creationId xmlns:p14="http://schemas.microsoft.com/office/powerpoint/2010/main" val="3785058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5002" y="514351"/>
            <a:ext cx="1683798" cy="646331"/>
          </a:xfrm>
          <a:prstGeom prst="rect">
            <a:avLst/>
          </a:prstGeom>
          <a:noFill/>
        </p:spPr>
        <p:txBody>
          <a:bodyPr wrap="square" rtlCol="0">
            <a:spAutoFit/>
          </a:bodyPr>
          <a:lstStyle/>
          <a:p>
            <a:r>
              <a:rPr lang="en-US" dirty="0">
                <a:solidFill>
                  <a:schemeClr val="bg1"/>
                </a:solidFill>
              </a:rPr>
              <a:t>Lessons from Five Countries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6" name="Picture 5"/>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7"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cxnSp>
        <p:nvCxnSpPr>
          <p:cNvPr id="9" name="Straight Connector 8"/>
          <p:cNvCxnSpPr/>
          <p:nvPr/>
        </p:nvCxnSpPr>
        <p:spPr>
          <a:xfrm>
            <a:off x="2743200" y="1257300"/>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43200" y="1200150"/>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nvSpPr>
        <p:spPr>
          <a:xfrm>
            <a:off x="2667000" y="1674611"/>
            <a:ext cx="5905500" cy="2897902"/>
          </a:xfrm>
          <a:prstGeom prst="rect">
            <a:avLst/>
          </a:prstGeom>
          <a:solidFill>
            <a:schemeClr val="accent5">
              <a:lumMod val="20000"/>
              <a:lumOff val="80000"/>
              <a:alpha val="70000"/>
            </a:schemeClr>
          </a:solidFill>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t>As key interface between project and communities, community </a:t>
            </a:r>
            <a:r>
              <a:rPr lang="en-US" sz="1800" dirty="0"/>
              <a:t>facilitators and facilitating </a:t>
            </a:r>
            <a:r>
              <a:rPr lang="en-US" sz="1800" dirty="0" smtClean="0"/>
              <a:t>partners are especially important in areas of contested legitimacy and historically limited state presence</a:t>
            </a:r>
          </a:p>
          <a:p>
            <a:pPr lvl="1"/>
            <a:r>
              <a:rPr lang="en-US" sz="1400" dirty="0" smtClean="0"/>
              <a:t>Facilitators in FCS require </a:t>
            </a:r>
            <a:r>
              <a:rPr lang="en-US" sz="1400" dirty="0"/>
              <a:t>techniques to manage and facilitate powerful actors in the communities who </a:t>
            </a:r>
            <a:r>
              <a:rPr lang="en-US" sz="1400" dirty="0" smtClean="0"/>
              <a:t>may try </a:t>
            </a:r>
            <a:r>
              <a:rPr lang="en-US" sz="1400" dirty="0"/>
              <a:t>to dominate or influence the </a:t>
            </a:r>
            <a:r>
              <a:rPr lang="en-US" sz="1400" dirty="0" smtClean="0"/>
              <a:t>project; more research needed on local decision making processes</a:t>
            </a:r>
          </a:p>
          <a:p>
            <a:r>
              <a:rPr lang="en-US" sz="1800" dirty="0" smtClean="0"/>
              <a:t> </a:t>
            </a:r>
            <a:r>
              <a:rPr lang="en-US" sz="1800" dirty="0"/>
              <a:t>S</a:t>
            </a:r>
            <a:r>
              <a:rPr lang="en-US" sz="1800" dirty="0" smtClean="0"/>
              <a:t>ocial media technologies open up new avenues for citizen-government interaction; this can improve transparency and accountability--e.g. Myanmar Facebook page </a:t>
            </a:r>
          </a:p>
          <a:p>
            <a:endParaRPr lang="en-US" sz="1600" dirty="0"/>
          </a:p>
        </p:txBody>
      </p:sp>
      <p:sp>
        <p:nvSpPr>
          <p:cNvPr id="12" name="TextBox 11"/>
          <p:cNvSpPr txBox="1"/>
          <p:nvPr/>
        </p:nvSpPr>
        <p:spPr>
          <a:xfrm>
            <a:off x="2654174" y="271778"/>
            <a:ext cx="6323091" cy="830997"/>
          </a:xfrm>
          <a:prstGeom prst="rect">
            <a:avLst/>
          </a:prstGeom>
          <a:noFill/>
        </p:spPr>
        <p:txBody>
          <a:bodyPr wrap="square" rtlCol="0">
            <a:spAutoFit/>
          </a:bodyPr>
          <a:lstStyle/>
          <a:p>
            <a:r>
              <a:rPr lang="en-US" sz="2400" dirty="0" smtClean="0"/>
              <a:t>Areas for further research: the role of community facilitators and the use of new technologies</a:t>
            </a:r>
            <a:endParaRPr lang="en-US" sz="2400" dirty="0"/>
          </a:p>
        </p:txBody>
      </p:sp>
      <p:sp>
        <p:nvSpPr>
          <p:cNvPr id="8" name="Slide Number Placeholder 7"/>
          <p:cNvSpPr>
            <a:spLocks noGrp="1"/>
          </p:cNvSpPr>
          <p:nvPr>
            <p:ph type="sldNum" sz="quarter" idx="12"/>
          </p:nvPr>
        </p:nvSpPr>
        <p:spPr/>
        <p:txBody>
          <a:bodyPr/>
          <a:lstStyle/>
          <a:p>
            <a:fld id="{CF5D63F0-A671-40A5-BFC2-AF66A7667A22}" type="slidenum">
              <a:rPr lang="en-US" smtClean="0"/>
              <a:t>13</a:t>
            </a:fld>
            <a:endParaRPr lang="en-US"/>
          </a:p>
        </p:txBody>
      </p:sp>
    </p:spTree>
    <p:extLst>
      <p:ext uri="{BB962C8B-B14F-4D97-AF65-F5344CB8AC3E}">
        <p14:creationId xmlns:p14="http://schemas.microsoft.com/office/powerpoint/2010/main" val="2283321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5002" y="514351"/>
            <a:ext cx="1828800" cy="646331"/>
          </a:xfrm>
          <a:prstGeom prst="rect">
            <a:avLst/>
          </a:prstGeom>
          <a:noFill/>
        </p:spPr>
        <p:txBody>
          <a:bodyPr wrap="square" rtlCol="0">
            <a:spAutoFit/>
          </a:bodyPr>
          <a:lstStyle/>
          <a:p>
            <a:r>
              <a:rPr lang="en-US" dirty="0" smtClean="0">
                <a:solidFill>
                  <a:schemeClr val="bg1"/>
                </a:solidFill>
                <a:latin typeface="Georgia" panose="02040502050405020303" pitchFamily="18" charset="0"/>
              </a:rPr>
              <a:t>Advantages of CDD in FCS</a:t>
            </a:r>
            <a:endParaRPr lang="en-US" dirty="0">
              <a:solidFill>
                <a:schemeClr val="bg1"/>
              </a:solidFill>
              <a:latin typeface="Georgia" panose="02040502050405020303"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6" name="Picture 5"/>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7"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sp>
        <p:nvSpPr>
          <p:cNvPr id="13" name="Rectangle 12"/>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52400" y="699017"/>
            <a:ext cx="1669001" cy="923330"/>
          </a:xfrm>
          <a:prstGeom prst="rect">
            <a:avLst/>
          </a:prstGeom>
          <a:noFill/>
        </p:spPr>
        <p:txBody>
          <a:bodyPr wrap="square" rtlCol="0">
            <a:spAutoFit/>
          </a:bodyPr>
          <a:lstStyle/>
          <a:p>
            <a:r>
              <a:rPr lang="en-US" dirty="0" smtClean="0">
                <a:solidFill>
                  <a:schemeClr val="bg1"/>
                </a:solidFill>
                <a:latin typeface="+mj-lt"/>
              </a:rPr>
              <a:t>Rationale and Structure of Presentation</a:t>
            </a:r>
            <a:endParaRPr lang="en-US" dirty="0">
              <a:solidFill>
                <a:schemeClr val="bg1"/>
              </a:solidFill>
              <a:latin typeface="+mj-lt"/>
            </a:endParaRP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17" name="Picture 16"/>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18"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sp>
        <p:nvSpPr>
          <p:cNvPr id="19" name="TextBox 18"/>
          <p:cNvSpPr txBox="1"/>
          <p:nvPr/>
        </p:nvSpPr>
        <p:spPr>
          <a:xfrm>
            <a:off x="2602452" y="119314"/>
            <a:ext cx="6541548" cy="707886"/>
          </a:xfrm>
          <a:prstGeom prst="rect">
            <a:avLst/>
          </a:prstGeom>
          <a:noFill/>
        </p:spPr>
        <p:txBody>
          <a:bodyPr wrap="square" rtlCol="0">
            <a:spAutoFit/>
          </a:bodyPr>
          <a:lstStyle/>
          <a:p>
            <a:r>
              <a:rPr lang="en-US" sz="2000" dirty="0" smtClean="0">
                <a:latin typeface="+mj-lt"/>
                <a:ea typeface="+mj-ea"/>
                <a:cs typeface="+mj-cs"/>
              </a:rPr>
              <a:t>Intended to update global evidence base and elaborate on lessons learned from five CDD projects in FCS</a:t>
            </a:r>
            <a:endParaRPr lang="en-US" sz="2000" dirty="0">
              <a:latin typeface="+mj-lt"/>
              <a:ea typeface="+mj-ea"/>
              <a:cs typeface="+mj-cs"/>
            </a:endParaRPr>
          </a:p>
        </p:txBody>
      </p:sp>
      <p:cxnSp>
        <p:nvCxnSpPr>
          <p:cNvPr id="20" name="Straight Connector 19"/>
          <p:cNvCxnSpPr/>
          <p:nvPr/>
        </p:nvCxnSpPr>
        <p:spPr>
          <a:xfrm>
            <a:off x="2609850" y="852191"/>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609850" y="802208"/>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nvSpPr>
        <p:spPr>
          <a:xfrm>
            <a:off x="2627202" y="1123381"/>
            <a:ext cx="6211998" cy="3734370"/>
          </a:xfrm>
          <a:prstGeom prst="rect">
            <a:avLst/>
          </a:prstGeom>
          <a:solidFill>
            <a:schemeClr val="accent5">
              <a:lumMod val="20000"/>
              <a:lumOff val="80000"/>
              <a:alpha val="70000"/>
            </a:schemeClr>
          </a:solid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sz="1600" b="1" dirty="0" smtClean="0"/>
              <a:t>Global evidence base of CDD in FCS</a:t>
            </a:r>
          </a:p>
          <a:p>
            <a:pPr>
              <a:spcAft>
                <a:spcPts val="600"/>
              </a:spcAft>
              <a:buFont typeface="Wingdings" panose="05000000000000000000" pitchFamily="2" charset="2"/>
              <a:buChar char="§"/>
            </a:pPr>
            <a:r>
              <a:rPr lang="en-US" sz="1600" dirty="0" smtClean="0"/>
              <a:t>Challenges for National Governments </a:t>
            </a:r>
          </a:p>
          <a:p>
            <a:pPr>
              <a:spcAft>
                <a:spcPts val="600"/>
              </a:spcAft>
              <a:buFont typeface="Wingdings" panose="05000000000000000000" pitchFamily="2" charset="2"/>
              <a:buChar char="§"/>
            </a:pPr>
            <a:r>
              <a:rPr lang="en-US" sz="1600" dirty="0" smtClean="0"/>
              <a:t>Advantages of CDD </a:t>
            </a:r>
          </a:p>
          <a:p>
            <a:pPr>
              <a:spcAft>
                <a:spcPts val="600"/>
              </a:spcAft>
              <a:buFont typeface="Wingdings" panose="05000000000000000000" pitchFamily="2" charset="2"/>
              <a:buChar char="§"/>
            </a:pPr>
            <a:r>
              <a:rPr lang="en-US" sz="1600" dirty="0" smtClean="0"/>
              <a:t>Governance Impacts</a:t>
            </a:r>
          </a:p>
          <a:p>
            <a:pPr marL="0" indent="0">
              <a:spcAft>
                <a:spcPts val="600"/>
              </a:spcAft>
              <a:buNone/>
            </a:pPr>
            <a:r>
              <a:rPr lang="en-US" sz="1600" b="1" dirty="0" smtClean="0"/>
              <a:t>Lessons learned from </a:t>
            </a:r>
            <a:r>
              <a:rPr lang="en-US" sz="1600" b="1" dirty="0"/>
              <a:t>f</a:t>
            </a:r>
            <a:r>
              <a:rPr lang="en-US" sz="1600" b="1" dirty="0" smtClean="0"/>
              <a:t>ive projects</a:t>
            </a:r>
          </a:p>
          <a:p>
            <a:pPr lvl="1">
              <a:spcAft>
                <a:spcPts val="600"/>
              </a:spcAft>
              <a:buFont typeface="Wingdings" panose="05000000000000000000" pitchFamily="2" charset="2"/>
              <a:buChar char="§"/>
            </a:pPr>
            <a:r>
              <a:rPr lang="en-US" sz="1600" dirty="0" smtClean="0"/>
              <a:t>Afghanistan, National Solidarity Program</a:t>
            </a:r>
          </a:p>
          <a:p>
            <a:pPr lvl="1">
              <a:spcAft>
                <a:spcPts val="600"/>
              </a:spcAft>
              <a:buFont typeface="Wingdings" panose="05000000000000000000" pitchFamily="2" charset="2"/>
              <a:buChar char="§"/>
            </a:pPr>
            <a:r>
              <a:rPr lang="en-US" sz="1600" dirty="0" smtClean="0"/>
              <a:t>Myanmar, National Community Driven Development Project</a:t>
            </a:r>
          </a:p>
          <a:p>
            <a:pPr lvl="1">
              <a:spcAft>
                <a:spcPts val="600"/>
              </a:spcAft>
              <a:buFont typeface="Wingdings" panose="05000000000000000000" pitchFamily="2" charset="2"/>
              <a:buChar char="§"/>
            </a:pPr>
            <a:r>
              <a:rPr lang="en-US" sz="1600" dirty="0" smtClean="0"/>
              <a:t>Philippines, KALAHI-CIDSS/Mindanao Trust Fund</a:t>
            </a:r>
          </a:p>
          <a:p>
            <a:pPr lvl="1">
              <a:spcAft>
                <a:spcPts val="600"/>
              </a:spcAft>
              <a:buFont typeface="Wingdings" panose="05000000000000000000" pitchFamily="2" charset="2"/>
              <a:buChar char="§"/>
            </a:pPr>
            <a:r>
              <a:rPr lang="en-US" sz="1600" dirty="0" smtClean="0"/>
              <a:t>Nepal, Poverty Alleviation Fund</a:t>
            </a:r>
          </a:p>
          <a:p>
            <a:pPr lvl="1">
              <a:spcAft>
                <a:spcPts val="600"/>
              </a:spcAft>
              <a:buFont typeface="Wingdings" panose="05000000000000000000" pitchFamily="2" charset="2"/>
              <a:buChar char="§"/>
            </a:pPr>
            <a:r>
              <a:rPr lang="en-US" sz="1600" dirty="0" smtClean="0"/>
              <a:t>South Sudan, Local Governance and Service Delivery Project</a:t>
            </a:r>
          </a:p>
          <a:p>
            <a:pPr>
              <a:spcAft>
                <a:spcPts val="600"/>
              </a:spcAft>
              <a:buFont typeface="Wingdings" panose="05000000000000000000" pitchFamily="2" charset="2"/>
              <a:buChar char="§"/>
            </a:pPr>
            <a:endParaRPr lang="en-US" sz="1600" dirty="0" smtClean="0"/>
          </a:p>
        </p:txBody>
      </p:sp>
      <p:sp>
        <p:nvSpPr>
          <p:cNvPr id="8" name="Slide Number Placeholder 7"/>
          <p:cNvSpPr>
            <a:spLocks noGrp="1"/>
          </p:cNvSpPr>
          <p:nvPr>
            <p:ph type="sldNum" sz="quarter" idx="12"/>
          </p:nvPr>
        </p:nvSpPr>
        <p:spPr/>
        <p:txBody>
          <a:bodyPr/>
          <a:lstStyle/>
          <a:p>
            <a:fld id="{CF5D63F0-A671-40A5-BFC2-AF66A7667A22}" type="slidenum">
              <a:rPr lang="en-US" smtClean="0"/>
              <a:t>2</a:t>
            </a:fld>
            <a:endParaRPr lang="en-US"/>
          </a:p>
        </p:txBody>
      </p:sp>
    </p:spTree>
    <p:extLst>
      <p:ext uri="{BB962C8B-B14F-4D97-AF65-F5344CB8AC3E}">
        <p14:creationId xmlns:p14="http://schemas.microsoft.com/office/powerpoint/2010/main" val="2490143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5002" y="514351"/>
            <a:ext cx="1828800" cy="646331"/>
          </a:xfrm>
          <a:prstGeom prst="rect">
            <a:avLst/>
          </a:prstGeom>
          <a:noFill/>
        </p:spPr>
        <p:txBody>
          <a:bodyPr wrap="square" rtlCol="0">
            <a:spAutoFit/>
          </a:bodyPr>
          <a:lstStyle/>
          <a:p>
            <a:r>
              <a:rPr lang="en-US" dirty="0" smtClean="0">
                <a:solidFill>
                  <a:schemeClr val="bg1"/>
                </a:solidFill>
                <a:latin typeface="Georgia" panose="02040502050405020303" pitchFamily="18" charset="0"/>
              </a:rPr>
              <a:t>Advantages of CDD in FCS</a:t>
            </a:r>
            <a:endParaRPr lang="en-US" dirty="0">
              <a:solidFill>
                <a:schemeClr val="bg1"/>
              </a:solidFill>
              <a:latin typeface="Georgia" panose="02040502050405020303"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6" name="Picture 5"/>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7"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sp>
        <p:nvSpPr>
          <p:cNvPr id="13" name="Rectangle 12"/>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94200" y="1189523"/>
            <a:ext cx="1669001" cy="369332"/>
          </a:xfrm>
          <a:prstGeom prst="rect">
            <a:avLst/>
          </a:prstGeom>
          <a:noFill/>
        </p:spPr>
        <p:txBody>
          <a:bodyPr wrap="square" rtlCol="0">
            <a:spAutoFit/>
          </a:bodyPr>
          <a:lstStyle/>
          <a:p>
            <a:r>
              <a:rPr lang="en-US" dirty="0" smtClean="0">
                <a:solidFill>
                  <a:schemeClr val="bg1"/>
                </a:solidFill>
                <a:latin typeface="+mj-lt"/>
              </a:rPr>
              <a:t>What is CDD?</a:t>
            </a:r>
            <a:endParaRPr lang="en-US" dirty="0">
              <a:solidFill>
                <a:schemeClr val="bg1"/>
              </a:solidFill>
              <a:latin typeface="+mj-lt"/>
            </a:endParaRP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17" name="Picture 16"/>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18"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sp>
        <p:nvSpPr>
          <p:cNvPr id="19" name="TextBox 18"/>
          <p:cNvSpPr txBox="1"/>
          <p:nvPr/>
        </p:nvSpPr>
        <p:spPr>
          <a:xfrm>
            <a:off x="2570010" y="399668"/>
            <a:ext cx="6541548" cy="400110"/>
          </a:xfrm>
          <a:prstGeom prst="rect">
            <a:avLst/>
          </a:prstGeom>
          <a:noFill/>
        </p:spPr>
        <p:txBody>
          <a:bodyPr wrap="square" rtlCol="0">
            <a:spAutoFit/>
          </a:bodyPr>
          <a:lstStyle/>
          <a:p>
            <a:r>
              <a:rPr lang="en-US" sz="2000" dirty="0" smtClean="0">
                <a:latin typeface="+mj-lt"/>
                <a:ea typeface="+mj-ea"/>
                <a:cs typeface="+mj-cs"/>
              </a:rPr>
              <a:t>Defining Community-Driven Development</a:t>
            </a:r>
            <a:endParaRPr lang="en-US" sz="2000" dirty="0">
              <a:latin typeface="+mj-lt"/>
              <a:ea typeface="+mj-ea"/>
              <a:cs typeface="+mj-cs"/>
            </a:endParaRPr>
          </a:p>
        </p:txBody>
      </p:sp>
      <p:cxnSp>
        <p:nvCxnSpPr>
          <p:cNvPr id="20" name="Straight Connector 19"/>
          <p:cNvCxnSpPr/>
          <p:nvPr/>
        </p:nvCxnSpPr>
        <p:spPr>
          <a:xfrm>
            <a:off x="2609850" y="852191"/>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609850" y="802208"/>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nvSpPr>
        <p:spPr>
          <a:xfrm>
            <a:off x="2609850" y="1392719"/>
            <a:ext cx="6211998" cy="3277169"/>
          </a:xfrm>
          <a:prstGeom prst="rect">
            <a:avLst/>
          </a:prstGeom>
          <a:solidFill>
            <a:schemeClr val="accent5">
              <a:lumMod val="20000"/>
              <a:lumOff val="80000"/>
              <a:alpha val="70000"/>
            </a:schemeClr>
          </a:solid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t>Community</a:t>
            </a:r>
            <a:r>
              <a:rPr lang="en-US" sz="1800" dirty="0"/>
              <a:t>‐ driven development (CDD) is an approach that emphasizes community control over </a:t>
            </a:r>
            <a:r>
              <a:rPr lang="en-US" sz="1800" dirty="0" smtClean="0"/>
              <a:t>planning and management of resources</a:t>
            </a:r>
            <a:endParaRPr lang="en-US" sz="1800" dirty="0"/>
          </a:p>
          <a:p>
            <a:r>
              <a:rPr lang="en-US" sz="1800" dirty="0" smtClean="0"/>
              <a:t>Community participation inherently valuable, but can also often </a:t>
            </a:r>
            <a:r>
              <a:rPr lang="en-US" sz="1800" dirty="0"/>
              <a:t>lead to a better use of resources geared toward meeting </a:t>
            </a:r>
            <a:r>
              <a:rPr lang="en-US" sz="1800" dirty="0" smtClean="0"/>
              <a:t>the needs </a:t>
            </a:r>
            <a:r>
              <a:rPr lang="en-US" sz="1800" dirty="0"/>
              <a:t>of </a:t>
            </a:r>
            <a:r>
              <a:rPr lang="en-US" sz="1800" dirty="0" smtClean="0"/>
              <a:t>communities </a:t>
            </a:r>
          </a:p>
          <a:p>
            <a:r>
              <a:rPr lang="en-US" sz="1800" dirty="0" smtClean="0"/>
              <a:t>Government-sponsored, but departs </a:t>
            </a:r>
            <a:r>
              <a:rPr lang="en-US" sz="1800" dirty="0"/>
              <a:t>from traditional approaches to development by enabling communities and </a:t>
            </a:r>
            <a:r>
              <a:rPr lang="en-US" sz="1800" dirty="0" smtClean="0"/>
              <a:t>local institutions—rather </a:t>
            </a:r>
            <a:r>
              <a:rPr lang="en-US" sz="1800" dirty="0"/>
              <a:t>than central governments—to take the lead in identifying and managing </a:t>
            </a:r>
            <a:r>
              <a:rPr lang="en-US" sz="1800" dirty="0" smtClean="0"/>
              <a:t>community-level</a:t>
            </a:r>
            <a:r>
              <a:rPr lang="en-US" sz="1800" dirty="0"/>
              <a:t> </a:t>
            </a:r>
            <a:r>
              <a:rPr lang="en-US" sz="1800" dirty="0" smtClean="0"/>
              <a:t>investments</a:t>
            </a:r>
            <a:endParaRPr lang="en-US" sz="1800" dirty="0"/>
          </a:p>
        </p:txBody>
      </p:sp>
      <p:sp>
        <p:nvSpPr>
          <p:cNvPr id="8" name="Slide Number Placeholder 7"/>
          <p:cNvSpPr>
            <a:spLocks noGrp="1"/>
          </p:cNvSpPr>
          <p:nvPr>
            <p:ph type="sldNum" sz="quarter" idx="12"/>
          </p:nvPr>
        </p:nvSpPr>
        <p:spPr/>
        <p:txBody>
          <a:bodyPr/>
          <a:lstStyle/>
          <a:p>
            <a:fld id="{CF5D63F0-A671-40A5-BFC2-AF66A7667A22}" type="slidenum">
              <a:rPr lang="en-US" smtClean="0"/>
              <a:t>3</a:t>
            </a:fld>
            <a:endParaRPr lang="en-US"/>
          </a:p>
        </p:txBody>
      </p:sp>
    </p:spTree>
    <p:extLst>
      <p:ext uri="{BB962C8B-B14F-4D97-AF65-F5344CB8AC3E}">
        <p14:creationId xmlns:p14="http://schemas.microsoft.com/office/powerpoint/2010/main" val="1954516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5002" y="514351"/>
            <a:ext cx="1828800" cy="646331"/>
          </a:xfrm>
          <a:prstGeom prst="rect">
            <a:avLst/>
          </a:prstGeom>
          <a:noFill/>
        </p:spPr>
        <p:txBody>
          <a:bodyPr wrap="square" rtlCol="0">
            <a:spAutoFit/>
          </a:bodyPr>
          <a:lstStyle/>
          <a:p>
            <a:r>
              <a:rPr lang="en-US" dirty="0" smtClean="0">
                <a:solidFill>
                  <a:schemeClr val="bg1"/>
                </a:solidFill>
                <a:latin typeface="Georgia" panose="02040502050405020303" pitchFamily="18" charset="0"/>
              </a:rPr>
              <a:t>Advantages of CDD in FCS</a:t>
            </a:r>
            <a:endParaRPr lang="en-US" dirty="0">
              <a:solidFill>
                <a:schemeClr val="bg1"/>
              </a:solidFill>
              <a:latin typeface="Georgia" panose="02040502050405020303"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6" name="Picture 5"/>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7"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sp>
        <p:nvSpPr>
          <p:cNvPr id="13" name="Rectangle 12"/>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45002" y="514351"/>
            <a:ext cx="1488750" cy="1200329"/>
          </a:xfrm>
          <a:prstGeom prst="rect">
            <a:avLst/>
          </a:prstGeom>
          <a:noFill/>
        </p:spPr>
        <p:txBody>
          <a:bodyPr wrap="square" rtlCol="0">
            <a:spAutoFit/>
          </a:bodyPr>
          <a:lstStyle/>
          <a:p>
            <a:r>
              <a:rPr lang="en-US" dirty="0" smtClean="0">
                <a:solidFill>
                  <a:schemeClr val="bg1"/>
                </a:solidFill>
                <a:latin typeface="+mj-lt"/>
              </a:rPr>
              <a:t>The Challenge for National Governments</a:t>
            </a:r>
            <a:endParaRPr lang="en-US" dirty="0">
              <a:solidFill>
                <a:schemeClr val="bg1"/>
              </a:solidFill>
              <a:latin typeface="+mj-lt"/>
            </a:endParaRP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17" name="Picture 16"/>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18"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sp>
        <p:nvSpPr>
          <p:cNvPr id="19" name="TextBox 18"/>
          <p:cNvSpPr txBox="1"/>
          <p:nvPr/>
        </p:nvSpPr>
        <p:spPr>
          <a:xfrm>
            <a:off x="2549850" y="21194"/>
            <a:ext cx="6541548" cy="830997"/>
          </a:xfrm>
          <a:prstGeom prst="rect">
            <a:avLst/>
          </a:prstGeom>
          <a:noFill/>
        </p:spPr>
        <p:txBody>
          <a:bodyPr wrap="square" rtlCol="0">
            <a:spAutoFit/>
          </a:bodyPr>
          <a:lstStyle/>
          <a:p>
            <a:r>
              <a:rPr lang="en-US" sz="2400" dirty="0" smtClean="0">
                <a:latin typeface="+mj-lt"/>
                <a:ea typeface="+mj-ea"/>
                <a:cs typeface="+mj-cs"/>
              </a:rPr>
              <a:t>Governments face multiple, compounding challenges in </a:t>
            </a:r>
            <a:r>
              <a:rPr lang="en-US" sz="2400" dirty="0">
                <a:latin typeface="+mj-lt"/>
                <a:ea typeface="+mj-ea"/>
                <a:cs typeface="+mj-cs"/>
              </a:rPr>
              <a:t>f</a:t>
            </a:r>
            <a:r>
              <a:rPr lang="en-US" sz="2400" dirty="0" smtClean="0">
                <a:latin typeface="+mj-lt"/>
                <a:ea typeface="+mj-ea"/>
                <a:cs typeface="+mj-cs"/>
              </a:rPr>
              <a:t>ragile and conflict </a:t>
            </a:r>
            <a:r>
              <a:rPr lang="en-US" sz="2400" dirty="0">
                <a:latin typeface="+mj-lt"/>
                <a:ea typeface="+mj-ea"/>
                <a:cs typeface="+mj-cs"/>
              </a:rPr>
              <a:t>s</a:t>
            </a:r>
            <a:r>
              <a:rPr lang="en-US" sz="2400" dirty="0" smtClean="0">
                <a:latin typeface="+mj-lt"/>
                <a:ea typeface="+mj-ea"/>
                <a:cs typeface="+mj-cs"/>
              </a:rPr>
              <a:t>ituations</a:t>
            </a:r>
            <a:endParaRPr lang="en-US" sz="2400" dirty="0">
              <a:latin typeface="+mj-lt"/>
              <a:ea typeface="+mj-ea"/>
              <a:cs typeface="+mj-cs"/>
            </a:endParaRPr>
          </a:p>
        </p:txBody>
      </p:sp>
      <p:cxnSp>
        <p:nvCxnSpPr>
          <p:cNvPr id="20" name="Straight Connector 19"/>
          <p:cNvCxnSpPr/>
          <p:nvPr/>
        </p:nvCxnSpPr>
        <p:spPr>
          <a:xfrm>
            <a:off x="2609850" y="852191"/>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609850" y="802208"/>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nvSpPr>
        <p:spPr>
          <a:xfrm>
            <a:off x="2627202" y="1123380"/>
            <a:ext cx="6211998" cy="3752849"/>
          </a:xfrm>
          <a:prstGeom prst="rect">
            <a:avLst/>
          </a:prstGeom>
          <a:solidFill>
            <a:schemeClr val="accent5">
              <a:lumMod val="20000"/>
              <a:lumOff val="80000"/>
              <a:alpha val="70000"/>
            </a:schemeClr>
          </a:solidFill>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sz="1800" dirty="0" smtClean="0"/>
              <a:t>Many types of needs:</a:t>
            </a:r>
          </a:p>
          <a:p>
            <a:pPr lvl="1">
              <a:spcAft>
                <a:spcPts val="600"/>
              </a:spcAft>
              <a:buFont typeface="Wingdings" panose="05000000000000000000" pitchFamily="2" charset="2"/>
              <a:buChar char="§"/>
            </a:pPr>
            <a:r>
              <a:rPr lang="en-US" sz="1800" dirty="0" smtClean="0"/>
              <a:t>Physical reconstruction of economic and service infrastructure</a:t>
            </a:r>
          </a:p>
          <a:p>
            <a:pPr lvl="1">
              <a:spcAft>
                <a:spcPts val="600"/>
              </a:spcAft>
              <a:buFont typeface="Wingdings" panose="05000000000000000000" pitchFamily="2" charset="2"/>
              <a:buChar char="§"/>
            </a:pPr>
            <a:r>
              <a:rPr lang="en-US" sz="1800" dirty="0" smtClean="0"/>
              <a:t>Revitalization of economic activity</a:t>
            </a:r>
          </a:p>
          <a:p>
            <a:pPr lvl="1">
              <a:spcAft>
                <a:spcPts val="600"/>
              </a:spcAft>
              <a:buFont typeface="Wingdings" panose="05000000000000000000" pitchFamily="2" charset="2"/>
              <a:buChar char="§"/>
            </a:pPr>
            <a:r>
              <a:rPr lang="en-US" sz="1800" dirty="0" smtClean="0"/>
              <a:t>Support to vulnerable populations</a:t>
            </a:r>
          </a:p>
          <a:p>
            <a:pPr lvl="1">
              <a:spcAft>
                <a:spcPts val="600"/>
              </a:spcAft>
              <a:buFont typeface="Wingdings" panose="05000000000000000000" pitchFamily="2" charset="2"/>
              <a:buChar char="§"/>
            </a:pPr>
            <a:r>
              <a:rPr lang="en-US" sz="1800" dirty="0" smtClean="0"/>
              <a:t>Institutional strengthening and arrangements</a:t>
            </a:r>
          </a:p>
          <a:p>
            <a:pPr lvl="1">
              <a:spcAft>
                <a:spcPts val="600"/>
              </a:spcAft>
              <a:buFont typeface="Wingdings" panose="05000000000000000000" pitchFamily="2" charset="2"/>
              <a:buChar char="§"/>
            </a:pPr>
            <a:r>
              <a:rPr lang="en-US" sz="1800" dirty="0"/>
              <a:t>B</a:t>
            </a:r>
            <a:r>
              <a:rPr lang="en-US" sz="1800" dirty="0" smtClean="0"/>
              <a:t>reakdown </a:t>
            </a:r>
            <a:r>
              <a:rPr lang="en-US" sz="1800" dirty="0"/>
              <a:t>of social bonds within and between communities and of the social contract between the citizens and the government </a:t>
            </a:r>
            <a:endParaRPr lang="en-US" sz="1800" dirty="0" smtClean="0"/>
          </a:p>
          <a:p>
            <a:pPr marL="0" indent="0">
              <a:buNone/>
            </a:pPr>
            <a:r>
              <a:rPr lang="en-US" sz="1800" dirty="0" smtClean="0"/>
              <a:t>Compounding these challenges, national governments are confronted with high expectations to deliver services quickly, a lack of government presence in peripheral areas, </a:t>
            </a:r>
            <a:r>
              <a:rPr lang="en-US" sz="1800" dirty="0"/>
              <a:t>contested legitimacy, and difficult logistics</a:t>
            </a:r>
            <a:r>
              <a:rPr lang="en-US" sz="1600" dirty="0"/>
              <a:t>.</a:t>
            </a:r>
          </a:p>
          <a:p>
            <a:pPr>
              <a:spcAft>
                <a:spcPts val="600"/>
              </a:spcAft>
              <a:buFont typeface="Wingdings" panose="05000000000000000000" pitchFamily="2" charset="2"/>
              <a:buChar char="§"/>
            </a:pPr>
            <a:endParaRPr lang="en-US" sz="1800" dirty="0" smtClean="0"/>
          </a:p>
          <a:p>
            <a:pPr>
              <a:spcAft>
                <a:spcPts val="600"/>
              </a:spcAft>
              <a:buFont typeface="Wingdings" panose="05000000000000000000" pitchFamily="2" charset="2"/>
              <a:buChar char="§"/>
            </a:pPr>
            <a:endParaRPr lang="en-US" sz="1800" dirty="0" smtClean="0"/>
          </a:p>
        </p:txBody>
      </p:sp>
      <p:sp>
        <p:nvSpPr>
          <p:cNvPr id="8" name="Slide Number Placeholder 7"/>
          <p:cNvSpPr>
            <a:spLocks noGrp="1"/>
          </p:cNvSpPr>
          <p:nvPr>
            <p:ph type="sldNum" sz="quarter" idx="12"/>
          </p:nvPr>
        </p:nvSpPr>
        <p:spPr/>
        <p:txBody>
          <a:bodyPr/>
          <a:lstStyle/>
          <a:p>
            <a:fld id="{CF5D63F0-A671-40A5-BFC2-AF66A7667A22}" type="slidenum">
              <a:rPr lang="en-US" smtClean="0"/>
              <a:t>4</a:t>
            </a:fld>
            <a:endParaRPr lang="en-US"/>
          </a:p>
        </p:txBody>
      </p:sp>
    </p:spTree>
    <p:extLst>
      <p:ext uri="{BB962C8B-B14F-4D97-AF65-F5344CB8AC3E}">
        <p14:creationId xmlns:p14="http://schemas.microsoft.com/office/powerpoint/2010/main" val="2547569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5002" y="514351"/>
            <a:ext cx="1828800" cy="646331"/>
          </a:xfrm>
          <a:prstGeom prst="rect">
            <a:avLst/>
          </a:prstGeom>
          <a:noFill/>
        </p:spPr>
        <p:txBody>
          <a:bodyPr wrap="square" rtlCol="0">
            <a:spAutoFit/>
          </a:bodyPr>
          <a:lstStyle/>
          <a:p>
            <a:r>
              <a:rPr lang="en-US" dirty="0" smtClean="0">
                <a:solidFill>
                  <a:schemeClr val="bg1"/>
                </a:solidFill>
                <a:latin typeface="+mj-lt"/>
              </a:rPr>
              <a:t>Advantages of CDD in FCS</a:t>
            </a:r>
            <a:endParaRPr lang="en-US" dirty="0">
              <a:solidFill>
                <a:schemeClr val="bg1"/>
              </a:solidFill>
              <a:latin typeface="+mj-l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6" name="Picture 5"/>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7"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sp>
        <p:nvSpPr>
          <p:cNvPr id="8" name="TextBox 7"/>
          <p:cNvSpPr txBox="1"/>
          <p:nvPr/>
        </p:nvSpPr>
        <p:spPr>
          <a:xfrm>
            <a:off x="2514600" y="312004"/>
            <a:ext cx="6541548" cy="830997"/>
          </a:xfrm>
          <a:prstGeom prst="rect">
            <a:avLst/>
          </a:prstGeom>
          <a:noFill/>
        </p:spPr>
        <p:txBody>
          <a:bodyPr wrap="square" rtlCol="0">
            <a:spAutoFit/>
          </a:bodyPr>
          <a:lstStyle/>
          <a:p>
            <a:r>
              <a:rPr lang="en-US" sz="2400" dirty="0" smtClean="0">
                <a:latin typeface="+mj-lt"/>
                <a:ea typeface="+mj-ea"/>
                <a:cs typeface="+mj-cs"/>
              </a:rPr>
              <a:t>CDD is a useful tool for governments in FCS to </a:t>
            </a:r>
            <a:r>
              <a:rPr lang="en-US" sz="2400" dirty="0"/>
              <a:t>reach large numbers of poor communities directly </a:t>
            </a:r>
            <a:endParaRPr lang="en-US" sz="2400" dirty="0">
              <a:latin typeface="+mj-lt"/>
              <a:ea typeface="+mj-ea"/>
              <a:cs typeface="+mj-cs"/>
            </a:endParaRPr>
          </a:p>
        </p:txBody>
      </p:sp>
      <p:cxnSp>
        <p:nvCxnSpPr>
          <p:cNvPr id="9" name="Straight Connector 8"/>
          <p:cNvCxnSpPr/>
          <p:nvPr/>
        </p:nvCxnSpPr>
        <p:spPr>
          <a:xfrm>
            <a:off x="2609850" y="1200150"/>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09850" y="1139040"/>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nvSpPr>
        <p:spPr>
          <a:xfrm>
            <a:off x="2609850" y="1504949"/>
            <a:ext cx="5905500" cy="3230773"/>
          </a:xfrm>
          <a:prstGeom prst="rect">
            <a:avLst/>
          </a:prstGeom>
          <a:solidFill>
            <a:schemeClr val="accent5">
              <a:lumMod val="20000"/>
              <a:lumOff val="80000"/>
              <a:alpha val="70000"/>
            </a:schemeClr>
          </a:solidFill>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t>Minimal </a:t>
            </a:r>
            <a:r>
              <a:rPr lang="en-US" sz="1800" dirty="0"/>
              <a:t>institutional burden </a:t>
            </a:r>
            <a:r>
              <a:rPr lang="en-US" sz="1800" dirty="0" smtClean="0"/>
              <a:t>enables </a:t>
            </a:r>
            <a:r>
              <a:rPr lang="en-US" sz="1800" dirty="0"/>
              <a:t>CDD projects to deploy quickly in FCS </a:t>
            </a:r>
            <a:r>
              <a:rPr lang="en-US" sz="1800" dirty="0" smtClean="0"/>
              <a:t>contexts (IEG)</a:t>
            </a:r>
          </a:p>
          <a:p>
            <a:r>
              <a:rPr lang="en-US" sz="1800" dirty="0"/>
              <a:t>E</a:t>
            </a:r>
            <a:r>
              <a:rPr lang="en-US" sz="1800" dirty="0" smtClean="0"/>
              <a:t>mphasis on local project staff and communities enables project to remain </a:t>
            </a:r>
            <a:r>
              <a:rPr lang="en-US" sz="1800" dirty="0"/>
              <a:t>active </a:t>
            </a:r>
            <a:r>
              <a:rPr lang="en-US" sz="1800" dirty="0" smtClean="0"/>
              <a:t>when </a:t>
            </a:r>
            <a:r>
              <a:rPr lang="en-US" sz="1800" dirty="0"/>
              <a:t>conflict </a:t>
            </a:r>
            <a:r>
              <a:rPr lang="en-US" sz="1800" dirty="0" smtClean="0"/>
              <a:t>resumes (Sudan, Indonesia, Nepal, Afghanistan)</a:t>
            </a:r>
            <a:endParaRPr lang="en-US" sz="1800" dirty="0"/>
          </a:p>
          <a:p>
            <a:r>
              <a:rPr lang="en-US" sz="1800" dirty="0"/>
              <a:t>CDD can deliver benefits relatively </a:t>
            </a:r>
            <a:r>
              <a:rPr lang="en-US" sz="1800" dirty="0" smtClean="0"/>
              <a:t>efficiently and cost effectively compared to other modes of service delivery (Philippines, Indonesia, Nepal)</a:t>
            </a:r>
            <a:endParaRPr lang="en-US" sz="1800" dirty="0"/>
          </a:p>
          <a:p>
            <a:r>
              <a:rPr lang="en-US" sz="1800" dirty="0" smtClean="0"/>
              <a:t>Successful cases of poverty </a:t>
            </a:r>
            <a:r>
              <a:rPr lang="en-US" sz="1800" dirty="0"/>
              <a:t>reduction, poverty targeting, and increased access to </a:t>
            </a:r>
            <a:r>
              <a:rPr lang="en-US" sz="1800" dirty="0" smtClean="0"/>
              <a:t>services (Indonesia, Nepal, Philippines)</a:t>
            </a:r>
          </a:p>
          <a:p>
            <a:r>
              <a:rPr lang="en-US" sz="1800" dirty="0" smtClean="0"/>
              <a:t>Visible government ownership (Afghanistan, Philippines)</a:t>
            </a:r>
          </a:p>
        </p:txBody>
      </p:sp>
      <p:sp>
        <p:nvSpPr>
          <p:cNvPr id="12" name="Slide Number Placeholder 11"/>
          <p:cNvSpPr>
            <a:spLocks noGrp="1"/>
          </p:cNvSpPr>
          <p:nvPr>
            <p:ph type="sldNum" sz="quarter" idx="12"/>
          </p:nvPr>
        </p:nvSpPr>
        <p:spPr/>
        <p:txBody>
          <a:bodyPr/>
          <a:lstStyle/>
          <a:p>
            <a:fld id="{CF5D63F0-A671-40A5-BFC2-AF66A7667A22}" type="slidenum">
              <a:rPr lang="en-US" smtClean="0"/>
              <a:t>5</a:t>
            </a:fld>
            <a:endParaRPr lang="en-US"/>
          </a:p>
        </p:txBody>
      </p:sp>
    </p:spTree>
    <p:extLst>
      <p:ext uri="{BB962C8B-B14F-4D97-AF65-F5344CB8AC3E}">
        <p14:creationId xmlns:p14="http://schemas.microsoft.com/office/powerpoint/2010/main" val="1498191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1818" y="0"/>
            <a:ext cx="7315201" cy="5143500"/>
          </a:xfrm>
          <a:prstGeom prst="rect">
            <a:avLst/>
          </a:prstGeom>
        </p:spPr>
      </p:pic>
      <p:sp>
        <p:nvSpPr>
          <p:cNvPr id="4" name="Rectangle 3"/>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5002" y="514351"/>
            <a:ext cx="1683798" cy="646331"/>
          </a:xfrm>
          <a:prstGeom prst="rect">
            <a:avLst/>
          </a:prstGeom>
          <a:noFill/>
        </p:spPr>
        <p:txBody>
          <a:bodyPr wrap="square" rtlCol="0">
            <a:spAutoFit/>
          </a:bodyPr>
          <a:lstStyle/>
          <a:p>
            <a:r>
              <a:rPr lang="en-US" dirty="0" smtClean="0">
                <a:solidFill>
                  <a:schemeClr val="bg1"/>
                </a:solidFill>
                <a:latin typeface="+mj-lt"/>
              </a:rPr>
              <a:t>CDD Footprint in FCS</a:t>
            </a:r>
            <a:endParaRPr lang="en-US" dirty="0">
              <a:solidFill>
                <a:schemeClr val="bg1"/>
              </a:solidFill>
              <a:latin typeface="+mj-lt"/>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9" name="Picture 8"/>
          <p:cNvPicPr>
            <a:picLocks noChangeAspect="1"/>
          </p:cNvPicPr>
          <p:nvPr/>
        </p:nvPicPr>
        <p:blipFill>
          <a:blip r:embed="rId5"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15"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cxnSp>
        <p:nvCxnSpPr>
          <p:cNvPr id="17" name="Straight Connector 16"/>
          <p:cNvCxnSpPr/>
          <p:nvPr/>
        </p:nvCxnSpPr>
        <p:spPr>
          <a:xfrm>
            <a:off x="2287510" y="1117952"/>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7510" y="1047750"/>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05117" y="-68948"/>
            <a:ext cx="6857999" cy="1200329"/>
          </a:xfrm>
          <a:prstGeom prst="rect">
            <a:avLst/>
          </a:prstGeom>
          <a:noFill/>
        </p:spPr>
        <p:txBody>
          <a:bodyPr wrap="square" rtlCol="0">
            <a:spAutoFit/>
          </a:bodyPr>
          <a:lstStyle/>
          <a:p>
            <a:r>
              <a:rPr lang="en-US" sz="2400" dirty="0"/>
              <a:t>CDD has become </a:t>
            </a:r>
            <a:r>
              <a:rPr lang="en-US" sz="2400" dirty="0" smtClean="0"/>
              <a:t>one of the </a:t>
            </a:r>
            <a:r>
              <a:rPr lang="en-US" sz="2400" dirty="0"/>
              <a:t>primary operational instrument through which the World Bank </a:t>
            </a:r>
            <a:r>
              <a:rPr lang="en-US" sz="2400" dirty="0" smtClean="0"/>
              <a:t>supports governments in FCS</a:t>
            </a:r>
            <a:endParaRPr lang="en-US" sz="2400" dirty="0"/>
          </a:p>
        </p:txBody>
      </p:sp>
      <p:sp>
        <p:nvSpPr>
          <p:cNvPr id="14" name="Content Placeholder 2"/>
          <p:cNvSpPr>
            <a:spLocks noGrp="1"/>
          </p:cNvSpPr>
          <p:nvPr/>
        </p:nvSpPr>
        <p:spPr>
          <a:xfrm>
            <a:off x="2087118" y="4347111"/>
            <a:ext cx="7093998" cy="796389"/>
          </a:xfrm>
          <a:prstGeom prst="rect">
            <a:avLst/>
          </a:prstGeom>
          <a:solidFill>
            <a:schemeClr val="bg1">
              <a:lumMod val="95000"/>
              <a:alpha val="64000"/>
            </a:schemeClr>
          </a:solid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1800" b="1" dirty="0"/>
              <a:t>CDD operations are currently active in twenty-five different FCS </a:t>
            </a:r>
            <a:r>
              <a:rPr lang="en-US" sz="1800" b="1" dirty="0" smtClean="0"/>
              <a:t>countries, </a:t>
            </a:r>
            <a:r>
              <a:rPr lang="en-US" sz="1800" b="1" dirty="0"/>
              <a:t>representing $8.5 billion of total financial </a:t>
            </a:r>
            <a:r>
              <a:rPr lang="en-US" sz="1800" b="1" dirty="0" smtClean="0"/>
              <a:t>support</a:t>
            </a:r>
          </a:p>
        </p:txBody>
      </p:sp>
      <p:sp>
        <p:nvSpPr>
          <p:cNvPr id="11" name="Rectangle 10"/>
          <p:cNvSpPr/>
          <p:nvPr/>
        </p:nvSpPr>
        <p:spPr>
          <a:xfrm>
            <a:off x="2287510" y="4182498"/>
            <a:ext cx="6622001" cy="338554"/>
          </a:xfrm>
          <a:prstGeom prst="rect">
            <a:avLst/>
          </a:prstGeom>
        </p:spPr>
        <p:txBody>
          <a:bodyPr wrap="square">
            <a:spAutoFit/>
          </a:bodyPr>
          <a:lstStyle/>
          <a:p>
            <a:pPr algn="just"/>
            <a:r>
              <a:rPr lang="en-US" sz="1600" b="1" dirty="0" smtClean="0"/>
              <a:t> </a:t>
            </a:r>
            <a:endParaRPr lang="en-US" sz="1600" b="1" dirty="0"/>
          </a:p>
        </p:txBody>
      </p:sp>
      <p:sp>
        <p:nvSpPr>
          <p:cNvPr id="3" name="Slide Number Placeholder 2"/>
          <p:cNvSpPr>
            <a:spLocks noGrp="1"/>
          </p:cNvSpPr>
          <p:nvPr>
            <p:ph type="sldNum" sz="quarter" idx="12"/>
          </p:nvPr>
        </p:nvSpPr>
        <p:spPr/>
        <p:txBody>
          <a:bodyPr/>
          <a:lstStyle/>
          <a:p>
            <a:fld id="{CF5D63F0-A671-40A5-BFC2-AF66A7667A22}" type="slidenum">
              <a:rPr lang="en-US" smtClean="0"/>
              <a:t>6</a:t>
            </a:fld>
            <a:endParaRPr lang="en-US"/>
          </a:p>
        </p:txBody>
      </p:sp>
    </p:spTree>
    <p:extLst>
      <p:ext uri="{BB962C8B-B14F-4D97-AF65-F5344CB8AC3E}">
        <p14:creationId xmlns:p14="http://schemas.microsoft.com/office/powerpoint/2010/main" val="273127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05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1202" y="514518"/>
            <a:ext cx="1828800" cy="646331"/>
          </a:xfrm>
          <a:prstGeom prst="rect">
            <a:avLst/>
          </a:prstGeom>
          <a:noFill/>
        </p:spPr>
        <p:txBody>
          <a:bodyPr wrap="square" rtlCol="0">
            <a:spAutoFit/>
          </a:bodyPr>
          <a:lstStyle/>
          <a:p>
            <a:r>
              <a:rPr lang="en-US" dirty="0" smtClean="0">
                <a:solidFill>
                  <a:schemeClr val="bg1"/>
                </a:solidFill>
                <a:latin typeface="+mj-lt"/>
              </a:rPr>
              <a:t>Governance Impacts</a:t>
            </a:r>
            <a:endParaRPr lang="en-US"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9" name="Picture 8"/>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15"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sp>
        <p:nvSpPr>
          <p:cNvPr id="16" name="TextBox 15"/>
          <p:cNvSpPr txBox="1"/>
          <p:nvPr/>
        </p:nvSpPr>
        <p:spPr>
          <a:xfrm>
            <a:off x="2602452" y="329685"/>
            <a:ext cx="6541548" cy="830997"/>
          </a:xfrm>
          <a:prstGeom prst="rect">
            <a:avLst/>
          </a:prstGeom>
          <a:noFill/>
        </p:spPr>
        <p:txBody>
          <a:bodyPr wrap="square" rtlCol="0">
            <a:spAutoFit/>
          </a:bodyPr>
          <a:lstStyle/>
          <a:p>
            <a:r>
              <a:rPr lang="en-US" sz="2400" dirty="0" smtClean="0"/>
              <a:t>Global evidence </a:t>
            </a:r>
            <a:r>
              <a:rPr lang="en-US" sz="2400" dirty="0"/>
              <a:t>of the </a:t>
            </a:r>
            <a:r>
              <a:rPr lang="en-US" sz="2400" dirty="0" smtClean="0"/>
              <a:t>governance impacts </a:t>
            </a:r>
            <a:r>
              <a:rPr lang="en-US" sz="2400" dirty="0"/>
              <a:t>of </a:t>
            </a:r>
            <a:r>
              <a:rPr lang="en-US" sz="2400" dirty="0" smtClean="0"/>
              <a:t>CDD in FCS have typically been mixed </a:t>
            </a:r>
            <a:endParaRPr lang="en-US" sz="2400" dirty="0"/>
          </a:p>
        </p:txBody>
      </p:sp>
      <p:cxnSp>
        <p:nvCxnSpPr>
          <p:cNvPr id="17" name="Straight Connector 16"/>
          <p:cNvCxnSpPr/>
          <p:nvPr/>
        </p:nvCxnSpPr>
        <p:spPr>
          <a:xfrm>
            <a:off x="2743200" y="1200150"/>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743200" y="1147668"/>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Content Placeholder 2"/>
          <p:cNvSpPr>
            <a:spLocks noGrp="1"/>
          </p:cNvSpPr>
          <p:nvPr/>
        </p:nvSpPr>
        <p:spPr>
          <a:xfrm>
            <a:off x="2743200" y="1556694"/>
            <a:ext cx="5562600" cy="3230773"/>
          </a:xfrm>
          <a:prstGeom prst="rect">
            <a:avLst/>
          </a:prstGeom>
          <a:solidFill>
            <a:schemeClr val="accent5">
              <a:lumMod val="20000"/>
              <a:lumOff val="80000"/>
              <a:alpha val="70000"/>
            </a:schemeClr>
          </a:solidFill>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None/>
            </a:pPr>
            <a:r>
              <a:rPr lang="en-US" sz="1800" dirty="0" smtClean="0"/>
              <a:t>Theoretically, governance impacts may include:</a:t>
            </a:r>
          </a:p>
          <a:p>
            <a:pPr>
              <a:lnSpc>
                <a:spcPct val="90000"/>
              </a:lnSpc>
            </a:pPr>
            <a:r>
              <a:rPr lang="en-US" sz="1800" dirty="0"/>
              <a:t>i</a:t>
            </a:r>
            <a:r>
              <a:rPr lang="en-US" sz="1800" dirty="0" smtClean="0"/>
              <a:t>mproved social capital</a:t>
            </a:r>
          </a:p>
          <a:p>
            <a:pPr>
              <a:lnSpc>
                <a:spcPct val="90000"/>
              </a:lnSpc>
            </a:pPr>
            <a:r>
              <a:rPr lang="en-US" sz="1800" dirty="0"/>
              <a:t>m</a:t>
            </a:r>
            <a:r>
              <a:rPr lang="en-US" sz="1800" dirty="0" smtClean="0"/>
              <a:t>ore accountable and responsive community-state interactions</a:t>
            </a:r>
          </a:p>
          <a:p>
            <a:pPr>
              <a:lnSpc>
                <a:spcPct val="90000"/>
              </a:lnSpc>
            </a:pPr>
            <a:r>
              <a:rPr lang="en-US" sz="1800" dirty="0" smtClean="0"/>
              <a:t>Building citizens’ trust and legitimacy in the state</a:t>
            </a:r>
          </a:p>
          <a:p>
            <a:pPr>
              <a:lnSpc>
                <a:spcPct val="90000"/>
              </a:lnSpc>
            </a:pPr>
            <a:r>
              <a:rPr lang="en-US" sz="1800" dirty="0"/>
              <a:t>spillovers to </a:t>
            </a:r>
            <a:r>
              <a:rPr lang="en-US" sz="1800" dirty="0" smtClean="0"/>
              <a:t>non-project areas </a:t>
            </a:r>
            <a:r>
              <a:rPr lang="en-US" sz="1800" dirty="0"/>
              <a:t>of state-society interaction</a:t>
            </a:r>
            <a:endParaRPr lang="en-US" sz="1800" dirty="0" smtClean="0"/>
          </a:p>
          <a:p>
            <a:pPr marL="0" indent="0">
              <a:lnSpc>
                <a:spcPct val="90000"/>
              </a:lnSpc>
              <a:buNone/>
            </a:pPr>
            <a:endParaRPr lang="en-US" sz="1800" dirty="0" smtClean="0"/>
          </a:p>
          <a:p>
            <a:pPr marL="0" indent="0">
              <a:lnSpc>
                <a:spcPct val="90000"/>
              </a:lnSpc>
              <a:buNone/>
            </a:pPr>
            <a:r>
              <a:rPr lang="en-US" sz="1800" dirty="0" smtClean="0"/>
              <a:t>Empirically, observations have been mixed:</a:t>
            </a:r>
          </a:p>
          <a:p>
            <a:pPr>
              <a:lnSpc>
                <a:spcPct val="90000"/>
              </a:lnSpc>
            </a:pPr>
            <a:r>
              <a:rPr lang="en-US" sz="1800" dirty="0" smtClean="0"/>
              <a:t>Positive effects: Indonesia, Sierra Leone, Afghanistan</a:t>
            </a:r>
          </a:p>
          <a:p>
            <a:pPr>
              <a:lnSpc>
                <a:spcPct val="90000"/>
              </a:lnSpc>
            </a:pPr>
            <a:r>
              <a:rPr lang="en-US" sz="1800" dirty="0" smtClean="0"/>
              <a:t>But no effect observed in other contexts: Mindanao, Nepal, Aceh</a:t>
            </a:r>
          </a:p>
          <a:p>
            <a:pPr marL="0" indent="0">
              <a:lnSpc>
                <a:spcPct val="90000"/>
              </a:lnSpc>
              <a:buNone/>
            </a:pPr>
            <a:endParaRPr lang="en-US" sz="1800" dirty="0" smtClean="0"/>
          </a:p>
        </p:txBody>
      </p:sp>
      <p:sp>
        <p:nvSpPr>
          <p:cNvPr id="2" name="Slide Number Placeholder 1"/>
          <p:cNvSpPr>
            <a:spLocks noGrp="1"/>
          </p:cNvSpPr>
          <p:nvPr>
            <p:ph type="sldNum" sz="quarter" idx="12"/>
          </p:nvPr>
        </p:nvSpPr>
        <p:spPr/>
        <p:txBody>
          <a:bodyPr/>
          <a:lstStyle/>
          <a:p>
            <a:fld id="{CF5D63F0-A671-40A5-BFC2-AF66A7667A22}" type="slidenum">
              <a:rPr lang="en-US" smtClean="0"/>
              <a:t>7</a:t>
            </a:fld>
            <a:endParaRPr lang="en-US"/>
          </a:p>
        </p:txBody>
      </p:sp>
    </p:spTree>
    <p:extLst>
      <p:ext uri="{BB962C8B-B14F-4D97-AF65-F5344CB8AC3E}">
        <p14:creationId xmlns:p14="http://schemas.microsoft.com/office/powerpoint/2010/main" val="334300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13804" y="514454"/>
            <a:ext cx="1683798" cy="646331"/>
          </a:xfrm>
          <a:prstGeom prst="rect">
            <a:avLst/>
          </a:prstGeom>
          <a:noFill/>
        </p:spPr>
        <p:txBody>
          <a:bodyPr wrap="square" rtlCol="0">
            <a:spAutoFit/>
          </a:bodyPr>
          <a:lstStyle/>
          <a:p>
            <a:r>
              <a:rPr lang="en-US" dirty="0">
                <a:solidFill>
                  <a:schemeClr val="bg1"/>
                </a:solidFill>
                <a:latin typeface="+mj-lt"/>
              </a:rPr>
              <a:t>Governance Impacts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9" name="Picture 8"/>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15"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sp>
        <p:nvSpPr>
          <p:cNvPr id="16" name="TextBox 15"/>
          <p:cNvSpPr txBox="1"/>
          <p:nvPr/>
        </p:nvSpPr>
        <p:spPr>
          <a:xfrm>
            <a:off x="2444226" y="142397"/>
            <a:ext cx="6541548" cy="1200329"/>
          </a:xfrm>
          <a:prstGeom prst="rect">
            <a:avLst/>
          </a:prstGeom>
          <a:noFill/>
        </p:spPr>
        <p:txBody>
          <a:bodyPr wrap="square" rtlCol="0">
            <a:spAutoFit/>
          </a:bodyPr>
          <a:lstStyle/>
          <a:p>
            <a:r>
              <a:rPr lang="en-US" sz="2400" dirty="0" smtClean="0">
                <a:latin typeface="+mj-lt"/>
                <a:ea typeface="+mj-ea"/>
                <a:cs typeface="+mj-cs"/>
              </a:rPr>
              <a:t>Emerging global longitudinal evidence </a:t>
            </a:r>
            <a:r>
              <a:rPr lang="en-US" sz="2400" dirty="0" smtClean="0"/>
              <a:t>seems to confirm the </a:t>
            </a:r>
            <a:r>
              <a:rPr lang="en-US" sz="2400" dirty="0"/>
              <a:t>relative importance of </a:t>
            </a:r>
            <a:r>
              <a:rPr lang="en-US" sz="2400" dirty="0" smtClean="0"/>
              <a:t>how </a:t>
            </a:r>
            <a:r>
              <a:rPr lang="en-US" sz="2400" dirty="0"/>
              <a:t>communities are </a:t>
            </a:r>
            <a:r>
              <a:rPr lang="en-US" sz="2400" dirty="0" smtClean="0"/>
              <a:t>engaged </a:t>
            </a:r>
            <a:r>
              <a:rPr lang="en-US" sz="2400" dirty="0"/>
              <a:t>in service delivery</a:t>
            </a:r>
            <a:endParaRPr lang="en-US" sz="2400" dirty="0">
              <a:latin typeface="+mj-lt"/>
              <a:ea typeface="+mj-ea"/>
              <a:cs typeface="+mj-cs"/>
            </a:endParaRPr>
          </a:p>
        </p:txBody>
      </p:sp>
      <p:cxnSp>
        <p:nvCxnSpPr>
          <p:cNvPr id="17" name="Straight Connector 16"/>
          <p:cNvCxnSpPr/>
          <p:nvPr/>
        </p:nvCxnSpPr>
        <p:spPr>
          <a:xfrm>
            <a:off x="2514600" y="1342726"/>
            <a:ext cx="3352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14600" y="1276350"/>
            <a:ext cx="3352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nvSpPr>
        <p:spPr>
          <a:xfrm>
            <a:off x="2438401" y="1685383"/>
            <a:ext cx="4105274" cy="2887129"/>
          </a:xfrm>
          <a:prstGeom prst="rect">
            <a:avLst/>
          </a:prstGeom>
          <a:solidFill>
            <a:schemeClr val="accent5">
              <a:lumMod val="20000"/>
              <a:lumOff val="80000"/>
              <a:alpha val="70000"/>
            </a:schemeClr>
          </a:solidFill>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
            </a:pPr>
            <a:r>
              <a:rPr lang="en-US" sz="1800" dirty="0" smtClean="0"/>
              <a:t>Evidence from Afghanistan highlights the importance </a:t>
            </a:r>
            <a:r>
              <a:rPr lang="en-US" sz="1800" dirty="0"/>
              <a:t>of repeated interactions with communities and government institutions for achieving governance </a:t>
            </a:r>
            <a:r>
              <a:rPr lang="en-US" sz="1800" dirty="0" smtClean="0"/>
              <a:t>effects </a:t>
            </a:r>
          </a:p>
          <a:p>
            <a:pPr>
              <a:buFont typeface="Wingdings" panose="05000000000000000000" pitchFamily="2" charset="2"/>
              <a:buChar char="§"/>
            </a:pPr>
            <a:r>
              <a:rPr lang="en-US" sz="1800" dirty="0" smtClean="0"/>
              <a:t>Global evidence demonstrates that how </a:t>
            </a:r>
            <a:r>
              <a:rPr lang="en-US" sz="1800" dirty="0"/>
              <a:t>communities are </a:t>
            </a:r>
            <a:r>
              <a:rPr lang="en-US" sz="1800" dirty="0" smtClean="0"/>
              <a:t>engaged </a:t>
            </a:r>
            <a:r>
              <a:rPr lang="en-US" sz="1800" dirty="0"/>
              <a:t>in service </a:t>
            </a:r>
            <a:r>
              <a:rPr lang="en-US" sz="1800" dirty="0" smtClean="0"/>
              <a:t>delivery seems to matter more than what </a:t>
            </a:r>
            <a:r>
              <a:rPr lang="en-US" sz="1800" dirty="0"/>
              <a:t>services they receive, at least for governance </a:t>
            </a:r>
            <a:r>
              <a:rPr lang="en-US" sz="1800" dirty="0" smtClean="0"/>
              <a:t>outcomes </a:t>
            </a:r>
          </a:p>
        </p:txBody>
      </p:sp>
      <p:sp>
        <p:nvSpPr>
          <p:cNvPr id="3"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p:cNvSpPr>
            <a:spLocks noChangeArrowheads="1"/>
          </p:cNvSpPr>
          <p:nvPr/>
        </p:nvSpPr>
        <p:spPr bwMode="auto">
          <a:xfrm>
            <a:off x="0" y="4048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ounded Rectangle 18"/>
          <p:cNvSpPr/>
          <p:nvPr/>
        </p:nvSpPr>
        <p:spPr>
          <a:xfrm>
            <a:off x="6538111" y="1665557"/>
            <a:ext cx="2447663" cy="2906955"/>
          </a:xfrm>
          <a:prstGeom prst="roundRect">
            <a:avLst>
              <a:gd name="adj" fmla="val 10000"/>
            </a:avLst>
          </a:prstGeom>
          <a:blipFill>
            <a:blip r:embed="rId5">
              <a:extLst>
                <a:ext uri="{28A0092B-C50C-407E-A947-70E740481C1C}">
                  <a14:useLocalDpi xmlns:a14="http://schemas.microsoft.com/office/drawing/2010/main" val="0"/>
                </a:ext>
              </a:extLst>
            </a:blip>
            <a:srcRect/>
            <a:stretch>
              <a:fillRect l="-31000" r="-31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Slide Number Placeholder 1"/>
          <p:cNvSpPr>
            <a:spLocks noGrp="1"/>
          </p:cNvSpPr>
          <p:nvPr>
            <p:ph type="sldNum" sz="quarter" idx="12"/>
          </p:nvPr>
        </p:nvSpPr>
        <p:spPr/>
        <p:txBody>
          <a:bodyPr/>
          <a:lstStyle/>
          <a:p>
            <a:fld id="{CF5D63F0-A671-40A5-BFC2-AF66A7667A22}" type="slidenum">
              <a:rPr lang="en-US" smtClean="0"/>
              <a:t>8</a:t>
            </a:fld>
            <a:endParaRPr lang="en-US"/>
          </a:p>
        </p:txBody>
      </p:sp>
    </p:spTree>
    <p:extLst>
      <p:ext uri="{BB962C8B-B14F-4D97-AF65-F5344CB8AC3E}">
        <p14:creationId xmlns:p14="http://schemas.microsoft.com/office/powerpoint/2010/main" val="2692369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828800" cy="514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97602" y="0"/>
            <a:ext cx="1524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13804" y="514350"/>
            <a:ext cx="1683798" cy="646331"/>
          </a:xfrm>
          <a:prstGeom prst="rect">
            <a:avLst/>
          </a:prstGeom>
          <a:noFill/>
        </p:spPr>
        <p:txBody>
          <a:bodyPr wrap="square" rtlCol="0">
            <a:spAutoFit/>
          </a:bodyPr>
          <a:lstStyle/>
          <a:p>
            <a:r>
              <a:rPr lang="en-US" dirty="0">
                <a:solidFill>
                  <a:schemeClr val="bg1"/>
                </a:solidFill>
              </a:rPr>
              <a:t>Lessons from Five Countries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36" y="4572514"/>
            <a:ext cx="1097129" cy="163209"/>
          </a:xfrm>
          <a:prstGeom prst="rect">
            <a:avLst/>
          </a:prstGeom>
        </p:spPr>
      </p:pic>
      <p:pic>
        <p:nvPicPr>
          <p:cNvPr id="6" name="Picture 5"/>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52400" y="1695924"/>
            <a:ext cx="1676400" cy="583997"/>
          </a:xfrm>
          <a:prstGeom prst="rect">
            <a:avLst/>
          </a:prstGeom>
          <a:effectLst/>
        </p:spPr>
      </p:pic>
      <p:sp>
        <p:nvSpPr>
          <p:cNvPr id="7" name="Content Placeholder 2"/>
          <p:cNvSpPr txBox="1">
            <a:spLocks/>
          </p:cNvSpPr>
          <p:nvPr/>
        </p:nvSpPr>
        <p:spPr>
          <a:xfrm>
            <a:off x="2438401" y="1771649"/>
            <a:ext cx="6477000" cy="28008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endParaRPr lang="en-US" sz="2400" dirty="0">
              <a:solidFill>
                <a:schemeClr val="tx1"/>
              </a:solidFill>
            </a:endParaRPr>
          </a:p>
        </p:txBody>
      </p:sp>
      <p:cxnSp>
        <p:nvCxnSpPr>
          <p:cNvPr id="9" name="Straight Connector 8"/>
          <p:cNvCxnSpPr/>
          <p:nvPr/>
        </p:nvCxnSpPr>
        <p:spPr>
          <a:xfrm>
            <a:off x="2705101" y="971550"/>
            <a:ext cx="2971800" cy="0"/>
          </a:xfrm>
          <a:prstGeom prst="line">
            <a:avLst/>
          </a:prstGeom>
          <a:ln w="635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05101" y="896540"/>
            <a:ext cx="297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nvSpPr>
        <p:spPr>
          <a:xfrm>
            <a:off x="2609850" y="1242501"/>
            <a:ext cx="5905500" cy="3230773"/>
          </a:xfrm>
          <a:prstGeom prst="rect">
            <a:avLst/>
          </a:prstGeom>
          <a:solidFill>
            <a:schemeClr val="accent5">
              <a:lumMod val="20000"/>
              <a:lumOff val="80000"/>
              <a:alpha val="83000"/>
            </a:schemeClr>
          </a:solid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smtClean="0"/>
              <a:t>Variety of analytic strategies for conflict and political economy assessments</a:t>
            </a:r>
          </a:p>
          <a:p>
            <a:pPr lvl="1"/>
            <a:r>
              <a:rPr lang="en-US" sz="1400" dirty="0"/>
              <a:t>L</a:t>
            </a:r>
            <a:r>
              <a:rPr lang="en-US" sz="1400" dirty="0" smtClean="0"/>
              <a:t>arge-scale</a:t>
            </a:r>
            <a:r>
              <a:rPr lang="en-US" sz="1400" dirty="0"/>
              <a:t>, formal needs </a:t>
            </a:r>
            <a:r>
              <a:rPr lang="en-US" sz="1400" dirty="0" smtClean="0"/>
              <a:t>assessment (Sudan), as well as </a:t>
            </a:r>
            <a:r>
              <a:rPr lang="en-US" sz="1400" dirty="0"/>
              <a:t>informal knowledge stock-taking in countries where the project team has strong existing understanding of the </a:t>
            </a:r>
            <a:r>
              <a:rPr lang="en-US" sz="1400" dirty="0" smtClean="0"/>
              <a:t>context (Myanmar, Philippines)</a:t>
            </a:r>
          </a:p>
          <a:p>
            <a:r>
              <a:rPr lang="en-US" sz="1800" dirty="0" smtClean="0"/>
              <a:t>No perfect design; be </a:t>
            </a:r>
            <a:r>
              <a:rPr lang="en-US" sz="1800" dirty="0"/>
              <a:t>upfront about initial design imperfections and commit to adaptive </a:t>
            </a:r>
            <a:r>
              <a:rPr lang="en-US" sz="1800" dirty="0" smtClean="0"/>
              <a:t>learning</a:t>
            </a:r>
          </a:p>
          <a:p>
            <a:pPr lvl="1"/>
            <a:r>
              <a:rPr lang="en-US" sz="1400" dirty="0"/>
              <a:t>social audits, multi-stakeholder </a:t>
            </a:r>
            <a:r>
              <a:rPr lang="en-US" sz="1400" dirty="0" smtClean="0"/>
              <a:t>reviews</a:t>
            </a:r>
          </a:p>
          <a:p>
            <a:r>
              <a:rPr lang="en-US" sz="1800" dirty="0" smtClean="0"/>
              <a:t>Proactive consultations </a:t>
            </a:r>
            <a:r>
              <a:rPr lang="en-US" sz="1800" dirty="0"/>
              <a:t>and </a:t>
            </a:r>
            <a:r>
              <a:rPr lang="en-US" sz="1800" dirty="0" smtClean="0"/>
              <a:t>communications strategy</a:t>
            </a:r>
          </a:p>
          <a:p>
            <a:pPr lvl="1"/>
            <a:r>
              <a:rPr lang="en-US" sz="1400" dirty="0" smtClean="0"/>
              <a:t>Engagement with existing NGOs, civil society, and non-state armed actors (Philippines, Myanmar)</a:t>
            </a:r>
          </a:p>
          <a:p>
            <a:endParaRPr lang="en-US" sz="1800" dirty="0"/>
          </a:p>
          <a:p>
            <a:endParaRPr lang="en-US" sz="1800" dirty="0"/>
          </a:p>
        </p:txBody>
      </p:sp>
      <p:sp>
        <p:nvSpPr>
          <p:cNvPr id="13" name="TextBox 12"/>
          <p:cNvSpPr txBox="1"/>
          <p:nvPr/>
        </p:nvSpPr>
        <p:spPr>
          <a:xfrm>
            <a:off x="2609850" y="379544"/>
            <a:ext cx="5905500" cy="523220"/>
          </a:xfrm>
          <a:prstGeom prst="rect">
            <a:avLst/>
          </a:prstGeom>
          <a:noFill/>
        </p:spPr>
        <p:txBody>
          <a:bodyPr wrap="square" rtlCol="0">
            <a:spAutoFit/>
          </a:bodyPr>
          <a:lstStyle/>
          <a:p>
            <a:r>
              <a:rPr lang="en-US" sz="2800" dirty="0" smtClean="0"/>
              <a:t>Analytics and adaptive learning</a:t>
            </a:r>
            <a:endParaRPr lang="en-US" sz="2800" dirty="0"/>
          </a:p>
        </p:txBody>
      </p:sp>
      <p:sp>
        <p:nvSpPr>
          <p:cNvPr id="8" name="Slide Number Placeholder 7"/>
          <p:cNvSpPr>
            <a:spLocks noGrp="1"/>
          </p:cNvSpPr>
          <p:nvPr>
            <p:ph type="sldNum" sz="quarter" idx="12"/>
          </p:nvPr>
        </p:nvSpPr>
        <p:spPr/>
        <p:txBody>
          <a:bodyPr/>
          <a:lstStyle/>
          <a:p>
            <a:fld id="{CF5D63F0-A671-40A5-BFC2-AF66A7667A22}" type="slidenum">
              <a:rPr lang="en-US" smtClean="0"/>
              <a:t>9</a:t>
            </a:fld>
            <a:endParaRPr lang="en-US"/>
          </a:p>
        </p:txBody>
      </p:sp>
    </p:spTree>
    <p:extLst>
      <p:ext uri="{BB962C8B-B14F-4D97-AF65-F5344CB8AC3E}">
        <p14:creationId xmlns:p14="http://schemas.microsoft.com/office/powerpoint/2010/main" val="3219713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9699</TotalTime>
  <Words>1050</Words>
  <Application>Microsoft Office PowerPoint</Application>
  <PresentationFormat>On-screen Show (16:9)</PresentationFormat>
  <Paragraphs>112</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Georgia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Fragility, Conflict, Violence in the 21st Century</dc:title>
  <dc:creator>Asbjorn Haland Wee</dc:creator>
  <cp:lastModifiedBy>Kaori Oshima</cp:lastModifiedBy>
  <cp:revision>347</cp:revision>
  <cp:lastPrinted>2014-12-09T19:40:57Z</cp:lastPrinted>
  <dcterms:created xsi:type="dcterms:W3CDTF">2014-11-03T11:17:08Z</dcterms:created>
  <dcterms:modified xsi:type="dcterms:W3CDTF">2016-12-05T02:28:31Z</dcterms:modified>
</cp:coreProperties>
</file>