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0250-9BF4-4458-B3C8-E2083DE87C5B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13AD6-B529-45A9-919B-248D08A7B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736C-947A-44D2-950D-E003E60D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DB667-4B73-4B95-B27A-2A2E66579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7E52-271F-4589-ADB9-665CF68E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391F-1F59-4FCF-B791-2A474EAD336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9BE2E-F51C-4207-AE15-B4B77AA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282F-0F37-4AD3-87A4-A1F25B41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1CD3-7F12-4CB0-8E45-6B4755E2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EC31-1FB7-4A7A-B81B-8CEEA21C0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4330-A927-47C6-9C79-4B0B926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83E-9539-45B8-BE04-3414C7AD456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4D4F-DD44-4346-917F-8B8B70F8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F7B-A0D5-4043-A91E-F13D5C8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2F3C8A-EC01-4897-9475-A2BD6CC7D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04317-5D29-4C61-B0F5-257819409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0FF7-7699-42AE-8B9C-D8EB3F44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7B-A086-4506-A450-4E0D7EA34454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E02A-9AA9-4FBB-8620-307A0239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5F71F-9CF5-4023-97FA-8E6DC2A7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5089-5B43-4FB4-B959-878098B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EB7E-F41F-4A58-991E-A2AC46E5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B2097-4EBC-4116-A6AD-B698733A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1CF-5A88-48DB-9B4D-AFFBF24F17D7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0BE7-A5A1-4D9E-9883-06896369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D668-BBF5-425C-BEF6-A0DCC833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B8C9-7A36-4507-A9A0-AC05D72C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1FB0F-E18B-4E1B-9F81-C1F2FE0A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558B1-EB10-4D2E-9392-AD581B5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8045-8E4F-4518-AF5B-282B877FA881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ADA5-E472-405D-8A15-86FC84B6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DE65-9EC2-4FBA-858F-70ADF70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4B40-D9FB-4B8D-BD4C-971A0F2A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CCF5-85B0-4E73-A37F-F77C75D6A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5D639-C038-4B3C-B273-42E17794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BCC76-F45E-4BC4-A69A-8BEB7DB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4B3-5935-4470-9E27-3CD84F101B1B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1823-5725-4D8E-AC39-484AD85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FBA6-DEA6-4946-840C-3DDC0F66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F9A1-7174-42D6-8136-0BA76AA5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7E46-BBA0-4598-89EB-111AC675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BF14-727A-4BB8-947C-36772A4B7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39632-5260-4FE6-9227-6D77AB07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0BD42-5DA5-4C67-BB67-0B8F24812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530CB-7CA8-4559-97AD-822EE87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CEE-6606-4687-B893-B21EF01DD0FE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83A5D-5B74-442F-9F32-956071D8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EB0A-FD7E-48EF-AB3F-2E997E1D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6651-FD49-4D11-BF25-E13F84EF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6525C-16A2-4BFF-A2D5-A8EF3A08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63E5-783E-4418-8F26-A9E8B0103527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1907B-4DB1-4545-A83E-7E9C190A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E5A84-EDED-4A54-9B9F-783325BB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B5B8-2E47-4CBF-A8C5-5EF02572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329-4FF5-47BD-9E7F-7B0383B1B96C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A9A28-A3B6-48F1-866D-365D6AC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33F8-9602-4D86-9134-ED315AC9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489B-CB95-4C41-B642-822BE24B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2280-769C-4BE9-B201-2A395B27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223CC-379A-4A6A-B7EE-0D9893CC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8D9D7-193B-4B3D-9F32-0243210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E1E8-419B-4127-B9BF-6FFBFFF11B3D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C7BF8-91E0-4AF2-98C6-89AE0C25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64FA0-346F-4291-8867-DD8D9D34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CD8D-6E71-4A46-B581-E8DAC2C8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A6B88-6AEA-4F42-92D3-963A05549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DD21-8A7A-471D-8379-1E1A6F1D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E6F9B-268A-4A20-B140-43A2D26D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FADC-26CF-4361-81B8-A0E6F1E36E4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9B5BA-F0D0-40F1-8D8E-2FF3374B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326D5-1A08-424A-BA93-416C21A7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1FD0D-E7F4-4CC1-AF94-0F22FCCF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0BE1-59E7-49CE-9DFC-EABA6358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93D9-9E2B-47B3-A3D7-150B6ABBC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FE3A-D007-4B67-AD93-9491753BC50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A307-8F0E-4E03-8B17-F9FA983F4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0FEB-1A23-4AF1-9466-C90C29FD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7B54-5861-471C-8BEA-DD31F826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7568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VIETNAM – SECOND NORTHERN MOUNTAINS POVERTY REDUCTION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41A8-19AB-48B8-87CB-F0DC9CBD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4014"/>
            <a:ext cx="9007366" cy="2997700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Nguyen </a:t>
            </a:r>
            <a:r>
              <a:rPr lang="en-US" b="1" dirty="0" err="1"/>
              <a:t>Thi</a:t>
            </a:r>
            <a:r>
              <a:rPr lang="en-US" b="1" dirty="0"/>
              <a:t> Minh </a:t>
            </a:r>
            <a:r>
              <a:rPr lang="en-US" b="1" dirty="0" err="1"/>
              <a:t>Nghia</a:t>
            </a:r>
            <a:r>
              <a:rPr lang="en-US" b="1" dirty="0"/>
              <a:t> – Project Deputy Director</a:t>
            </a:r>
          </a:p>
          <a:p>
            <a:r>
              <a:rPr lang="en-US" b="1" dirty="0"/>
              <a:t>April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ACC62-C0D0-4B5F-9377-4F31BF48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7792" y="126123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UANGIAMNGHEO\TRUYENTHONG20152018\thianhvacauchuyenanh2017\LETRAOGIAI\anhruatraogiaithi2012OK\anhso08giaibatanlaplucyenYenba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2554015"/>
            <a:ext cx="2883589" cy="203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DUANGIAMNGHEO\TRUYENTHONG20152018\thianhvacauchuyenanh2017\LETRAOGIAI\anhruatraogiaithi2012OK\anhso66giaikhuyenkhichVBlaoca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0" y="2564525"/>
            <a:ext cx="2978330" cy="20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DUANGIAMNGHEO\TRUYENTHONG20152018\thianhvacauchuyenanh2017\LETRAOGIAI\anhruatraogiaithi2012OK\anhso18khuyenkhichximvangbacyensonl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2554016"/>
            <a:ext cx="2984637" cy="200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30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B578-38C7-43DB-B434-345E71C4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80A1-D08E-46C9-A20B-55497880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166"/>
            <a:ext cx="10515600" cy="448479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alibri (body)"/>
              </a:rPr>
              <a:t>Timeline: May 2010 – June 2018</a:t>
            </a:r>
          </a:p>
          <a:p>
            <a:r>
              <a:rPr lang="en-US" sz="2400" dirty="0">
                <a:latin typeface="Calibri (body)"/>
              </a:rPr>
              <a:t>Budget: US$275 million (WB funds: US$250 – </a:t>
            </a:r>
            <a:r>
              <a:rPr lang="en-US" sz="2400" dirty="0" err="1">
                <a:latin typeface="Calibri (body)"/>
              </a:rPr>
              <a:t>GoV</a:t>
            </a:r>
            <a:r>
              <a:rPr lang="en-US" sz="2400" dirty="0">
                <a:latin typeface="Calibri (body)"/>
              </a:rPr>
              <a:t> funds: US$25)</a:t>
            </a:r>
          </a:p>
          <a:p>
            <a:r>
              <a:rPr lang="en-US" sz="2400" dirty="0">
                <a:latin typeface="Calibri (body)"/>
              </a:rPr>
              <a:t>Implementing agency:</a:t>
            </a:r>
          </a:p>
          <a:p>
            <a:pPr lvl="1"/>
            <a:r>
              <a:rPr lang="en-US" dirty="0">
                <a:latin typeface="Calibri (body)"/>
              </a:rPr>
              <a:t>Overall Coordination: Ministry of Planning&amp; Investment</a:t>
            </a:r>
          </a:p>
          <a:p>
            <a:pPr lvl="1"/>
            <a:r>
              <a:rPr lang="en-US" dirty="0">
                <a:latin typeface="Calibri (body)"/>
              </a:rPr>
              <a:t>Implementing by: People’s Committee at province, district &amp;commune level</a:t>
            </a:r>
          </a:p>
          <a:p>
            <a:pPr algn="just"/>
            <a:r>
              <a:rPr lang="en-US" sz="2400" dirty="0">
                <a:latin typeface="Calibri (body)"/>
              </a:rPr>
              <a:t>Project Objective: To enhance the living standards of the project beneficiaries by improving: (i) their access to productive infrastructure; (ii) the productive and institutional capacities of local governments and communities; (iii) commune integrated investment planning; (iv) market linkages and business innovations</a:t>
            </a:r>
          </a:p>
          <a:p>
            <a:pPr algn="just"/>
            <a:r>
              <a:rPr lang="en-US" sz="2400" dirty="0">
                <a:latin typeface="Calibri (body)"/>
              </a:rPr>
              <a:t>Geographical coverage &amp; scope: </a:t>
            </a:r>
            <a:r>
              <a:rPr lang="en-US" sz="2400" dirty="0">
                <a:latin typeface="Calibri (body)"/>
                <a:cs typeface="Arial" pitchFamily="34" charset="0"/>
              </a:rPr>
              <a:t>6 poorest provinces in the Northwest region of Vietnam, including 29 poor districts, 259 poor communes and 2,716 villages</a:t>
            </a:r>
            <a:endParaRPr lang="en-US" sz="2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8A78-F22E-479B-A4A0-4622587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6262" y="-10511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5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65126"/>
            <a:ext cx="10945427" cy="1116834"/>
          </a:xfrm>
        </p:spPr>
        <p:txBody>
          <a:bodyPr>
            <a:normAutofit fontScale="90000"/>
          </a:bodyPr>
          <a:lstStyle/>
          <a:p>
            <a:r>
              <a:rPr lang="en-US" sz="4200" b="1" dirty="0"/>
              <a:t>NMPRP-2 - Design of Livelihoods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1371599"/>
            <a:ext cx="10515600" cy="4945117"/>
          </a:xfrm>
        </p:spPr>
        <p:txBody>
          <a:bodyPr>
            <a:noAutofit/>
          </a:bodyPr>
          <a:lstStyle/>
          <a:p>
            <a:r>
              <a:rPr lang="en-US" sz="2400" dirty="0"/>
              <a:t>NM region: (i) highest overall poverty rate in the country; (ii) about 30 different EM groups; (iii) very remote area</a:t>
            </a:r>
          </a:p>
          <a:p>
            <a:r>
              <a:rPr lang="en-US" sz="2400" dirty="0"/>
              <a:t>Project aims to improve employment and income-earning opportunities for rural poor households</a:t>
            </a:r>
          </a:p>
          <a:p>
            <a:r>
              <a:rPr lang="en-US" sz="2400" dirty="0"/>
              <a:t>Undertake twin approaches as: “resource based” and “market led”</a:t>
            </a:r>
          </a:p>
          <a:p>
            <a:r>
              <a:rPr lang="en-US" sz="2400" dirty="0"/>
              <a:t>Provide grants and/or matching grants to CIGs (for breeding/seeds and services as veterinary, agri. extension, technical training via learning by doing model)</a:t>
            </a:r>
          </a:p>
          <a:p>
            <a:r>
              <a:rPr lang="en-US" sz="2400" dirty="0"/>
              <a:t>Support to both farmers’ production capacity and group operation</a:t>
            </a:r>
          </a:p>
          <a:p>
            <a:r>
              <a:rPr lang="en-US" sz="2400" dirty="0"/>
              <a:t>Each group has prepared their business plan (to present implementation arrangements and cost-benefit analysis) that is reviewed and commented by agri. agencies and approved by authorities</a:t>
            </a:r>
          </a:p>
          <a:p>
            <a:r>
              <a:rPr lang="en-US" sz="2400" dirty="0"/>
              <a:t>About US$75 million are financed to Livelihoods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B378-1D1A-42F4-81A9-6FDF7B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62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13F8-1A94-4E8B-AF46-9486C1DA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NMPRP2 - Challenges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E12E-3045-44D6-BA51-D5CC6CA8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Northern Mountains region: heavily affected by natural disasters (flood, rime, landslide); severe weather; difficult terrain; </a:t>
            </a:r>
          </a:p>
          <a:p>
            <a:pPr lvl="1"/>
            <a:r>
              <a:rPr lang="en-US" dirty="0"/>
              <a:t>EM groups: most vulnerable to risks and shock; poor access to market, credit, new technology; and barriers of language, illiteracy</a:t>
            </a:r>
          </a:p>
          <a:p>
            <a:r>
              <a:rPr lang="en-US" dirty="0"/>
              <a:t>Lesson Learned:</a:t>
            </a:r>
          </a:p>
          <a:p>
            <a:pPr lvl="1"/>
            <a:r>
              <a:rPr lang="en-US" dirty="0"/>
              <a:t>Selecting livelihood activities based on: (</a:t>
            </a:r>
            <a:r>
              <a:rPr lang="en-US" dirty="0" err="1"/>
              <a:t>i</a:t>
            </a:r>
            <a:r>
              <a:rPr lang="en-US" dirty="0"/>
              <a:t>) situation assessment study; (ii) participatory process linking with </a:t>
            </a:r>
            <a:r>
              <a:rPr lang="en-US" dirty="0" err="1"/>
              <a:t>sectoral</a:t>
            </a:r>
            <a:r>
              <a:rPr lang="en-US" dirty="0"/>
              <a:t> master plan for that area</a:t>
            </a:r>
          </a:p>
          <a:p>
            <a:pPr lvl="1"/>
            <a:r>
              <a:rPr lang="en-US" dirty="0"/>
              <a:t>CIG needs a combination of poor households and better off ones to support each other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6D74-E989-4B57-BA0F-306FA229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51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CA7-478F-4FDB-95DD-DA81CEB5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– Livelihood Support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281-032F-4550-B22A-FD65C0D9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166"/>
            <a:ext cx="10515600" cy="44847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Establishing and supporting: more than 10,000 Common Interest Groups (CIG) with more than 93,000 members, of which 75% are the poor and about 90% are ethnic minority people, about 42% are women-led CIGs</a:t>
            </a:r>
          </a:p>
          <a:p>
            <a:r>
              <a:rPr lang="en-US" dirty="0"/>
              <a:t>More than 100 Productive Partnerships setup between private sectors and CIGs</a:t>
            </a:r>
          </a:p>
          <a:p>
            <a:r>
              <a:rPr lang="en-US" dirty="0"/>
              <a:t>60% of supported CIGs have maintained their activities over more than 4 production cycles</a:t>
            </a:r>
          </a:p>
          <a:p>
            <a:r>
              <a:rPr lang="en-US" dirty="0"/>
              <a:t>80% of CIGs have expanded their production scale as compared to the first cycle that project supported with grant</a:t>
            </a:r>
          </a:p>
          <a:p>
            <a:r>
              <a:rPr lang="en-US" dirty="0"/>
              <a:t>More than 90% of CIGs have group’s funds that be used as revolving funds for groups’ members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59562-6930-4822-90EC-ABFCDB33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15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D15-A8B2-4B6E-A22B-161FD45C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NMPRP2 -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CFB0-B995-4670-95E2-AD82B615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development program (including infrastructure and livelihood) could creates sustainable results and impacts </a:t>
            </a:r>
          </a:p>
          <a:p>
            <a:r>
              <a:rPr lang="en-US" dirty="0"/>
              <a:t>More matching funds (less subsidies) – More Ownership of group members</a:t>
            </a:r>
          </a:p>
          <a:p>
            <a:r>
              <a:rPr lang="en-US" dirty="0"/>
              <a:t>Role of group leader is extremely important for group success and sustainability</a:t>
            </a:r>
          </a:p>
          <a:p>
            <a:r>
              <a:rPr lang="en-US" dirty="0"/>
              <a:t>The enthusiasm and attention of authorities create more motivation for communities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F29-646D-47A8-998D-8AD029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53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D15-A8B2-4B6E-A22B-161FD45C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– Some project photos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F29-646D-47A8-998D-8AD029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D:\DUANGIAMNGHEO\TRUYENTHONG20152018\thianhvacauchuyenanh2017\LETRAOGIAI\anhruatraogiaithi2012OK\anhso46giaibamaichauHB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14" y="1890939"/>
            <a:ext cx="4839225" cy="375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DUANGIAMNGHEO\TRUYENTHONG20152018\thianhvacauchuyenanh2017\LETRAOGIAI\anhruatraogiaithi2012OK\anhso11giaikhuyenkhichnhomtheuMCCyenba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2" y="1907176"/>
            <a:ext cx="5379720" cy="376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3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D15-A8B2-4B6E-A22B-161FD45C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– Some project photos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F29-646D-47A8-998D-8AD029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D:\DUANGIAMNGHEO\TRUYENTHONG20152018\thianhvacauchuyenanh2017\TONGHOPANHDUTHIRUACUOI\anh67laocaiduyen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6" y="1785654"/>
            <a:ext cx="5027024" cy="384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DUANGIAMNGHEO\TRUYENTHONG20152018\thianhvacauchuyenanh2017\LETRAOGIAI\anhruatraogiaithi2012OK\anhso12giainh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789610"/>
            <a:ext cx="5475514" cy="3827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3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577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(body)</vt:lpstr>
      <vt:lpstr>Calibri Light</vt:lpstr>
      <vt:lpstr>Office Theme</vt:lpstr>
      <vt:lpstr>VIETNAM – SECOND NORTHERN MOUNTAINS POVERTY REDUCTION PROJECT</vt:lpstr>
      <vt:lpstr>NMPRP2 - Background</vt:lpstr>
      <vt:lpstr>NMPRP-2 - Design of Livelihoods Component</vt:lpstr>
      <vt:lpstr>NMPRP2 - Challenges and Lessons Learned</vt:lpstr>
      <vt:lpstr>NMPRP2 – Livelihood Support Results</vt:lpstr>
      <vt:lpstr>NMPRP2 - Lessons Learned</vt:lpstr>
      <vt:lpstr>NMPRP2 – Some project photos</vt:lpstr>
      <vt:lpstr>NMPRP2 – Some project photos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Project Country</dc:title>
  <dc:creator>Susan Wong</dc:creator>
  <cp:lastModifiedBy>Myrtle Laura Diachok</cp:lastModifiedBy>
  <cp:revision>40</cp:revision>
  <dcterms:created xsi:type="dcterms:W3CDTF">2018-02-20T23:33:21Z</dcterms:created>
  <dcterms:modified xsi:type="dcterms:W3CDTF">2018-03-29T15:33:22Z</dcterms:modified>
</cp:coreProperties>
</file>